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4" r:id="rId2"/>
    <p:sldId id="296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12" r:id="rId13"/>
    <p:sldId id="274" r:id="rId14"/>
    <p:sldId id="306" r:id="rId15"/>
    <p:sldId id="309" r:id="rId16"/>
    <p:sldId id="307" r:id="rId17"/>
    <p:sldId id="308" r:id="rId18"/>
    <p:sldId id="310" r:id="rId19"/>
    <p:sldId id="311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89" autoAdjust="0"/>
    <p:restoredTop sz="94660"/>
  </p:normalViewPr>
  <p:slideViewPr>
    <p:cSldViewPr>
      <p:cViewPr varScale="1">
        <p:scale>
          <a:sx n="67" d="100"/>
          <a:sy n="67" d="100"/>
        </p:scale>
        <p:origin x="126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E7B495-2A12-4100-952B-46CACE3F5F9F}" type="datetimeFigureOut">
              <a:rPr lang="it-IT" smtClean="0"/>
              <a:t>26/09/2018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8C8A63-84B4-4E26-9C51-273408C25B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08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225588" y="-11796713"/>
            <a:ext cx="16651288" cy="12490451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3225" cy="411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00990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225588" y="-11796713"/>
            <a:ext cx="16651288" cy="12490451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3225" cy="411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20473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225588" y="-11796713"/>
            <a:ext cx="16651288" cy="12490451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3225" cy="411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02063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B0661-F1BB-4AA4-9B29-091966A060F5}" type="datetimeFigureOut">
              <a:rPr lang="it-IT" smtClean="0"/>
              <a:t>26/09/2018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429A-5048-4364-8AB0-8535DD9995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103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B0661-F1BB-4AA4-9B29-091966A060F5}" type="datetimeFigureOut">
              <a:rPr lang="it-IT" smtClean="0"/>
              <a:t>26/09/2018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429A-5048-4364-8AB0-8535DD9995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8222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B0661-F1BB-4AA4-9B29-091966A060F5}" type="datetimeFigureOut">
              <a:rPr lang="it-IT" smtClean="0"/>
              <a:t>26/09/2018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429A-5048-4364-8AB0-8535DD9995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8642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B0661-F1BB-4AA4-9B29-091966A060F5}" type="datetimeFigureOut">
              <a:rPr lang="it-IT" smtClean="0"/>
              <a:t>26/09/2018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429A-5048-4364-8AB0-8535DD9995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5240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B0661-F1BB-4AA4-9B29-091966A060F5}" type="datetimeFigureOut">
              <a:rPr lang="it-IT" smtClean="0"/>
              <a:t>26/09/2018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429A-5048-4364-8AB0-8535DD9995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9589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B0661-F1BB-4AA4-9B29-091966A060F5}" type="datetimeFigureOut">
              <a:rPr lang="it-IT" smtClean="0"/>
              <a:t>26/09/2018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429A-5048-4364-8AB0-8535DD9995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2498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B0661-F1BB-4AA4-9B29-091966A060F5}" type="datetimeFigureOut">
              <a:rPr lang="it-IT" smtClean="0"/>
              <a:t>26/09/2018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429A-5048-4364-8AB0-8535DD9995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6960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B0661-F1BB-4AA4-9B29-091966A060F5}" type="datetimeFigureOut">
              <a:rPr lang="it-IT" smtClean="0"/>
              <a:t>26/09/2018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429A-5048-4364-8AB0-8535DD9995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793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B0661-F1BB-4AA4-9B29-091966A060F5}" type="datetimeFigureOut">
              <a:rPr lang="it-IT" smtClean="0"/>
              <a:t>26/09/2018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429A-5048-4364-8AB0-8535DD9995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1524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B0661-F1BB-4AA4-9B29-091966A060F5}" type="datetimeFigureOut">
              <a:rPr lang="it-IT" smtClean="0"/>
              <a:t>26/09/2018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429A-5048-4364-8AB0-8535DD9995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327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B0661-F1BB-4AA4-9B29-091966A060F5}" type="datetimeFigureOut">
              <a:rPr lang="it-IT" smtClean="0"/>
              <a:t>26/09/2018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429A-5048-4364-8AB0-8535DD9995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1615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B0661-F1BB-4AA4-9B29-091966A060F5}" type="datetimeFigureOut">
              <a:rPr lang="it-IT" smtClean="0"/>
              <a:t>26/09/2018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D429A-5048-4364-8AB0-8535DD9995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583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1472164"/>
            <a:ext cx="7704856" cy="4133291"/>
          </a:xfrm>
        </p:spPr>
        <p:txBody>
          <a:bodyPr>
            <a:normAutofit fontScale="90000"/>
          </a:bodyPr>
          <a:lstStyle/>
          <a:p>
            <a:r>
              <a:rPr lang="it-IT" sz="3600" dirty="0" smtClean="0"/>
              <a:t> </a:t>
            </a:r>
            <a:br>
              <a:rPr lang="it-IT" sz="3600" dirty="0" smtClean="0"/>
            </a:br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3600" b="1" dirty="0" smtClean="0">
                <a:solidFill>
                  <a:srgbClr val="C00000"/>
                </a:solidFill>
              </a:rPr>
              <a:t>WORKSHOP </a:t>
            </a:r>
            <a:r>
              <a:rPr lang="it-IT" sz="3600" b="1" dirty="0">
                <a:solidFill>
                  <a:srgbClr val="C00000"/>
                </a:solidFill>
              </a:rPr>
              <a:t>INTERNAZIONALE </a:t>
            </a:r>
            <a:r>
              <a:rPr lang="it-IT" sz="4000" b="1" dirty="0">
                <a:solidFill>
                  <a:srgbClr val="C00000"/>
                </a:solidFill>
              </a:rPr>
              <a:t/>
            </a:r>
            <a:br>
              <a:rPr lang="it-IT" sz="4000" b="1" dirty="0">
                <a:solidFill>
                  <a:srgbClr val="C00000"/>
                </a:solidFill>
              </a:rPr>
            </a:br>
            <a:r>
              <a:rPr lang="it-IT" sz="2200" b="1" dirty="0"/>
              <a:t>LA MOBILITÀ TURISTICA INTERNAZIONALE:</a:t>
            </a:r>
            <a:br>
              <a:rPr lang="it-IT" sz="2200" b="1" dirty="0"/>
            </a:br>
            <a:r>
              <a:rPr lang="it-IT" sz="2200" b="1" dirty="0"/>
              <a:t>UNA SFIDA </a:t>
            </a:r>
            <a:r>
              <a:rPr lang="it-IT" sz="2200" b="1" dirty="0" smtClean="0"/>
              <a:t>PER L’ORGANIZZAZIONE </a:t>
            </a:r>
            <a:r>
              <a:rPr lang="it-IT" sz="2200" b="1" dirty="0"/>
              <a:t>DEI SERVIZI SANITARI</a:t>
            </a:r>
            <a:br>
              <a:rPr lang="it-IT" sz="2200" b="1" dirty="0"/>
            </a:br>
            <a:r>
              <a:rPr lang="it-IT" sz="2200" b="1" dirty="0" smtClean="0"/>
              <a:t>E LA </a:t>
            </a:r>
            <a:r>
              <a:rPr lang="it-IT" sz="2200" b="1" dirty="0"/>
              <a:t>SICUREZZA </a:t>
            </a:r>
            <a:r>
              <a:rPr lang="it-IT" sz="2200" b="1" dirty="0" smtClean="0"/>
              <a:t>SANITARIA: UNA RISORSA PER </a:t>
            </a:r>
            <a:r>
              <a:rPr lang="it-IT" sz="2200" b="1" dirty="0"/>
              <a:t>LO SVILUPPO TURISTICO</a:t>
            </a:r>
            <a:r>
              <a:rPr lang="it-IT" sz="2700" b="1" dirty="0" smtClean="0"/>
              <a:t/>
            </a:r>
            <a:br>
              <a:rPr lang="it-IT" sz="2700" b="1" dirty="0" smtClean="0"/>
            </a:br>
            <a:r>
              <a:rPr lang="it-IT" sz="2700" b="1" dirty="0" smtClean="0"/>
              <a:t/>
            </a:r>
            <a:br>
              <a:rPr lang="it-IT" sz="2700" b="1" dirty="0" smtClean="0"/>
            </a:br>
            <a:r>
              <a:rPr lang="it-IT" sz="2700" b="1" dirty="0" smtClean="0">
                <a:solidFill>
                  <a:srgbClr val="C00000"/>
                </a:solidFill>
              </a:rPr>
              <a:t>Lignano Sabbiadoro (Udine)</a:t>
            </a:r>
            <a:r>
              <a:rPr lang="it-IT" sz="2700" b="1" dirty="0">
                <a:solidFill>
                  <a:srgbClr val="C00000"/>
                </a:solidFill>
              </a:rPr>
              <a:t/>
            </a:r>
            <a:br>
              <a:rPr lang="it-IT" sz="2700" b="1" dirty="0">
                <a:solidFill>
                  <a:srgbClr val="C00000"/>
                </a:solidFill>
              </a:rPr>
            </a:br>
            <a:r>
              <a:rPr lang="it-IT" sz="2200" dirty="0"/>
              <a:t>Venerdì 28 settembre 2018</a:t>
            </a:r>
            <a:br>
              <a:rPr lang="it-IT" sz="2200" dirty="0"/>
            </a:br>
            <a:r>
              <a:rPr lang="it-IT" sz="2700" b="1" dirty="0" smtClean="0"/>
              <a:t/>
            </a:r>
            <a:br>
              <a:rPr lang="it-IT" sz="2700" b="1" dirty="0" smtClean="0"/>
            </a:br>
            <a:r>
              <a:rPr lang="it-IT" sz="2200" b="1" dirty="0" smtClean="0"/>
              <a:t>Paola Semisa</a:t>
            </a:r>
            <a:r>
              <a:rPr lang="it-IT" sz="2200" b="1" dirty="0"/>
              <a:t/>
            </a:r>
            <a:br>
              <a:rPr lang="it-IT" sz="2200" b="1" dirty="0"/>
            </a:br>
            <a:r>
              <a:rPr lang="it-IT" sz="1600" dirty="0" smtClean="0"/>
              <a:t>Programma Mattone Internazionale Salute – </a:t>
            </a:r>
            <a:r>
              <a:rPr lang="it-IT" sz="1600" dirty="0" err="1" smtClean="0"/>
              <a:t>ProMIS</a:t>
            </a:r>
            <a:r>
              <a:rPr lang="it-IT" sz="1600" dirty="0"/>
              <a:t/>
            </a:r>
            <a:br>
              <a:rPr lang="it-IT" sz="1600" dirty="0"/>
            </a:br>
            <a:r>
              <a:rPr lang="it-IT" sz="1600" dirty="0"/>
              <a:t>Regione del Veneto</a:t>
            </a:r>
            <a:br>
              <a:rPr lang="it-IT" sz="1600" dirty="0"/>
            </a:br>
            <a:r>
              <a:rPr lang="it-IT" sz="1600" dirty="0"/>
              <a:t>UO Commissione Salute e Relazioni Socio Sanitarie</a:t>
            </a:r>
            <a:br>
              <a:rPr lang="it-IT" sz="1600" dirty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1418014"/>
          </a:xfrm>
          <a:prstGeom prst="rect">
            <a:avLst/>
          </a:prstGeom>
        </p:spPr>
      </p:pic>
      <p:sp>
        <p:nvSpPr>
          <p:cNvPr id="7" name="Rettangolo arrotondato 6"/>
          <p:cNvSpPr/>
          <p:nvPr/>
        </p:nvSpPr>
        <p:spPr>
          <a:xfrm>
            <a:off x="4572000" y="6237312"/>
            <a:ext cx="792088" cy="57606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5264"/>
            <a:ext cx="9144000" cy="979453"/>
          </a:xfrm>
          <a:prstGeom prst="rect">
            <a:avLst/>
          </a:prstGeom>
        </p:spPr>
      </p:pic>
      <p:sp>
        <p:nvSpPr>
          <p:cNvPr id="9" name="Rettangolo arrotondato 8"/>
          <p:cNvSpPr/>
          <p:nvPr/>
        </p:nvSpPr>
        <p:spPr>
          <a:xfrm>
            <a:off x="4499992" y="6155778"/>
            <a:ext cx="913893" cy="64807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781" y="6141489"/>
            <a:ext cx="936104" cy="443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06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/>
          <p:cNvSpPr>
            <a:spLocks noGrp="1"/>
          </p:cNvSpPr>
          <p:nvPr>
            <p:ph type="title"/>
          </p:nvPr>
        </p:nvSpPr>
        <p:spPr>
          <a:xfrm>
            <a:off x="394445" y="945357"/>
            <a:ext cx="8229600" cy="1143000"/>
          </a:xfrm>
        </p:spPr>
        <p:txBody>
          <a:bodyPr/>
          <a:lstStyle/>
          <a:p>
            <a:r>
              <a:rPr lang="it-IT" altLang="it-IT" sz="2700" b="1" dirty="0">
                <a:solidFill>
                  <a:srgbClr val="C00000"/>
                </a:solidFill>
                <a:latin typeface="Calibri" panose="020F0502020204030204" pitchFamily="34" charset="0"/>
              </a:rPr>
              <a:t>Le attività del ProMIS_2</a:t>
            </a:r>
            <a:endParaRPr lang="it-IT" altLang="it-IT" b="1" dirty="0" smtClean="0">
              <a:latin typeface="Calibri" panose="020F0502020204030204" pitchFamily="34" charset="0"/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679450"/>
              </p:ext>
            </p:extLst>
          </p:nvPr>
        </p:nvGraphicFramePr>
        <p:xfrm>
          <a:off x="1023342" y="1916832"/>
          <a:ext cx="7097315" cy="4373880"/>
        </p:xfrm>
        <a:graphic>
          <a:graphicData uri="http://schemas.openxmlformats.org/drawingml/2006/table">
            <a:tbl>
              <a:tblPr firstRow="1" firstCol="1" bandRow="1" bandCol="1">
                <a:tableStyleId>{5940675A-B579-460E-94D1-54222C63F5DA}</a:tableStyleId>
              </a:tblPr>
              <a:tblGrid>
                <a:gridCol w="3177477"/>
                <a:gridCol w="3919838"/>
              </a:tblGrid>
              <a:tr h="1600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effectLst/>
                        </a:rPr>
                        <a:t>Attività</a:t>
                      </a:r>
                      <a:endParaRPr lang="it-IT" sz="1600" b="1" i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54" marR="3295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effectLst/>
                        </a:rPr>
                        <a:t>Descrizione</a:t>
                      </a:r>
                      <a:endParaRPr lang="it-IT" sz="1600" b="1" i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54" marR="32954" marT="0" marB="0"/>
                </a:tc>
              </a:tr>
              <a:tr h="12001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Supporto per la partecipazione ai processi Europei</a:t>
                      </a:r>
                      <a:endParaRPr lang="it-IT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54" marR="329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</a:rPr>
                        <a:t>Connessione con le Rappresentanze nazionali e regionali di Bruxelles e con le Istituzioni europee ed internazionali</a:t>
                      </a:r>
                      <a:endParaRPr lang="it-IT" sz="16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</a:rPr>
                        <a:t>Consultazioni</a:t>
                      </a:r>
                      <a:endParaRPr lang="it-IT" sz="16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</a:rPr>
                        <a:t>Partecipazione coordinata ai network, ai workgroup e alle iniziative europee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54" marR="32954" marT="0" marB="0"/>
                </a:tc>
              </a:tr>
              <a:tr h="72009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Supporto per la partecipazione ai programmi di finanziamento</a:t>
                      </a:r>
                      <a:endParaRPr lang="it-IT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54" marR="329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</a:rPr>
                        <a:t>Laboratori di co-progettazione (tramite Referenti/meta tutor per programma o Referenti/meta tutor per tematica) </a:t>
                      </a:r>
                      <a:endParaRPr lang="it-IT" sz="16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</a:rPr>
                        <a:t> 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54" marR="32954" marT="0" marB="0"/>
                </a:tc>
              </a:tr>
              <a:tr h="72009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Monitoraggio e Valutazione</a:t>
                      </a:r>
                      <a:endParaRPr lang="it-IT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54" marR="329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Definizione indicatori</a:t>
                      </a:r>
                      <a:endParaRPr lang="it-IT" sz="16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Registrazione sistematica delle performance</a:t>
                      </a:r>
                      <a:endParaRPr lang="it-IT" sz="16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Predisposizione reportistica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54" marR="32954" marT="0" marB="0"/>
                </a:tc>
              </a:tr>
            </a:tbl>
          </a:graphicData>
        </a:graphic>
      </p:graphicFrame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141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0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olo 1"/>
          <p:cNvSpPr>
            <a:spLocks noGrp="1"/>
          </p:cNvSpPr>
          <p:nvPr>
            <p:ph type="title"/>
          </p:nvPr>
        </p:nvSpPr>
        <p:spPr>
          <a:xfrm>
            <a:off x="628649" y="1415807"/>
            <a:ext cx="7886700" cy="358378"/>
          </a:xfrm>
        </p:spPr>
        <p:txBody>
          <a:bodyPr>
            <a:normAutofit fontScale="90000"/>
          </a:bodyPr>
          <a:lstStyle/>
          <a:p>
            <a:r>
              <a:rPr lang="it-IT" altLang="it-IT" sz="2700" b="1" dirty="0">
                <a:solidFill>
                  <a:srgbClr val="C00000"/>
                </a:solidFill>
                <a:latin typeface="Calibri" panose="020F0502020204030204" pitchFamily="34" charset="0"/>
              </a:rPr>
              <a:t>Gli attori/gestori del </a:t>
            </a:r>
            <a:r>
              <a:rPr lang="it-IT" altLang="it-IT" sz="2700" b="1" dirty="0" err="1">
                <a:solidFill>
                  <a:srgbClr val="C00000"/>
                </a:solidFill>
                <a:latin typeface="Calibri" panose="020F0502020204030204" pitchFamily="34" charset="0"/>
              </a:rPr>
              <a:t>ProMIS</a:t>
            </a:r>
            <a:endParaRPr lang="it-IT" altLang="it-IT" sz="27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653814"/>
              </p:ext>
            </p:extLst>
          </p:nvPr>
        </p:nvGraphicFramePr>
        <p:xfrm>
          <a:off x="972740" y="1916832"/>
          <a:ext cx="7198519" cy="4861560"/>
        </p:xfrm>
        <a:graphic>
          <a:graphicData uri="http://schemas.openxmlformats.org/drawingml/2006/table">
            <a:tbl>
              <a:tblPr firstRow="1" firstCol="1" bandRow="1" bandCol="1">
                <a:tableStyleId>{5940675A-B579-460E-94D1-54222C63F5DA}</a:tableStyleId>
              </a:tblPr>
              <a:tblGrid>
                <a:gridCol w="2885156"/>
                <a:gridCol w="4313363"/>
              </a:tblGrid>
              <a:tr h="1828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 i="1" dirty="0" smtClean="0">
                          <a:effectLst/>
                        </a:rPr>
                        <a:t>Istituzioni</a:t>
                      </a:r>
                      <a:endParaRPr lang="it-IT" sz="1800" b="1" i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58" marR="3295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 i="1" dirty="0">
                          <a:effectLst/>
                        </a:rPr>
                        <a:t>Descrizione</a:t>
                      </a:r>
                      <a:endParaRPr lang="it-IT" sz="1800" b="1" i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58" marR="32958" marT="0" marB="0"/>
                </a:tc>
              </a:tr>
              <a:tr h="82301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 smtClean="0">
                          <a:effectLst/>
                        </a:rPr>
                        <a:t>Commissione Salute della Conferenza delle Regioni</a:t>
                      </a:r>
                      <a:r>
                        <a:rPr lang="it-IT" sz="1600" b="1" baseline="0" dirty="0" smtClean="0">
                          <a:effectLst/>
                        </a:rPr>
                        <a:t> e </a:t>
                      </a:r>
                      <a:r>
                        <a:rPr lang="it-IT" sz="1600" b="1" dirty="0" smtClean="0">
                          <a:effectLst/>
                        </a:rPr>
                        <a:t>Province</a:t>
                      </a:r>
                      <a:r>
                        <a:rPr lang="it-IT" sz="1600" b="1" baseline="0" dirty="0" smtClean="0">
                          <a:effectLst/>
                        </a:rPr>
                        <a:t> Autonome</a:t>
                      </a:r>
                      <a:endParaRPr lang="it-IT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58" marR="329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 componenti regionali (tutte le Regioni sono presenti) nominati dagli Assessori regionali alla salute</a:t>
                      </a:r>
                    </a:p>
                  </a:txBody>
                  <a:tcPr marL="32958" marR="32958" marT="0" marB="0"/>
                </a:tc>
              </a:tr>
              <a:tr h="16803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 smtClean="0">
                          <a:effectLst/>
                        </a:rPr>
                        <a:t>Ministero della salute</a:t>
                      </a:r>
                      <a:endParaRPr lang="it-IT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58" marR="32958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effectLst/>
                        </a:rPr>
                        <a:t>Ufficio di gabinetto.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Direzione generale dell'igiene e la sicurezza degli alimenti e la nutrizione.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Direzione generale della comunicazione e dei rapporti europei e internazionali.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Direzione generale della ricerca e dell’innovazione in sanità.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Direzione generale della programmazione sanitaria.</a:t>
                      </a:r>
                    </a:p>
                  </a:txBody>
                  <a:tcPr marL="32958" marR="32958" marT="0" marB="0"/>
                </a:tc>
              </a:tr>
              <a:tr h="7201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 smtClean="0">
                          <a:effectLst/>
                        </a:rPr>
                        <a:t>Altri stakeholder</a:t>
                      </a:r>
                      <a:endParaRPr lang="it-IT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58" marR="329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Ministero del Lavoro; Ministero della Ricerca; Agenzia Nazionale per la Sanità; Ministero della Coesione</a:t>
                      </a:r>
                      <a:r>
                        <a:rPr lang="it-IT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Commissione Europea; ecc.</a:t>
                      </a:r>
                      <a:endParaRPr lang="it-IT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958" marR="32958" marT="0" marB="0"/>
                </a:tc>
              </a:tr>
            </a:tbl>
          </a:graphicData>
        </a:graphic>
      </p:graphicFrame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141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88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1418014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3"/>
          <a:srcRect b="6579"/>
          <a:stretch/>
        </p:blipFill>
        <p:spPr>
          <a:xfrm>
            <a:off x="0" y="1390630"/>
            <a:ext cx="9144000" cy="4802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89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671"/>
            <a:ext cx="9144000" cy="1418014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394444" y="1376343"/>
            <a:ext cx="8354019" cy="7120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sz="27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Il Tavolo di lavoro sul TURISMO SANITARIO</a:t>
            </a:r>
            <a:endParaRPr lang="it-IT" altLang="it-IT" b="1" dirty="0" smtClean="0">
              <a:latin typeface="Calibri" panose="020F050202020403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043608" y="2492896"/>
            <a:ext cx="730453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 smtClean="0">
                <a:solidFill>
                  <a:schemeClr val="tx1"/>
                </a:solidFill>
                <a:latin typeface="+mn-lt"/>
              </a:rPr>
              <a:t>Istituito nella primavera del 2017</a:t>
            </a:r>
          </a:p>
          <a:p>
            <a:endParaRPr lang="it-IT" sz="2800" dirty="0" smtClean="0">
              <a:solidFill>
                <a:schemeClr val="tx1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 smtClean="0">
                <a:solidFill>
                  <a:schemeClr val="tx1"/>
                </a:solidFill>
                <a:latin typeface="+mn-lt"/>
              </a:rPr>
              <a:t>Regioni coinvolte: Basilicata, Campania, </a:t>
            </a:r>
            <a:r>
              <a:rPr lang="it-IT" sz="2800" b="1" dirty="0" smtClean="0">
                <a:solidFill>
                  <a:srgbClr val="C00000"/>
                </a:solidFill>
                <a:latin typeface="+mn-lt"/>
              </a:rPr>
              <a:t>Friuli Venezia Giulia</a:t>
            </a:r>
            <a:r>
              <a:rPr lang="it-IT" sz="2800" dirty="0">
                <a:solidFill>
                  <a:schemeClr val="tx1"/>
                </a:solidFill>
                <a:latin typeface="+mn-lt"/>
              </a:rPr>
              <a:t>, </a:t>
            </a:r>
            <a:r>
              <a:rPr lang="it-IT" sz="2800" dirty="0" smtClean="0">
                <a:solidFill>
                  <a:schemeClr val="tx1"/>
                </a:solidFill>
                <a:latin typeface="+mn-lt"/>
              </a:rPr>
              <a:t>Lombardia, Piemonte, Sardegna, Sicilia, Toscana, Veneto, PA di Trento</a:t>
            </a:r>
          </a:p>
          <a:p>
            <a:endParaRPr lang="it-IT" sz="2800" dirty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4295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671"/>
            <a:ext cx="9144000" cy="1418014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394444" y="1376343"/>
            <a:ext cx="8354019" cy="7120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sz="27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OBIETTIVI DEL TAVOLO</a:t>
            </a:r>
            <a:endParaRPr lang="it-IT" altLang="it-IT" b="1" dirty="0" smtClean="0">
              <a:latin typeface="Calibri" panose="020F050202020403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78965" y="2109515"/>
            <a:ext cx="87849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analizzare lo "stato dell'arte" del turismo sanitario nelle Regioni italiane;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definire una strategia volta a valorizzare i servizi territoriali integrati del SSN e dei SSR ai turisti internazionali;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realizzare workshop, eventi internazionali e seminari per mettere a sistema esperienze e progettualità esistenti;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definire azioni/progetti congiunti per rinforzare l’attrattività dell'Italia;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definire un piano di azione che promuova e valorizzi le prestazioni sanitarie erogate dal SSN </a:t>
            </a:r>
            <a:r>
              <a:rPr lang="it-IT" sz="2400" dirty="0" smtClean="0"/>
              <a:t>italiano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03014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671"/>
            <a:ext cx="9144000" cy="1418014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394444" y="1376343"/>
            <a:ext cx="8354019" cy="7120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sz="27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AZIONI DEL TAVOLO</a:t>
            </a:r>
            <a:endParaRPr lang="it-IT" altLang="it-IT" b="1" dirty="0" smtClean="0">
              <a:latin typeface="Calibri" panose="020F050202020403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78965" y="2109515"/>
            <a:ext cx="878497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i="1" dirty="0" smtClean="0"/>
              <a:t>Attività di coordinamento del Tavolo:</a:t>
            </a:r>
            <a:endParaRPr lang="it-IT" sz="2000" b="1" i="1" dirty="0"/>
          </a:p>
          <a:p>
            <a:r>
              <a:rPr lang="it-IT" sz="2000" dirty="0"/>
              <a:t>- Definizione piano di attività condivise </a:t>
            </a:r>
          </a:p>
          <a:p>
            <a:r>
              <a:rPr lang="it-IT" sz="2000" dirty="0"/>
              <a:t>- Realizzazione di 3 riunioni di coordinamento: pianificazione, informazione e formazione reciproca </a:t>
            </a:r>
          </a:p>
          <a:p>
            <a:r>
              <a:rPr lang="it-IT" sz="2000" dirty="0"/>
              <a:t>- Organizzazione eventi di carattere </a:t>
            </a:r>
            <a:r>
              <a:rPr lang="it-IT" sz="2000" dirty="0" smtClean="0"/>
              <a:t>Europeo</a:t>
            </a:r>
            <a:endParaRPr lang="it-IT" sz="2000" dirty="0"/>
          </a:p>
          <a:p>
            <a:r>
              <a:rPr lang="it-IT" sz="2000" dirty="0"/>
              <a:t> </a:t>
            </a:r>
          </a:p>
          <a:p>
            <a:r>
              <a:rPr lang="it-IT" sz="2000" b="1" i="1" dirty="0" smtClean="0"/>
              <a:t>Attività in essere/avvio</a:t>
            </a:r>
            <a:endParaRPr lang="it-IT" sz="2000" i="1" dirty="0"/>
          </a:p>
          <a:p>
            <a:r>
              <a:rPr lang="it-IT" sz="2000" dirty="0"/>
              <a:t>- Finalizzazione documento </a:t>
            </a:r>
            <a:r>
              <a:rPr lang="it-IT" sz="2000" dirty="0" smtClean="0"/>
              <a:t>"Framework </a:t>
            </a:r>
            <a:r>
              <a:rPr lang="it-IT" sz="2000" dirty="0"/>
              <a:t>su salute e turismo – il punto di vista </a:t>
            </a:r>
            <a:r>
              <a:rPr lang="it-IT" sz="2000" dirty="0" smtClean="0"/>
              <a:t>interregionale"</a:t>
            </a:r>
          </a:p>
          <a:p>
            <a:pPr marL="342900" indent="-342900">
              <a:buFontTx/>
              <a:buChar char="-"/>
            </a:pPr>
            <a:r>
              <a:rPr lang="it-IT" sz="2000" dirty="0" smtClean="0"/>
              <a:t>Mappatura </a:t>
            </a:r>
            <a:r>
              <a:rPr lang="it-IT" sz="2000" dirty="0"/>
              <a:t>buone pratiche a livello nazionale e EU </a:t>
            </a:r>
            <a:r>
              <a:rPr lang="it-IT" sz="2000" dirty="0" smtClean="0"/>
              <a:t>(in </a:t>
            </a:r>
            <a:r>
              <a:rPr lang="it-IT" sz="2000" dirty="0"/>
              <a:t>sinergia tra salute e turismo) </a:t>
            </a:r>
            <a:endParaRPr lang="it-IT" sz="2000" dirty="0" smtClean="0"/>
          </a:p>
          <a:p>
            <a:pPr marL="342900" indent="-342900">
              <a:buFontTx/>
              <a:buChar char="-"/>
            </a:pPr>
            <a:r>
              <a:rPr lang="it-IT" sz="2000" dirty="0" smtClean="0"/>
              <a:t>Promozione </a:t>
            </a:r>
            <a:r>
              <a:rPr lang="it-IT" sz="2000" dirty="0"/>
              <a:t>del coinvolgimento delle Direzioni Turismo e Autorità di Gestione regionali</a:t>
            </a:r>
          </a:p>
          <a:p>
            <a:r>
              <a:rPr lang="it-IT" sz="2000" dirty="0" smtClean="0"/>
              <a:t>- </a:t>
            </a:r>
            <a:r>
              <a:rPr lang="it-IT" sz="2000" dirty="0"/>
              <a:t>Analisi fondi </a:t>
            </a:r>
            <a:r>
              <a:rPr lang="it-IT" sz="2000" dirty="0" smtClean="0"/>
              <a:t>EU per finanziamenti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00376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671"/>
            <a:ext cx="9144000" cy="1418014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394444" y="1376343"/>
            <a:ext cx="8354019" cy="7120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sz="27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Verso un </a:t>
            </a:r>
            <a:r>
              <a:rPr lang="it-IT" altLang="it-IT" sz="2700" b="1" dirty="0" err="1" smtClean="0">
                <a:solidFill>
                  <a:srgbClr val="C00000"/>
                </a:solidFill>
                <a:latin typeface="Calibri" panose="020F0502020204030204" pitchFamily="34" charset="0"/>
              </a:rPr>
              <a:t>consensus</a:t>
            </a:r>
            <a:r>
              <a:rPr lang="it-IT" altLang="it-IT" sz="27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it-IT" altLang="it-IT" sz="2700" b="1" dirty="0" err="1" smtClean="0">
                <a:solidFill>
                  <a:srgbClr val="C00000"/>
                </a:solidFill>
                <a:latin typeface="Calibri" panose="020F0502020204030204" pitchFamily="34" charset="0"/>
              </a:rPr>
              <a:t>document</a:t>
            </a:r>
            <a:endParaRPr lang="it-IT" altLang="it-IT" b="1" dirty="0" smtClean="0">
              <a:latin typeface="Calibri" panose="020F050202020403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78964" y="2109515"/>
            <a:ext cx="885753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u="sng" dirty="0" smtClean="0"/>
              <a:t>«Framework </a:t>
            </a:r>
            <a:r>
              <a:rPr lang="it-IT" sz="2400" b="1" u="sng" dirty="0"/>
              <a:t>su salute e turismo – il punto di vista </a:t>
            </a:r>
            <a:r>
              <a:rPr lang="it-IT" sz="2400" b="1" u="sng" dirty="0" smtClean="0"/>
              <a:t>interregionale»</a:t>
            </a:r>
          </a:p>
          <a:p>
            <a:endParaRPr lang="it-IT" sz="2400" b="1" dirty="0"/>
          </a:p>
          <a:p>
            <a:r>
              <a:rPr lang="it-IT" sz="2400" b="1" dirty="0" smtClean="0"/>
              <a:t>INDICE</a:t>
            </a:r>
          </a:p>
          <a:p>
            <a:r>
              <a:rPr lang="it-IT" b="1" dirty="0" smtClean="0"/>
              <a:t>Introduzione</a:t>
            </a:r>
            <a:endParaRPr lang="it-IT" b="1" dirty="0"/>
          </a:p>
          <a:p>
            <a:r>
              <a:rPr lang="it-IT" b="1" dirty="0"/>
              <a:t>1. Lo scenario di </a:t>
            </a:r>
            <a:r>
              <a:rPr lang="it-IT" b="1" dirty="0" smtClean="0"/>
              <a:t>riferimento</a:t>
            </a:r>
            <a:endParaRPr lang="it-IT" b="1" dirty="0"/>
          </a:p>
          <a:p>
            <a:r>
              <a:rPr lang="it-IT" b="1" dirty="0" smtClean="0"/>
              <a:t>2</a:t>
            </a:r>
            <a:r>
              <a:rPr lang="it-IT" b="1" dirty="0"/>
              <a:t>. Turismo sanitario: </a:t>
            </a:r>
            <a:r>
              <a:rPr lang="it-IT" b="1" dirty="0" smtClean="0"/>
              <a:t>definizioni</a:t>
            </a:r>
            <a:endParaRPr lang="it-IT" b="1" dirty="0"/>
          </a:p>
          <a:p>
            <a:r>
              <a:rPr lang="it-IT" b="1" dirty="0"/>
              <a:t>3. Mappatura dei flussi turistici a livello nazionale ed </a:t>
            </a:r>
            <a:r>
              <a:rPr lang="it-IT" b="1" dirty="0" smtClean="0"/>
              <a:t>Internazionale</a:t>
            </a:r>
            <a:endParaRPr lang="it-IT" b="1" dirty="0"/>
          </a:p>
          <a:p>
            <a:r>
              <a:rPr lang="it-IT" b="1" dirty="0" smtClean="0"/>
              <a:t>4</a:t>
            </a:r>
            <a:r>
              <a:rPr lang="it-IT" b="1" dirty="0"/>
              <a:t>. Indirizzi di sviluppo nel corto, medio e lungo termine nell’ottica di un “turismo per tutti”: focus sul turismo accessibile ed “</a:t>
            </a:r>
            <a:r>
              <a:rPr lang="it-IT" b="1" dirty="0" err="1"/>
              <a:t>age-friendly</a:t>
            </a:r>
            <a:r>
              <a:rPr lang="it-IT" b="1" dirty="0" smtClean="0"/>
              <a:t>”</a:t>
            </a:r>
            <a:endParaRPr lang="it-IT" b="1" dirty="0"/>
          </a:p>
          <a:p>
            <a:r>
              <a:rPr lang="it-IT" b="1" dirty="0" smtClean="0"/>
              <a:t>5</a:t>
            </a:r>
            <a:r>
              <a:rPr lang="it-IT" b="1" dirty="0"/>
              <a:t>. Raccomandazioni di supporto per proposte </a:t>
            </a:r>
            <a:r>
              <a:rPr lang="it-IT" b="1" dirty="0" smtClean="0"/>
              <a:t>operative</a:t>
            </a:r>
            <a:endParaRPr lang="it-IT" b="1" dirty="0"/>
          </a:p>
          <a:p>
            <a:r>
              <a:rPr lang="it-IT" b="1" dirty="0"/>
              <a:t>6. </a:t>
            </a:r>
            <a:r>
              <a:rPr lang="it-IT" b="1" dirty="0" smtClean="0"/>
              <a:t>Bibliografia</a:t>
            </a:r>
            <a:endParaRPr lang="it-IT" b="1" dirty="0"/>
          </a:p>
          <a:p>
            <a:r>
              <a:rPr lang="it-IT" b="1" dirty="0"/>
              <a:t>7. </a:t>
            </a:r>
            <a:r>
              <a:rPr lang="it-IT" b="1" dirty="0" err="1" smtClean="0"/>
              <a:t>Sitografia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8074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2"/>
          <p:cNvSpPr txBox="1">
            <a:spLocks/>
          </p:cNvSpPr>
          <p:nvPr/>
        </p:nvSpPr>
        <p:spPr>
          <a:xfrm>
            <a:off x="645740" y="692696"/>
            <a:ext cx="7886700" cy="4318000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•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–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•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–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 typeface="Arial" pitchFamily="34" charset="0"/>
              <a:buNone/>
              <a:defRPr/>
            </a:pPr>
            <a:endParaRPr lang="it-IT" sz="2400" i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endParaRPr lang="it-IT" sz="24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132706" y="1556792"/>
            <a:ext cx="6912768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700" b="1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+mj-cs"/>
              </a:rPr>
              <a:t>OBIETTIVI DEL DOCUMENTO</a:t>
            </a:r>
          </a:p>
          <a:p>
            <a:pPr algn="ctr"/>
            <a:endParaRPr lang="it-IT" sz="2400" dirty="0" smtClean="0">
              <a:solidFill>
                <a:schemeClr val="tx1"/>
              </a:solidFill>
              <a:latin typeface="+mn-lt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it-IT" sz="2800" dirty="0" smtClean="0"/>
              <a:t>Analizzare </a:t>
            </a:r>
            <a:r>
              <a:rPr lang="it-IT" sz="2800" dirty="0"/>
              <a:t>il quadro legislativo </a:t>
            </a:r>
            <a:r>
              <a:rPr lang="it-IT" sz="2800" dirty="0" smtClean="0"/>
              <a:t>europeo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it-IT" sz="2800" dirty="0" smtClean="0"/>
              <a:t>Scattare </a:t>
            </a:r>
            <a:r>
              <a:rPr lang="it-IT" sz="2800" dirty="0"/>
              <a:t>un'istantanea </a:t>
            </a:r>
            <a:r>
              <a:rPr lang="it-IT" sz="2800" dirty="0" smtClean="0"/>
              <a:t>sui </a:t>
            </a:r>
            <a:r>
              <a:rPr lang="it-IT" sz="2800" dirty="0"/>
              <a:t>flussi turistici a livello nazionale e </a:t>
            </a:r>
            <a:r>
              <a:rPr lang="it-IT" sz="2800" dirty="0" smtClean="0"/>
              <a:t>internazionale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it-IT" sz="2800" dirty="0" smtClean="0"/>
              <a:t>Approfondire il binomio turismo-invecchiamento sano e attivo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it-IT" sz="3200" dirty="0" smtClean="0"/>
              <a:t>Fornire </a:t>
            </a:r>
            <a:r>
              <a:rPr lang="it-IT" sz="3200" dirty="0"/>
              <a:t>raccomandazioni per supportare proposte operative</a:t>
            </a:r>
            <a:endParaRPr lang="it-IT" sz="3200" dirty="0">
              <a:solidFill>
                <a:schemeClr val="tx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it-IT" dirty="0">
              <a:solidFill>
                <a:schemeClr val="tx1"/>
              </a:solidFill>
            </a:endParaRPr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671"/>
            <a:ext cx="9144000" cy="141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54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2"/>
          <p:cNvSpPr txBox="1">
            <a:spLocks/>
          </p:cNvSpPr>
          <p:nvPr/>
        </p:nvSpPr>
        <p:spPr>
          <a:xfrm>
            <a:off x="645740" y="692696"/>
            <a:ext cx="7886700" cy="4318000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•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–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•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–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 typeface="Arial" pitchFamily="34" charset="0"/>
              <a:buNone/>
              <a:defRPr/>
            </a:pPr>
            <a:endParaRPr lang="it-IT" sz="2400" i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endParaRPr lang="it-IT" sz="24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132706" y="1556792"/>
            <a:ext cx="6912768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700" b="1" dirty="0" smtClean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+mj-cs"/>
              </a:rPr>
              <a:t>CONCLUSIONI</a:t>
            </a:r>
          </a:p>
          <a:p>
            <a:pPr algn="ctr"/>
            <a:endParaRPr lang="it-IT" sz="2400" dirty="0"/>
          </a:p>
          <a:p>
            <a:pPr algn="just"/>
            <a:r>
              <a:rPr lang="it-IT" sz="2400" b="1" dirty="0">
                <a:latin typeface="Calibri" panose="020F0502020204030204" pitchFamily="34" charset="0"/>
                <a:ea typeface="+mj-ea"/>
                <a:cs typeface="+mj-cs"/>
              </a:rPr>
              <a:t>È necessario rafforzare un'efficace collaborazione tra salute e </a:t>
            </a:r>
            <a:r>
              <a:rPr lang="it-IT" sz="2400" b="1" dirty="0" smtClean="0">
                <a:latin typeface="Calibri" panose="020F0502020204030204" pitchFamily="34" charset="0"/>
                <a:ea typeface="+mj-ea"/>
                <a:cs typeface="+mj-cs"/>
              </a:rPr>
              <a:t>turismo: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/>
              <a:t>mantenere e migliorare la qualità e l'equità del sistema sanitario </a:t>
            </a:r>
            <a:r>
              <a:rPr lang="it-IT" sz="2400" dirty="0" smtClean="0"/>
              <a:t>globale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dirty="0" smtClean="0"/>
              <a:t>promuovere </a:t>
            </a:r>
            <a:r>
              <a:rPr lang="it-IT" sz="2400" dirty="0"/>
              <a:t>lo sviluppo economico del turismo a livello nazionale</a:t>
            </a:r>
            <a:endParaRPr lang="it-IT" sz="2400" b="1" dirty="0">
              <a:latin typeface="Calibri" panose="020F0502020204030204" pitchFamily="34" charset="0"/>
              <a:ea typeface="+mj-ea"/>
              <a:cs typeface="+mj-cs"/>
            </a:endParaRPr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671"/>
            <a:ext cx="9144000" cy="141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9802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2"/>
          <p:cNvSpPr txBox="1">
            <a:spLocks/>
          </p:cNvSpPr>
          <p:nvPr/>
        </p:nvSpPr>
        <p:spPr>
          <a:xfrm>
            <a:off x="645740" y="692696"/>
            <a:ext cx="7886700" cy="4318000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•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–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•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–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 typeface="Arial" pitchFamily="34" charset="0"/>
              <a:buNone/>
              <a:defRPr/>
            </a:pPr>
            <a:endParaRPr lang="it-IT" sz="2400" i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endParaRPr lang="it-IT" sz="24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115616" y="2685688"/>
            <a:ext cx="691276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700" b="1" dirty="0" smtClean="0">
                <a:solidFill>
                  <a:srgbClr val="C00000"/>
                </a:solidFill>
                <a:latin typeface="Lucida Handwriting" panose="03010101010101010101" pitchFamily="66" charset="0"/>
                <a:ea typeface="+mj-ea"/>
                <a:cs typeface="+mj-cs"/>
              </a:rPr>
              <a:t>Grazie per l’attenzione!</a:t>
            </a:r>
            <a:endParaRPr lang="it-IT" sz="2400" b="1" dirty="0">
              <a:latin typeface="Lucida Handwriting" panose="03010101010101010101" pitchFamily="66" charset="0"/>
              <a:ea typeface="+mj-ea"/>
              <a:cs typeface="+mj-cs"/>
            </a:endParaRPr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671"/>
            <a:ext cx="9144000" cy="1418014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331640" y="4248948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ea typeface="+mj-ea"/>
                <a:cs typeface="+mj-cs"/>
              </a:rPr>
              <a:t>www.promisalute.it</a:t>
            </a:r>
            <a:endParaRPr lang="it-IT" sz="2400" b="1" dirty="0">
              <a:ea typeface="+mj-ea"/>
              <a:cs typeface="+mj-cs"/>
            </a:endParaRPr>
          </a:p>
          <a:p>
            <a:pPr algn="ctr"/>
            <a:r>
              <a:rPr lang="it-IT" sz="2400" b="1" dirty="0" smtClean="0">
                <a:ea typeface="+mj-ea"/>
                <a:cs typeface="+mj-cs"/>
              </a:rPr>
              <a:t>promisalute@regione.veneto.it </a:t>
            </a:r>
            <a:endParaRPr lang="it-IT" sz="2000" b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91183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it-IT" dirty="0"/>
          </a:p>
          <a:p>
            <a:pPr algn="just">
              <a:defRPr/>
            </a:pPr>
            <a:r>
              <a:rPr lang="it-IT" sz="2400" dirty="0">
                <a:latin typeface="Calibri" panose="020F0502020204030204" pitchFamily="34" charset="0"/>
              </a:rPr>
              <a:t>Progetto Mattone Internazionale (PMI) – anni </a:t>
            </a:r>
            <a:r>
              <a:rPr lang="it-IT" sz="2400" dirty="0" smtClean="0">
                <a:latin typeface="Calibri" panose="020F0502020204030204" pitchFamily="34" charset="0"/>
              </a:rPr>
              <a:t>2010-2016 </a:t>
            </a:r>
            <a:r>
              <a:rPr lang="it-IT" sz="2400" dirty="0">
                <a:latin typeface="Calibri" panose="020F0502020204030204" pitchFamily="34" charset="0"/>
              </a:rPr>
              <a:t>(aprile</a:t>
            </a:r>
            <a:r>
              <a:rPr lang="it-IT" sz="2400" dirty="0" smtClean="0">
                <a:latin typeface="Calibri" panose="020F0502020204030204" pitchFamily="34" charset="0"/>
              </a:rPr>
              <a:t>)</a:t>
            </a:r>
          </a:p>
          <a:p>
            <a:pPr marL="0" indent="0" algn="just">
              <a:buNone/>
              <a:defRPr/>
            </a:pPr>
            <a:endParaRPr lang="it-IT" sz="2400" dirty="0">
              <a:latin typeface="Calibri" panose="020F0502020204030204" pitchFamily="34" charset="0"/>
            </a:endParaRPr>
          </a:p>
          <a:p>
            <a:pPr algn="just">
              <a:defRPr/>
            </a:pPr>
            <a:r>
              <a:rPr lang="it-IT" sz="2400" dirty="0">
                <a:latin typeface="Calibri" panose="020F0502020204030204" pitchFamily="34" charset="0"/>
              </a:rPr>
              <a:t>Programma Mattone Internazionale (ProMIS) – progetto istituzionalizzato (1° scadenza: </a:t>
            </a:r>
            <a:r>
              <a:rPr lang="it-IT" sz="2400" dirty="0" smtClean="0">
                <a:latin typeface="Calibri" panose="020F0502020204030204" pitchFamily="34" charset="0"/>
              </a:rPr>
              <a:t>31 dicembre 2019</a:t>
            </a:r>
            <a:r>
              <a:rPr lang="it-IT" sz="2400" dirty="0">
                <a:latin typeface="Calibri" panose="020F0502020204030204" pitchFamily="34" charset="0"/>
              </a:rPr>
              <a:t>)</a:t>
            </a:r>
          </a:p>
          <a:p>
            <a:pPr marL="0" indent="0">
              <a:buNone/>
              <a:defRPr/>
            </a:pPr>
            <a:endParaRPr lang="it-IT" dirty="0"/>
          </a:p>
        </p:txBody>
      </p:sp>
      <p:sp>
        <p:nvSpPr>
          <p:cNvPr id="7171" name="Titolo 1"/>
          <p:cNvSpPr>
            <a:spLocks noGrp="1"/>
          </p:cNvSpPr>
          <p:nvPr>
            <p:ph type="title"/>
          </p:nvPr>
        </p:nvSpPr>
        <p:spPr>
          <a:xfrm>
            <a:off x="402432" y="1390630"/>
            <a:ext cx="8229600" cy="781070"/>
          </a:xfrm>
        </p:spPr>
        <p:txBody>
          <a:bodyPr>
            <a:normAutofit/>
          </a:bodyPr>
          <a:lstStyle/>
          <a:p>
            <a:r>
              <a:rPr lang="it-IT" altLang="it-IT" sz="3600" b="1" dirty="0">
                <a:solidFill>
                  <a:srgbClr val="C00000"/>
                </a:solidFill>
                <a:latin typeface="Calibri" panose="020F0502020204030204" pitchFamily="34" charset="0"/>
              </a:rPr>
              <a:t>PMI e </a:t>
            </a:r>
            <a:r>
              <a:rPr lang="it-IT" altLang="it-IT" sz="3600" b="1" dirty="0" err="1">
                <a:solidFill>
                  <a:srgbClr val="C00000"/>
                </a:solidFill>
                <a:latin typeface="Calibri" panose="020F0502020204030204" pitchFamily="34" charset="0"/>
              </a:rPr>
              <a:t>ProMIS</a:t>
            </a:r>
            <a:r>
              <a:rPr lang="it-IT" altLang="it-IT" sz="3600" b="1" dirty="0">
                <a:solidFill>
                  <a:srgbClr val="C00000"/>
                </a:solidFill>
                <a:latin typeface="Calibri" panose="020F0502020204030204" pitchFamily="34" charset="0"/>
              </a:rPr>
              <a:t>: gli inizi</a:t>
            </a:r>
            <a:endParaRPr lang="it-IT" altLang="it-IT" sz="3600" b="1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141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58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contenuto 2"/>
          <p:cNvSpPr>
            <a:spLocks noGrp="1"/>
          </p:cNvSpPr>
          <p:nvPr>
            <p:ph idx="1"/>
          </p:nvPr>
        </p:nvSpPr>
        <p:spPr>
          <a:xfrm>
            <a:off x="628650" y="1964530"/>
            <a:ext cx="7886700" cy="3912741"/>
          </a:xfrm>
        </p:spPr>
        <p:txBody>
          <a:bodyPr>
            <a:noAutofit/>
          </a:bodyPr>
          <a:lstStyle/>
          <a:p>
            <a:endParaRPr lang="it-IT" altLang="it-IT" sz="2000" dirty="0">
              <a:latin typeface="Calibri" panose="020F0502020204030204" pitchFamily="34" charset="0"/>
            </a:endParaRPr>
          </a:p>
          <a:p>
            <a:pPr algn="just"/>
            <a:r>
              <a:rPr lang="it-IT" altLang="it-IT" sz="1600" dirty="0">
                <a:latin typeface="Calibri" panose="020F0502020204030204" pitchFamily="34" charset="0"/>
              </a:rPr>
              <a:t>La necessità di costituire una </a:t>
            </a:r>
            <a:r>
              <a:rPr lang="it-IT" altLang="it-IT" sz="1600" b="1" dirty="0">
                <a:latin typeface="Calibri" panose="020F0502020204030204" pitchFamily="34" charset="0"/>
              </a:rPr>
              <a:t>presenza costante e qualificata dell’Italia nelle sedi europee ed internazionali</a:t>
            </a:r>
            <a:r>
              <a:rPr lang="it-IT" altLang="it-IT" sz="1600" dirty="0">
                <a:latin typeface="Calibri" panose="020F0502020204030204" pitchFamily="34" charset="0"/>
              </a:rPr>
              <a:t> e di garantire una adeguata </a:t>
            </a:r>
            <a:r>
              <a:rPr lang="it-IT" altLang="it-IT" sz="1600" b="1" dirty="0">
                <a:latin typeface="Calibri" panose="020F0502020204030204" pitchFamily="34" charset="0"/>
              </a:rPr>
              <a:t>partecipazione ai processi di formazione e di implementazione delle politiche comunitarie</a:t>
            </a:r>
            <a:r>
              <a:rPr lang="it-IT" altLang="it-IT" sz="1600" dirty="0">
                <a:latin typeface="Calibri" panose="020F0502020204030204" pitchFamily="34" charset="0"/>
              </a:rPr>
              <a:t> in considerazione del fatto che lo sviluppo dei Sistemi sanitari dipende sempre di più dalla capacità di saper rispondere alle nuove sfide europee.</a:t>
            </a:r>
          </a:p>
          <a:p>
            <a:pPr algn="just"/>
            <a:endParaRPr lang="it-IT" altLang="it-IT" sz="1600" dirty="0">
              <a:latin typeface="Calibri" panose="020F0502020204030204" pitchFamily="34" charset="0"/>
            </a:endParaRPr>
          </a:p>
          <a:p>
            <a:pPr algn="just"/>
            <a:r>
              <a:rPr lang="it-IT" altLang="it-IT" sz="1600" dirty="0">
                <a:latin typeface="Calibri" panose="020F0502020204030204" pitchFamily="34" charset="0"/>
              </a:rPr>
              <a:t>L’importanza di inserire l’esperienza del Sistema Sanitario Nazionale (SSN) nell’ambito del più ampio </a:t>
            </a:r>
            <a:r>
              <a:rPr lang="it-IT" altLang="it-IT" sz="1600" b="1" dirty="0">
                <a:latin typeface="Calibri" panose="020F0502020204030204" pitchFamily="34" charset="0"/>
              </a:rPr>
              <a:t>contesto europeo</a:t>
            </a:r>
            <a:r>
              <a:rPr lang="it-IT" altLang="it-IT" sz="1600" dirty="0">
                <a:latin typeface="Calibri" panose="020F0502020204030204" pitchFamily="34" charset="0"/>
              </a:rPr>
              <a:t>, per contribuire sia alla fase ascendente che discendente del processo decisionale con una posizione condivisa con le Regioni.</a:t>
            </a:r>
          </a:p>
          <a:p>
            <a:pPr algn="just"/>
            <a:endParaRPr lang="it-IT" altLang="it-IT" sz="1600" dirty="0">
              <a:latin typeface="Calibri" panose="020F0502020204030204" pitchFamily="34" charset="0"/>
            </a:endParaRPr>
          </a:p>
          <a:p>
            <a:pPr algn="just"/>
            <a:r>
              <a:rPr lang="it-IT" altLang="it-IT" sz="1600" dirty="0">
                <a:latin typeface="Calibri" panose="020F0502020204030204" pitchFamily="34" charset="0"/>
              </a:rPr>
              <a:t>La necessità di incrementare l’efficienza gestionale e migliorare la qualità dei servizi grazie al </a:t>
            </a:r>
            <a:r>
              <a:rPr lang="it-IT" altLang="it-IT" sz="1600" b="1" dirty="0">
                <a:latin typeface="Calibri" panose="020F0502020204030204" pitchFamily="34" charset="0"/>
              </a:rPr>
              <a:t>confronto internazionale</a:t>
            </a:r>
            <a:r>
              <a:rPr lang="it-IT" altLang="it-IT" sz="1600" dirty="0">
                <a:latin typeface="Calibri" panose="020F0502020204030204" pitchFamily="34" charset="0"/>
              </a:rPr>
              <a:t>, per contribuire sia alla fase ascendente che discendente del processo decisionale con una posizione condivisa con le Regioni.</a:t>
            </a:r>
          </a:p>
          <a:p>
            <a:endParaRPr lang="it-IT" altLang="it-IT" sz="2000" dirty="0">
              <a:latin typeface="Calibri" panose="020F0502020204030204" pitchFamily="34" charset="0"/>
            </a:endParaRPr>
          </a:p>
          <a:p>
            <a:endParaRPr lang="it-IT" altLang="it-IT" sz="2800" dirty="0">
              <a:latin typeface="Calibri" panose="020F0502020204030204" pitchFamily="34" charset="0"/>
            </a:endParaRPr>
          </a:p>
        </p:txBody>
      </p:sp>
      <p:sp>
        <p:nvSpPr>
          <p:cNvPr id="8195" name="Titolo 1"/>
          <p:cNvSpPr>
            <a:spLocks noGrp="1"/>
          </p:cNvSpPr>
          <p:nvPr>
            <p:ph type="title"/>
          </p:nvPr>
        </p:nvSpPr>
        <p:spPr>
          <a:xfrm>
            <a:off x="402432" y="1196752"/>
            <a:ext cx="8229600" cy="1143000"/>
          </a:xfrm>
        </p:spPr>
        <p:txBody>
          <a:bodyPr/>
          <a:lstStyle/>
          <a:p>
            <a:r>
              <a:rPr lang="it-IT" altLang="it-IT" sz="2700" b="1" dirty="0">
                <a:solidFill>
                  <a:srgbClr val="C00000"/>
                </a:solidFill>
                <a:latin typeface="Calibri" panose="020F0502020204030204" pitchFamily="34" charset="0"/>
              </a:rPr>
              <a:t>Perché nasce il PMI_1</a:t>
            </a:r>
            <a:endParaRPr lang="it-IT" altLang="it-IT" sz="2700" b="1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141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92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olo 1"/>
          <p:cNvSpPr>
            <a:spLocks noGrp="1"/>
          </p:cNvSpPr>
          <p:nvPr>
            <p:ph type="title"/>
          </p:nvPr>
        </p:nvSpPr>
        <p:spPr>
          <a:xfrm>
            <a:off x="285750" y="1268760"/>
            <a:ext cx="8229600" cy="1143000"/>
          </a:xfrm>
        </p:spPr>
        <p:txBody>
          <a:bodyPr/>
          <a:lstStyle/>
          <a:p>
            <a:r>
              <a:rPr lang="it-IT" altLang="it-IT" sz="2700" b="1" dirty="0">
                <a:solidFill>
                  <a:srgbClr val="C00000"/>
                </a:solidFill>
                <a:latin typeface="Calibri" panose="020F0502020204030204" pitchFamily="34" charset="0"/>
              </a:rPr>
              <a:t>Perché nasce il PMI_2</a:t>
            </a:r>
            <a:endParaRPr lang="it-IT" altLang="it-IT" sz="27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2134792"/>
            <a:ext cx="7886700" cy="3355181"/>
          </a:xfrm>
        </p:spPr>
        <p:txBody>
          <a:bodyPr/>
          <a:lstStyle/>
          <a:p>
            <a:pPr marL="214313" indent="-214313" algn="just">
              <a:buFont typeface="Wingdings" panose="05000000000000000000" pitchFamily="2" charset="2"/>
              <a:buChar char="ü"/>
              <a:defRPr/>
            </a:pPr>
            <a:endParaRPr lang="it-IT" sz="1500" dirty="0">
              <a:latin typeface="Calibri" panose="020F0502020204030204" pitchFamily="34" charset="0"/>
            </a:endParaRPr>
          </a:p>
          <a:p>
            <a:pPr marL="214313" indent="-214313" algn="just">
              <a:buFont typeface="Wingdings" panose="05000000000000000000" pitchFamily="2" charset="2"/>
              <a:buChar char="ü"/>
              <a:defRPr/>
            </a:pPr>
            <a:r>
              <a:rPr lang="it-IT" sz="1500" dirty="0">
                <a:latin typeface="Calibri" panose="020F0502020204030204" pitchFamily="34" charset="0"/>
              </a:rPr>
              <a:t>La considerazione del fatto che la </a:t>
            </a:r>
            <a:r>
              <a:rPr lang="it-IT" sz="1500" b="1" dirty="0">
                <a:latin typeface="Calibri" panose="020F0502020204030204" pitchFamily="34" charset="0"/>
              </a:rPr>
              <a:t>globalizzazione dei mercati e della ricerca</a:t>
            </a:r>
            <a:r>
              <a:rPr lang="it-IT" sz="1500" dirty="0">
                <a:latin typeface="Calibri" panose="020F0502020204030204" pitchFamily="34" charset="0"/>
              </a:rPr>
              <a:t> rende più pressante un approccio globale ai numerosi problemi sanitari.</a:t>
            </a:r>
          </a:p>
          <a:p>
            <a:pPr marL="214313" indent="-214313" algn="just">
              <a:buFont typeface="Wingdings" panose="05000000000000000000" pitchFamily="2" charset="2"/>
              <a:buChar char="ü"/>
              <a:defRPr/>
            </a:pPr>
            <a:endParaRPr lang="it-IT" sz="1500" dirty="0">
              <a:latin typeface="Calibri" panose="020F0502020204030204" pitchFamily="34" charset="0"/>
            </a:endParaRPr>
          </a:p>
          <a:p>
            <a:pPr marL="214313" indent="-214313" algn="just">
              <a:buFont typeface="Wingdings" panose="05000000000000000000" pitchFamily="2" charset="2"/>
              <a:buChar char="ü"/>
              <a:defRPr/>
            </a:pPr>
            <a:r>
              <a:rPr lang="it-IT" sz="1500" dirty="0">
                <a:latin typeface="Calibri" panose="020F0502020204030204" pitchFamily="34" charset="0"/>
              </a:rPr>
              <a:t>La necessità di </a:t>
            </a:r>
            <a:r>
              <a:rPr lang="it-IT" sz="1500" b="1" dirty="0">
                <a:latin typeface="Calibri" panose="020F0502020204030204" pitchFamily="34" charset="0"/>
              </a:rPr>
              <a:t>valorizzazione del know-how e</a:t>
            </a:r>
            <a:r>
              <a:rPr lang="it-IT" sz="1500" dirty="0">
                <a:latin typeface="Calibri" panose="020F0502020204030204" pitchFamily="34" charset="0"/>
              </a:rPr>
              <a:t> di </a:t>
            </a:r>
            <a:r>
              <a:rPr lang="it-IT" sz="1500" b="1" dirty="0">
                <a:latin typeface="Calibri" panose="020F0502020204030204" pitchFamily="34" charset="0"/>
              </a:rPr>
              <a:t>diffusione delle buone pratiche</a:t>
            </a:r>
            <a:r>
              <a:rPr lang="it-IT" sz="1500" dirty="0">
                <a:latin typeface="Calibri" panose="020F0502020204030204" pitchFamily="34" charset="0"/>
              </a:rPr>
              <a:t> anche nell’ambito della </a:t>
            </a:r>
            <a:r>
              <a:rPr lang="it-IT" sz="1500" b="1" dirty="0">
                <a:latin typeface="Calibri" panose="020F0502020204030204" pitchFamily="34" charset="0"/>
              </a:rPr>
              <a:t>cooperazione sanitaria decentrata</a:t>
            </a:r>
            <a:r>
              <a:rPr lang="it-IT" sz="1500" dirty="0">
                <a:latin typeface="Calibri" panose="020F0502020204030204" pitchFamily="34" charset="0"/>
              </a:rPr>
              <a:t> e della salute globale.</a:t>
            </a:r>
          </a:p>
          <a:p>
            <a:pPr marL="214313" indent="-214313" algn="just">
              <a:buFont typeface="Wingdings" panose="05000000000000000000" pitchFamily="2" charset="2"/>
              <a:buChar char="ü"/>
              <a:defRPr/>
            </a:pPr>
            <a:endParaRPr lang="it-IT" sz="1500" dirty="0">
              <a:latin typeface="Calibri" panose="020F0502020204030204" pitchFamily="34" charset="0"/>
            </a:endParaRPr>
          </a:p>
          <a:p>
            <a:pPr marL="214313" indent="-214313" algn="just">
              <a:buFont typeface="Wingdings" panose="05000000000000000000" pitchFamily="2" charset="2"/>
              <a:buChar char="ü"/>
              <a:defRPr/>
            </a:pPr>
            <a:r>
              <a:rPr lang="it-IT" sz="1500" dirty="0">
                <a:latin typeface="Calibri" panose="020F0502020204030204" pitchFamily="34" charset="0"/>
              </a:rPr>
              <a:t>La necessità di promuovere la partecipazione dell’Italia ai finanziamenti e ai </a:t>
            </a:r>
            <a:r>
              <a:rPr lang="it-IT" sz="1500" b="1" dirty="0">
                <a:latin typeface="Calibri" panose="020F0502020204030204" pitchFamily="34" charset="0"/>
              </a:rPr>
              <a:t>progetti europei</a:t>
            </a:r>
            <a:r>
              <a:rPr lang="it-IT" sz="1500" dirty="0">
                <a:latin typeface="Calibri" panose="020F0502020204030204" pitchFamily="34" charset="0"/>
              </a:rPr>
              <a:t> e delle </a:t>
            </a:r>
            <a:r>
              <a:rPr lang="it-IT" sz="1500" b="1" dirty="0">
                <a:latin typeface="Calibri" panose="020F0502020204030204" pitchFamily="34" charset="0"/>
              </a:rPr>
              <a:t>Agenzie internazionali.</a:t>
            </a:r>
            <a:endParaRPr lang="it-IT" sz="1500" dirty="0">
              <a:latin typeface="Calibri" panose="020F0502020204030204" pitchFamily="34" charset="0"/>
            </a:endParaRPr>
          </a:p>
          <a:p>
            <a:pPr marL="214313" indent="-214313" algn="just">
              <a:buFont typeface="Wingdings" panose="05000000000000000000" pitchFamily="2" charset="2"/>
              <a:buChar char="ü"/>
              <a:defRPr/>
            </a:pPr>
            <a:endParaRPr lang="it-IT" sz="1500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it-IT" sz="2000" i="1" dirty="0">
                <a:solidFill>
                  <a:srgbClr val="C00000"/>
                </a:solidFill>
                <a:latin typeface="Calibri" panose="020F0502020204030204" pitchFamily="34" charset="0"/>
              </a:rPr>
              <a:t>La sua “</a:t>
            </a:r>
            <a:r>
              <a:rPr lang="it-IT" sz="2000" i="1" dirty="0" err="1">
                <a:solidFill>
                  <a:srgbClr val="C00000"/>
                </a:solidFill>
                <a:latin typeface="Calibri" panose="020F0502020204030204" pitchFamily="34" charset="0"/>
              </a:rPr>
              <a:t>mission</a:t>
            </a:r>
            <a:r>
              <a:rPr lang="it-IT" sz="2000" i="1" dirty="0">
                <a:solidFill>
                  <a:srgbClr val="C00000"/>
                </a:solidFill>
                <a:latin typeface="Calibri" panose="020F0502020204030204" pitchFamily="34" charset="0"/>
              </a:rPr>
              <a:t>” è stata quella di </a:t>
            </a:r>
            <a:r>
              <a:rPr lang="it-IT" sz="2000" b="1" i="1" dirty="0">
                <a:solidFill>
                  <a:srgbClr val="C00000"/>
                </a:solidFill>
                <a:latin typeface="Calibri" panose="020F0502020204030204" pitchFamily="34" charset="0"/>
              </a:rPr>
              <a:t>portare la sanità delle Regioni in Europa e l’Europa nei Sistemi Sanitari delle Regioni italiane</a:t>
            </a:r>
            <a:endParaRPr lang="it-IT" sz="2000" i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>
              <a:defRPr/>
            </a:pPr>
            <a:endParaRPr lang="it-IT" sz="1500" dirty="0">
              <a:latin typeface="Calibri" panose="020F0502020204030204" pitchFamily="34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141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10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/>
          </p:cNvSpPr>
          <p:nvPr>
            <p:ph type="title"/>
          </p:nvPr>
        </p:nvSpPr>
        <p:spPr>
          <a:xfrm>
            <a:off x="628650" y="1776412"/>
            <a:ext cx="7886700" cy="414338"/>
          </a:xfrm>
        </p:spPr>
        <p:txBody>
          <a:bodyPr>
            <a:normAutofit fontScale="90000"/>
          </a:bodyPr>
          <a:lstStyle/>
          <a:p>
            <a:r>
              <a:rPr lang="it-IT" altLang="it-IT" sz="2700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it-IT" altLang="it-IT" sz="2700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it-IT" altLang="it-IT" sz="2700" b="1" dirty="0">
                <a:solidFill>
                  <a:srgbClr val="C00000"/>
                </a:solidFill>
                <a:latin typeface="Calibri" panose="020F0502020204030204" pitchFamily="34" charset="0"/>
              </a:rPr>
              <a:t>Cosa ha realizzato il PMI in 5 anni</a:t>
            </a:r>
            <a:r>
              <a:rPr lang="it-IT" altLang="it-IT" b="1" dirty="0" smtClean="0"/>
              <a:t/>
            </a:r>
            <a:br>
              <a:rPr lang="it-IT" altLang="it-IT" b="1" dirty="0" smtClean="0"/>
            </a:br>
            <a:endParaRPr lang="it-IT" altLang="it-IT" b="1" dirty="0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2070497"/>
            <a:ext cx="7886700" cy="3419475"/>
          </a:xfrm>
        </p:spPr>
        <p:txBody>
          <a:bodyPr/>
          <a:lstStyle/>
          <a:p>
            <a:pPr marL="214313" indent="-214313" algn="just">
              <a:buFont typeface="Wingdings" panose="05000000000000000000" pitchFamily="2" charset="2"/>
              <a:buChar char="ü"/>
              <a:defRPr/>
            </a:pPr>
            <a:endParaRPr lang="it-IT" sz="1800" b="1" dirty="0">
              <a:latin typeface="Calibri" panose="020F0502020204030204" pitchFamily="34" charset="0"/>
            </a:endParaRPr>
          </a:p>
          <a:p>
            <a:pPr marL="214313" indent="-214313" algn="just">
              <a:buFont typeface="Wingdings" panose="05000000000000000000" pitchFamily="2" charset="2"/>
              <a:buChar char="ü"/>
              <a:defRPr/>
            </a:pPr>
            <a:r>
              <a:rPr lang="it-IT" sz="1800" b="1" dirty="0">
                <a:latin typeface="Calibri" panose="020F0502020204030204" pitchFamily="34" charset="0"/>
              </a:rPr>
              <a:t>Attività formative e informative</a:t>
            </a:r>
            <a:r>
              <a:rPr lang="it-IT" sz="1800" dirty="0">
                <a:latin typeface="Calibri" panose="020F0502020204030204" pitchFamily="34" charset="0"/>
              </a:rPr>
              <a:t> dedicate alle strutture ministeriali competenti, alle Regioni  italiane, alle Aziende Sanitarie e Ospedaliere nonché ad altri </a:t>
            </a:r>
            <a:r>
              <a:rPr lang="it-IT" sz="1800" i="1" dirty="0">
                <a:latin typeface="Calibri" panose="020F0502020204030204" pitchFamily="34" charset="0"/>
              </a:rPr>
              <a:t>stakeholder</a:t>
            </a:r>
            <a:r>
              <a:rPr lang="it-IT" sz="1800" dirty="0">
                <a:latin typeface="Calibri" panose="020F0502020204030204" pitchFamily="34" charset="0"/>
              </a:rPr>
              <a:t> coinvolti negli ambiti sanitari, al  fine di promuovere la </a:t>
            </a:r>
            <a:r>
              <a:rPr lang="it-IT" sz="1800" b="1" dirty="0">
                <a:latin typeface="Calibri" panose="020F0502020204030204" pitchFamily="34" charset="0"/>
              </a:rPr>
              <a:t>divulgazione sul territorio nazionale delle politiche comunitarie e delle possibilità  di accesso ai programmi europei e internazionali per la salute, la ricerca e l'innovazione</a:t>
            </a:r>
            <a:r>
              <a:rPr lang="it-IT" sz="1800" dirty="0">
                <a:latin typeface="Calibri" panose="020F0502020204030204" pitchFamily="34" charset="0"/>
              </a:rPr>
              <a:t>. </a:t>
            </a:r>
            <a:endParaRPr lang="it-IT" sz="2400" dirty="0"/>
          </a:p>
          <a:p>
            <a:pPr marL="0" indent="0" algn="just">
              <a:buNone/>
              <a:defRPr/>
            </a:pPr>
            <a:endParaRPr lang="it-IT" sz="2400" dirty="0"/>
          </a:p>
          <a:p>
            <a:pPr marL="214313" indent="-214313" algn="just">
              <a:buFont typeface="Wingdings" panose="05000000000000000000" pitchFamily="2" charset="2"/>
              <a:buChar char="ü"/>
              <a:defRPr/>
            </a:pPr>
            <a:r>
              <a:rPr lang="it-IT" sz="1800" dirty="0">
                <a:latin typeface="Calibri" panose="020F0502020204030204" pitchFamily="34" charset="0"/>
              </a:rPr>
              <a:t>Ha attivato specifici meccanismi per l'incentivazione e la </a:t>
            </a:r>
            <a:r>
              <a:rPr lang="it-IT" sz="1800" b="1" dirty="0">
                <a:latin typeface="Calibri" panose="020F0502020204030204" pitchFamily="34" charset="0"/>
              </a:rPr>
              <a:t>partecipazione qualificata</a:t>
            </a:r>
            <a:r>
              <a:rPr lang="it-IT" sz="1800" dirty="0">
                <a:latin typeface="Calibri" panose="020F0502020204030204" pitchFamily="34" charset="0"/>
              </a:rPr>
              <a:t> di  tutti i  destinatari </a:t>
            </a:r>
            <a:r>
              <a:rPr lang="it-IT" sz="1800" b="1" dirty="0">
                <a:latin typeface="Calibri" panose="020F0502020204030204" pitchFamily="34" charset="0"/>
              </a:rPr>
              <a:t>alla definizione ed implementazione delle politiche di salute in ambito europeo ed internazionale</a:t>
            </a:r>
            <a:r>
              <a:rPr lang="it-IT" sz="1800" dirty="0">
                <a:latin typeface="Calibri" panose="020F0502020204030204" pitchFamily="34" charset="0"/>
              </a:rPr>
              <a:t>.</a:t>
            </a:r>
          </a:p>
          <a:p>
            <a:pPr>
              <a:defRPr/>
            </a:pP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141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77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olo 1"/>
          <p:cNvSpPr>
            <a:spLocks noGrp="1"/>
          </p:cNvSpPr>
          <p:nvPr>
            <p:ph type="title"/>
          </p:nvPr>
        </p:nvSpPr>
        <p:spPr>
          <a:xfrm>
            <a:off x="471488" y="1189807"/>
            <a:ext cx="8229600" cy="1143000"/>
          </a:xfrm>
        </p:spPr>
        <p:txBody>
          <a:bodyPr/>
          <a:lstStyle/>
          <a:p>
            <a:r>
              <a:rPr lang="it-IT" altLang="it-IT" sz="2700" b="1" dirty="0">
                <a:solidFill>
                  <a:srgbClr val="C00000"/>
                </a:solidFill>
                <a:latin typeface="Calibri" panose="020F0502020204030204" pitchFamily="34" charset="0"/>
              </a:rPr>
              <a:t>I risultati del PMI</a:t>
            </a:r>
          </a:p>
        </p:txBody>
      </p:sp>
      <p:sp>
        <p:nvSpPr>
          <p:cNvPr id="11267" name="Segnaposto contenuto 2"/>
          <p:cNvSpPr>
            <a:spLocks noGrp="1"/>
          </p:cNvSpPr>
          <p:nvPr>
            <p:ph idx="1"/>
          </p:nvPr>
        </p:nvSpPr>
        <p:spPr>
          <a:xfrm>
            <a:off x="628650" y="2278856"/>
            <a:ext cx="7886700" cy="4390504"/>
          </a:xfrm>
        </p:spPr>
        <p:txBody>
          <a:bodyPr>
            <a:noAutofit/>
          </a:bodyPr>
          <a:lstStyle/>
          <a:p>
            <a:pPr algn="just"/>
            <a:r>
              <a:rPr lang="it-IT" altLang="it-IT" sz="1800" dirty="0">
                <a:latin typeface="Calibri" panose="020F0502020204030204" pitchFamily="34" charset="0"/>
              </a:rPr>
              <a:t>Ha costituito il nodo di un sistema di reti e di partenariati</a:t>
            </a:r>
          </a:p>
          <a:p>
            <a:pPr algn="just"/>
            <a:r>
              <a:rPr lang="it-IT" altLang="it-IT" sz="1800" dirty="0">
                <a:latin typeface="Calibri" panose="020F0502020204030204" pitchFamily="34" charset="0"/>
              </a:rPr>
              <a:t>Ha favorito iniziative di ricerca internazionale nel campo della salute pubblica</a:t>
            </a:r>
          </a:p>
          <a:p>
            <a:pPr algn="just"/>
            <a:r>
              <a:rPr lang="it-IT" altLang="it-IT" sz="1800" dirty="0">
                <a:latin typeface="Calibri" panose="020F0502020204030204" pitchFamily="34" charset="0"/>
              </a:rPr>
              <a:t>Ha risposto alle modalità di lavoro in rete alla base della programmazione europea</a:t>
            </a:r>
          </a:p>
          <a:p>
            <a:pPr algn="just"/>
            <a:r>
              <a:rPr lang="it-IT" altLang="it-IT" sz="1800" dirty="0">
                <a:latin typeface="Calibri" panose="020F0502020204030204" pitchFamily="34" charset="0"/>
              </a:rPr>
              <a:t>Ha sostenuto processi di crescita della capacità istituzionale  (</a:t>
            </a:r>
            <a:r>
              <a:rPr lang="it-IT" altLang="it-IT" sz="1800" dirty="0" err="1">
                <a:latin typeface="Calibri" panose="020F0502020204030204" pitchFamily="34" charset="0"/>
              </a:rPr>
              <a:t>capacity</a:t>
            </a:r>
            <a:r>
              <a:rPr lang="it-IT" altLang="it-IT" sz="1800" dirty="0">
                <a:latin typeface="Calibri" panose="020F0502020204030204" pitchFamily="34" charset="0"/>
              </a:rPr>
              <a:t> building)</a:t>
            </a:r>
          </a:p>
          <a:p>
            <a:pPr algn="just"/>
            <a:r>
              <a:rPr lang="it-IT" altLang="it-IT" sz="1800" dirty="0">
                <a:latin typeface="Calibri" panose="020F0502020204030204" pitchFamily="34" charset="0"/>
              </a:rPr>
              <a:t>Ha favorito la sperimentazione e l’applicazione di nuovi modelli organizzativi/gestionali</a:t>
            </a:r>
          </a:p>
          <a:p>
            <a:pPr algn="just"/>
            <a:r>
              <a:rPr lang="it-IT" altLang="it-IT" sz="1800" dirty="0">
                <a:latin typeface="Calibri" panose="020F0502020204030204" pitchFamily="34" charset="0"/>
              </a:rPr>
              <a:t>Ha coinvolto i diversi attori del Sistema Sanitario Nazionale valorizzandone i contributi nei diversi livelli istituzionali </a:t>
            </a:r>
          </a:p>
          <a:p>
            <a:pPr algn="just"/>
            <a:r>
              <a:rPr lang="it-IT" altLang="it-IT" sz="1800" dirty="0">
                <a:latin typeface="Calibri" panose="020F0502020204030204" pitchFamily="34" charset="0"/>
              </a:rPr>
              <a:t>Ha permesso la diffusione di metodologie progettuali, lo sviluppo di proposte di interesse sovraregionale e la disseminazione dei risultati</a:t>
            </a:r>
          </a:p>
          <a:p>
            <a:pPr algn="just"/>
            <a:r>
              <a:rPr lang="it-IT" altLang="it-IT" sz="1800" dirty="0">
                <a:latin typeface="Calibri" panose="020F0502020204030204" pitchFamily="34" charset="0"/>
              </a:rPr>
              <a:t>Ha rappresentato un innovativo modello di «</a:t>
            </a:r>
            <a:r>
              <a:rPr lang="it-IT" altLang="it-IT" sz="1800" dirty="0" err="1">
                <a:latin typeface="Calibri" panose="020F0502020204030204" pitchFamily="34" charset="0"/>
              </a:rPr>
              <a:t>governance</a:t>
            </a:r>
            <a:r>
              <a:rPr lang="it-IT" altLang="it-IT" sz="1800" dirty="0">
                <a:latin typeface="Calibri" panose="020F0502020204030204" pitchFamily="34" charset="0"/>
              </a:rPr>
              <a:t>» per la progettualità di interesse sovraregionale  finalizzata all’accesso ai fondi europei diretti e indiretti</a:t>
            </a:r>
          </a:p>
          <a:p>
            <a:endParaRPr lang="it-IT" altLang="it-IT" sz="1800" dirty="0">
              <a:latin typeface="Calibri" panose="020F0502020204030204" pitchFamily="34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141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15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>
          <a:xfrm>
            <a:off x="628650" y="1422798"/>
            <a:ext cx="7886700" cy="358378"/>
          </a:xfrm>
        </p:spPr>
        <p:txBody>
          <a:bodyPr>
            <a:normAutofit fontScale="90000"/>
          </a:bodyPr>
          <a:lstStyle/>
          <a:p>
            <a:r>
              <a:rPr lang="it-IT" altLang="it-IT" sz="27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it-IT" altLang="it-IT" sz="27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it-IT" altLang="it-IT" sz="2700" b="1" dirty="0">
                <a:solidFill>
                  <a:srgbClr val="C00000"/>
                </a:solidFill>
                <a:latin typeface="Calibri" panose="020F0502020204030204" pitchFamily="34" charset="0"/>
              </a:rPr>
              <a:t>Perché è nato il ProMIS_1</a:t>
            </a:r>
            <a:br>
              <a:rPr lang="it-IT" altLang="it-IT" sz="27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endParaRPr lang="it-IT" altLang="it-IT" sz="27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966913"/>
            <a:ext cx="7886700" cy="4126383"/>
          </a:xfrm>
        </p:spPr>
        <p:txBody>
          <a:bodyPr>
            <a:noAutofit/>
          </a:bodyPr>
          <a:lstStyle/>
          <a:p>
            <a:pPr marL="0" indent="0" algn="ctr">
              <a:buNone/>
              <a:defRPr/>
            </a:pPr>
            <a:r>
              <a:rPr lang="it-IT" sz="2000" dirty="0">
                <a:latin typeface="Calibri" panose="020F0502020204030204" pitchFamily="34" charset="0"/>
              </a:rPr>
              <a:t>Sulla base dell’analisi di impatto si è rilevato che tutte le attività che hanno positivamente influenzato le politiche di internazionalizzazione del SSN dovevano trovare il loro necessario consolidamento, attraverso </a:t>
            </a:r>
            <a:br>
              <a:rPr lang="it-IT" sz="2000" dirty="0">
                <a:latin typeface="Calibri" panose="020F0502020204030204" pitchFamily="34" charset="0"/>
              </a:rPr>
            </a:br>
            <a:r>
              <a:rPr lang="it-IT" sz="2000" b="1" u="sng" dirty="0">
                <a:latin typeface="Calibri" panose="020F0502020204030204" pitchFamily="34" charset="0"/>
              </a:rPr>
              <a:t>un processo di istituzionalizzazione, all’interno di una struttura permanente:</a:t>
            </a:r>
          </a:p>
          <a:p>
            <a:pPr marL="0" indent="0" algn="ctr">
              <a:buNone/>
              <a:defRPr/>
            </a:pPr>
            <a:endParaRPr lang="it-IT" sz="1400" b="1" dirty="0"/>
          </a:p>
          <a:p>
            <a:pPr marL="257175" indent="-257175" algn="just">
              <a:buFont typeface="Arial" panose="020B0604020202020204" pitchFamily="34" charset="0"/>
              <a:buAutoNum type="arabicPeriod"/>
              <a:defRPr/>
            </a:pPr>
            <a:r>
              <a:rPr lang="it-IT" sz="1600" dirty="0">
                <a:latin typeface="Calibri" panose="020F0502020204030204" pitchFamily="34" charset="0"/>
              </a:rPr>
              <a:t>costituzione del sottogruppo di lavoro composto da Referenti Regionali/PA che riceve mandato nella seduta della Commissione salute il 4 marzo 2015;</a:t>
            </a:r>
          </a:p>
          <a:p>
            <a:pPr marL="257175" indent="-257175" algn="just">
              <a:buFont typeface="Arial" panose="020B0604020202020204" pitchFamily="34" charset="0"/>
              <a:buAutoNum type="arabicPeriod"/>
              <a:defRPr/>
            </a:pPr>
            <a:endParaRPr lang="it-IT" sz="1600" dirty="0">
              <a:latin typeface="Calibri" panose="020F050202020403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AutoNum type="arabicPeriod"/>
              <a:defRPr/>
            </a:pPr>
            <a:r>
              <a:rPr lang="it-IT" sz="1600" dirty="0">
                <a:latin typeface="Calibri" panose="020F0502020204030204" pitchFamily="34" charset="0"/>
              </a:rPr>
              <a:t>proroga del PMI fino al 31 dicembre 2015;</a:t>
            </a:r>
          </a:p>
          <a:p>
            <a:pPr marL="257175" indent="-257175" algn="just">
              <a:buFont typeface="Arial" panose="020B0604020202020204" pitchFamily="34" charset="0"/>
              <a:buAutoNum type="arabicPeriod"/>
              <a:defRPr/>
            </a:pPr>
            <a:endParaRPr lang="it-IT" sz="1600" dirty="0">
              <a:latin typeface="Calibri" panose="020F050202020403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AutoNum type="arabicPeriod"/>
              <a:defRPr/>
            </a:pPr>
            <a:r>
              <a:rPr lang="it-IT" sz="1600" dirty="0">
                <a:latin typeface="Calibri" panose="020F0502020204030204" pitchFamily="34" charset="0"/>
              </a:rPr>
              <a:t>documento di proposta di istituzionalizzazione del PMI approvato in Commissione Salute il 29 luglio 2015</a:t>
            </a:r>
          </a:p>
          <a:p>
            <a:pPr marL="0" indent="0" algn="ctr">
              <a:buNone/>
              <a:defRPr/>
            </a:pPr>
            <a:endParaRPr lang="it-IT" sz="2000" b="1" u="sng" dirty="0">
              <a:latin typeface="Calibri" panose="020F0502020204030204" pitchFamily="34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141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8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  <a:defRPr/>
            </a:pPr>
            <a:endParaRPr lang="it-IT" b="1" dirty="0" smtClean="0">
              <a:latin typeface="Calibri" panose="020F0502020204030204" pitchFamily="34" charset="0"/>
            </a:endParaRPr>
          </a:p>
          <a:p>
            <a:pPr marL="0" indent="0" algn="ctr">
              <a:buNone/>
              <a:defRPr/>
            </a:pPr>
            <a:r>
              <a:rPr lang="it-IT" b="1" dirty="0" smtClean="0">
                <a:latin typeface="Calibri" panose="020F0502020204030204" pitchFamily="34" charset="0"/>
              </a:rPr>
              <a:t>Nasce così il Programma Mattone Internazionale Salute </a:t>
            </a:r>
          </a:p>
          <a:p>
            <a:pPr marL="0" indent="0" algn="ctr">
              <a:buNone/>
              <a:defRPr/>
            </a:pPr>
            <a:r>
              <a:rPr lang="it-IT" b="1" dirty="0" smtClean="0">
                <a:latin typeface="Calibri" panose="020F0502020204030204" pitchFamily="34" charset="0"/>
              </a:rPr>
              <a:t>ProMIS:</a:t>
            </a:r>
          </a:p>
          <a:p>
            <a:pPr algn="ctr">
              <a:defRPr/>
            </a:pPr>
            <a:endParaRPr lang="it-IT" i="1" dirty="0" smtClean="0">
              <a:latin typeface="Calibri" panose="020F0502020204030204" pitchFamily="34" charset="0"/>
            </a:endParaRPr>
          </a:p>
          <a:p>
            <a:pPr marL="0" indent="0" algn="ctr">
              <a:buNone/>
              <a:defRPr/>
            </a:pPr>
            <a:r>
              <a:rPr lang="it-IT" b="1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IL NUOVO PROGRAMMA A SUPPORTO AI SISTEMI SANITARI DELLE REGIONI ITALIANE NELLA PARTECIPAZIONE AI PROGRAMMI DI FINANZIAMENTO E AI NETWORK EUROPEI IN AMBITO SOCIO SANITARIO</a:t>
            </a:r>
          </a:p>
          <a:p>
            <a:pPr algn="ctr">
              <a:defRPr/>
            </a:pPr>
            <a:endParaRPr lang="it-IT" dirty="0"/>
          </a:p>
        </p:txBody>
      </p:sp>
      <p:sp>
        <p:nvSpPr>
          <p:cNvPr id="13315" name="Titolo 1"/>
          <p:cNvSpPr>
            <a:spLocks noGrp="1"/>
          </p:cNvSpPr>
          <p:nvPr>
            <p:ph type="title"/>
          </p:nvPr>
        </p:nvSpPr>
        <p:spPr>
          <a:xfrm>
            <a:off x="457200" y="10287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altLang="it-IT" sz="27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it-IT" altLang="it-IT" sz="27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it-IT" altLang="it-IT" sz="2700" b="1" dirty="0">
                <a:solidFill>
                  <a:srgbClr val="C00000"/>
                </a:solidFill>
                <a:latin typeface="Calibri" panose="020F0502020204030204" pitchFamily="34" charset="0"/>
              </a:rPr>
              <a:t>Perché è nato il ProMIS_2</a:t>
            </a:r>
            <a:br>
              <a:rPr lang="it-IT" altLang="it-IT" sz="27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endParaRPr lang="it-IT" altLang="it-IT" sz="27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141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41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olo 1"/>
          <p:cNvSpPr>
            <a:spLocks noGrp="1"/>
          </p:cNvSpPr>
          <p:nvPr>
            <p:ph type="title"/>
          </p:nvPr>
        </p:nvSpPr>
        <p:spPr>
          <a:xfrm>
            <a:off x="436960" y="1012032"/>
            <a:ext cx="8229600" cy="1143000"/>
          </a:xfrm>
        </p:spPr>
        <p:txBody>
          <a:bodyPr/>
          <a:lstStyle/>
          <a:p>
            <a:r>
              <a:rPr lang="it-IT" altLang="it-IT" sz="2700" b="1" dirty="0">
                <a:solidFill>
                  <a:srgbClr val="C00000"/>
                </a:solidFill>
                <a:latin typeface="Calibri" panose="020F0502020204030204" pitchFamily="34" charset="0"/>
              </a:rPr>
              <a:t>Le attività del ProMIS_1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243682"/>
              </p:ext>
            </p:extLst>
          </p:nvPr>
        </p:nvGraphicFramePr>
        <p:xfrm>
          <a:off x="1053704" y="2155032"/>
          <a:ext cx="7036594" cy="4693920"/>
        </p:xfrm>
        <a:graphic>
          <a:graphicData uri="http://schemas.openxmlformats.org/drawingml/2006/table">
            <a:tbl>
              <a:tblPr firstRow="1" firstCol="1" bandRow="1" bandCol="1">
                <a:tableStyleId>{5940675A-B579-460E-94D1-54222C63F5DA}</a:tableStyleId>
              </a:tblPr>
              <a:tblGrid>
                <a:gridCol w="3150293"/>
                <a:gridCol w="3886301"/>
              </a:tblGrid>
              <a:tr h="1600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effectLst/>
                        </a:rPr>
                        <a:t>Attività</a:t>
                      </a:r>
                      <a:endParaRPr lang="it-IT" sz="1600" b="1" i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43" marR="3294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effectLst/>
                        </a:rPr>
                        <a:t>Descrizione</a:t>
                      </a:r>
                      <a:endParaRPr lang="it-IT" sz="1600" b="1" i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43" marR="32943" marT="0" marB="0"/>
                </a:tc>
              </a:tr>
              <a:tr h="89874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Analisi delle priorità e programmazione</a:t>
                      </a:r>
                      <a:endParaRPr lang="it-IT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43" marR="3294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</a:rPr>
                        <a:t>Benchmarking priorità EU/nazionali/regionali</a:t>
                      </a:r>
                      <a:endParaRPr lang="it-IT" sz="16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</a:rPr>
                        <a:t>Stesura programma operativo pluriennale per l’internazionalizzazione e programmi esecutivi annuali.</a:t>
                      </a:r>
                      <a:endParaRPr lang="it-IT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43" marR="32943" marT="0" marB="0"/>
                </a:tc>
              </a:tr>
              <a:tr h="4493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Coordinamento Rete interregionale</a:t>
                      </a:r>
                      <a:endParaRPr lang="it-IT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43" marR="3294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Condivisione </a:t>
                      </a:r>
                      <a:r>
                        <a:rPr lang="it-IT" sz="1400" dirty="0" smtClean="0">
                          <a:effectLst/>
                        </a:rPr>
                        <a:t>priorità; programmazione attività;</a:t>
                      </a:r>
                      <a:r>
                        <a:rPr lang="it-IT" sz="1400" baseline="0" dirty="0" smtClean="0">
                          <a:effectLst/>
                        </a:rPr>
                        <a:t> </a:t>
                      </a:r>
                      <a:r>
                        <a:rPr lang="it-IT" sz="1400" dirty="0" smtClean="0">
                          <a:effectLst/>
                        </a:rPr>
                        <a:t>Monitoraggio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43" marR="32943" marT="0" marB="0"/>
                </a:tc>
              </a:tr>
              <a:tr h="67405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Raccordo con altre politiche-amministrazioni</a:t>
                      </a:r>
                      <a:endParaRPr lang="it-IT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43" marR="3294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Analisi degli interessi comuni per la progettazione europea in tema di </a:t>
                      </a:r>
                      <a:r>
                        <a:rPr lang="it-IT" sz="1400" dirty="0" smtClean="0">
                          <a:effectLst/>
                        </a:rPr>
                        <a:t>salute; promozione </a:t>
                      </a:r>
                      <a:r>
                        <a:rPr lang="it-IT" sz="1400" dirty="0">
                          <a:effectLst/>
                        </a:rPr>
                        <a:t>di interventi/politiche congiunte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43" marR="32943" marT="0" marB="0"/>
                </a:tc>
              </a:tr>
              <a:tr h="10479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Informazione e comunicazione</a:t>
                      </a:r>
                      <a:endParaRPr lang="it-IT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43" marR="3294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Website/</a:t>
                      </a:r>
                      <a:r>
                        <a:rPr lang="it-IT" sz="1400" dirty="0" err="1" smtClean="0">
                          <a:effectLst/>
                        </a:rPr>
                        <a:t>App</a:t>
                      </a:r>
                      <a:r>
                        <a:rPr lang="it-IT" sz="1400" dirty="0" smtClean="0">
                          <a:effectLst/>
                        </a:rPr>
                        <a:t>; Newsletter; Database </a:t>
                      </a:r>
                      <a:r>
                        <a:rPr lang="it-IT" sz="1400" dirty="0">
                          <a:effectLst/>
                        </a:rPr>
                        <a:t>progetti </a:t>
                      </a:r>
                      <a:r>
                        <a:rPr lang="it-IT" sz="1400" dirty="0" smtClean="0">
                          <a:effectLst/>
                        </a:rPr>
                        <a:t>finanziati;</a:t>
                      </a:r>
                      <a:endParaRPr lang="it-IT" sz="16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err="1" smtClean="0">
                          <a:effectLst/>
                        </a:rPr>
                        <a:t>Infoday</a:t>
                      </a:r>
                      <a:r>
                        <a:rPr lang="it-IT" sz="1400" dirty="0" smtClean="0">
                          <a:effectLst/>
                        </a:rPr>
                        <a:t>;</a:t>
                      </a:r>
                      <a:r>
                        <a:rPr lang="it-IT" sz="1400" baseline="0" dirty="0" smtClean="0">
                          <a:effectLst/>
                        </a:rPr>
                        <a:t> </a:t>
                      </a:r>
                      <a:r>
                        <a:rPr lang="it-IT" sz="1400" dirty="0" smtClean="0">
                          <a:effectLst/>
                        </a:rPr>
                        <a:t>Laboratori/Workshop; Docenze </a:t>
                      </a:r>
                      <a:r>
                        <a:rPr lang="it-IT" sz="1400" dirty="0">
                          <a:effectLst/>
                        </a:rPr>
                        <a:t>eventi organizzati dalle </a:t>
                      </a:r>
                      <a:r>
                        <a:rPr lang="it-IT" sz="1400" dirty="0" smtClean="0">
                          <a:effectLst/>
                        </a:rPr>
                        <a:t>Regioni; Facilitazione </a:t>
                      </a:r>
                      <a:r>
                        <a:rPr lang="it-IT" sz="1400" dirty="0">
                          <a:effectLst/>
                        </a:rPr>
                        <a:t>coinvolgimento esperti europei</a:t>
                      </a:r>
                      <a:endParaRPr lang="it-IT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2943" marR="32943" marT="0" marB="0"/>
                </a:tc>
              </a:tr>
            </a:tbl>
          </a:graphicData>
        </a:graphic>
      </p:graphicFrame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141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82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2357</TotalTime>
  <Words>1053</Words>
  <Application>Microsoft Office PowerPoint</Application>
  <PresentationFormat>Presentazione su schermo (4:3)</PresentationFormat>
  <Paragraphs>137</Paragraphs>
  <Slides>19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5" baseType="lpstr">
      <vt:lpstr>Arial</vt:lpstr>
      <vt:lpstr>Calibri</vt:lpstr>
      <vt:lpstr>Lucida Handwriting</vt:lpstr>
      <vt:lpstr>Times New Roman</vt:lpstr>
      <vt:lpstr>Wingdings</vt:lpstr>
      <vt:lpstr>Tema di Office</vt:lpstr>
      <vt:lpstr>   WORKSHOP INTERNAZIONALE  LA MOBILITÀ TURISTICA INTERNAZIONALE: UNA SFIDA PER L’ORGANIZZAZIONE DEI SERVIZI SANITARI E LA SICUREZZA SANITARIA: UNA RISORSA PER LO SVILUPPO TURISTICO  Lignano Sabbiadoro (Udine) Venerdì 28 settembre 2018  Paola Semisa Programma Mattone Internazionale Salute – ProMIS Regione del Veneto UO Commissione Salute e Relazioni Socio Sanitarie  </vt:lpstr>
      <vt:lpstr>PMI e ProMIS: gli inizi</vt:lpstr>
      <vt:lpstr>Perché nasce il PMI_1</vt:lpstr>
      <vt:lpstr>Perché nasce il PMI_2</vt:lpstr>
      <vt:lpstr> Cosa ha realizzato il PMI in 5 anni </vt:lpstr>
      <vt:lpstr>I risultati del PMI</vt:lpstr>
      <vt:lpstr> Perché è nato il ProMIS_1 </vt:lpstr>
      <vt:lpstr> Perché è nato il ProMIS_2 </vt:lpstr>
      <vt:lpstr>Le attività del ProMIS_1</vt:lpstr>
      <vt:lpstr>Le attività del ProMIS_2</vt:lpstr>
      <vt:lpstr>Gli attori/gestori del ProMIS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Nicola Scomparin</dc:creator>
  <cp:lastModifiedBy>Paola</cp:lastModifiedBy>
  <cp:revision>97</cp:revision>
  <dcterms:created xsi:type="dcterms:W3CDTF">2017-01-16T11:01:05Z</dcterms:created>
  <dcterms:modified xsi:type="dcterms:W3CDTF">2018-09-26T20:40:05Z</dcterms:modified>
</cp:coreProperties>
</file>