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5"/>
  </p:notesMasterIdLst>
  <p:handoutMasterIdLst>
    <p:handoutMasterId r:id="rId46"/>
  </p:handoutMasterIdLst>
  <p:sldIdLst>
    <p:sldId id="1102" r:id="rId2"/>
    <p:sldId id="836" r:id="rId3"/>
    <p:sldId id="1107" r:id="rId4"/>
    <p:sldId id="1106" r:id="rId5"/>
    <p:sldId id="1189" r:id="rId6"/>
    <p:sldId id="1112" r:id="rId7"/>
    <p:sldId id="1113" r:id="rId8"/>
    <p:sldId id="1122" r:id="rId9"/>
    <p:sldId id="1120" r:id="rId10"/>
    <p:sldId id="1115" r:id="rId11"/>
    <p:sldId id="1116" r:id="rId12"/>
    <p:sldId id="918" r:id="rId13"/>
    <p:sldId id="937" r:id="rId14"/>
    <p:sldId id="1117" r:id="rId15"/>
    <p:sldId id="1118" r:id="rId16"/>
    <p:sldId id="921" r:id="rId17"/>
    <p:sldId id="942" r:id="rId18"/>
    <p:sldId id="1209" r:id="rId19"/>
    <p:sldId id="1210" r:id="rId20"/>
    <p:sldId id="846" r:id="rId21"/>
    <p:sldId id="854" r:id="rId22"/>
    <p:sldId id="855" r:id="rId23"/>
    <p:sldId id="960" r:id="rId24"/>
    <p:sldId id="869" r:id="rId25"/>
    <p:sldId id="963" r:id="rId26"/>
    <p:sldId id="964" r:id="rId27"/>
    <p:sldId id="966" r:id="rId28"/>
    <p:sldId id="967" r:id="rId29"/>
    <p:sldId id="968" r:id="rId30"/>
    <p:sldId id="1225" r:id="rId31"/>
    <p:sldId id="1229" r:id="rId32"/>
    <p:sldId id="970" r:id="rId33"/>
    <p:sldId id="1222" r:id="rId34"/>
    <p:sldId id="1213" r:id="rId35"/>
    <p:sldId id="1223" r:id="rId36"/>
    <p:sldId id="1216" r:id="rId37"/>
    <p:sldId id="1217" r:id="rId38"/>
    <p:sldId id="1202" r:id="rId39"/>
    <p:sldId id="1203" r:id="rId40"/>
    <p:sldId id="1204" r:id="rId41"/>
    <p:sldId id="1205" r:id="rId42"/>
    <p:sldId id="1206" r:id="rId43"/>
    <p:sldId id="1193"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AEA"/>
    <a:srgbClr val="FFDDFF"/>
    <a:srgbClr val="003300"/>
    <a:srgbClr val="307C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autoAdjust="0"/>
    <p:restoredTop sz="77465" autoAdjust="0"/>
  </p:normalViewPr>
  <p:slideViewPr>
    <p:cSldViewPr>
      <p:cViewPr>
        <p:scale>
          <a:sx n="64" d="100"/>
          <a:sy n="64" d="100"/>
        </p:scale>
        <p:origin x="-1554" y="180"/>
      </p:cViewPr>
      <p:guideLst>
        <p:guide orient="horz" pos="2160"/>
        <p:guide pos="2880"/>
      </p:guideLst>
    </p:cSldViewPr>
  </p:slideViewPr>
  <p:outlineViewPr>
    <p:cViewPr>
      <p:scale>
        <a:sx n="33" d="100"/>
        <a:sy n="33" d="100"/>
      </p:scale>
      <p:origin x="0" y="5424"/>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5.xml"/><Relationship Id="rId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ass5.sanita.fvg.it\ASS5FVG\Distretto%20Est%20Palmanova\RIEED\CARTELLA%20COMUNE%20SOC%20RRF\ERICA\Elaborazioni%20dati\Elaborazione%2010%20giugno%202013.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ass5.sanita.fvg.it\ASS5FVG\Distretto%20Est%20Palmanova\RIEED\CARTELLA%20COMUNE%20SOC%20RRF\ERICA\Elaborazioni%20dati\Elaborazione%2010%20giugno%202013.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ss5.sanita.fvg.it\ASS5FVG\Distretto%20Est%20Palmanova\RIEED\CARTELLA%20COMUNE%20SOC%20RRF\ERICA\Elaborazioni%20dati\Elaborazione%2010%20giugno%202013.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ass5.sanita.fvg.it\ASS5FVG\Distretto%20Est%20Palmanova\RIEED\CARTELLA%20COMUNE%20SOC%20RRF\ERICA\Elaborazioni%20dati\Elaborazione%2010%20giugno%202013.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plotArea>
      <c:layout/>
      <c:barChart>
        <c:barDir val="col"/>
        <c:grouping val="clustered"/>
        <c:ser>
          <c:idx val="0"/>
          <c:order val="0"/>
          <c:tx>
            <c:strRef>
              <c:f>Foglio3!$A$4</c:f>
              <c:strCache>
                <c:ptCount val="1"/>
                <c:pt idx="0">
                  <c:v>DOLORE  INIZIO</c:v>
                </c:pt>
              </c:strCache>
            </c:strRef>
          </c:tx>
          <c:spPr>
            <a:solidFill>
              <a:srgbClr val="3399FF"/>
            </a:solidFill>
          </c:spPr>
          <c:dLbls>
            <c:txPr>
              <a:bodyPr/>
              <a:lstStyle/>
              <a:p>
                <a:pPr>
                  <a:defRPr sz="2000"/>
                </a:pPr>
                <a:endParaRPr lang="it-IT"/>
              </a:p>
            </c:txPr>
            <c:showVal val="1"/>
          </c:dLbls>
          <c:cat>
            <c:strRef>
              <c:f>Foglio3!$B$3:$D$3</c:f>
              <c:strCache>
                <c:ptCount val="1"/>
                <c:pt idx="0">
                  <c:v>Media ponderata</c:v>
                </c:pt>
              </c:strCache>
            </c:strRef>
          </c:cat>
          <c:val>
            <c:numRef>
              <c:f>Foglio3!$B$4:$D$4</c:f>
              <c:numCache>
                <c:formatCode>0.0</c:formatCode>
                <c:ptCount val="1"/>
                <c:pt idx="0">
                  <c:v>4</c:v>
                </c:pt>
              </c:numCache>
            </c:numRef>
          </c:val>
        </c:ser>
        <c:ser>
          <c:idx val="1"/>
          <c:order val="1"/>
          <c:tx>
            <c:strRef>
              <c:f>Foglio3!$A$5</c:f>
              <c:strCache>
                <c:ptCount val="1"/>
                <c:pt idx="0">
                  <c:v>DOLORE  FINE</c:v>
                </c:pt>
              </c:strCache>
            </c:strRef>
          </c:tx>
          <c:spPr>
            <a:solidFill>
              <a:srgbClr val="FF0000"/>
            </a:solidFill>
          </c:spPr>
          <c:dLbls>
            <c:txPr>
              <a:bodyPr/>
              <a:lstStyle/>
              <a:p>
                <a:pPr>
                  <a:defRPr sz="2000"/>
                </a:pPr>
                <a:endParaRPr lang="it-IT"/>
              </a:p>
            </c:txPr>
            <c:showVal val="1"/>
          </c:dLbls>
          <c:cat>
            <c:strRef>
              <c:f>Foglio3!$B$3:$D$3</c:f>
              <c:strCache>
                <c:ptCount val="1"/>
                <c:pt idx="0">
                  <c:v>Media ponderata</c:v>
                </c:pt>
              </c:strCache>
            </c:strRef>
          </c:cat>
          <c:val>
            <c:numRef>
              <c:f>Foglio3!$B$5:$D$5</c:f>
              <c:numCache>
                <c:formatCode>0.0</c:formatCode>
                <c:ptCount val="1"/>
                <c:pt idx="0">
                  <c:v>3.5</c:v>
                </c:pt>
              </c:numCache>
            </c:numRef>
          </c:val>
        </c:ser>
        <c:ser>
          <c:idx val="2"/>
          <c:order val="2"/>
          <c:tx>
            <c:strRef>
              <c:f>Foglio3!$A$6</c:f>
              <c:strCache>
                <c:ptCount val="1"/>
              </c:strCache>
            </c:strRef>
          </c:tx>
          <c:cat>
            <c:strRef>
              <c:f>Foglio3!$B$3:$D$3</c:f>
              <c:strCache>
                <c:ptCount val="1"/>
                <c:pt idx="0">
                  <c:v>Media ponderata</c:v>
                </c:pt>
              </c:strCache>
            </c:strRef>
          </c:cat>
          <c:val>
            <c:numRef>
              <c:f>Foglio3!$B$6:$D$6</c:f>
              <c:numCache>
                <c:formatCode>0.0</c:formatCode>
                <c:ptCount val="1"/>
                <c:pt idx="0">
                  <c:v>10</c:v>
                </c:pt>
              </c:numCache>
            </c:numRef>
          </c:val>
        </c:ser>
        <c:axId val="80550144"/>
        <c:axId val="80584704"/>
      </c:barChart>
      <c:catAx>
        <c:axId val="80550144"/>
        <c:scaling>
          <c:orientation val="minMax"/>
        </c:scaling>
        <c:axPos val="b"/>
        <c:tickLblPos val="nextTo"/>
        <c:crossAx val="80584704"/>
        <c:crosses val="autoZero"/>
        <c:auto val="1"/>
        <c:lblAlgn val="ctr"/>
        <c:lblOffset val="100"/>
      </c:catAx>
      <c:valAx>
        <c:axId val="80584704"/>
        <c:scaling>
          <c:orientation val="minMax"/>
        </c:scaling>
        <c:axPos val="l"/>
        <c:majorGridlines/>
        <c:numFmt formatCode="0.0" sourceLinked="1"/>
        <c:tickLblPos val="nextTo"/>
        <c:crossAx val="80550144"/>
        <c:crosses val="autoZero"/>
        <c:crossBetween val="between"/>
      </c:valAx>
    </c:plotArea>
    <c:legend>
      <c:legendPos val="r"/>
      <c:layout/>
    </c:legend>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plotArea>
      <c:layout/>
      <c:barChart>
        <c:barDir val="col"/>
        <c:grouping val="clustered"/>
        <c:ser>
          <c:idx val="0"/>
          <c:order val="0"/>
          <c:tx>
            <c:strRef>
              <c:f>Foglio3!$A$9</c:f>
              <c:strCache>
                <c:ptCount val="1"/>
                <c:pt idx="0">
                  <c:v>Conley INIZIO </c:v>
                </c:pt>
              </c:strCache>
            </c:strRef>
          </c:tx>
          <c:dPt>
            <c:idx val="0"/>
            <c:spPr>
              <a:solidFill>
                <a:srgbClr val="3399FF"/>
              </a:solidFill>
              <a:ln>
                <a:solidFill>
                  <a:schemeClr val="accent1"/>
                </a:solidFill>
              </a:ln>
            </c:spPr>
          </c:dPt>
          <c:dLbls>
            <c:dLbl>
              <c:idx val="0"/>
              <c:layout/>
              <c:showVal val="1"/>
            </c:dLbl>
            <c:delete val="1"/>
          </c:dLbls>
          <c:cat>
            <c:strRef>
              <c:f>Foglio3!$B$8:$D$8</c:f>
              <c:strCache>
                <c:ptCount val="1"/>
                <c:pt idx="0">
                  <c:v>Media ponderata</c:v>
                </c:pt>
              </c:strCache>
            </c:strRef>
          </c:cat>
          <c:val>
            <c:numRef>
              <c:f>Foglio3!$B$9:$D$9</c:f>
              <c:numCache>
                <c:formatCode>0.0</c:formatCode>
                <c:ptCount val="1"/>
                <c:pt idx="0">
                  <c:v>1.3</c:v>
                </c:pt>
              </c:numCache>
            </c:numRef>
          </c:val>
        </c:ser>
        <c:ser>
          <c:idx val="1"/>
          <c:order val="1"/>
          <c:tx>
            <c:strRef>
              <c:f>Foglio3!$A$10</c:f>
              <c:strCache>
                <c:ptCount val="1"/>
                <c:pt idx="0">
                  <c:v>Conley FINE</c:v>
                </c:pt>
              </c:strCache>
            </c:strRef>
          </c:tx>
          <c:spPr>
            <a:solidFill>
              <a:srgbClr val="FF0000"/>
            </a:solidFill>
          </c:spPr>
          <c:dLbls>
            <c:txPr>
              <a:bodyPr/>
              <a:lstStyle/>
              <a:p>
                <a:pPr>
                  <a:defRPr sz="2000"/>
                </a:pPr>
                <a:endParaRPr lang="it-IT"/>
              </a:p>
            </c:txPr>
            <c:showVal val="1"/>
          </c:dLbls>
          <c:cat>
            <c:strRef>
              <c:f>Foglio3!$B$8:$D$8</c:f>
              <c:strCache>
                <c:ptCount val="1"/>
                <c:pt idx="0">
                  <c:v>Media ponderata</c:v>
                </c:pt>
              </c:strCache>
            </c:strRef>
          </c:cat>
          <c:val>
            <c:numRef>
              <c:f>Foglio3!$B$10:$D$10</c:f>
              <c:numCache>
                <c:formatCode>0.0</c:formatCode>
                <c:ptCount val="1"/>
                <c:pt idx="0">
                  <c:v>0.85000000000000064</c:v>
                </c:pt>
              </c:numCache>
            </c:numRef>
          </c:val>
        </c:ser>
        <c:ser>
          <c:idx val="2"/>
          <c:order val="2"/>
          <c:tx>
            <c:strRef>
              <c:f>Foglio3!$A$11</c:f>
              <c:strCache>
                <c:ptCount val="1"/>
              </c:strCache>
            </c:strRef>
          </c:tx>
          <c:cat>
            <c:strRef>
              <c:f>Foglio3!$B$8:$D$8</c:f>
              <c:strCache>
                <c:ptCount val="1"/>
                <c:pt idx="0">
                  <c:v>Media ponderata</c:v>
                </c:pt>
              </c:strCache>
            </c:strRef>
          </c:cat>
          <c:val>
            <c:numRef>
              <c:f>Foglio3!$B$11:$D$11</c:f>
              <c:numCache>
                <c:formatCode>0.0</c:formatCode>
                <c:ptCount val="1"/>
                <c:pt idx="0">
                  <c:v>2</c:v>
                </c:pt>
              </c:numCache>
            </c:numRef>
          </c:val>
        </c:ser>
        <c:axId val="80690560"/>
        <c:axId val="81466496"/>
      </c:barChart>
      <c:catAx>
        <c:axId val="80690560"/>
        <c:scaling>
          <c:orientation val="minMax"/>
        </c:scaling>
        <c:axPos val="b"/>
        <c:tickLblPos val="nextTo"/>
        <c:crossAx val="81466496"/>
        <c:crosses val="autoZero"/>
        <c:auto val="1"/>
        <c:lblAlgn val="ctr"/>
        <c:lblOffset val="100"/>
      </c:catAx>
      <c:valAx>
        <c:axId val="81466496"/>
        <c:scaling>
          <c:orientation val="minMax"/>
        </c:scaling>
        <c:axPos val="l"/>
        <c:majorGridlines/>
        <c:numFmt formatCode="0.0" sourceLinked="1"/>
        <c:tickLblPos val="nextTo"/>
        <c:crossAx val="80690560"/>
        <c:crosses val="autoZero"/>
        <c:crossBetween val="between"/>
      </c:valAx>
    </c:plotArea>
    <c:legend>
      <c:legendPos val="r"/>
      <c:layout/>
    </c:legend>
    <c:plotVisOnly val="1"/>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plotArea>
      <c:layout/>
      <c:barChart>
        <c:barDir val="col"/>
        <c:grouping val="clustered"/>
        <c:ser>
          <c:idx val="0"/>
          <c:order val="0"/>
          <c:tx>
            <c:strRef>
              <c:f>Foglio3!$A$16</c:f>
              <c:strCache>
                <c:ptCount val="1"/>
                <c:pt idx="0">
                  <c:v>Tinetti INIZIO</c:v>
                </c:pt>
              </c:strCache>
            </c:strRef>
          </c:tx>
          <c:spPr>
            <a:solidFill>
              <a:srgbClr val="3399FF"/>
            </a:solidFill>
          </c:spPr>
          <c:dLbls>
            <c:txPr>
              <a:bodyPr/>
              <a:lstStyle/>
              <a:p>
                <a:pPr>
                  <a:defRPr sz="2000"/>
                </a:pPr>
                <a:endParaRPr lang="it-IT"/>
              </a:p>
            </c:txPr>
            <c:showVal val="1"/>
          </c:dLbls>
          <c:cat>
            <c:strRef>
              <c:f>Foglio3!$B$15:$D$15</c:f>
              <c:strCache>
                <c:ptCount val="1"/>
                <c:pt idx="0">
                  <c:v>Media ponderata</c:v>
                </c:pt>
              </c:strCache>
            </c:strRef>
          </c:cat>
          <c:val>
            <c:numRef>
              <c:f>Foglio3!$B$16:$D$16</c:f>
              <c:numCache>
                <c:formatCode>0.0</c:formatCode>
                <c:ptCount val="1"/>
                <c:pt idx="0">
                  <c:v>21.45</c:v>
                </c:pt>
              </c:numCache>
            </c:numRef>
          </c:val>
        </c:ser>
        <c:ser>
          <c:idx val="1"/>
          <c:order val="1"/>
          <c:tx>
            <c:strRef>
              <c:f>Foglio3!$A$17</c:f>
              <c:strCache>
                <c:ptCount val="1"/>
                <c:pt idx="0">
                  <c:v>Tinetti FINE</c:v>
                </c:pt>
              </c:strCache>
            </c:strRef>
          </c:tx>
          <c:spPr>
            <a:solidFill>
              <a:srgbClr val="FF0000"/>
            </a:solidFill>
          </c:spPr>
          <c:dLbls>
            <c:txPr>
              <a:bodyPr/>
              <a:lstStyle/>
              <a:p>
                <a:pPr>
                  <a:defRPr sz="2000"/>
                </a:pPr>
                <a:endParaRPr lang="it-IT"/>
              </a:p>
            </c:txPr>
            <c:showVal val="1"/>
          </c:dLbls>
          <c:cat>
            <c:strRef>
              <c:f>Foglio3!$B$15:$D$15</c:f>
              <c:strCache>
                <c:ptCount val="1"/>
                <c:pt idx="0">
                  <c:v>Media ponderata</c:v>
                </c:pt>
              </c:strCache>
            </c:strRef>
          </c:cat>
          <c:val>
            <c:numRef>
              <c:f>Foglio3!$B$17:$D$17</c:f>
              <c:numCache>
                <c:formatCode>0.0</c:formatCode>
                <c:ptCount val="1"/>
                <c:pt idx="0">
                  <c:v>24.3</c:v>
                </c:pt>
              </c:numCache>
            </c:numRef>
          </c:val>
        </c:ser>
        <c:ser>
          <c:idx val="2"/>
          <c:order val="2"/>
          <c:tx>
            <c:strRef>
              <c:f>Foglio3!$A$18</c:f>
              <c:strCache>
                <c:ptCount val="1"/>
              </c:strCache>
            </c:strRef>
          </c:tx>
          <c:dLbls>
            <c:showVal val="1"/>
          </c:dLbls>
          <c:cat>
            <c:strRef>
              <c:f>Foglio3!$B$15:$D$15</c:f>
              <c:strCache>
                <c:ptCount val="1"/>
                <c:pt idx="0">
                  <c:v>Media ponderata</c:v>
                </c:pt>
              </c:strCache>
            </c:strRef>
          </c:cat>
          <c:val>
            <c:numRef>
              <c:f>Foglio3!$B$18:$D$18</c:f>
              <c:numCache>
                <c:formatCode>0.0</c:formatCode>
                <c:ptCount val="1"/>
                <c:pt idx="0">
                  <c:v>28</c:v>
                </c:pt>
              </c:numCache>
            </c:numRef>
          </c:val>
        </c:ser>
        <c:axId val="81601280"/>
        <c:axId val="81602816"/>
      </c:barChart>
      <c:catAx>
        <c:axId val="81601280"/>
        <c:scaling>
          <c:orientation val="minMax"/>
        </c:scaling>
        <c:axPos val="b"/>
        <c:tickLblPos val="nextTo"/>
        <c:crossAx val="81602816"/>
        <c:crosses val="autoZero"/>
        <c:auto val="1"/>
        <c:lblAlgn val="ctr"/>
        <c:lblOffset val="100"/>
      </c:catAx>
      <c:valAx>
        <c:axId val="81602816"/>
        <c:scaling>
          <c:orientation val="minMax"/>
        </c:scaling>
        <c:axPos val="l"/>
        <c:majorGridlines/>
        <c:numFmt formatCode="0.0" sourceLinked="1"/>
        <c:tickLblPos val="nextTo"/>
        <c:crossAx val="81601280"/>
        <c:crosses val="autoZero"/>
        <c:crossBetween val="between"/>
      </c:valAx>
    </c:plotArea>
    <c:legend>
      <c:legendPos val="r"/>
      <c:layout/>
    </c:legend>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plotArea>
      <c:layout/>
      <c:barChart>
        <c:barDir val="col"/>
        <c:grouping val="clustered"/>
        <c:ser>
          <c:idx val="0"/>
          <c:order val="0"/>
          <c:tx>
            <c:strRef>
              <c:f>Foglio3!$A$23</c:f>
              <c:strCache>
                <c:ptCount val="1"/>
                <c:pt idx="0">
                  <c:v>SFPB INIZIO</c:v>
                </c:pt>
              </c:strCache>
            </c:strRef>
          </c:tx>
          <c:spPr>
            <a:solidFill>
              <a:srgbClr val="3399FF"/>
            </a:solidFill>
          </c:spPr>
          <c:dLbls>
            <c:dLbl>
              <c:idx val="0"/>
              <c:spPr/>
              <c:txPr>
                <a:bodyPr/>
                <a:lstStyle/>
                <a:p>
                  <a:pPr>
                    <a:defRPr sz="2000"/>
                  </a:pPr>
                  <a:endParaRPr lang="it-IT"/>
                </a:p>
              </c:txPr>
            </c:dLbl>
            <c:showVal val="1"/>
          </c:dLbls>
          <c:cat>
            <c:strRef>
              <c:f>Foglio3!$B$22:$D$22</c:f>
              <c:strCache>
                <c:ptCount val="1"/>
                <c:pt idx="0">
                  <c:v>Media ponderata</c:v>
                </c:pt>
              </c:strCache>
            </c:strRef>
          </c:cat>
          <c:val>
            <c:numRef>
              <c:f>Foglio3!$B$23:$D$23</c:f>
              <c:numCache>
                <c:formatCode>0.0</c:formatCode>
                <c:ptCount val="1"/>
                <c:pt idx="0">
                  <c:v>5.6</c:v>
                </c:pt>
              </c:numCache>
            </c:numRef>
          </c:val>
        </c:ser>
        <c:ser>
          <c:idx val="1"/>
          <c:order val="1"/>
          <c:tx>
            <c:strRef>
              <c:f>Foglio3!$A$24</c:f>
              <c:strCache>
                <c:ptCount val="1"/>
                <c:pt idx="0">
                  <c:v>SFPB FINE</c:v>
                </c:pt>
              </c:strCache>
            </c:strRef>
          </c:tx>
          <c:spPr>
            <a:solidFill>
              <a:srgbClr val="FF0000"/>
            </a:solidFill>
          </c:spPr>
          <c:dLbls>
            <c:txPr>
              <a:bodyPr/>
              <a:lstStyle/>
              <a:p>
                <a:pPr>
                  <a:defRPr sz="2000"/>
                </a:pPr>
                <a:endParaRPr lang="it-IT"/>
              </a:p>
            </c:txPr>
            <c:showVal val="1"/>
          </c:dLbls>
          <c:cat>
            <c:strRef>
              <c:f>Foglio3!$B$22:$D$22</c:f>
              <c:strCache>
                <c:ptCount val="1"/>
                <c:pt idx="0">
                  <c:v>Media ponderata</c:v>
                </c:pt>
              </c:strCache>
            </c:strRef>
          </c:cat>
          <c:val>
            <c:numRef>
              <c:f>Foglio3!$B$24:$D$24</c:f>
              <c:numCache>
                <c:formatCode>0.0</c:formatCode>
                <c:ptCount val="1"/>
                <c:pt idx="0">
                  <c:v>7.45</c:v>
                </c:pt>
              </c:numCache>
            </c:numRef>
          </c:val>
        </c:ser>
        <c:ser>
          <c:idx val="2"/>
          <c:order val="2"/>
          <c:tx>
            <c:strRef>
              <c:f>Foglio3!$A$25</c:f>
              <c:strCache>
                <c:ptCount val="1"/>
              </c:strCache>
            </c:strRef>
          </c:tx>
          <c:cat>
            <c:strRef>
              <c:f>Foglio3!$B$22:$D$22</c:f>
              <c:strCache>
                <c:ptCount val="1"/>
                <c:pt idx="0">
                  <c:v>Media ponderata</c:v>
                </c:pt>
              </c:strCache>
            </c:strRef>
          </c:cat>
          <c:val>
            <c:numRef>
              <c:f>Foglio3!$B$25:$D$25</c:f>
              <c:numCache>
                <c:formatCode>0.0</c:formatCode>
                <c:ptCount val="1"/>
                <c:pt idx="0">
                  <c:v>12</c:v>
                </c:pt>
              </c:numCache>
            </c:numRef>
          </c:val>
        </c:ser>
        <c:axId val="81811328"/>
        <c:axId val="81812864"/>
      </c:barChart>
      <c:catAx>
        <c:axId val="81811328"/>
        <c:scaling>
          <c:orientation val="minMax"/>
        </c:scaling>
        <c:axPos val="b"/>
        <c:tickLblPos val="nextTo"/>
        <c:crossAx val="81812864"/>
        <c:crosses val="autoZero"/>
        <c:auto val="1"/>
        <c:lblAlgn val="ctr"/>
        <c:lblOffset val="100"/>
      </c:catAx>
      <c:valAx>
        <c:axId val="81812864"/>
        <c:scaling>
          <c:orientation val="minMax"/>
        </c:scaling>
        <c:axPos val="l"/>
        <c:majorGridlines/>
        <c:numFmt formatCode="0.0" sourceLinked="1"/>
        <c:tickLblPos val="nextTo"/>
        <c:crossAx val="81811328"/>
        <c:crosses val="autoZero"/>
        <c:crossBetween val="between"/>
      </c:valAx>
    </c:plotArea>
    <c:legend>
      <c:legendPos val="r"/>
      <c:layout/>
    </c:legend>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8B30E-69FF-402D-9087-51331E1E1960}" type="doc">
      <dgm:prSet loTypeId="urn:microsoft.com/office/officeart/2005/8/layout/arrow2" loCatId="process" qsTypeId="urn:microsoft.com/office/officeart/2005/8/quickstyle/simple3" qsCatId="simple" csTypeId="urn:microsoft.com/office/officeart/2005/8/colors/accent3_2" csCatId="accent3" phldr="1"/>
      <dgm:spPr/>
    </dgm:pt>
    <dgm:pt modelId="{B5780367-0FD2-449B-AD93-0FE2CEC55669}">
      <dgm:prSet phldrT="[Testo]" custT="1"/>
      <dgm:spPr/>
      <dgm:t>
        <a:bodyPr/>
        <a:lstStyle/>
        <a:p>
          <a:pPr algn="l"/>
          <a:endParaRPr lang="it-IT" sz="2400" dirty="0" smtClean="0">
            <a:latin typeface="Arial" pitchFamily="34" charset="0"/>
            <a:cs typeface="Arial" pitchFamily="34" charset="0"/>
          </a:endParaRPr>
        </a:p>
        <a:p>
          <a:pPr algn="ctr"/>
          <a:r>
            <a:rPr lang="it-IT" sz="2400" b="1" dirty="0" smtClean="0">
              <a:latin typeface="Arial" pitchFamily="34" charset="0"/>
              <a:cs typeface="Arial" pitchFamily="34" charset="0"/>
            </a:rPr>
            <a:t>“dai servizi</a:t>
          </a:r>
        </a:p>
        <a:p>
          <a:pPr algn="ctr"/>
          <a:r>
            <a:rPr lang="it-IT" sz="2400" b="1" dirty="0" smtClean="0">
              <a:latin typeface="Arial" pitchFamily="34" charset="0"/>
              <a:cs typeface="Arial" pitchFamily="34" charset="0"/>
            </a:rPr>
            <a:t> convenzionali</a:t>
          </a:r>
        </a:p>
        <a:p>
          <a:pPr algn="ctr"/>
          <a:r>
            <a:rPr lang="it-IT" sz="2400" b="1" dirty="0" smtClean="0">
              <a:latin typeface="Arial" pitchFamily="34" charset="0"/>
              <a:cs typeface="Arial" pitchFamily="34" charset="0"/>
            </a:rPr>
            <a:t>prestazionali”</a:t>
          </a:r>
          <a:endParaRPr lang="it-IT" sz="2400" b="1" dirty="0">
            <a:latin typeface="Arial" pitchFamily="34" charset="0"/>
            <a:cs typeface="Arial" pitchFamily="34" charset="0"/>
          </a:endParaRPr>
        </a:p>
      </dgm:t>
    </dgm:pt>
    <dgm:pt modelId="{57936863-C148-488D-A46A-F6B6FFBF9C1B}" type="parTrans" cxnId="{2F7519D6-2FB8-4BB4-9459-C1C5CDACA291}">
      <dgm:prSet/>
      <dgm:spPr/>
      <dgm:t>
        <a:bodyPr/>
        <a:lstStyle/>
        <a:p>
          <a:endParaRPr lang="it-IT"/>
        </a:p>
      </dgm:t>
    </dgm:pt>
    <dgm:pt modelId="{C7E1F8B3-10BD-41CE-B8BB-A63E87F7DC1E}" type="sibTrans" cxnId="{2F7519D6-2FB8-4BB4-9459-C1C5CDACA291}">
      <dgm:prSet/>
      <dgm:spPr/>
      <dgm:t>
        <a:bodyPr/>
        <a:lstStyle/>
        <a:p>
          <a:endParaRPr lang="it-IT"/>
        </a:p>
      </dgm:t>
    </dgm:pt>
    <dgm:pt modelId="{209B0F16-AD0D-4C12-9219-79A76D1E55E7}">
      <dgm:prSet phldrT="[Testo]" custT="1"/>
      <dgm:spPr/>
      <dgm:t>
        <a:bodyPr/>
        <a:lstStyle/>
        <a:p>
          <a:pPr algn="l"/>
          <a:endParaRPr lang="it-IT" sz="2400" dirty="0" smtClean="0">
            <a:latin typeface="Arial" pitchFamily="34" charset="0"/>
            <a:cs typeface="Arial" pitchFamily="34" charset="0"/>
          </a:endParaRPr>
        </a:p>
        <a:p>
          <a:pPr algn="ctr"/>
          <a:r>
            <a:rPr lang="it-IT" sz="2400" b="1" dirty="0" smtClean="0">
              <a:latin typeface="Arial" pitchFamily="34" charset="0"/>
              <a:cs typeface="Arial" pitchFamily="34" charset="0"/>
            </a:rPr>
            <a:t>“ai servizi </a:t>
          </a:r>
        </a:p>
        <a:p>
          <a:pPr algn="ctr"/>
          <a:r>
            <a:rPr lang="it-IT" sz="2400" b="1" dirty="0" smtClean="0">
              <a:latin typeface="Arial" pitchFamily="34" charset="0"/>
              <a:cs typeface="Arial" pitchFamily="34" charset="0"/>
            </a:rPr>
            <a:t> multidimensionali</a:t>
          </a:r>
        </a:p>
        <a:p>
          <a:pPr algn="ctr"/>
          <a:r>
            <a:rPr lang="it-IT" sz="2400" b="1" dirty="0" smtClean="0">
              <a:latin typeface="Arial" pitchFamily="34" charset="0"/>
              <a:cs typeface="Arial" pitchFamily="34" charset="0"/>
            </a:rPr>
            <a:t>e relazionali”</a:t>
          </a:r>
          <a:endParaRPr lang="it-IT" sz="2400" b="1" dirty="0">
            <a:latin typeface="Arial" pitchFamily="34" charset="0"/>
            <a:cs typeface="Arial" pitchFamily="34" charset="0"/>
          </a:endParaRPr>
        </a:p>
      </dgm:t>
    </dgm:pt>
    <dgm:pt modelId="{95641737-EC96-4E44-A52A-15148CD8F8E3}" type="parTrans" cxnId="{2C4ECFBD-B6AF-4E53-88A9-B3389AB0C0CA}">
      <dgm:prSet/>
      <dgm:spPr/>
      <dgm:t>
        <a:bodyPr/>
        <a:lstStyle/>
        <a:p>
          <a:endParaRPr lang="it-IT"/>
        </a:p>
      </dgm:t>
    </dgm:pt>
    <dgm:pt modelId="{AB695F62-AF5E-4A1D-8FE0-68E1ED54DF3D}" type="sibTrans" cxnId="{2C4ECFBD-B6AF-4E53-88A9-B3389AB0C0CA}">
      <dgm:prSet/>
      <dgm:spPr/>
      <dgm:t>
        <a:bodyPr/>
        <a:lstStyle/>
        <a:p>
          <a:endParaRPr lang="it-IT"/>
        </a:p>
      </dgm:t>
    </dgm:pt>
    <dgm:pt modelId="{BFC2094A-190D-4B57-9163-EA5697F80B44}" type="pres">
      <dgm:prSet presAssocID="{2118B30E-69FF-402D-9087-51331E1E1960}" presName="arrowDiagram" presStyleCnt="0">
        <dgm:presLayoutVars>
          <dgm:chMax val="5"/>
          <dgm:dir/>
          <dgm:resizeHandles val="exact"/>
        </dgm:presLayoutVars>
      </dgm:prSet>
      <dgm:spPr/>
    </dgm:pt>
    <dgm:pt modelId="{E0C64778-41B8-4B24-8B1C-6CC1DA9EC4AB}" type="pres">
      <dgm:prSet presAssocID="{2118B30E-69FF-402D-9087-51331E1E1960}" presName="arrow" presStyleLbl="bgShp" presStyleIdx="0" presStyleCnt="1" custLinFactNeighborX="58" custLinFactNeighborY="39312"/>
      <dgm:spPr/>
    </dgm:pt>
    <dgm:pt modelId="{6B086DA2-3183-484E-8E80-0FC08B415471}" type="pres">
      <dgm:prSet presAssocID="{2118B30E-69FF-402D-9087-51331E1E1960}" presName="arrowDiagram2" presStyleCnt="0"/>
      <dgm:spPr/>
    </dgm:pt>
    <dgm:pt modelId="{CB68142C-D390-4CB6-80FE-01379527BF1B}" type="pres">
      <dgm:prSet presAssocID="{B5780367-0FD2-449B-AD93-0FE2CEC55669}" presName="bullet2a" presStyleLbl="node1" presStyleIdx="0" presStyleCnt="2"/>
      <dgm:spPr/>
    </dgm:pt>
    <dgm:pt modelId="{58DDBEC6-6BFD-457E-AFD2-B24959DCB9FB}" type="pres">
      <dgm:prSet presAssocID="{B5780367-0FD2-449B-AD93-0FE2CEC55669}" presName="textBox2a" presStyleLbl="revTx" presStyleIdx="0" presStyleCnt="2" custLinFactNeighborX="-21620" custLinFactNeighborY="-1848">
        <dgm:presLayoutVars>
          <dgm:bulletEnabled val="1"/>
        </dgm:presLayoutVars>
      </dgm:prSet>
      <dgm:spPr/>
      <dgm:t>
        <a:bodyPr/>
        <a:lstStyle/>
        <a:p>
          <a:endParaRPr lang="it-IT"/>
        </a:p>
      </dgm:t>
    </dgm:pt>
    <dgm:pt modelId="{3B2AC004-D5FD-47D2-ACD2-32604F949228}" type="pres">
      <dgm:prSet presAssocID="{209B0F16-AD0D-4C12-9219-79A76D1E55E7}" presName="bullet2b" presStyleLbl="node1" presStyleIdx="1" presStyleCnt="2" custLinFactX="80764" custLinFactNeighborX="100000" custLinFactNeighborY="-56814"/>
      <dgm:spPr/>
    </dgm:pt>
    <dgm:pt modelId="{96D2647C-A46E-4C04-9BF4-9BCF4772120F}" type="pres">
      <dgm:prSet presAssocID="{209B0F16-AD0D-4C12-9219-79A76D1E55E7}" presName="textBox2b" presStyleLbl="revTx" presStyleIdx="1" presStyleCnt="2" custScaleX="142551" custLinFactNeighborX="-8934" custLinFactNeighborY="-334">
        <dgm:presLayoutVars>
          <dgm:bulletEnabled val="1"/>
        </dgm:presLayoutVars>
      </dgm:prSet>
      <dgm:spPr/>
      <dgm:t>
        <a:bodyPr/>
        <a:lstStyle/>
        <a:p>
          <a:endParaRPr lang="it-IT"/>
        </a:p>
      </dgm:t>
    </dgm:pt>
  </dgm:ptLst>
  <dgm:cxnLst>
    <dgm:cxn modelId="{2C4ECFBD-B6AF-4E53-88A9-B3389AB0C0CA}" srcId="{2118B30E-69FF-402D-9087-51331E1E1960}" destId="{209B0F16-AD0D-4C12-9219-79A76D1E55E7}" srcOrd="1" destOrd="0" parTransId="{95641737-EC96-4E44-A52A-15148CD8F8E3}" sibTransId="{AB695F62-AF5E-4A1D-8FE0-68E1ED54DF3D}"/>
    <dgm:cxn modelId="{2F7519D6-2FB8-4BB4-9459-C1C5CDACA291}" srcId="{2118B30E-69FF-402D-9087-51331E1E1960}" destId="{B5780367-0FD2-449B-AD93-0FE2CEC55669}" srcOrd="0" destOrd="0" parTransId="{57936863-C148-488D-A46A-F6B6FFBF9C1B}" sibTransId="{C7E1F8B3-10BD-41CE-B8BB-A63E87F7DC1E}"/>
    <dgm:cxn modelId="{66CA1926-9D19-4600-8E37-B08EB51FF996}" type="presOf" srcId="{B5780367-0FD2-449B-AD93-0FE2CEC55669}" destId="{58DDBEC6-6BFD-457E-AFD2-B24959DCB9FB}" srcOrd="0" destOrd="0" presId="urn:microsoft.com/office/officeart/2005/8/layout/arrow2"/>
    <dgm:cxn modelId="{BA316B4D-9910-444A-B8A7-C2F1E5D02096}" type="presOf" srcId="{2118B30E-69FF-402D-9087-51331E1E1960}" destId="{BFC2094A-190D-4B57-9163-EA5697F80B44}" srcOrd="0" destOrd="0" presId="urn:microsoft.com/office/officeart/2005/8/layout/arrow2"/>
    <dgm:cxn modelId="{BA51B507-5D71-4E40-87EA-06134123BFBC}" type="presOf" srcId="{209B0F16-AD0D-4C12-9219-79A76D1E55E7}" destId="{96D2647C-A46E-4C04-9BF4-9BCF4772120F}" srcOrd="0" destOrd="0" presId="urn:microsoft.com/office/officeart/2005/8/layout/arrow2"/>
    <dgm:cxn modelId="{2DDC59F8-042D-41A2-9042-0BF7238D4D86}" type="presParOf" srcId="{BFC2094A-190D-4B57-9163-EA5697F80B44}" destId="{E0C64778-41B8-4B24-8B1C-6CC1DA9EC4AB}" srcOrd="0" destOrd="0" presId="urn:microsoft.com/office/officeart/2005/8/layout/arrow2"/>
    <dgm:cxn modelId="{BA99C488-2E71-4ECF-8304-FE890EA182D1}" type="presParOf" srcId="{BFC2094A-190D-4B57-9163-EA5697F80B44}" destId="{6B086DA2-3183-484E-8E80-0FC08B415471}" srcOrd="1" destOrd="0" presId="urn:microsoft.com/office/officeart/2005/8/layout/arrow2"/>
    <dgm:cxn modelId="{DBF1FFEB-BA72-44AC-8C31-AD1C292BDE7D}" type="presParOf" srcId="{6B086DA2-3183-484E-8E80-0FC08B415471}" destId="{CB68142C-D390-4CB6-80FE-01379527BF1B}" srcOrd="0" destOrd="0" presId="urn:microsoft.com/office/officeart/2005/8/layout/arrow2"/>
    <dgm:cxn modelId="{BE964D10-265C-44AC-B6AB-A96FF08875B8}" type="presParOf" srcId="{6B086DA2-3183-484E-8E80-0FC08B415471}" destId="{58DDBEC6-6BFD-457E-AFD2-B24959DCB9FB}" srcOrd="1" destOrd="0" presId="urn:microsoft.com/office/officeart/2005/8/layout/arrow2"/>
    <dgm:cxn modelId="{9FF8E88B-54F2-4583-8671-5565069F59B9}" type="presParOf" srcId="{6B086DA2-3183-484E-8E80-0FC08B415471}" destId="{3B2AC004-D5FD-47D2-ACD2-32604F949228}" srcOrd="2" destOrd="0" presId="urn:microsoft.com/office/officeart/2005/8/layout/arrow2"/>
    <dgm:cxn modelId="{F24B5F32-AFC6-495A-A523-AD90F2995C62}" type="presParOf" srcId="{6B086DA2-3183-484E-8E80-0FC08B415471}" destId="{96D2647C-A46E-4C04-9BF4-9BCF4772120F}" srcOrd="3" destOrd="0" presId="urn:microsoft.com/office/officeart/2005/8/layout/arrow2"/>
  </dgm:cxnLst>
  <dgm:bg/>
  <dgm:whole>
    <a:ln w="28575"/>
  </dgm:whole>
</dgm:dataModel>
</file>

<file path=ppt/diagrams/data2.xml><?xml version="1.0" encoding="utf-8"?>
<dgm:dataModel xmlns:dgm="http://schemas.openxmlformats.org/drawingml/2006/diagram" xmlns:a="http://schemas.openxmlformats.org/drawingml/2006/main">
  <dgm:ptLst>
    <dgm:pt modelId="{054862E3-DF88-4F6C-A2C0-9FBDA05332D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it-IT"/>
        </a:p>
      </dgm:t>
    </dgm:pt>
    <dgm:pt modelId="{12D14861-CCB7-4BC0-98CB-E184AF7E23AD}">
      <dgm:prSet phldrT="[Testo]" phldr="1"/>
      <dgm:spPr>
        <a:solidFill>
          <a:srgbClr val="FCE4F6">
            <a:alpha val="50000"/>
          </a:srgbClr>
        </a:solidFill>
        <a:ln>
          <a:solidFill>
            <a:srgbClr val="C00000"/>
          </a:solidFill>
        </a:ln>
      </dgm:spPr>
      <dgm:t>
        <a:bodyPr/>
        <a:lstStyle/>
        <a:p>
          <a:endParaRPr lang="it-IT" dirty="0"/>
        </a:p>
      </dgm:t>
    </dgm:pt>
    <dgm:pt modelId="{BCDD28D8-A579-4E15-ACBB-E711F4DB5859}" type="parTrans" cxnId="{60FF1A03-3D9F-4849-81E5-58401B0E2C06}">
      <dgm:prSet/>
      <dgm:spPr/>
      <dgm:t>
        <a:bodyPr/>
        <a:lstStyle/>
        <a:p>
          <a:endParaRPr lang="it-IT"/>
        </a:p>
      </dgm:t>
    </dgm:pt>
    <dgm:pt modelId="{E1CA6ABC-0BF8-4C5D-91DE-0C2746D1EFF9}" type="sibTrans" cxnId="{60FF1A03-3D9F-4849-81E5-58401B0E2C06}">
      <dgm:prSet/>
      <dgm:spPr/>
      <dgm:t>
        <a:bodyPr/>
        <a:lstStyle/>
        <a:p>
          <a:endParaRPr lang="it-IT"/>
        </a:p>
      </dgm:t>
    </dgm:pt>
    <dgm:pt modelId="{ACA6E594-0E0D-402C-AA40-1A38BC41A057}">
      <dgm:prSet phldrT="[Testo]" phldr="1"/>
      <dgm:spPr>
        <a:solidFill>
          <a:srgbClr val="FCE4F6">
            <a:alpha val="50000"/>
          </a:srgbClr>
        </a:solidFill>
        <a:ln>
          <a:solidFill>
            <a:srgbClr val="C00000"/>
          </a:solidFill>
        </a:ln>
      </dgm:spPr>
      <dgm:t>
        <a:bodyPr/>
        <a:lstStyle/>
        <a:p>
          <a:endParaRPr lang="it-IT" dirty="0"/>
        </a:p>
      </dgm:t>
    </dgm:pt>
    <dgm:pt modelId="{835F854D-E1BA-41F8-A751-CAEEA45A51A2}" type="parTrans" cxnId="{E9708842-8CEA-4AB7-A8C1-2056951FEAC4}">
      <dgm:prSet/>
      <dgm:spPr/>
      <dgm:t>
        <a:bodyPr/>
        <a:lstStyle/>
        <a:p>
          <a:endParaRPr lang="it-IT"/>
        </a:p>
      </dgm:t>
    </dgm:pt>
    <dgm:pt modelId="{43D42075-99BD-4C9E-9FA7-B83E9C673B34}" type="sibTrans" cxnId="{E9708842-8CEA-4AB7-A8C1-2056951FEAC4}">
      <dgm:prSet/>
      <dgm:spPr/>
      <dgm:t>
        <a:bodyPr/>
        <a:lstStyle/>
        <a:p>
          <a:endParaRPr lang="it-IT"/>
        </a:p>
      </dgm:t>
    </dgm:pt>
    <dgm:pt modelId="{CB2ED4E3-008F-48D5-9140-ECD688FAEAFC}">
      <dgm:prSet phldrT="[Testo]" phldr="1"/>
      <dgm:spPr>
        <a:solidFill>
          <a:srgbClr val="FCE4F6">
            <a:alpha val="50000"/>
          </a:srgbClr>
        </a:solidFill>
        <a:ln>
          <a:solidFill>
            <a:srgbClr val="C00000"/>
          </a:solidFill>
        </a:ln>
      </dgm:spPr>
      <dgm:t>
        <a:bodyPr/>
        <a:lstStyle/>
        <a:p>
          <a:endParaRPr lang="it-IT" dirty="0"/>
        </a:p>
      </dgm:t>
    </dgm:pt>
    <dgm:pt modelId="{1112CFB3-7CDD-47E3-AFB0-27327D3EE8C9}" type="parTrans" cxnId="{3A190130-3508-49CF-AB75-618E297A3AE9}">
      <dgm:prSet/>
      <dgm:spPr/>
      <dgm:t>
        <a:bodyPr/>
        <a:lstStyle/>
        <a:p>
          <a:endParaRPr lang="it-IT"/>
        </a:p>
      </dgm:t>
    </dgm:pt>
    <dgm:pt modelId="{621D050D-D50D-40AF-B394-047F7455EEDC}" type="sibTrans" cxnId="{3A190130-3508-49CF-AB75-618E297A3AE9}">
      <dgm:prSet/>
      <dgm:spPr/>
      <dgm:t>
        <a:bodyPr/>
        <a:lstStyle/>
        <a:p>
          <a:endParaRPr lang="it-IT"/>
        </a:p>
      </dgm:t>
    </dgm:pt>
    <dgm:pt modelId="{F5CA1F10-4C76-497A-AB58-FD28F29DC97B}">
      <dgm:prSet phldrT="[Testo]" phldr="1"/>
      <dgm:spPr>
        <a:solidFill>
          <a:srgbClr val="FCE4F6">
            <a:alpha val="50000"/>
          </a:srgbClr>
        </a:solidFill>
        <a:ln>
          <a:solidFill>
            <a:srgbClr val="C00000"/>
          </a:solidFill>
        </a:ln>
      </dgm:spPr>
      <dgm:t>
        <a:bodyPr/>
        <a:lstStyle/>
        <a:p>
          <a:endParaRPr lang="it-IT" dirty="0"/>
        </a:p>
      </dgm:t>
    </dgm:pt>
    <dgm:pt modelId="{D68079C1-F6B1-49F3-B7BC-ECAF006B730B}" type="parTrans" cxnId="{DEAD243F-ED6B-4720-A8C8-3182DC23EED2}">
      <dgm:prSet/>
      <dgm:spPr/>
      <dgm:t>
        <a:bodyPr/>
        <a:lstStyle/>
        <a:p>
          <a:endParaRPr lang="it-IT"/>
        </a:p>
      </dgm:t>
    </dgm:pt>
    <dgm:pt modelId="{4BA79315-0C19-4594-BA07-3506FE33328F}" type="sibTrans" cxnId="{DEAD243F-ED6B-4720-A8C8-3182DC23EED2}">
      <dgm:prSet/>
      <dgm:spPr/>
      <dgm:t>
        <a:bodyPr/>
        <a:lstStyle/>
        <a:p>
          <a:endParaRPr lang="it-IT"/>
        </a:p>
      </dgm:t>
    </dgm:pt>
    <dgm:pt modelId="{083A5E76-0A32-4B51-9C4B-3D4EA66E05ED}">
      <dgm:prSet phldrT="[Testo]" phldr="1"/>
      <dgm:spPr>
        <a:solidFill>
          <a:srgbClr val="FCE4F6">
            <a:alpha val="50000"/>
          </a:srgbClr>
        </a:solidFill>
        <a:ln>
          <a:solidFill>
            <a:srgbClr val="C00000"/>
          </a:solidFill>
        </a:ln>
      </dgm:spPr>
      <dgm:t>
        <a:bodyPr/>
        <a:lstStyle/>
        <a:p>
          <a:endParaRPr lang="it-IT" dirty="0">
            <a:solidFill>
              <a:srgbClr val="C00000"/>
            </a:solidFill>
          </a:endParaRPr>
        </a:p>
      </dgm:t>
    </dgm:pt>
    <dgm:pt modelId="{E74B6F14-B22A-4584-A946-3165C0DB4044}" type="parTrans" cxnId="{97A1B509-9A0B-4C03-954A-141B720BC25A}">
      <dgm:prSet/>
      <dgm:spPr/>
      <dgm:t>
        <a:bodyPr/>
        <a:lstStyle/>
        <a:p>
          <a:endParaRPr lang="it-IT"/>
        </a:p>
      </dgm:t>
    </dgm:pt>
    <dgm:pt modelId="{6D873C80-20CC-4022-ADBD-C8B260D2AF8F}" type="sibTrans" cxnId="{97A1B509-9A0B-4C03-954A-141B720BC25A}">
      <dgm:prSet/>
      <dgm:spPr/>
      <dgm:t>
        <a:bodyPr/>
        <a:lstStyle/>
        <a:p>
          <a:endParaRPr lang="it-IT"/>
        </a:p>
      </dgm:t>
    </dgm:pt>
    <dgm:pt modelId="{7D49BA89-1588-496C-8803-E73A9DC6911C}" type="pres">
      <dgm:prSet presAssocID="{054862E3-DF88-4F6C-A2C0-9FBDA05332D1}" presName="composite" presStyleCnt="0">
        <dgm:presLayoutVars>
          <dgm:chMax val="1"/>
          <dgm:dir/>
          <dgm:resizeHandles val="exact"/>
        </dgm:presLayoutVars>
      </dgm:prSet>
      <dgm:spPr/>
      <dgm:t>
        <a:bodyPr/>
        <a:lstStyle/>
        <a:p>
          <a:endParaRPr lang="it-IT"/>
        </a:p>
      </dgm:t>
    </dgm:pt>
    <dgm:pt modelId="{5E9E394A-0E10-4F09-BB7B-BB75CAF41D47}" type="pres">
      <dgm:prSet presAssocID="{054862E3-DF88-4F6C-A2C0-9FBDA05332D1}" presName="radial" presStyleCnt="0">
        <dgm:presLayoutVars>
          <dgm:animLvl val="ctr"/>
        </dgm:presLayoutVars>
      </dgm:prSet>
      <dgm:spPr/>
    </dgm:pt>
    <dgm:pt modelId="{03F00038-790F-4F96-A72B-7A41D264D898}" type="pres">
      <dgm:prSet presAssocID="{12D14861-CCB7-4BC0-98CB-E184AF7E23AD}" presName="centerShape" presStyleLbl="vennNode1" presStyleIdx="0" presStyleCnt="5" custLinFactNeighborX="46090" custLinFactNeighborY="-17750"/>
      <dgm:spPr/>
      <dgm:t>
        <a:bodyPr/>
        <a:lstStyle/>
        <a:p>
          <a:endParaRPr lang="it-IT"/>
        </a:p>
      </dgm:t>
    </dgm:pt>
    <dgm:pt modelId="{CFBC81F9-29CA-4D1C-82E9-18C6359E75B2}" type="pres">
      <dgm:prSet presAssocID="{ACA6E594-0E0D-402C-AA40-1A38BC41A057}" presName="node" presStyleLbl="vennNode1" presStyleIdx="1" presStyleCnt="5" custScaleX="219005" custScaleY="227548" custRadScaleRad="33164" custRadScaleInc="-6789">
        <dgm:presLayoutVars>
          <dgm:bulletEnabled val="1"/>
        </dgm:presLayoutVars>
      </dgm:prSet>
      <dgm:spPr/>
      <dgm:t>
        <a:bodyPr/>
        <a:lstStyle/>
        <a:p>
          <a:endParaRPr lang="it-IT"/>
        </a:p>
      </dgm:t>
    </dgm:pt>
    <dgm:pt modelId="{5FFD0E56-81C8-4A99-9713-9E9A49953233}" type="pres">
      <dgm:prSet presAssocID="{CB2ED4E3-008F-48D5-9140-ECD688FAEAFC}" presName="node" presStyleLbl="vennNode1" presStyleIdx="2" presStyleCnt="5" custScaleX="187411" custScaleY="200345" custRadScaleRad="111020" custRadScaleInc="26802">
        <dgm:presLayoutVars>
          <dgm:bulletEnabled val="1"/>
        </dgm:presLayoutVars>
      </dgm:prSet>
      <dgm:spPr/>
      <dgm:t>
        <a:bodyPr/>
        <a:lstStyle/>
        <a:p>
          <a:endParaRPr lang="it-IT"/>
        </a:p>
      </dgm:t>
    </dgm:pt>
    <dgm:pt modelId="{79D49C90-E4BE-460E-B490-111A6C180E96}" type="pres">
      <dgm:prSet presAssocID="{F5CA1F10-4C76-497A-AB58-FD28F29DC97B}" presName="node" presStyleLbl="vennNode1" presStyleIdx="3" presStyleCnt="5" custScaleX="208019" custScaleY="196605" custRadScaleRad="95676" custRadScaleInc="1891">
        <dgm:presLayoutVars>
          <dgm:bulletEnabled val="1"/>
        </dgm:presLayoutVars>
      </dgm:prSet>
      <dgm:spPr/>
      <dgm:t>
        <a:bodyPr/>
        <a:lstStyle/>
        <a:p>
          <a:endParaRPr lang="it-IT"/>
        </a:p>
      </dgm:t>
    </dgm:pt>
    <dgm:pt modelId="{DA0689A6-4108-4025-90ED-84D971A3319B}" type="pres">
      <dgm:prSet presAssocID="{083A5E76-0A32-4B51-9C4B-3D4EA66E05ED}" presName="node" presStyleLbl="vennNode1" presStyleIdx="4" presStyleCnt="5" custScaleX="213581" custScaleY="207234" custRadScaleRad="85816" custRadScaleInc="3241">
        <dgm:presLayoutVars>
          <dgm:bulletEnabled val="1"/>
        </dgm:presLayoutVars>
      </dgm:prSet>
      <dgm:spPr/>
      <dgm:t>
        <a:bodyPr/>
        <a:lstStyle/>
        <a:p>
          <a:endParaRPr lang="it-IT"/>
        </a:p>
      </dgm:t>
    </dgm:pt>
  </dgm:ptLst>
  <dgm:cxnLst>
    <dgm:cxn modelId="{60FF1A03-3D9F-4849-81E5-58401B0E2C06}" srcId="{054862E3-DF88-4F6C-A2C0-9FBDA05332D1}" destId="{12D14861-CCB7-4BC0-98CB-E184AF7E23AD}" srcOrd="0" destOrd="0" parTransId="{BCDD28D8-A579-4E15-ACBB-E711F4DB5859}" sibTransId="{E1CA6ABC-0BF8-4C5D-91DE-0C2746D1EFF9}"/>
    <dgm:cxn modelId="{C35CF79F-435D-4023-81C9-B6EA8FB5B55F}" type="presOf" srcId="{F5CA1F10-4C76-497A-AB58-FD28F29DC97B}" destId="{79D49C90-E4BE-460E-B490-111A6C180E96}" srcOrd="0" destOrd="0" presId="urn:microsoft.com/office/officeart/2005/8/layout/radial3"/>
    <dgm:cxn modelId="{3A190130-3508-49CF-AB75-618E297A3AE9}" srcId="{12D14861-CCB7-4BC0-98CB-E184AF7E23AD}" destId="{CB2ED4E3-008F-48D5-9140-ECD688FAEAFC}" srcOrd="1" destOrd="0" parTransId="{1112CFB3-7CDD-47E3-AFB0-27327D3EE8C9}" sibTransId="{621D050D-D50D-40AF-B394-047F7455EEDC}"/>
    <dgm:cxn modelId="{97A1B509-9A0B-4C03-954A-141B720BC25A}" srcId="{12D14861-CCB7-4BC0-98CB-E184AF7E23AD}" destId="{083A5E76-0A32-4B51-9C4B-3D4EA66E05ED}" srcOrd="3" destOrd="0" parTransId="{E74B6F14-B22A-4584-A946-3165C0DB4044}" sibTransId="{6D873C80-20CC-4022-ADBD-C8B260D2AF8F}"/>
    <dgm:cxn modelId="{49B6D8D4-C33B-48BC-B2FA-8491FA1B9AB2}" type="presOf" srcId="{083A5E76-0A32-4B51-9C4B-3D4EA66E05ED}" destId="{DA0689A6-4108-4025-90ED-84D971A3319B}" srcOrd="0" destOrd="0" presId="urn:microsoft.com/office/officeart/2005/8/layout/radial3"/>
    <dgm:cxn modelId="{855B3B15-EAEE-42D7-B2AA-69ABC8EE8C77}" type="presOf" srcId="{ACA6E594-0E0D-402C-AA40-1A38BC41A057}" destId="{CFBC81F9-29CA-4D1C-82E9-18C6359E75B2}" srcOrd="0" destOrd="0" presId="urn:microsoft.com/office/officeart/2005/8/layout/radial3"/>
    <dgm:cxn modelId="{9CCD309F-619B-468C-8FE7-527CF2290E02}" type="presOf" srcId="{12D14861-CCB7-4BC0-98CB-E184AF7E23AD}" destId="{03F00038-790F-4F96-A72B-7A41D264D898}" srcOrd="0" destOrd="0" presId="urn:microsoft.com/office/officeart/2005/8/layout/radial3"/>
    <dgm:cxn modelId="{FFB0A2EB-BEB4-4578-88DC-A87087077A8D}" type="presOf" srcId="{CB2ED4E3-008F-48D5-9140-ECD688FAEAFC}" destId="{5FFD0E56-81C8-4A99-9713-9E9A49953233}" srcOrd="0" destOrd="0" presId="urn:microsoft.com/office/officeart/2005/8/layout/radial3"/>
    <dgm:cxn modelId="{DEAD243F-ED6B-4720-A8C8-3182DC23EED2}" srcId="{12D14861-CCB7-4BC0-98CB-E184AF7E23AD}" destId="{F5CA1F10-4C76-497A-AB58-FD28F29DC97B}" srcOrd="2" destOrd="0" parTransId="{D68079C1-F6B1-49F3-B7BC-ECAF006B730B}" sibTransId="{4BA79315-0C19-4594-BA07-3506FE33328F}"/>
    <dgm:cxn modelId="{E9708842-8CEA-4AB7-A8C1-2056951FEAC4}" srcId="{12D14861-CCB7-4BC0-98CB-E184AF7E23AD}" destId="{ACA6E594-0E0D-402C-AA40-1A38BC41A057}" srcOrd="0" destOrd="0" parTransId="{835F854D-E1BA-41F8-A751-CAEEA45A51A2}" sibTransId="{43D42075-99BD-4C9E-9FA7-B83E9C673B34}"/>
    <dgm:cxn modelId="{558BFF23-57D6-4DAE-ABDA-2ABAA2743113}" type="presOf" srcId="{054862E3-DF88-4F6C-A2C0-9FBDA05332D1}" destId="{7D49BA89-1588-496C-8803-E73A9DC6911C}" srcOrd="0" destOrd="0" presId="urn:microsoft.com/office/officeart/2005/8/layout/radial3"/>
    <dgm:cxn modelId="{6A6D0B4A-7148-4DD0-A081-B98AD2F60C6C}" type="presParOf" srcId="{7D49BA89-1588-496C-8803-E73A9DC6911C}" destId="{5E9E394A-0E10-4F09-BB7B-BB75CAF41D47}" srcOrd="0" destOrd="0" presId="urn:microsoft.com/office/officeart/2005/8/layout/radial3"/>
    <dgm:cxn modelId="{A39DAC83-5332-49BC-92B5-71D1C35CE476}" type="presParOf" srcId="{5E9E394A-0E10-4F09-BB7B-BB75CAF41D47}" destId="{03F00038-790F-4F96-A72B-7A41D264D898}" srcOrd="0" destOrd="0" presId="urn:microsoft.com/office/officeart/2005/8/layout/radial3"/>
    <dgm:cxn modelId="{65A722AE-3334-40E6-818A-70C94C298F51}" type="presParOf" srcId="{5E9E394A-0E10-4F09-BB7B-BB75CAF41D47}" destId="{CFBC81F9-29CA-4D1C-82E9-18C6359E75B2}" srcOrd="1" destOrd="0" presId="urn:microsoft.com/office/officeart/2005/8/layout/radial3"/>
    <dgm:cxn modelId="{37BD1034-C28D-49DE-84C8-834340B1BCE5}" type="presParOf" srcId="{5E9E394A-0E10-4F09-BB7B-BB75CAF41D47}" destId="{5FFD0E56-81C8-4A99-9713-9E9A49953233}" srcOrd="2" destOrd="0" presId="urn:microsoft.com/office/officeart/2005/8/layout/radial3"/>
    <dgm:cxn modelId="{187D2413-0119-47F2-95ED-1BE9108D3E4A}" type="presParOf" srcId="{5E9E394A-0E10-4F09-BB7B-BB75CAF41D47}" destId="{79D49C90-E4BE-460E-B490-111A6C180E96}" srcOrd="3" destOrd="0" presId="urn:microsoft.com/office/officeart/2005/8/layout/radial3"/>
    <dgm:cxn modelId="{7939D1BC-632F-4574-B647-C2C4E7E079EC}" type="presParOf" srcId="{5E9E394A-0E10-4F09-BB7B-BB75CAF41D47}" destId="{DA0689A6-4108-4025-90ED-84D971A3319B}" srcOrd="4"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0.53571</cdr:x>
      <cdr:y>0.01515</cdr:y>
    </cdr:from>
    <cdr:to>
      <cdr:x>0.99107</cdr:x>
      <cdr:y>0.92424</cdr:y>
    </cdr:to>
    <cdr:sp macro="" textlink="">
      <cdr:nvSpPr>
        <cdr:cNvPr id="2" name="Rettangolo 1"/>
        <cdr:cNvSpPr/>
      </cdr:nvSpPr>
      <cdr:spPr>
        <a:xfrm xmlns:a="http://schemas.openxmlformats.org/drawingml/2006/main">
          <a:off x="4668984" y="71438"/>
          <a:ext cx="3968636" cy="428628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drawings/drawing2.xml><?xml version="1.0" encoding="utf-8"?>
<c:userShapes xmlns:c="http://schemas.openxmlformats.org/drawingml/2006/chart">
  <cdr:relSizeAnchor xmlns:cdr="http://schemas.openxmlformats.org/drawingml/2006/chartDrawing">
    <cdr:from>
      <cdr:x>0.54237</cdr:x>
      <cdr:y>0</cdr:y>
    </cdr:from>
    <cdr:to>
      <cdr:x>1</cdr:x>
      <cdr:y>0.98387</cdr:y>
    </cdr:to>
    <cdr:sp macro="" textlink="">
      <cdr:nvSpPr>
        <cdr:cNvPr id="2" name="Rettangolo 1"/>
        <cdr:cNvSpPr/>
      </cdr:nvSpPr>
      <cdr:spPr>
        <a:xfrm xmlns:a="http://schemas.openxmlformats.org/drawingml/2006/main">
          <a:off x="4572032" y="0"/>
          <a:ext cx="3857652" cy="4357714"/>
        </a:xfrm>
        <a:prstGeom xmlns:a="http://schemas.openxmlformats.org/drawingml/2006/main" prst="rect">
          <a:avLst/>
        </a:prstGeom>
        <a:solidFill xmlns:a="http://schemas.openxmlformats.org/drawingml/2006/main">
          <a:sysClr val="window" lastClr="FFFFFF"/>
        </a:solidFill>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w Cen MT"/>
            </a:defRPr>
          </a:lvl1pPr>
          <a:lvl2pPr marL="457200" indent="0">
            <a:defRPr sz="1100">
              <a:solidFill>
                <a:sysClr val="window" lastClr="FFFFFF"/>
              </a:solidFill>
              <a:latin typeface="Tw Cen MT"/>
            </a:defRPr>
          </a:lvl2pPr>
          <a:lvl3pPr marL="914400" indent="0">
            <a:defRPr sz="1100">
              <a:solidFill>
                <a:sysClr val="window" lastClr="FFFFFF"/>
              </a:solidFill>
              <a:latin typeface="Tw Cen MT"/>
            </a:defRPr>
          </a:lvl3pPr>
          <a:lvl4pPr marL="1371600" indent="0">
            <a:defRPr sz="1100">
              <a:solidFill>
                <a:sysClr val="window" lastClr="FFFFFF"/>
              </a:solidFill>
              <a:latin typeface="Tw Cen MT"/>
            </a:defRPr>
          </a:lvl4pPr>
          <a:lvl5pPr marL="1828800" indent="0">
            <a:defRPr sz="1100">
              <a:solidFill>
                <a:sysClr val="window" lastClr="FFFFFF"/>
              </a:solidFill>
              <a:latin typeface="Tw Cen MT"/>
            </a:defRPr>
          </a:lvl5pPr>
          <a:lvl6pPr marL="2286000" indent="0">
            <a:defRPr sz="1100">
              <a:solidFill>
                <a:sysClr val="window" lastClr="FFFFFF"/>
              </a:solidFill>
              <a:latin typeface="Tw Cen MT"/>
            </a:defRPr>
          </a:lvl6pPr>
          <a:lvl7pPr marL="2743200" indent="0">
            <a:defRPr sz="1100">
              <a:solidFill>
                <a:sysClr val="window" lastClr="FFFFFF"/>
              </a:solidFill>
              <a:latin typeface="Tw Cen MT"/>
            </a:defRPr>
          </a:lvl7pPr>
          <a:lvl8pPr marL="3200400" indent="0">
            <a:defRPr sz="1100">
              <a:solidFill>
                <a:sysClr val="window" lastClr="FFFFFF"/>
              </a:solidFill>
              <a:latin typeface="Tw Cen MT"/>
            </a:defRPr>
          </a:lvl8pPr>
          <a:lvl9pPr marL="3657600" indent="0">
            <a:defRPr sz="1100">
              <a:solidFill>
                <a:sysClr val="window" lastClr="FFFFFF"/>
              </a:solidFill>
              <a:latin typeface="Tw Cen MT"/>
            </a:defRPr>
          </a:lvl9pPr>
        </a:lstStyle>
        <a:p xmlns:a="http://schemas.openxmlformats.org/drawingml/2006/main">
          <a:r>
            <a:rPr lang="it-IT" dirty="0" smtClean="0"/>
            <a:t>0</a:t>
          </a:r>
          <a:endParaRPr lang="it-IT" dirty="0"/>
        </a:p>
      </cdr:txBody>
    </cdr:sp>
  </cdr:relSizeAnchor>
  <cdr:relSizeAnchor xmlns:cdr="http://schemas.openxmlformats.org/drawingml/2006/chartDrawing">
    <cdr:from>
      <cdr:x>0.67797</cdr:x>
      <cdr:y>0.53226</cdr:y>
    </cdr:from>
    <cdr:to>
      <cdr:x>0.9322</cdr:x>
      <cdr:y>0.74193</cdr:y>
    </cdr:to>
    <cdr:sp macro="" textlink="">
      <cdr:nvSpPr>
        <cdr:cNvPr id="3" name="Ovale 9"/>
        <cdr:cNvSpPr/>
      </cdr:nvSpPr>
      <cdr:spPr>
        <a:xfrm xmlns:a="http://schemas.openxmlformats.org/drawingml/2006/main">
          <a:off x="5715040" y="2357454"/>
          <a:ext cx="2143125" cy="928687"/>
        </a:xfrm>
        <a:prstGeom xmlns:a="http://schemas.openxmlformats.org/drawingml/2006/main" prst="ellipse">
          <a:avLst/>
        </a:prstGeom>
        <a:noFill xmlns:a="http://schemas.openxmlformats.org/drawingml/2006/main"/>
        <a:ln xmlns:a="http://schemas.openxmlformats.org/drawingml/2006/main" w="38100" cap="flat" cmpd="sng" algn="ctr">
          <a:solidFill>
            <a:srgbClr val="CC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it-IT"/>
          </a:defPPr>
          <a:lvl1pPr marL="0" algn="l" defTabSz="914400" rtl="0" eaLnBrk="1" latinLnBrk="0" hangingPunct="1">
            <a:defRPr sz="1800" kern="1200">
              <a:solidFill>
                <a:sysClr val="window" lastClr="FFFFFF"/>
              </a:solidFill>
              <a:latin typeface="Gill Sans MT"/>
            </a:defRPr>
          </a:lvl1pPr>
          <a:lvl2pPr marL="457200" algn="l" defTabSz="914400" rtl="0" eaLnBrk="1" latinLnBrk="0" hangingPunct="1">
            <a:defRPr sz="1800" kern="1200">
              <a:solidFill>
                <a:sysClr val="window" lastClr="FFFFFF"/>
              </a:solidFill>
              <a:latin typeface="Gill Sans MT"/>
            </a:defRPr>
          </a:lvl2pPr>
          <a:lvl3pPr marL="914400" algn="l" defTabSz="914400" rtl="0" eaLnBrk="1" latinLnBrk="0" hangingPunct="1">
            <a:defRPr sz="1800" kern="1200">
              <a:solidFill>
                <a:sysClr val="window" lastClr="FFFFFF"/>
              </a:solidFill>
              <a:latin typeface="Gill Sans MT"/>
            </a:defRPr>
          </a:lvl3pPr>
          <a:lvl4pPr marL="1371600" algn="l" defTabSz="914400" rtl="0" eaLnBrk="1" latinLnBrk="0" hangingPunct="1">
            <a:defRPr sz="1800" kern="1200">
              <a:solidFill>
                <a:sysClr val="window" lastClr="FFFFFF"/>
              </a:solidFill>
              <a:latin typeface="Gill Sans MT"/>
            </a:defRPr>
          </a:lvl4pPr>
          <a:lvl5pPr marL="1828800" algn="l" defTabSz="914400" rtl="0" eaLnBrk="1" latinLnBrk="0" hangingPunct="1">
            <a:defRPr sz="1800" kern="1200">
              <a:solidFill>
                <a:sysClr val="window" lastClr="FFFFFF"/>
              </a:solidFill>
              <a:latin typeface="Gill Sans MT"/>
            </a:defRPr>
          </a:lvl5pPr>
          <a:lvl6pPr marL="2286000" algn="l" defTabSz="914400" rtl="0" eaLnBrk="1" latinLnBrk="0" hangingPunct="1">
            <a:defRPr sz="1800" kern="1200">
              <a:solidFill>
                <a:sysClr val="window" lastClr="FFFFFF"/>
              </a:solidFill>
              <a:latin typeface="Gill Sans MT"/>
            </a:defRPr>
          </a:lvl6pPr>
          <a:lvl7pPr marL="2743200" algn="l" defTabSz="914400" rtl="0" eaLnBrk="1" latinLnBrk="0" hangingPunct="1">
            <a:defRPr sz="1800" kern="1200">
              <a:solidFill>
                <a:sysClr val="window" lastClr="FFFFFF"/>
              </a:solidFill>
              <a:latin typeface="Gill Sans MT"/>
            </a:defRPr>
          </a:lvl7pPr>
          <a:lvl8pPr marL="3200400" algn="l" defTabSz="914400" rtl="0" eaLnBrk="1" latinLnBrk="0" hangingPunct="1">
            <a:defRPr sz="1800" kern="1200">
              <a:solidFill>
                <a:sysClr val="window" lastClr="FFFFFF"/>
              </a:solidFill>
              <a:latin typeface="Gill Sans MT"/>
            </a:defRPr>
          </a:lvl8pPr>
          <a:lvl9pPr marL="3657600" algn="l" defTabSz="914400" rtl="0" eaLnBrk="1" latinLnBrk="0" hangingPunct="1">
            <a:defRPr sz="1800" kern="1200">
              <a:solidFill>
                <a:sysClr val="window" lastClr="FFFFFF"/>
              </a:solidFill>
              <a:latin typeface="Gill Sans MT"/>
            </a:defRPr>
          </a:lvl9pPr>
        </a:lstStyle>
        <a:p xmlns:a="http://schemas.openxmlformats.org/drawingml/2006/main">
          <a:pPr algn="ctr">
            <a:defRPr/>
          </a:pPr>
          <a:endParaRPr lang="it-IT"/>
        </a:p>
      </cdr:txBody>
    </cdr:sp>
  </cdr:relSizeAnchor>
  <cdr:relSizeAnchor xmlns:cdr="http://schemas.openxmlformats.org/drawingml/2006/chartDrawing">
    <cdr:from>
      <cdr:x>0.73728</cdr:x>
      <cdr:y>0.62903</cdr:y>
    </cdr:from>
    <cdr:to>
      <cdr:x>0.87288</cdr:x>
      <cdr:y>0.6613</cdr:y>
    </cdr:to>
    <cdr:sp macro="" textlink="">
      <cdr:nvSpPr>
        <cdr:cNvPr id="4" name="Rettangolo 4"/>
        <cdr:cNvSpPr/>
      </cdr:nvSpPr>
      <cdr:spPr>
        <a:xfrm xmlns:a="http://schemas.openxmlformats.org/drawingml/2006/main">
          <a:off x="6215073" y="2786082"/>
          <a:ext cx="1143009" cy="142898"/>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it-IT"/>
          </a:defPPr>
          <a:lvl1pPr marL="0" algn="l" defTabSz="914400" rtl="0" eaLnBrk="1" latinLnBrk="0" hangingPunct="1">
            <a:defRPr sz="1800" kern="1200">
              <a:solidFill>
                <a:sysClr val="window" lastClr="FFFFFF"/>
              </a:solidFill>
              <a:latin typeface="Gill Sans MT"/>
            </a:defRPr>
          </a:lvl1pPr>
          <a:lvl2pPr marL="457200" algn="l" defTabSz="914400" rtl="0" eaLnBrk="1" latinLnBrk="0" hangingPunct="1">
            <a:defRPr sz="1800" kern="1200">
              <a:solidFill>
                <a:sysClr val="window" lastClr="FFFFFF"/>
              </a:solidFill>
              <a:latin typeface="Gill Sans MT"/>
            </a:defRPr>
          </a:lvl2pPr>
          <a:lvl3pPr marL="914400" algn="l" defTabSz="914400" rtl="0" eaLnBrk="1" latinLnBrk="0" hangingPunct="1">
            <a:defRPr sz="1800" kern="1200">
              <a:solidFill>
                <a:sysClr val="window" lastClr="FFFFFF"/>
              </a:solidFill>
              <a:latin typeface="Gill Sans MT"/>
            </a:defRPr>
          </a:lvl3pPr>
          <a:lvl4pPr marL="1371600" algn="l" defTabSz="914400" rtl="0" eaLnBrk="1" latinLnBrk="0" hangingPunct="1">
            <a:defRPr sz="1800" kern="1200">
              <a:solidFill>
                <a:sysClr val="window" lastClr="FFFFFF"/>
              </a:solidFill>
              <a:latin typeface="Gill Sans MT"/>
            </a:defRPr>
          </a:lvl4pPr>
          <a:lvl5pPr marL="1828800" algn="l" defTabSz="914400" rtl="0" eaLnBrk="1" latinLnBrk="0" hangingPunct="1">
            <a:defRPr sz="1800" kern="1200">
              <a:solidFill>
                <a:sysClr val="window" lastClr="FFFFFF"/>
              </a:solidFill>
              <a:latin typeface="Gill Sans MT"/>
            </a:defRPr>
          </a:lvl5pPr>
          <a:lvl6pPr marL="2286000" algn="l" defTabSz="914400" rtl="0" eaLnBrk="1" latinLnBrk="0" hangingPunct="1">
            <a:defRPr sz="1800" kern="1200">
              <a:solidFill>
                <a:sysClr val="window" lastClr="FFFFFF"/>
              </a:solidFill>
              <a:latin typeface="Gill Sans MT"/>
            </a:defRPr>
          </a:lvl6pPr>
          <a:lvl7pPr marL="2743200" algn="l" defTabSz="914400" rtl="0" eaLnBrk="1" latinLnBrk="0" hangingPunct="1">
            <a:defRPr sz="1800" kern="1200">
              <a:solidFill>
                <a:sysClr val="window" lastClr="FFFFFF"/>
              </a:solidFill>
              <a:latin typeface="Gill Sans MT"/>
            </a:defRPr>
          </a:lvl7pPr>
          <a:lvl8pPr marL="3200400" algn="l" defTabSz="914400" rtl="0" eaLnBrk="1" latinLnBrk="0" hangingPunct="1">
            <a:defRPr sz="1800" kern="1200">
              <a:solidFill>
                <a:sysClr val="window" lastClr="FFFFFF"/>
              </a:solidFill>
              <a:latin typeface="Gill Sans MT"/>
            </a:defRPr>
          </a:lvl8pPr>
          <a:lvl9pPr marL="3657600" algn="l" defTabSz="914400" rtl="0" eaLnBrk="1" latinLnBrk="0" hangingPunct="1">
            <a:defRPr sz="1800" kern="1200">
              <a:solidFill>
                <a:sysClr val="window" lastClr="FFFFFF"/>
              </a:solidFill>
              <a:latin typeface="Gill Sans MT"/>
            </a:defRPr>
          </a:lvl9pPr>
        </a:lstStyle>
        <a:p xmlns:a="http://schemas.openxmlformats.org/drawingml/2006/main">
          <a:pPr algn="ctr">
            <a:defRPr/>
          </a:pPr>
          <a:r>
            <a:rPr lang="it-IT" sz="4000" dirty="0">
              <a:solidFill>
                <a:srgbClr val="775F55"/>
              </a:solidFill>
            </a:rPr>
            <a:t>- </a:t>
          </a:r>
          <a:r>
            <a:rPr lang="it-IT" sz="4000" dirty="0" smtClean="0">
              <a:solidFill>
                <a:srgbClr val="775F55"/>
              </a:solidFill>
            </a:rPr>
            <a:t>4%</a:t>
          </a:r>
          <a:endParaRPr lang="it-IT" sz="4000" dirty="0">
            <a:solidFill>
              <a:srgbClr val="775F55"/>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0DB9AA-9671-4B4C-ABF0-66B454870460}" type="datetimeFigureOut">
              <a:rPr lang="it-IT" smtClean="0"/>
              <a:pPr/>
              <a:t>23/10/2014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09F36F-4150-4EF5-B438-00B1816D6C55}" type="slidenum">
              <a:rPr lang="it-IT" smtClean="0"/>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36B65-94F0-4ECE-89F6-2E711E4E8154}" type="datetimeFigureOut">
              <a:rPr lang="it-IT" smtClean="0"/>
              <a:pPr/>
              <a:t>23/10/2014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BF598-C5C0-4122-AE28-42DF701F374A}" type="slidenum">
              <a:rPr lang="it-IT" smtClean="0"/>
              <a:pPr/>
              <a:t>‹#›</a:t>
            </a:fld>
            <a:endParaRPr lang="it-IT"/>
          </a:p>
        </p:txBody>
      </p:sp>
    </p:spTree>
    <p:extLst>
      <p:ext uri="{BB962C8B-B14F-4D97-AF65-F5344CB8AC3E}">
        <p14:creationId xmlns:p14="http://schemas.microsoft.com/office/powerpoint/2010/main" xmlns="" val="395596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A7EBF598-C5C0-4122-AE28-42DF701F374A}"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9DB1292-8391-4636-8B4A-98D6CD99AF93}" type="slidenum">
              <a:rPr lang="it-IT" smtClean="0">
                <a:latin typeface="Arial" pitchFamily="34" charset="0"/>
                <a:ea typeface="ＭＳ Ｐゴシック" pitchFamily="34" charset="-128"/>
              </a:rPr>
              <a:pPr/>
              <a:t>15</a:t>
            </a:fld>
            <a:endParaRPr lang="it-IT" smtClean="0">
              <a:latin typeface="Arial" pitchFamily="34" charset="0"/>
              <a:ea typeface="ＭＳ Ｐゴシック" pitchFamily="34" charset="-128"/>
            </a:endParaRPr>
          </a:p>
        </p:txBody>
      </p:sp>
      <p:sp>
        <p:nvSpPr>
          <p:cNvPr id="75779" name="Rectangle 2"/>
          <p:cNvSpPr>
            <a:spLocks noGrp="1" noRot="1" noChangeAspect="1" noChangeArrowheads="1" noTextEdit="1"/>
          </p:cNvSpPr>
          <p:nvPr>
            <p:ph type="sldImg"/>
          </p:nvPr>
        </p:nvSpPr>
        <p:spPr>
          <a:xfrm>
            <a:off x="935685" y="686670"/>
            <a:ext cx="4988211" cy="3429000"/>
          </a:xfrm>
          <a:solidFill>
            <a:srgbClr val="FFFFFF"/>
          </a:solidFill>
          <a:ln/>
        </p:spPr>
      </p:sp>
      <p:sp>
        <p:nvSpPr>
          <p:cNvPr id="75780" name="Rectangle 3"/>
          <p:cNvSpPr>
            <a:spLocks noGrp="1" noChangeArrowheads="1"/>
          </p:cNvSpPr>
          <p:nvPr>
            <p:ph type="body" idx="1"/>
          </p:nvPr>
        </p:nvSpPr>
        <p:spPr>
          <a:xfrm>
            <a:off x="913557" y="4344560"/>
            <a:ext cx="5030886" cy="4112771"/>
          </a:xfrm>
          <a:solidFill>
            <a:srgbClr val="FFFFFF"/>
          </a:solidFill>
          <a:ln>
            <a:solidFill>
              <a:srgbClr val="000000"/>
            </a:solidFill>
          </a:ln>
        </p:spPr>
        <p:txBody>
          <a:bodyPr lIns="87897" tIns="43948" rIns="87897" bIns="43948"/>
          <a:lstStyle/>
          <a:p>
            <a:pPr eaLnBrk="1" hangingPunct="1"/>
            <a:endParaRPr lang="it-IT"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ln/>
        </p:spPr>
      </p:sp>
      <p:sp>
        <p:nvSpPr>
          <p:cNvPr id="82947"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4735">
              <a:defRPr sz="2200">
                <a:solidFill>
                  <a:schemeClr val="tx1"/>
                </a:solidFill>
                <a:latin typeface="Arial" pitchFamily="34" charset="0"/>
                <a:ea typeface="MS PGothic" pitchFamily="34" charset="-128"/>
              </a:defRPr>
            </a:lvl1pPr>
            <a:lvl2pPr marL="685721" indent="-263739" defTabSz="874735">
              <a:defRPr sz="2200">
                <a:solidFill>
                  <a:schemeClr val="tx1"/>
                </a:solidFill>
                <a:latin typeface="Arial" pitchFamily="34" charset="0"/>
                <a:ea typeface="MS PGothic" pitchFamily="34" charset="-128"/>
              </a:defRPr>
            </a:lvl2pPr>
            <a:lvl3pPr marL="1054956" indent="-210992" defTabSz="874735">
              <a:defRPr sz="2200">
                <a:solidFill>
                  <a:schemeClr val="tx1"/>
                </a:solidFill>
                <a:latin typeface="Arial" pitchFamily="34" charset="0"/>
                <a:ea typeface="MS PGothic" pitchFamily="34" charset="-128"/>
              </a:defRPr>
            </a:lvl3pPr>
            <a:lvl4pPr marL="1476939" indent="-210992" defTabSz="874735">
              <a:defRPr sz="2200">
                <a:solidFill>
                  <a:schemeClr val="tx1"/>
                </a:solidFill>
                <a:latin typeface="Arial" pitchFamily="34" charset="0"/>
                <a:ea typeface="MS PGothic" pitchFamily="34" charset="-128"/>
              </a:defRPr>
            </a:lvl4pPr>
            <a:lvl5pPr marL="1898921" indent="-210992" defTabSz="874735">
              <a:defRPr sz="2200">
                <a:solidFill>
                  <a:schemeClr val="tx1"/>
                </a:solidFill>
                <a:latin typeface="Arial" pitchFamily="34" charset="0"/>
                <a:ea typeface="MS PGothic" pitchFamily="34" charset="-128"/>
              </a:defRPr>
            </a:lvl5pPr>
            <a:lvl6pPr marL="2320903" indent="-210992" defTabSz="874735" eaLnBrk="0" fontAlgn="base" hangingPunct="0">
              <a:spcBef>
                <a:spcPct val="0"/>
              </a:spcBef>
              <a:spcAft>
                <a:spcPct val="0"/>
              </a:spcAft>
              <a:defRPr sz="2200">
                <a:solidFill>
                  <a:schemeClr val="tx1"/>
                </a:solidFill>
                <a:latin typeface="Arial" pitchFamily="34" charset="0"/>
                <a:ea typeface="MS PGothic" pitchFamily="34" charset="-128"/>
              </a:defRPr>
            </a:lvl6pPr>
            <a:lvl7pPr marL="2742887" indent="-210992" defTabSz="874735" eaLnBrk="0" fontAlgn="base" hangingPunct="0">
              <a:spcBef>
                <a:spcPct val="0"/>
              </a:spcBef>
              <a:spcAft>
                <a:spcPct val="0"/>
              </a:spcAft>
              <a:defRPr sz="2200">
                <a:solidFill>
                  <a:schemeClr val="tx1"/>
                </a:solidFill>
                <a:latin typeface="Arial" pitchFamily="34" charset="0"/>
                <a:ea typeface="MS PGothic" pitchFamily="34" charset="-128"/>
              </a:defRPr>
            </a:lvl7pPr>
            <a:lvl8pPr marL="3164869" indent="-210992" defTabSz="874735" eaLnBrk="0" fontAlgn="base" hangingPunct="0">
              <a:spcBef>
                <a:spcPct val="0"/>
              </a:spcBef>
              <a:spcAft>
                <a:spcPct val="0"/>
              </a:spcAft>
              <a:defRPr sz="2200">
                <a:solidFill>
                  <a:schemeClr val="tx1"/>
                </a:solidFill>
                <a:latin typeface="Arial" pitchFamily="34" charset="0"/>
                <a:ea typeface="MS PGothic" pitchFamily="34" charset="-128"/>
              </a:defRPr>
            </a:lvl8pPr>
            <a:lvl9pPr marL="3586851" indent="-210992" defTabSz="874735" eaLnBrk="0" fontAlgn="base" hangingPunct="0">
              <a:spcBef>
                <a:spcPct val="0"/>
              </a:spcBef>
              <a:spcAft>
                <a:spcPct val="0"/>
              </a:spcAft>
              <a:defRPr sz="2200">
                <a:solidFill>
                  <a:schemeClr val="tx1"/>
                </a:solidFill>
                <a:latin typeface="Arial" pitchFamily="34" charset="0"/>
                <a:ea typeface="MS PGothic" pitchFamily="34" charset="-128"/>
              </a:defRPr>
            </a:lvl9pPr>
          </a:lstStyle>
          <a:p>
            <a:fld id="{38F3405B-A99B-4062-A3EF-1FC3EA7B081C}" type="slidenum">
              <a:rPr lang="it-IT" sz="1200"/>
              <a:pPr/>
              <a:t>20</a:t>
            </a:fld>
            <a:endParaRPr lang="it-IT" sz="1200" dirty="0"/>
          </a:p>
        </p:txBody>
      </p:sp>
      <p:sp>
        <p:nvSpPr>
          <p:cNvPr id="82948" name="Segnaposto note 4"/>
          <p:cNvSpPr>
            <a:spLocks noGrp="1"/>
          </p:cNvSpPr>
          <p:nvPr/>
        </p:nvSpPr>
        <p:spPr bwMode="auto">
          <a:xfrm>
            <a:off x="921660" y="4376979"/>
            <a:ext cx="5003947" cy="409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771" tIns="43886" rIns="87771" bIns="43886"/>
          <a:lstStyle/>
          <a:p>
            <a:pPr>
              <a:spcBef>
                <a:spcPct val="30000"/>
              </a:spcBef>
            </a:pPr>
            <a:endParaRPr lang="it-IT" sz="1200" dirty="0"/>
          </a:p>
        </p:txBody>
      </p:sp>
      <p:sp>
        <p:nvSpPr>
          <p:cNvPr id="2" name="Segnaposto note 1"/>
          <p:cNvSpPr>
            <a:spLocks noGrp="1"/>
          </p:cNvSpPr>
          <p:nvPr>
            <p:ph type="body" idx="1"/>
          </p:nvPr>
        </p:nvSpPr>
        <p:spPr/>
        <p:txBody>
          <a:bodyPr/>
          <a:lstStyle/>
          <a:p>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ln/>
        </p:spPr>
      </p:sp>
      <p:sp>
        <p:nvSpPr>
          <p:cNvPr id="8294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smtClean="0">
              <a:latin typeface="Arial" pitchFamily="34" charset="0"/>
            </a:endParaRPr>
          </a:p>
        </p:txBody>
      </p:sp>
      <p:sp>
        <p:nvSpPr>
          <p:cNvPr id="8294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76200">
              <a:defRPr sz="2200">
                <a:solidFill>
                  <a:schemeClr val="tx1"/>
                </a:solidFill>
                <a:latin typeface="Arial" pitchFamily="34" charset="0"/>
                <a:ea typeface="MS PGothic" pitchFamily="34" charset="-128"/>
              </a:defRPr>
            </a:lvl1pPr>
            <a:lvl2pPr marL="685721" indent="-263739" defTabSz="876200">
              <a:defRPr sz="2200">
                <a:solidFill>
                  <a:schemeClr val="tx1"/>
                </a:solidFill>
                <a:latin typeface="Arial" pitchFamily="34" charset="0"/>
                <a:ea typeface="MS PGothic" pitchFamily="34" charset="-128"/>
              </a:defRPr>
            </a:lvl2pPr>
            <a:lvl3pPr marL="1054956" indent="-210992" defTabSz="876200">
              <a:defRPr sz="2200">
                <a:solidFill>
                  <a:schemeClr val="tx1"/>
                </a:solidFill>
                <a:latin typeface="Arial" pitchFamily="34" charset="0"/>
                <a:ea typeface="MS PGothic" pitchFamily="34" charset="-128"/>
              </a:defRPr>
            </a:lvl3pPr>
            <a:lvl4pPr marL="1476939" indent="-210992" defTabSz="876200">
              <a:defRPr sz="2200">
                <a:solidFill>
                  <a:schemeClr val="tx1"/>
                </a:solidFill>
                <a:latin typeface="Arial" pitchFamily="34" charset="0"/>
                <a:ea typeface="MS PGothic" pitchFamily="34" charset="-128"/>
              </a:defRPr>
            </a:lvl4pPr>
            <a:lvl5pPr marL="1898921" indent="-210992" defTabSz="876200">
              <a:defRPr sz="2200">
                <a:solidFill>
                  <a:schemeClr val="tx1"/>
                </a:solidFill>
                <a:latin typeface="Arial" pitchFamily="34" charset="0"/>
                <a:ea typeface="MS PGothic" pitchFamily="34" charset="-128"/>
              </a:defRPr>
            </a:lvl5pPr>
            <a:lvl6pPr marL="2320903" indent="-210992" defTabSz="876200" eaLnBrk="0" fontAlgn="base" hangingPunct="0">
              <a:spcBef>
                <a:spcPct val="0"/>
              </a:spcBef>
              <a:spcAft>
                <a:spcPct val="0"/>
              </a:spcAft>
              <a:defRPr sz="2200">
                <a:solidFill>
                  <a:schemeClr val="tx1"/>
                </a:solidFill>
                <a:latin typeface="Arial" pitchFamily="34" charset="0"/>
                <a:ea typeface="MS PGothic" pitchFamily="34" charset="-128"/>
              </a:defRPr>
            </a:lvl6pPr>
            <a:lvl7pPr marL="2742887" indent="-210992" defTabSz="876200" eaLnBrk="0" fontAlgn="base" hangingPunct="0">
              <a:spcBef>
                <a:spcPct val="0"/>
              </a:spcBef>
              <a:spcAft>
                <a:spcPct val="0"/>
              </a:spcAft>
              <a:defRPr sz="2200">
                <a:solidFill>
                  <a:schemeClr val="tx1"/>
                </a:solidFill>
                <a:latin typeface="Arial" pitchFamily="34" charset="0"/>
                <a:ea typeface="MS PGothic" pitchFamily="34" charset="-128"/>
              </a:defRPr>
            </a:lvl7pPr>
            <a:lvl8pPr marL="3164869" indent="-210992" defTabSz="876200" eaLnBrk="0" fontAlgn="base" hangingPunct="0">
              <a:spcBef>
                <a:spcPct val="0"/>
              </a:spcBef>
              <a:spcAft>
                <a:spcPct val="0"/>
              </a:spcAft>
              <a:defRPr sz="2200">
                <a:solidFill>
                  <a:schemeClr val="tx1"/>
                </a:solidFill>
                <a:latin typeface="Arial" pitchFamily="34" charset="0"/>
                <a:ea typeface="MS PGothic" pitchFamily="34" charset="-128"/>
              </a:defRPr>
            </a:lvl8pPr>
            <a:lvl9pPr marL="3586851" indent="-210992" defTabSz="876200" eaLnBrk="0" fontAlgn="base" hangingPunct="0">
              <a:spcBef>
                <a:spcPct val="0"/>
              </a:spcBef>
              <a:spcAft>
                <a:spcPct val="0"/>
              </a:spcAft>
              <a:defRPr sz="2200">
                <a:solidFill>
                  <a:schemeClr val="tx1"/>
                </a:solidFill>
                <a:latin typeface="Arial" pitchFamily="34" charset="0"/>
                <a:ea typeface="MS PGothic" pitchFamily="34" charset="-128"/>
              </a:defRPr>
            </a:lvl9pPr>
          </a:lstStyle>
          <a:p>
            <a:fld id="{174C44D2-C6EE-44F0-929F-0BDE306E1A45}" type="slidenum">
              <a:rPr lang="it-IT" sz="1200"/>
              <a:pPr/>
              <a:t>21</a:t>
            </a:fld>
            <a:endParaRPr lang="it-IT"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15A2B1E-8DF8-4431-96AC-A0AE70CE8BBC}" type="slidenum">
              <a:rPr lang="it-IT" smtClean="0"/>
              <a:pPr/>
              <a:t>23</a:t>
            </a:fld>
            <a:endParaRPr lang="it-IT" smtClean="0"/>
          </a:p>
        </p:txBody>
      </p:sp>
      <p:sp>
        <p:nvSpPr>
          <p:cNvPr id="53251" name="Rectangle 2"/>
          <p:cNvSpPr>
            <a:spLocks noGrp="1" noRot="1" noChangeAspect="1" noChangeArrowheads="1" noTextEdit="1"/>
          </p:cNvSpPr>
          <p:nvPr>
            <p:ph type="sldImg"/>
          </p:nvPr>
        </p:nvSpPr>
        <p:spPr>
          <a:xfrm>
            <a:off x="1000125" y="687295"/>
            <a:ext cx="4859338" cy="3429000"/>
          </a:xfrm>
          <a:solidFill>
            <a:srgbClr val="FFFFFF"/>
          </a:solidFill>
          <a:ln/>
        </p:spPr>
      </p:sp>
      <p:sp>
        <p:nvSpPr>
          <p:cNvPr id="53252" name="Rectangle 3"/>
          <p:cNvSpPr>
            <a:spLocks noGrp="1" noChangeArrowheads="1"/>
          </p:cNvSpPr>
          <p:nvPr>
            <p:ph type="body" idx="1"/>
          </p:nvPr>
        </p:nvSpPr>
        <p:spPr>
          <a:xfrm>
            <a:off x="912814" y="4344894"/>
            <a:ext cx="5032375" cy="4111812"/>
          </a:xfrm>
          <a:solidFill>
            <a:srgbClr val="FFFFFF"/>
          </a:solidFill>
          <a:ln>
            <a:solidFill>
              <a:srgbClr val="000000"/>
            </a:solidFill>
          </a:ln>
        </p:spPr>
        <p:txBody>
          <a:bodyPr lIns="91037" tIns="45518" rIns="91037" bIns="45518"/>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7EBF598-C5C0-4122-AE28-42DF701F374A}" type="slidenum">
              <a:rPr lang="it-IT" smtClean="0"/>
              <a:pPr/>
              <a:t>26</a:t>
            </a:fld>
            <a:endParaRPr lang="it-IT"/>
          </a:p>
        </p:txBody>
      </p:sp>
    </p:spTree>
    <p:extLst>
      <p:ext uri="{BB962C8B-B14F-4D97-AF65-F5344CB8AC3E}">
        <p14:creationId xmlns:p14="http://schemas.microsoft.com/office/powerpoint/2010/main" xmlns="" val="125471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A7EBF598-C5C0-4122-AE28-42DF701F374A}" type="slidenum">
              <a:rPr lang="it-IT" smtClean="0"/>
              <a:pPr/>
              <a:t>27</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xmlns="" val="74282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685817" indent="-263776" eaLnBrk="0" hangingPunct="0">
              <a:defRPr>
                <a:solidFill>
                  <a:schemeClr val="tx1"/>
                </a:solidFill>
                <a:latin typeface="Arial" pitchFamily="34" charset="0"/>
                <a:cs typeface="Arial" pitchFamily="34" charset="0"/>
              </a:defRPr>
            </a:lvl2pPr>
            <a:lvl3pPr marL="1055103" indent="-211021" eaLnBrk="0" hangingPunct="0">
              <a:defRPr>
                <a:solidFill>
                  <a:schemeClr val="tx1"/>
                </a:solidFill>
                <a:latin typeface="Arial" pitchFamily="34" charset="0"/>
                <a:cs typeface="Arial" pitchFamily="34" charset="0"/>
              </a:defRPr>
            </a:lvl3pPr>
            <a:lvl4pPr marL="1477145" indent="-211021" eaLnBrk="0" hangingPunct="0">
              <a:defRPr>
                <a:solidFill>
                  <a:schemeClr val="tx1"/>
                </a:solidFill>
                <a:latin typeface="Arial" pitchFamily="34" charset="0"/>
                <a:cs typeface="Arial" pitchFamily="34" charset="0"/>
              </a:defRPr>
            </a:lvl4pPr>
            <a:lvl5pPr marL="1899186" indent="-211021" eaLnBrk="0" hangingPunct="0">
              <a:defRPr>
                <a:solidFill>
                  <a:schemeClr val="tx1"/>
                </a:solidFill>
                <a:latin typeface="Arial" pitchFamily="34" charset="0"/>
                <a:cs typeface="Arial" pitchFamily="34" charset="0"/>
              </a:defRPr>
            </a:lvl5pPr>
            <a:lvl6pPr marL="2321227" indent="-211021" eaLnBrk="0" fontAlgn="base" hangingPunct="0">
              <a:spcBef>
                <a:spcPct val="0"/>
              </a:spcBef>
              <a:spcAft>
                <a:spcPct val="0"/>
              </a:spcAft>
              <a:defRPr>
                <a:solidFill>
                  <a:schemeClr val="tx1"/>
                </a:solidFill>
                <a:latin typeface="Arial" pitchFamily="34" charset="0"/>
                <a:cs typeface="Arial" pitchFamily="34" charset="0"/>
              </a:defRPr>
            </a:lvl6pPr>
            <a:lvl7pPr marL="2743269" indent="-211021" eaLnBrk="0" fontAlgn="base" hangingPunct="0">
              <a:spcBef>
                <a:spcPct val="0"/>
              </a:spcBef>
              <a:spcAft>
                <a:spcPct val="0"/>
              </a:spcAft>
              <a:defRPr>
                <a:solidFill>
                  <a:schemeClr val="tx1"/>
                </a:solidFill>
                <a:latin typeface="Arial" pitchFamily="34" charset="0"/>
                <a:cs typeface="Arial" pitchFamily="34" charset="0"/>
              </a:defRPr>
            </a:lvl7pPr>
            <a:lvl8pPr marL="3165310" indent="-211021" eaLnBrk="0" fontAlgn="base" hangingPunct="0">
              <a:spcBef>
                <a:spcPct val="0"/>
              </a:spcBef>
              <a:spcAft>
                <a:spcPct val="0"/>
              </a:spcAft>
              <a:defRPr>
                <a:solidFill>
                  <a:schemeClr val="tx1"/>
                </a:solidFill>
                <a:latin typeface="Arial" pitchFamily="34" charset="0"/>
                <a:cs typeface="Arial" pitchFamily="34" charset="0"/>
              </a:defRPr>
            </a:lvl8pPr>
            <a:lvl9pPr marL="3587351" indent="-21102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1B978BD-07AD-43D2-B706-E1C946838E3B}" type="slidenum">
              <a:rPr lang="it-IT" smtClean="0"/>
              <a:pPr eaLnBrk="1" hangingPunct="1"/>
              <a:t>29</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 name="Segnaposto numero diapositiva 3"/>
          <p:cNvSpPr>
            <a:spLocks noGrp="1"/>
          </p:cNvSpPr>
          <p:nvPr>
            <p:ph type="sldNum" sz="quarter" idx="5"/>
          </p:nvPr>
        </p:nvSpPr>
        <p:spPr/>
        <p:txBody>
          <a:bodyPr/>
          <a:lstStyle/>
          <a:p>
            <a:pPr>
              <a:defRPr/>
            </a:pPr>
            <a:fld id="{18A466FC-6CD3-4F33-8049-258FF5AECCD4}" type="slidenum">
              <a:rPr lang="it-IT"/>
              <a:pPr>
                <a:defRPr/>
              </a:pPr>
              <a:t>31</a:t>
            </a:fld>
            <a:endParaRPr lang="it-IT"/>
          </a:p>
        </p:txBody>
      </p:sp>
      <p:sp>
        <p:nvSpPr>
          <p:cNvPr id="2" name="Segnaposto note 1"/>
          <p:cNvSpPr>
            <a:spLocks noGrp="1"/>
          </p:cNvSpPr>
          <p:nvPr>
            <p:ph type="body" sz="quarter" idx="10"/>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A7EBF598-C5C0-4122-AE28-42DF701F374A}"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ln/>
        </p:spPr>
      </p:sp>
      <p:sp>
        <p:nvSpPr>
          <p:cNvPr id="69635" name="Segnaposto note 2"/>
          <p:cNvSpPr>
            <a:spLocks noGrp="1"/>
          </p:cNvSpPr>
          <p:nvPr>
            <p:ph type="body" idx="1"/>
          </p:nvPr>
        </p:nvSpPr>
        <p:spPr>
          <a:noFill/>
          <a:ln/>
        </p:spPr>
        <p:txBody>
          <a:bodyPr/>
          <a:lstStyle/>
          <a:p>
            <a:endParaRPr lang="it-IT" smtClean="0">
              <a:latin typeface="Arial" pitchFamily="34" charset="0"/>
              <a:ea typeface="ＭＳ Ｐゴシック" pitchFamily="34" charset="-128"/>
            </a:endParaRPr>
          </a:p>
        </p:txBody>
      </p:sp>
      <p:sp>
        <p:nvSpPr>
          <p:cNvPr id="69636" name="Segnaposto numero diapositiva 3"/>
          <p:cNvSpPr>
            <a:spLocks noGrp="1"/>
          </p:cNvSpPr>
          <p:nvPr>
            <p:ph type="sldNum" sz="quarter" idx="5"/>
          </p:nvPr>
        </p:nvSpPr>
        <p:spPr>
          <a:noFill/>
        </p:spPr>
        <p:txBody>
          <a:bodyPr/>
          <a:lstStyle/>
          <a:p>
            <a:fld id="{9415670E-A769-43A0-BA72-AE2C4FE19D07}" type="slidenum">
              <a:rPr lang="it-IT" smtClean="0">
                <a:latin typeface="Arial" pitchFamily="34" charset="0"/>
                <a:ea typeface="ＭＳ Ｐゴシック" pitchFamily="34" charset="-128"/>
              </a:rPr>
              <a:pPr/>
              <a:t>4</a:t>
            </a:fld>
            <a:endParaRPr lang="it-IT"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35DD17A-602D-4402-85BC-E46DB1DE6089}" type="slidenum">
              <a:rPr lang="it-IT" smtClean="0">
                <a:latin typeface="Arial" pitchFamily="34" charset="0"/>
                <a:ea typeface="ＭＳ Ｐゴシック" pitchFamily="34" charset="-128"/>
              </a:rPr>
              <a:pPr/>
              <a:t>7</a:t>
            </a:fld>
            <a:endParaRPr lang="it-IT" smtClean="0">
              <a:latin typeface="Arial" pitchFamily="34" charset="0"/>
              <a:ea typeface="ＭＳ Ｐゴシック" pitchFamily="34" charset="-128"/>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A7EBF598-C5C0-4122-AE28-42DF701F374A}" type="slidenum">
              <a:rPr lang="it-IT" smtClean="0"/>
              <a:pPr/>
              <a:t>8</a:t>
            </a:fld>
            <a:endParaRPr lang="it-IT"/>
          </a:p>
        </p:txBody>
      </p:sp>
      <p:sp>
        <p:nvSpPr>
          <p:cNvPr id="5" name="Segnaposto note 4"/>
          <p:cNvSpPr>
            <a:spLocks noGrp="1"/>
          </p:cNvSpPr>
          <p:nvPr>
            <p:ph type="body" sz="quarter" idx="11"/>
          </p:nvPr>
        </p:nvSpPr>
        <p:spPr/>
        <p:txBody>
          <a:bodyPr/>
          <a:lstStyle/>
          <a:p>
            <a:r>
              <a:rPr lang="it-IT" dirty="0" smtClean="0"/>
              <a:t>Parlare di codice etico, valori, principi, in tempi di crisi e’ molto FACILE CADERE NELLA RETORICA! Anche se fondamentalmente la crisi che il mondo vive e’ senza dubbi una crisi VALORIALE ancor prima di essere una crisi economica! Ma quello che vorrei rappresentarvi oggi non e’ tanto un elenco asettico di principi e valori racchiusi nel documento approvato con DDG n. </a:t>
            </a:r>
            <a:r>
              <a:rPr lang="it-IT" dirty="0" err="1" smtClean="0"/>
              <a:t>dd</a:t>
            </a:r>
            <a:r>
              <a:rPr lang="it-IT" dirty="0" smtClean="0"/>
              <a:t>, anche come esito della significativa e apprezzabilissima esperienza dell’accreditamento all’eccellenza con Canadian </a:t>
            </a:r>
            <a:r>
              <a:rPr lang="it-IT" dirty="0" err="1" smtClean="0"/>
              <a:t>Accreditation</a:t>
            </a:r>
            <a:r>
              <a:rPr lang="it-IT" dirty="0" smtClean="0"/>
              <a:t>, ma è un </a:t>
            </a:r>
            <a:r>
              <a:rPr lang="it-IT" b="1" dirty="0" smtClean="0"/>
              <a:t>MODO </a:t>
            </a:r>
            <a:r>
              <a:rPr lang="it-IT" b="1" dirty="0" err="1" smtClean="0"/>
              <a:t>D’ESSERE</a:t>
            </a:r>
            <a:r>
              <a:rPr lang="it-IT" b="1" dirty="0" smtClean="0"/>
              <a:t> </a:t>
            </a:r>
            <a:r>
              <a:rPr lang="it-IT" dirty="0" smtClean="0"/>
              <a:t>di </a:t>
            </a:r>
            <a:r>
              <a:rPr lang="it-IT" dirty="0" err="1" smtClean="0"/>
              <a:t>qs</a:t>
            </a:r>
            <a:r>
              <a:rPr lang="it-IT" dirty="0" smtClean="0"/>
              <a:t> ASS, di </a:t>
            </a:r>
            <a:r>
              <a:rPr lang="it-IT" dirty="0" err="1" smtClean="0"/>
              <a:t>qs</a:t>
            </a:r>
            <a:r>
              <a:rPr lang="it-IT" dirty="0" smtClean="0"/>
              <a:t> </a:t>
            </a:r>
            <a:r>
              <a:rPr lang="it-IT" b="1" dirty="0" smtClean="0"/>
              <a:t>COMUNITA’!!! </a:t>
            </a:r>
            <a:r>
              <a:rPr lang="it-IT" b="1" dirty="0" err="1" smtClean="0"/>
              <a:t>Perche’</a:t>
            </a:r>
            <a:r>
              <a:rPr lang="it-IT" b="1" dirty="0" smtClean="0"/>
              <a:t> possiamo dirlo QS ASS composta </a:t>
            </a:r>
            <a:r>
              <a:rPr lang="it-IT" b="1" dirty="0" err="1" smtClean="0"/>
              <a:t>….assieme</a:t>
            </a:r>
            <a:r>
              <a:rPr lang="it-IT" b="1" dirty="0" smtClean="0"/>
              <a:t> ai suoi partner, ai Comuni, alle associazioni di volontariato, alle università </a:t>
            </a:r>
            <a:r>
              <a:rPr lang="it-IT" b="1" dirty="0" err="1" smtClean="0"/>
              <a:t>etc</a:t>
            </a:r>
            <a:r>
              <a:rPr lang="it-IT" b="1" dirty="0" smtClean="0"/>
              <a:t> assieme ai suoi cittadini, ha AGITO VALORI, PRINCIPI, </a:t>
            </a:r>
            <a:r>
              <a:rPr lang="it-IT" b="1" dirty="0" err="1" smtClean="0"/>
              <a:t>DI</a:t>
            </a:r>
            <a:r>
              <a:rPr lang="it-IT" b="1" dirty="0" smtClean="0"/>
              <a:t> ELEVATO SPESSORE MORALE , attraverso un SAPERE, saper essere, un saper fare</a:t>
            </a:r>
            <a:endParaRPr lang="it-IT" b="1" dirty="0"/>
          </a:p>
        </p:txBody>
      </p:sp>
    </p:spTree>
    <p:extLst>
      <p:ext uri="{BB962C8B-B14F-4D97-AF65-F5344CB8AC3E}">
        <p14:creationId xmlns="" xmlns:p14="http://schemas.microsoft.com/office/powerpoint/2010/main" val="27157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9FD954F-2B29-4464-8F69-873A751F512F}" type="slidenum">
              <a:rPr lang="it-IT" smtClean="0">
                <a:latin typeface="Arial" pitchFamily="34" charset="0"/>
                <a:ea typeface="ＭＳ Ｐゴシック" pitchFamily="34" charset="-128"/>
              </a:rPr>
              <a:pPr/>
              <a:t>10</a:t>
            </a:fld>
            <a:endParaRPr lang="it-IT" smtClean="0">
              <a:latin typeface="Arial" pitchFamily="34" charset="0"/>
              <a:ea typeface="ＭＳ Ｐゴシック" pitchFamily="34" charset="-128"/>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it-IT" smtClean="0">
                <a:latin typeface="Arial" pitchFamily="34" charset="0"/>
                <a:ea typeface="ＭＳ Ｐゴシック" pitchFamily="34" charset="-128"/>
              </a:rPr>
              <a:t>Se IL WS è stato il prodotto della modernità che ha affidato all Strato il compito di produrre benessere  sociale, la crisi di quell’assetto (data da &gt; della domanda assistenziale, riduzione dei finanziamenti pubblici, impossibilità economica e gestionale a erogare servizi per bisogni sempre meno sytnadardizzabili, inefficacia degli interevnti pubblici per bisogni che non possono essere trattati e risolti secondo lalogica istituzionale a  forte prevalenza tecnica) denuncia il passaggio a una nuova società che si chiama post-moderna nella quale il benessere diventa un compito della sociuetà civile all’interno di un soistema relazionale che connette  le varie dimensioni del benessere fra le sfere civili e fra queste ultime e il sistema politi9co-ammoinistrativo.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B9EF87A-4E7F-460F-9EE1-6FC7FFA19E70}" type="slidenum">
              <a:rPr lang="it-IT" smtClean="0">
                <a:latin typeface="Arial" pitchFamily="34" charset="0"/>
                <a:ea typeface="ＭＳ Ｐゴシック" pitchFamily="34" charset="-128"/>
              </a:rPr>
              <a:pPr/>
              <a:t>11</a:t>
            </a:fld>
            <a:endParaRPr lang="it-IT" smtClean="0">
              <a:latin typeface="Arial" pitchFamily="34" charset="0"/>
              <a:ea typeface="ＭＳ Ｐゴシック" pitchFamily="34" charset="-128"/>
            </a:endParaRPr>
          </a:p>
        </p:txBody>
      </p:sp>
      <p:sp>
        <p:nvSpPr>
          <p:cNvPr id="73731" name="Rectangle 2"/>
          <p:cNvSpPr>
            <a:spLocks noGrp="1" noRot="1" noChangeAspect="1" noChangeArrowheads="1" noTextEdit="1"/>
          </p:cNvSpPr>
          <p:nvPr>
            <p:ph type="sldImg"/>
          </p:nvPr>
        </p:nvSpPr>
        <p:spPr>
          <a:xfrm>
            <a:off x="935685" y="686670"/>
            <a:ext cx="4988211" cy="3429000"/>
          </a:xfrm>
          <a:solidFill>
            <a:srgbClr val="FFFFFF"/>
          </a:solidFill>
          <a:ln/>
        </p:spPr>
      </p:sp>
      <p:sp>
        <p:nvSpPr>
          <p:cNvPr id="73732" name="Rectangle 3"/>
          <p:cNvSpPr>
            <a:spLocks noGrp="1" noChangeArrowheads="1"/>
          </p:cNvSpPr>
          <p:nvPr>
            <p:ph type="body" idx="1"/>
          </p:nvPr>
        </p:nvSpPr>
        <p:spPr>
          <a:xfrm>
            <a:off x="913557" y="4344560"/>
            <a:ext cx="5030886" cy="4112771"/>
          </a:xfrm>
          <a:solidFill>
            <a:srgbClr val="FFFFFF"/>
          </a:solidFill>
          <a:ln>
            <a:solidFill>
              <a:srgbClr val="000000"/>
            </a:solidFill>
          </a:ln>
        </p:spPr>
        <p:txBody>
          <a:bodyPr lIns="87897" tIns="43948" rIns="87897" bIns="43948"/>
          <a:lstStyle/>
          <a:p>
            <a:pPr eaLnBrk="1" hangingPunct="1"/>
            <a:endParaRPr lang="it-IT"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a:ln/>
        </p:spPr>
      </p:sp>
      <p:sp>
        <p:nvSpPr>
          <p:cNvPr id="78851"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6322">
              <a:defRPr sz="2200">
                <a:solidFill>
                  <a:schemeClr val="tx1"/>
                </a:solidFill>
                <a:latin typeface="Arial" pitchFamily="34" charset="0"/>
                <a:ea typeface="MS PGothic" pitchFamily="34" charset="-128"/>
              </a:defRPr>
            </a:lvl1pPr>
            <a:lvl2pPr marL="685817" indent="-263776" defTabSz="876322">
              <a:defRPr sz="2200">
                <a:solidFill>
                  <a:schemeClr val="tx1"/>
                </a:solidFill>
                <a:latin typeface="Arial" pitchFamily="34" charset="0"/>
                <a:ea typeface="MS PGothic" pitchFamily="34" charset="-128"/>
              </a:defRPr>
            </a:lvl2pPr>
            <a:lvl3pPr marL="1055103" indent="-211021" defTabSz="876322">
              <a:defRPr sz="2200">
                <a:solidFill>
                  <a:schemeClr val="tx1"/>
                </a:solidFill>
                <a:latin typeface="Arial" pitchFamily="34" charset="0"/>
                <a:ea typeface="MS PGothic" pitchFamily="34" charset="-128"/>
              </a:defRPr>
            </a:lvl3pPr>
            <a:lvl4pPr marL="1477145" indent="-211021" defTabSz="876322">
              <a:defRPr sz="2200">
                <a:solidFill>
                  <a:schemeClr val="tx1"/>
                </a:solidFill>
                <a:latin typeface="Arial" pitchFamily="34" charset="0"/>
                <a:ea typeface="MS PGothic" pitchFamily="34" charset="-128"/>
              </a:defRPr>
            </a:lvl4pPr>
            <a:lvl5pPr marL="1899186" indent="-211021" defTabSz="876322">
              <a:defRPr sz="2200">
                <a:solidFill>
                  <a:schemeClr val="tx1"/>
                </a:solidFill>
                <a:latin typeface="Arial" pitchFamily="34" charset="0"/>
                <a:ea typeface="MS PGothic" pitchFamily="34" charset="-128"/>
              </a:defRPr>
            </a:lvl5pPr>
            <a:lvl6pPr marL="2321227" indent="-211021" defTabSz="876322" eaLnBrk="0" fontAlgn="base" hangingPunct="0">
              <a:spcBef>
                <a:spcPct val="0"/>
              </a:spcBef>
              <a:spcAft>
                <a:spcPct val="0"/>
              </a:spcAft>
              <a:defRPr sz="2200">
                <a:solidFill>
                  <a:schemeClr val="tx1"/>
                </a:solidFill>
                <a:latin typeface="Arial" pitchFamily="34" charset="0"/>
                <a:ea typeface="MS PGothic" pitchFamily="34" charset="-128"/>
              </a:defRPr>
            </a:lvl6pPr>
            <a:lvl7pPr marL="2743269" indent="-211021" defTabSz="876322" eaLnBrk="0" fontAlgn="base" hangingPunct="0">
              <a:spcBef>
                <a:spcPct val="0"/>
              </a:spcBef>
              <a:spcAft>
                <a:spcPct val="0"/>
              </a:spcAft>
              <a:defRPr sz="2200">
                <a:solidFill>
                  <a:schemeClr val="tx1"/>
                </a:solidFill>
                <a:latin typeface="Arial" pitchFamily="34" charset="0"/>
                <a:ea typeface="MS PGothic" pitchFamily="34" charset="-128"/>
              </a:defRPr>
            </a:lvl7pPr>
            <a:lvl8pPr marL="3165310" indent="-211021" defTabSz="876322" eaLnBrk="0" fontAlgn="base" hangingPunct="0">
              <a:spcBef>
                <a:spcPct val="0"/>
              </a:spcBef>
              <a:spcAft>
                <a:spcPct val="0"/>
              </a:spcAft>
              <a:defRPr sz="2200">
                <a:solidFill>
                  <a:schemeClr val="tx1"/>
                </a:solidFill>
                <a:latin typeface="Arial" pitchFamily="34" charset="0"/>
                <a:ea typeface="MS PGothic" pitchFamily="34" charset="-128"/>
              </a:defRPr>
            </a:lvl8pPr>
            <a:lvl9pPr marL="3587351" indent="-211021" defTabSz="876322" eaLnBrk="0" fontAlgn="base" hangingPunct="0">
              <a:spcBef>
                <a:spcPct val="0"/>
              </a:spcBef>
              <a:spcAft>
                <a:spcPct val="0"/>
              </a:spcAft>
              <a:defRPr sz="2200">
                <a:solidFill>
                  <a:schemeClr val="tx1"/>
                </a:solidFill>
                <a:latin typeface="Arial" pitchFamily="34" charset="0"/>
                <a:ea typeface="MS PGothic" pitchFamily="34" charset="-128"/>
              </a:defRPr>
            </a:lvl9pPr>
          </a:lstStyle>
          <a:p>
            <a:fld id="{0AC61E6F-0262-4A1C-9D29-1E53707ABAA0}" type="slidenum">
              <a:rPr lang="it-IT" sz="1200"/>
              <a:pPr/>
              <a:t>13</a:t>
            </a:fld>
            <a:endParaRPr lang="it-IT" sz="1200"/>
          </a:p>
        </p:txBody>
      </p:sp>
      <p:sp>
        <p:nvSpPr>
          <p:cNvPr id="78852" name="Segnaposto note 1"/>
          <p:cNvSpPr>
            <a:spLocks noGrp="1"/>
          </p:cNvSpPr>
          <p:nvPr/>
        </p:nvSpPr>
        <p:spPr bwMode="auto">
          <a:xfrm>
            <a:off x="921659" y="4376979"/>
            <a:ext cx="5003947" cy="409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783" tIns="43892" rIns="87783" bIns="43892"/>
          <a:lstStyle/>
          <a:p>
            <a:pPr>
              <a:spcBef>
                <a:spcPct val="30000"/>
              </a:spcBef>
            </a:pPr>
            <a:endParaRPr lang="it-IT"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8CDCBED-7110-4F3A-BAA3-B6C482AD58C7}" type="slidenum">
              <a:rPr lang="it-IT" smtClean="0">
                <a:latin typeface="Arial" pitchFamily="34" charset="0"/>
                <a:ea typeface="ＭＳ Ｐゴシック" pitchFamily="34" charset="-128"/>
              </a:rPr>
              <a:pPr/>
              <a:t>14</a:t>
            </a:fld>
            <a:endParaRPr lang="it-IT" smtClean="0">
              <a:latin typeface="Arial" pitchFamily="34" charset="0"/>
              <a:ea typeface="ＭＳ Ｐゴシック" pitchFamily="34" charset="-128"/>
            </a:endParaRPr>
          </a:p>
        </p:txBody>
      </p:sp>
      <p:sp>
        <p:nvSpPr>
          <p:cNvPr id="74755" name="Rectangle 2"/>
          <p:cNvSpPr>
            <a:spLocks noGrp="1" noRot="1" noChangeAspect="1" noChangeArrowheads="1" noTextEdit="1"/>
          </p:cNvSpPr>
          <p:nvPr>
            <p:ph type="sldImg"/>
          </p:nvPr>
        </p:nvSpPr>
        <p:spPr>
          <a:xfrm>
            <a:off x="935685" y="686670"/>
            <a:ext cx="4988211" cy="3429000"/>
          </a:xfrm>
          <a:solidFill>
            <a:srgbClr val="FFFFFF"/>
          </a:solidFill>
          <a:ln/>
        </p:spPr>
      </p:sp>
      <p:sp>
        <p:nvSpPr>
          <p:cNvPr id="74756" name="Rectangle 3"/>
          <p:cNvSpPr>
            <a:spLocks noGrp="1" noChangeArrowheads="1"/>
          </p:cNvSpPr>
          <p:nvPr>
            <p:ph type="body" idx="1"/>
          </p:nvPr>
        </p:nvSpPr>
        <p:spPr>
          <a:xfrm>
            <a:off x="913557" y="4344560"/>
            <a:ext cx="5030886" cy="4112771"/>
          </a:xfrm>
          <a:solidFill>
            <a:srgbClr val="FFFFFF"/>
          </a:solidFill>
          <a:ln>
            <a:solidFill>
              <a:srgbClr val="000000"/>
            </a:solidFill>
          </a:ln>
        </p:spPr>
        <p:txBody>
          <a:bodyPr lIns="87897" tIns="43948" rIns="87897" bIns="43948"/>
          <a:lstStyle/>
          <a:p>
            <a:pPr eaLnBrk="1" hangingPunct="1"/>
            <a:endParaRPr lang="it-IT"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E7A41E1B-4F70-4964-A407-84C68BE8251C}" type="slidenum">
              <a:rPr lang="it-IT" smtClean="0"/>
              <a:pPr/>
              <a:t>‹#›</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85CB1AB8-1B53-4803-991A-DAF32A3B90EA}"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E7A41E1B-4F70-4964-A407-84C68BE8251C}"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E7A41E1B-4F70-4964-A407-84C68BE8251C}"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E7A41E1B-4F70-4964-A407-84C68BE8251C}" type="slidenum">
              <a:rPr lang="it-IT" smtClean="0"/>
              <a:pPr/>
              <a:t>‹#›</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7F49D355-16BD-4E45-BD9A-5EA878CF7CBD}" type="datetimeFigureOut">
              <a:rPr lang="it-IT" smtClean="0"/>
              <a:pPr/>
              <a:t>23/10/2014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pPr/>
              <a:t>‹#›</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F49D355-16BD-4E45-BD9A-5EA878CF7CBD}" type="datetimeFigureOut">
              <a:rPr lang="it-IT" smtClean="0"/>
              <a:pPr/>
              <a:t>23/10/2014</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A41E1B-4F70-4964-A407-84C68BE8251C}" type="slidenum">
              <a:rPr lang="it-IT" smtClean="0"/>
              <a:pPr/>
              <a:t>‹#›</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se foto Settanni chiaro"/>
          <p:cNvPicPr>
            <a:picLocks noChangeAspect="1" noChangeArrowheads="1"/>
          </p:cNvPicPr>
          <p:nvPr/>
        </p:nvPicPr>
        <p:blipFill>
          <a:blip r:embed="rId3"/>
          <a:srcRect/>
          <a:stretch>
            <a:fillRect/>
          </a:stretch>
        </p:blipFill>
        <p:spPr bwMode="auto">
          <a:xfrm>
            <a:off x="4330700" y="0"/>
            <a:ext cx="4813300" cy="6858000"/>
          </a:xfrm>
          <a:prstGeom prst="rect">
            <a:avLst/>
          </a:prstGeom>
          <a:noFill/>
          <a:ln w="9525">
            <a:noFill/>
            <a:miter lim="800000"/>
            <a:headEnd/>
            <a:tailEnd/>
          </a:ln>
        </p:spPr>
      </p:pic>
      <p:sp>
        <p:nvSpPr>
          <p:cNvPr id="4099" name="Text Box 4"/>
          <p:cNvSpPr txBox="1">
            <a:spLocks noChangeArrowheads="1"/>
          </p:cNvSpPr>
          <p:nvPr/>
        </p:nvSpPr>
        <p:spPr bwMode="auto">
          <a:xfrm>
            <a:off x="285720" y="285728"/>
            <a:ext cx="8534400" cy="6924973"/>
          </a:xfrm>
          <a:prstGeom prst="rect">
            <a:avLst/>
          </a:prstGeom>
          <a:noFill/>
          <a:ln w="9525">
            <a:noFill/>
            <a:miter lim="800000"/>
            <a:headEnd/>
            <a:tailEnd/>
          </a:ln>
        </p:spPr>
        <p:txBody>
          <a:bodyPr wrap="square">
            <a:spAutoFit/>
          </a:bodyPr>
          <a:lstStyle/>
          <a:p>
            <a:pPr algn="ctr">
              <a:spcBef>
                <a:spcPct val="20000"/>
              </a:spcBef>
            </a:pPr>
            <a:endParaRPr lang="it-IT" sz="2000" b="1" dirty="0" smtClean="0">
              <a:solidFill>
                <a:srgbClr val="C00000"/>
              </a:solidFill>
            </a:endParaRPr>
          </a:p>
          <a:p>
            <a:pPr algn="ctr">
              <a:spcBef>
                <a:spcPct val="20000"/>
              </a:spcBef>
            </a:pPr>
            <a:endParaRPr lang="it-IT" sz="2000" b="1" dirty="0" smtClean="0">
              <a:solidFill>
                <a:srgbClr val="C00000"/>
              </a:solidFill>
            </a:endParaRPr>
          </a:p>
          <a:p>
            <a:pPr algn="ctr">
              <a:spcBef>
                <a:spcPct val="20000"/>
              </a:spcBef>
            </a:pPr>
            <a:endParaRPr lang="it-IT" sz="2000" b="1" dirty="0" smtClean="0">
              <a:solidFill>
                <a:srgbClr val="C00000"/>
              </a:solidFill>
            </a:endParaRPr>
          </a:p>
          <a:p>
            <a:pPr algn="ctr">
              <a:spcBef>
                <a:spcPct val="20000"/>
              </a:spcBef>
            </a:pPr>
            <a:endParaRPr lang="it-IT" sz="2000" b="1" i="1" dirty="0"/>
          </a:p>
          <a:p>
            <a:pPr algn="ctr"/>
            <a:endParaRPr lang="it-IT" sz="2000" b="1" i="1" dirty="0"/>
          </a:p>
          <a:p>
            <a:pPr algn="ctr"/>
            <a:endParaRPr lang="it-IT" sz="2000" b="1" i="1" dirty="0"/>
          </a:p>
          <a:p>
            <a:pPr algn="ctr"/>
            <a:endParaRPr lang="it-IT" sz="2000" b="1" i="1" dirty="0"/>
          </a:p>
          <a:p>
            <a:pPr algn="ctr"/>
            <a:endParaRPr lang="it-IT" sz="2000" b="1" i="1" dirty="0"/>
          </a:p>
          <a:p>
            <a:pPr algn="ctr"/>
            <a:endParaRPr lang="it-IT" sz="2000" b="1" i="1" dirty="0"/>
          </a:p>
          <a:p>
            <a:pPr algn="ctr"/>
            <a:endParaRPr lang="it-IT" sz="2000" b="1" i="1" dirty="0"/>
          </a:p>
          <a:p>
            <a:pPr algn="ctr"/>
            <a:endParaRPr lang="it-IT" sz="2000" b="1" i="1" dirty="0"/>
          </a:p>
          <a:p>
            <a:pPr algn="ctr"/>
            <a:endParaRPr lang="it-IT" sz="2000" b="1" i="1" dirty="0"/>
          </a:p>
          <a:p>
            <a:pPr algn="ctr"/>
            <a:endParaRPr lang="it-IT" sz="2000" b="1" i="1" dirty="0"/>
          </a:p>
          <a:p>
            <a:pPr algn="ctr"/>
            <a:endParaRPr lang="it-IT" sz="2000" b="1" i="1" dirty="0"/>
          </a:p>
          <a:p>
            <a:pPr algn="ctr"/>
            <a:r>
              <a:rPr lang="it-IT" sz="2000" b="1" i="1" dirty="0" smtClean="0">
                <a:latin typeface="Arial" pitchFamily="34" charset="0"/>
                <a:cs typeface="Arial" pitchFamily="34" charset="0"/>
              </a:rPr>
              <a:t>        Mara </a:t>
            </a:r>
            <a:r>
              <a:rPr lang="it-IT" sz="2000" b="1" i="1" dirty="0">
                <a:latin typeface="Arial" pitchFamily="34" charset="0"/>
                <a:cs typeface="Arial" pitchFamily="34" charset="0"/>
              </a:rPr>
              <a:t>Pellizzari </a:t>
            </a:r>
          </a:p>
          <a:p>
            <a:pPr algn="ctr">
              <a:lnSpc>
                <a:spcPct val="65000"/>
              </a:lnSpc>
              <a:spcBef>
                <a:spcPct val="50000"/>
              </a:spcBef>
            </a:pPr>
            <a:endParaRPr lang="it-IT" sz="2000" b="1" i="1" dirty="0">
              <a:solidFill>
                <a:schemeClr val="tx2"/>
              </a:solidFill>
              <a:latin typeface="Arial" pitchFamily="34" charset="0"/>
              <a:cs typeface="Arial" pitchFamily="34" charset="0"/>
            </a:endParaRPr>
          </a:p>
          <a:p>
            <a:pPr algn="ctr">
              <a:lnSpc>
                <a:spcPct val="65000"/>
              </a:lnSpc>
              <a:spcBef>
                <a:spcPct val="50000"/>
              </a:spcBef>
            </a:pPr>
            <a:endParaRPr lang="it-IT" sz="2000" b="1" i="1" dirty="0" smtClean="0">
              <a:solidFill>
                <a:schemeClr val="tx2"/>
              </a:solidFill>
              <a:latin typeface="Arial" pitchFamily="34" charset="0"/>
              <a:cs typeface="Arial" pitchFamily="34" charset="0"/>
            </a:endParaRPr>
          </a:p>
          <a:p>
            <a:pPr algn="ctr">
              <a:lnSpc>
                <a:spcPct val="65000"/>
              </a:lnSpc>
              <a:spcBef>
                <a:spcPct val="50000"/>
              </a:spcBef>
            </a:pPr>
            <a:endParaRPr lang="it-IT" sz="2000" b="1" i="1" dirty="0">
              <a:solidFill>
                <a:schemeClr val="tx2"/>
              </a:solidFill>
              <a:latin typeface="Arial" pitchFamily="34" charset="0"/>
              <a:cs typeface="Arial" pitchFamily="34" charset="0"/>
            </a:endParaRPr>
          </a:p>
          <a:p>
            <a:pPr algn="ctr"/>
            <a:r>
              <a:rPr lang="it-IT" sz="2000" b="1" i="1" dirty="0" smtClean="0">
                <a:solidFill>
                  <a:schemeClr val="accent5">
                    <a:lumMod val="25000"/>
                  </a:schemeClr>
                </a:solidFill>
                <a:latin typeface="Arial" pitchFamily="34" charset="0"/>
                <a:cs typeface="Arial" pitchFamily="34" charset="0"/>
              </a:rPr>
              <a:t>	Cervignano del Friuli, </a:t>
            </a:r>
          </a:p>
          <a:p>
            <a:pPr algn="ctr"/>
            <a:r>
              <a:rPr lang="it-IT" sz="2000" b="1" i="1" dirty="0" smtClean="0">
                <a:solidFill>
                  <a:schemeClr val="accent5">
                    <a:lumMod val="25000"/>
                  </a:schemeClr>
                </a:solidFill>
                <a:latin typeface="Arial" pitchFamily="34" charset="0"/>
                <a:cs typeface="Arial" pitchFamily="34" charset="0"/>
              </a:rPr>
              <a:t>	22 Ottobre 2014</a:t>
            </a:r>
          </a:p>
          <a:p>
            <a:pPr algn="ctr">
              <a:lnSpc>
                <a:spcPct val="65000"/>
              </a:lnSpc>
              <a:spcBef>
                <a:spcPct val="50000"/>
              </a:spcBef>
            </a:pPr>
            <a:endParaRPr lang="it-IT" sz="2000" b="1" i="1" dirty="0">
              <a:solidFill>
                <a:schemeClr val="tx2"/>
              </a:solidFill>
            </a:endParaRPr>
          </a:p>
        </p:txBody>
      </p:sp>
      <p:sp>
        <p:nvSpPr>
          <p:cNvPr id="4100" name="Text Box 7"/>
          <p:cNvSpPr txBox="1">
            <a:spLocks noChangeArrowheads="1"/>
          </p:cNvSpPr>
          <p:nvPr/>
        </p:nvSpPr>
        <p:spPr bwMode="auto">
          <a:xfrm>
            <a:off x="1500166" y="2500306"/>
            <a:ext cx="7072362" cy="1384995"/>
          </a:xfrm>
          <a:prstGeom prst="rect">
            <a:avLst/>
          </a:prstGeom>
          <a:solidFill>
            <a:srgbClr val="DDDDDD"/>
          </a:solidFill>
          <a:ln w="9525">
            <a:solidFill>
              <a:schemeClr val="tx1"/>
            </a:solidFill>
            <a:miter lim="800000"/>
            <a:headEnd/>
            <a:tailEnd/>
          </a:ln>
        </p:spPr>
        <p:txBody>
          <a:bodyPr wrap="square">
            <a:spAutoFit/>
          </a:bodyPr>
          <a:lstStyle/>
          <a:p>
            <a:pPr algn="ctr"/>
            <a:r>
              <a:rPr lang="it-IT" sz="2800" b="1" i="1" dirty="0" smtClean="0">
                <a:solidFill>
                  <a:srgbClr val="CC0000"/>
                </a:solidFill>
                <a:latin typeface="Arial" pitchFamily="34" charset="0"/>
                <a:cs typeface="Arial" pitchFamily="34" charset="0"/>
              </a:rPr>
              <a:t>“IL WELFARE COMUNITARIO: </a:t>
            </a:r>
          </a:p>
          <a:p>
            <a:pPr algn="ctr"/>
            <a:r>
              <a:rPr lang="it-IT" sz="2800" b="1" i="1" dirty="0" smtClean="0">
                <a:solidFill>
                  <a:srgbClr val="CC0000"/>
                </a:solidFill>
                <a:latin typeface="Arial" pitchFamily="34" charset="0"/>
                <a:cs typeface="Arial" pitchFamily="34" charset="0"/>
              </a:rPr>
              <a:t>DALL’INFERMIERE DI COMUNITA’ </a:t>
            </a:r>
          </a:p>
          <a:p>
            <a:pPr algn="ctr"/>
            <a:r>
              <a:rPr lang="it-IT" sz="2800" b="1" i="1" dirty="0" smtClean="0">
                <a:solidFill>
                  <a:srgbClr val="CC0000"/>
                </a:solidFill>
                <a:latin typeface="Arial" pitchFamily="34" charset="0"/>
                <a:cs typeface="Arial" pitchFamily="34" charset="0"/>
              </a:rPr>
              <a:t>AL TEAM DI COMUNITA”</a:t>
            </a:r>
            <a:endParaRPr lang="it-IT" sz="2800" b="1" i="1" dirty="0">
              <a:solidFill>
                <a:srgbClr val="CC0000"/>
              </a:solidFill>
              <a:latin typeface="Arial" pitchFamily="34" charset="0"/>
              <a:cs typeface="Arial" pitchFamily="34" charset="0"/>
            </a:endParaRPr>
          </a:p>
        </p:txBody>
      </p:sp>
      <p:sp>
        <p:nvSpPr>
          <p:cNvPr id="5" name="Rectangle 4"/>
          <p:cNvSpPr/>
          <p:nvPr/>
        </p:nvSpPr>
        <p:spPr>
          <a:xfrm>
            <a:off x="1571604" y="428604"/>
            <a:ext cx="6929486" cy="1828193"/>
          </a:xfrm>
          <a:prstGeom prst="rect">
            <a:avLst/>
          </a:prstGeom>
        </p:spPr>
        <p:txBody>
          <a:bodyPr wrap="square">
            <a:spAutoFit/>
          </a:bodyPr>
          <a:lstStyle/>
          <a:p>
            <a:pPr algn="ctr"/>
            <a:r>
              <a:rPr lang="it-IT" sz="2000" b="1" i="1" dirty="0" smtClean="0">
                <a:solidFill>
                  <a:schemeClr val="accent5">
                    <a:lumMod val="25000"/>
                  </a:schemeClr>
                </a:solidFill>
                <a:latin typeface="Arial" pitchFamily="34" charset="0"/>
                <a:cs typeface="Arial" pitchFamily="34" charset="0"/>
              </a:rPr>
              <a:t>Azienda Servizi Sanitari n. 5 “BASSA FRIULANA”</a:t>
            </a:r>
          </a:p>
          <a:p>
            <a:pPr algn="ctr"/>
            <a:endParaRPr lang="it-IT" b="1" i="1" dirty="0" smtClean="0">
              <a:solidFill>
                <a:schemeClr val="accent5">
                  <a:lumMod val="25000"/>
                </a:schemeClr>
              </a:solidFill>
              <a:latin typeface="Arial" pitchFamily="34" charset="0"/>
              <a:cs typeface="Arial" pitchFamily="34" charset="0"/>
            </a:endParaRPr>
          </a:p>
          <a:p>
            <a:pPr algn="ctr"/>
            <a:r>
              <a:rPr lang="it-IT" sz="2800" b="1" i="1" u="sng" dirty="0" smtClean="0">
                <a:solidFill>
                  <a:schemeClr val="accent5">
                    <a:lumMod val="25000"/>
                  </a:schemeClr>
                </a:solidFill>
                <a:latin typeface="Arial" pitchFamily="34" charset="0"/>
                <a:cs typeface="Arial" pitchFamily="34" charset="0"/>
              </a:rPr>
              <a:t>PROGETTO ERICA</a:t>
            </a:r>
          </a:p>
          <a:p>
            <a:pPr algn="ctr"/>
            <a:endParaRPr lang="it-IT" b="1" i="1" dirty="0" smtClean="0">
              <a:solidFill>
                <a:schemeClr val="accent5">
                  <a:lumMod val="25000"/>
                </a:schemeClr>
              </a:solidFill>
              <a:latin typeface="Arial" pitchFamily="34" charset="0"/>
              <a:cs typeface="Arial" pitchFamily="34" charset="0"/>
            </a:endParaRPr>
          </a:p>
          <a:p>
            <a:pPr algn="ctr">
              <a:spcBef>
                <a:spcPct val="20000"/>
              </a:spcBef>
            </a:pPr>
            <a:endParaRPr lang="it-IT" sz="2400" b="1" i="1" u="sng" dirty="0" smtClean="0">
              <a:solidFill>
                <a:srgbClr val="003300"/>
              </a:solidFill>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457200"/>
            <a:ext cx="8534400" cy="466725"/>
          </a:xfrm>
          <a:prstGeom prst="rect">
            <a:avLst/>
          </a:prstGeom>
          <a:solidFill>
            <a:schemeClr val="bg1">
              <a:lumMod val="95000"/>
            </a:schemeClr>
          </a:solidFill>
          <a:ln w="9525">
            <a:solidFill>
              <a:schemeClr val="tx1"/>
            </a:solidFill>
            <a:miter lim="800000"/>
            <a:headEnd/>
            <a:tailEnd/>
          </a:ln>
        </p:spPr>
        <p:txBody>
          <a:bodyPr>
            <a:spAutoFit/>
          </a:bodyPr>
          <a:lstStyle/>
          <a:p>
            <a:pPr algn="ctr">
              <a:defRPr/>
            </a:pPr>
            <a:r>
              <a:rPr lang="it-IT" b="1" dirty="0">
                <a:solidFill>
                  <a:srgbClr val="C00000"/>
                </a:solidFill>
                <a:latin typeface="Arial" charset="0"/>
                <a:ea typeface="ＭＳ Ｐゴシック" pitchFamily="48" charset="-128"/>
              </a:rPr>
              <a:t> EVOLUZIONE SISTEMA WELFARE</a:t>
            </a:r>
          </a:p>
        </p:txBody>
      </p:sp>
      <p:sp>
        <p:nvSpPr>
          <p:cNvPr id="17411" name="AutoShape 3"/>
          <p:cNvSpPr>
            <a:spLocks noChangeArrowheads="1"/>
          </p:cNvSpPr>
          <p:nvPr/>
        </p:nvSpPr>
        <p:spPr bwMode="auto">
          <a:xfrm>
            <a:off x="1066800" y="2667000"/>
            <a:ext cx="838200" cy="1600200"/>
          </a:xfrm>
          <a:prstGeom prst="downArrow">
            <a:avLst>
              <a:gd name="adj1" fmla="val 50000"/>
              <a:gd name="adj2" fmla="val 47727"/>
            </a:avLst>
          </a:prstGeom>
          <a:solidFill>
            <a:srgbClr val="CC0000"/>
          </a:solidFill>
          <a:ln w="9525">
            <a:solidFill>
              <a:srgbClr val="990033"/>
            </a:solidFill>
            <a:miter lim="800000"/>
            <a:headEnd/>
            <a:tailEnd/>
          </a:ln>
        </p:spPr>
        <p:txBody>
          <a:bodyPr wrap="none" anchor="ctr"/>
          <a:lstStyle/>
          <a:p>
            <a:endParaRPr lang="it-IT"/>
          </a:p>
        </p:txBody>
      </p:sp>
      <p:sp>
        <p:nvSpPr>
          <p:cNvPr id="11268" name="Text Box 4"/>
          <p:cNvSpPr txBox="1">
            <a:spLocks noChangeArrowheads="1"/>
          </p:cNvSpPr>
          <p:nvPr/>
        </p:nvSpPr>
        <p:spPr bwMode="auto">
          <a:xfrm>
            <a:off x="228600" y="2133600"/>
            <a:ext cx="2514600" cy="406400"/>
          </a:xfrm>
          <a:prstGeom prst="rect">
            <a:avLst/>
          </a:prstGeom>
          <a:solidFill>
            <a:schemeClr val="bg1">
              <a:lumMod val="95000"/>
            </a:schemeClr>
          </a:solidFill>
          <a:ln w="9525">
            <a:solidFill>
              <a:schemeClr val="tx1"/>
            </a:solidFill>
            <a:miter lim="800000"/>
            <a:headEnd/>
            <a:tailEnd/>
          </a:ln>
        </p:spPr>
        <p:txBody>
          <a:bodyPr>
            <a:spAutoFit/>
          </a:bodyPr>
          <a:lstStyle/>
          <a:p>
            <a:pPr>
              <a:defRPr/>
            </a:pPr>
            <a:r>
              <a:rPr lang="it-IT" sz="2000" b="1" dirty="0">
                <a:solidFill>
                  <a:srgbClr val="C00000"/>
                </a:solidFill>
                <a:latin typeface="Arial" charset="0"/>
                <a:ea typeface="ＭＳ Ｐゴシック" pitchFamily="48" charset="-128"/>
              </a:rPr>
              <a:t>WELFARE STATE</a:t>
            </a:r>
          </a:p>
        </p:txBody>
      </p:sp>
      <p:sp>
        <p:nvSpPr>
          <p:cNvPr id="11269" name="Rectangle 6"/>
          <p:cNvSpPr>
            <a:spLocks noChangeArrowheads="1"/>
          </p:cNvSpPr>
          <p:nvPr/>
        </p:nvSpPr>
        <p:spPr bwMode="auto">
          <a:xfrm>
            <a:off x="228600" y="4572000"/>
            <a:ext cx="2590800" cy="711200"/>
          </a:xfrm>
          <a:prstGeom prst="rect">
            <a:avLst/>
          </a:prstGeom>
          <a:solidFill>
            <a:schemeClr val="bg1">
              <a:lumMod val="95000"/>
            </a:schemeClr>
          </a:solidFill>
          <a:ln w="9525">
            <a:solidFill>
              <a:schemeClr val="tx1"/>
            </a:solidFill>
            <a:miter lim="800000"/>
            <a:headEnd/>
            <a:tailEnd/>
          </a:ln>
        </p:spPr>
        <p:txBody>
          <a:bodyPr>
            <a:spAutoFit/>
          </a:bodyPr>
          <a:lstStyle/>
          <a:p>
            <a:pPr algn="ctr">
              <a:defRPr/>
            </a:pPr>
            <a:r>
              <a:rPr lang="it-IT" sz="2000" b="1" dirty="0">
                <a:solidFill>
                  <a:srgbClr val="C00000"/>
                </a:solidFill>
                <a:latin typeface="Arial" charset="0"/>
                <a:ea typeface="ＭＳ Ｐゴシック" pitchFamily="48" charset="-128"/>
              </a:rPr>
              <a:t>WELFARE COMMUNITY</a:t>
            </a:r>
          </a:p>
        </p:txBody>
      </p:sp>
      <p:sp>
        <p:nvSpPr>
          <p:cNvPr id="11270" name="Text Box 7"/>
          <p:cNvSpPr txBox="1">
            <a:spLocks noChangeArrowheads="1"/>
          </p:cNvSpPr>
          <p:nvPr/>
        </p:nvSpPr>
        <p:spPr bwMode="auto">
          <a:xfrm>
            <a:off x="3124200" y="1905000"/>
            <a:ext cx="5529263" cy="1006475"/>
          </a:xfrm>
          <a:prstGeom prst="rect">
            <a:avLst/>
          </a:prstGeom>
          <a:solidFill>
            <a:schemeClr val="bg1">
              <a:lumMod val="95000"/>
            </a:schemeClr>
          </a:solidFill>
          <a:ln w="9525">
            <a:solidFill>
              <a:schemeClr val="tx1"/>
            </a:solidFill>
            <a:miter lim="800000"/>
            <a:headEnd/>
            <a:tailEnd/>
          </a:ln>
        </p:spPr>
        <p:txBody>
          <a:bodyPr wrap="none">
            <a:spAutoFit/>
          </a:bodyPr>
          <a:lstStyle/>
          <a:p>
            <a:pPr algn="just">
              <a:defRPr/>
            </a:pPr>
            <a:r>
              <a:rPr lang="it-IT" sz="2000" b="1" dirty="0">
                <a:solidFill>
                  <a:schemeClr val="tx2"/>
                </a:solidFill>
                <a:latin typeface="Arial" charset="0"/>
                <a:ea typeface="ＭＳ Ｐゴシック" pitchFamily="48" charset="-128"/>
              </a:rPr>
              <a:t>Sistema </a:t>
            </a:r>
            <a:r>
              <a:rPr lang="it-IT" sz="2000" b="1" dirty="0" err="1">
                <a:solidFill>
                  <a:schemeClr val="tx2"/>
                </a:solidFill>
                <a:latin typeface="Arial" charset="0"/>
                <a:ea typeface="ＭＳ Ｐゴシック" pitchFamily="48" charset="-128"/>
              </a:rPr>
              <a:t>socio-politico-economico-in</a:t>
            </a:r>
            <a:r>
              <a:rPr lang="it-IT" sz="2000" b="1" dirty="0">
                <a:solidFill>
                  <a:schemeClr val="tx2"/>
                </a:solidFill>
                <a:latin typeface="Arial" charset="0"/>
                <a:ea typeface="ＭＳ Ｐゴシック" pitchFamily="48" charset="-128"/>
              </a:rPr>
              <a:t> cui la</a:t>
            </a:r>
          </a:p>
          <a:p>
            <a:pPr algn="just">
              <a:defRPr/>
            </a:pPr>
            <a:r>
              <a:rPr lang="it-IT" sz="2000" b="1" dirty="0">
                <a:solidFill>
                  <a:schemeClr val="tx2"/>
                </a:solidFill>
                <a:latin typeface="Arial" charset="0"/>
                <a:ea typeface="ＭＳ Ｐゴシック" pitchFamily="48" charset="-128"/>
              </a:rPr>
              <a:t>promozione della sicurezza e del benessere </a:t>
            </a:r>
          </a:p>
          <a:p>
            <a:pPr algn="just">
              <a:defRPr/>
            </a:pPr>
            <a:r>
              <a:rPr lang="it-IT" sz="2000" b="1" dirty="0">
                <a:solidFill>
                  <a:schemeClr val="tx2"/>
                </a:solidFill>
                <a:latin typeface="Arial" charset="0"/>
                <a:ea typeface="ＭＳ Ｐゴシック" pitchFamily="48" charset="-128"/>
              </a:rPr>
              <a:t>sociale è assunta interamente dallo Stato</a:t>
            </a:r>
          </a:p>
        </p:txBody>
      </p:sp>
      <p:sp>
        <p:nvSpPr>
          <p:cNvPr id="17415" name="Text Box 9"/>
          <p:cNvSpPr txBox="1">
            <a:spLocks noChangeArrowheads="1"/>
          </p:cNvSpPr>
          <p:nvPr/>
        </p:nvSpPr>
        <p:spPr bwMode="auto">
          <a:xfrm>
            <a:off x="4175125" y="5373688"/>
            <a:ext cx="184150" cy="457200"/>
          </a:xfrm>
          <a:prstGeom prst="rect">
            <a:avLst/>
          </a:prstGeom>
          <a:noFill/>
          <a:ln w="9525">
            <a:noFill/>
            <a:miter lim="800000"/>
            <a:headEnd/>
            <a:tailEnd/>
          </a:ln>
        </p:spPr>
        <p:txBody>
          <a:bodyPr wrap="none">
            <a:spAutoFit/>
          </a:bodyPr>
          <a:lstStyle/>
          <a:p>
            <a:endParaRPr lang="it-IT"/>
          </a:p>
        </p:txBody>
      </p:sp>
      <p:sp>
        <p:nvSpPr>
          <p:cNvPr id="11272" name="Rectangle 10"/>
          <p:cNvSpPr>
            <a:spLocks noChangeArrowheads="1"/>
          </p:cNvSpPr>
          <p:nvPr/>
        </p:nvSpPr>
        <p:spPr bwMode="auto">
          <a:xfrm>
            <a:off x="2895600" y="4038600"/>
            <a:ext cx="6019800" cy="2246313"/>
          </a:xfrm>
          <a:prstGeom prst="rect">
            <a:avLst/>
          </a:prstGeom>
          <a:solidFill>
            <a:schemeClr val="bg1">
              <a:lumMod val="95000"/>
            </a:schemeClr>
          </a:solidFill>
          <a:ln w="9525">
            <a:solidFill>
              <a:schemeClr val="tx1"/>
            </a:solidFill>
            <a:miter lim="800000"/>
            <a:headEnd/>
            <a:tailEnd/>
          </a:ln>
        </p:spPr>
        <p:txBody>
          <a:bodyPr>
            <a:spAutoFit/>
          </a:bodyPr>
          <a:lstStyle/>
          <a:p>
            <a:pPr algn="just">
              <a:spcBef>
                <a:spcPct val="50000"/>
              </a:spcBef>
              <a:defRPr/>
            </a:pPr>
            <a:r>
              <a:rPr lang="it-IT" sz="2000" b="1" dirty="0">
                <a:solidFill>
                  <a:schemeClr val="tx2"/>
                </a:solidFill>
                <a:latin typeface="Arial" charset="0"/>
                <a:ea typeface="ＭＳ Ｐゴシック" pitchFamily="48" charset="-128"/>
              </a:rPr>
              <a:t>Sistema socio-politico economico in cui la promozione della sicurezza e del benessere sono espressione di una pluralità di attori e </a:t>
            </a:r>
          </a:p>
          <a:p>
            <a:pPr algn="just">
              <a:defRPr/>
            </a:pPr>
            <a:r>
              <a:rPr lang="it-IT" sz="2000" b="1" dirty="0">
                <a:solidFill>
                  <a:schemeClr val="tx2"/>
                </a:solidFill>
                <a:latin typeface="Arial" charset="0"/>
                <a:ea typeface="ＭＳ Ｐゴシック" pitchFamily="48" charset="-128"/>
              </a:rPr>
              <a:t>strumenti (come WM) in cui 3° settore, famiglie, reti informali sono soggetti attivi che producono e restituiscono un W riconosciuto e autonomo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505200" y="1524000"/>
            <a:ext cx="1981200" cy="914400"/>
            <a:chOff x="2304" y="720"/>
            <a:chExt cx="1248" cy="576"/>
          </a:xfrm>
        </p:grpSpPr>
        <p:sp>
          <p:nvSpPr>
            <p:cNvPr id="18440" name="AutoShape 4"/>
            <p:cNvSpPr>
              <a:spLocks noChangeArrowheads="1"/>
            </p:cNvSpPr>
            <p:nvPr/>
          </p:nvSpPr>
          <p:spPr bwMode="auto">
            <a:xfrm>
              <a:off x="2928" y="720"/>
              <a:ext cx="624" cy="576"/>
            </a:xfrm>
            <a:prstGeom prst="curvedRightArrow">
              <a:avLst>
                <a:gd name="adj1" fmla="val 20000"/>
                <a:gd name="adj2" fmla="val 40000"/>
                <a:gd name="adj3" fmla="val 36111"/>
              </a:avLst>
            </a:prstGeom>
            <a:solidFill>
              <a:srgbClr val="CC0000"/>
            </a:solidFill>
            <a:ln w="9525">
              <a:solidFill>
                <a:schemeClr val="tx1"/>
              </a:solidFill>
              <a:miter lim="800000"/>
              <a:headEnd/>
              <a:tailEnd/>
            </a:ln>
          </p:spPr>
          <p:txBody>
            <a:bodyPr wrap="none" anchor="ctr"/>
            <a:lstStyle/>
            <a:p>
              <a:endParaRPr lang="it-IT"/>
            </a:p>
          </p:txBody>
        </p:sp>
        <p:sp>
          <p:nvSpPr>
            <p:cNvPr id="18441" name="AutoShape 5"/>
            <p:cNvSpPr>
              <a:spLocks noChangeArrowheads="1"/>
            </p:cNvSpPr>
            <p:nvPr/>
          </p:nvSpPr>
          <p:spPr bwMode="auto">
            <a:xfrm flipH="1">
              <a:off x="2304" y="720"/>
              <a:ext cx="624" cy="576"/>
            </a:xfrm>
            <a:prstGeom prst="curvedRightArrow">
              <a:avLst>
                <a:gd name="adj1" fmla="val 20000"/>
                <a:gd name="adj2" fmla="val 40000"/>
                <a:gd name="adj3" fmla="val 36111"/>
              </a:avLst>
            </a:prstGeom>
            <a:solidFill>
              <a:srgbClr val="CC0000"/>
            </a:solidFill>
            <a:ln w="9525">
              <a:solidFill>
                <a:schemeClr val="tx1"/>
              </a:solidFill>
              <a:miter lim="800000"/>
              <a:headEnd/>
              <a:tailEnd/>
            </a:ln>
          </p:spPr>
          <p:txBody>
            <a:bodyPr wrap="none" anchor="ctr"/>
            <a:lstStyle/>
            <a:p>
              <a:endParaRPr lang="it-IT"/>
            </a:p>
          </p:txBody>
        </p:sp>
      </p:grpSp>
      <p:sp>
        <p:nvSpPr>
          <p:cNvPr id="18435" name="WordArt 6"/>
          <p:cNvSpPr>
            <a:spLocks noChangeArrowheads="1" noChangeShapeType="1" noTextEdit="1"/>
          </p:cNvSpPr>
          <p:nvPr/>
        </p:nvSpPr>
        <p:spPr bwMode="auto">
          <a:xfrm>
            <a:off x="533400" y="2133600"/>
            <a:ext cx="3657600" cy="1143000"/>
          </a:xfrm>
          <a:prstGeom prst="rect">
            <a:avLst/>
          </a:prstGeom>
        </p:spPr>
        <p:txBody>
          <a:bodyPr wrap="none" fromWordArt="1">
            <a:prstTxWarp prst="textPlain">
              <a:avLst>
                <a:gd name="adj" fmla="val 50000"/>
              </a:avLst>
            </a:prstTxWarp>
          </a:bodyPr>
          <a:lstStyle/>
          <a:p>
            <a:pPr algn="ctr"/>
            <a:r>
              <a:rPr lang="it-IT" sz="3600" kern="10">
                <a:ln w="9525">
                  <a:solidFill>
                    <a:schemeClr val="bg2"/>
                  </a:solidFill>
                  <a:round/>
                  <a:headEnd/>
                  <a:tailEnd/>
                </a:ln>
                <a:solidFill>
                  <a:srgbClr val="CC0000"/>
                </a:solidFill>
                <a:effectLst>
                  <a:outerShdw dist="35921" dir="2700000" algn="ctr" rotWithShape="0">
                    <a:srgbClr val="C0C0C0"/>
                  </a:outerShdw>
                </a:effectLst>
                <a:latin typeface="Arial"/>
                <a:cs typeface="Arial"/>
              </a:rPr>
              <a:t>STATE</a:t>
            </a:r>
          </a:p>
          <a:p>
            <a:pPr algn="ctr"/>
            <a:r>
              <a:rPr lang="it-IT" sz="3600" kern="10">
                <a:ln w="9525">
                  <a:solidFill>
                    <a:schemeClr val="bg2"/>
                  </a:solidFill>
                  <a:round/>
                  <a:headEnd/>
                  <a:tailEnd/>
                </a:ln>
                <a:solidFill>
                  <a:srgbClr val="CC0000"/>
                </a:solidFill>
                <a:effectLst>
                  <a:outerShdw dist="35921" dir="2700000" algn="ctr" rotWithShape="0">
                    <a:srgbClr val="C0C0C0"/>
                  </a:outerShdw>
                </a:effectLst>
                <a:latin typeface="Arial"/>
                <a:cs typeface="Arial"/>
              </a:rPr>
              <a:t>stato assistenziale</a:t>
            </a:r>
          </a:p>
        </p:txBody>
      </p:sp>
      <p:sp>
        <p:nvSpPr>
          <p:cNvPr id="18436" name="WordArt 7"/>
          <p:cNvSpPr>
            <a:spLocks noChangeArrowheads="1" noChangeShapeType="1" noTextEdit="1"/>
          </p:cNvSpPr>
          <p:nvPr/>
        </p:nvSpPr>
        <p:spPr bwMode="auto">
          <a:xfrm>
            <a:off x="5715000" y="2057400"/>
            <a:ext cx="3200400" cy="1828800"/>
          </a:xfrm>
          <a:prstGeom prst="rect">
            <a:avLst/>
          </a:prstGeom>
        </p:spPr>
        <p:txBody>
          <a:bodyPr wrap="none" fromWordArt="1">
            <a:prstTxWarp prst="textPlain">
              <a:avLst>
                <a:gd name="adj" fmla="val 50000"/>
              </a:avLst>
            </a:prstTxWarp>
          </a:bodyPr>
          <a:lstStyle/>
          <a:p>
            <a:pPr algn="ctr"/>
            <a:r>
              <a:rPr lang="it-IT" sz="3600" kern="10">
                <a:ln w="9525">
                  <a:solidFill>
                    <a:schemeClr val="bg2"/>
                  </a:solidFill>
                  <a:round/>
                  <a:headEnd/>
                  <a:tailEnd/>
                </a:ln>
                <a:solidFill>
                  <a:srgbClr val="CC0000"/>
                </a:solidFill>
                <a:effectLst>
                  <a:outerShdw dist="35921" dir="2700000" algn="ctr" rotWithShape="0">
                    <a:srgbClr val="C0C0C0"/>
                  </a:outerShdw>
                </a:effectLst>
                <a:latin typeface="Arial"/>
                <a:cs typeface="Arial"/>
              </a:rPr>
              <a:t>COMMUNITY</a:t>
            </a:r>
          </a:p>
          <a:p>
            <a:pPr algn="ctr"/>
            <a:r>
              <a:rPr lang="it-IT" sz="3600" kern="10">
                <a:ln w="9525">
                  <a:solidFill>
                    <a:schemeClr val="bg2"/>
                  </a:solidFill>
                  <a:round/>
                  <a:headEnd/>
                  <a:tailEnd/>
                </a:ln>
                <a:solidFill>
                  <a:srgbClr val="CC0000"/>
                </a:solidFill>
                <a:effectLst>
                  <a:outerShdw dist="35921" dir="2700000" algn="ctr" rotWithShape="0">
                    <a:srgbClr val="C0C0C0"/>
                  </a:outerShdw>
                </a:effectLst>
                <a:latin typeface="Arial"/>
                <a:cs typeface="Arial"/>
              </a:rPr>
              <a:t>comunità</a:t>
            </a:r>
          </a:p>
          <a:p>
            <a:pPr algn="ctr"/>
            <a:r>
              <a:rPr lang="it-IT" sz="3600" kern="10">
                <a:ln w="9525">
                  <a:solidFill>
                    <a:schemeClr val="bg2"/>
                  </a:solidFill>
                  <a:round/>
                  <a:headEnd/>
                  <a:tailEnd/>
                </a:ln>
                <a:solidFill>
                  <a:srgbClr val="CC0000"/>
                </a:solidFill>
                <a:effectLst>
                  <a:outerShdw dist="35921" dir="2700000" algn="ctr" rotWithShape="0">
                    <a:srgbClr val="C0C0C0"/>
                  </a:outerShdw>
                </a:effectLst>
                <a:latin typeface="Arial"/>
                <a:cs typeface="Arial"/>
              </a:rPr>
              <a:t>assistenziale</a:t>
            </a:r>
          </a:p>
        </p:txBody>
      </p:sp>
      <p:sp>
        <p:nvSpPr>
          <p:cNvPr id="18437" name="AutoShape 8"/>
          <p:cNvSpPr>
            <a:spLocks noChangeArrowheads="1"/>
          </p:cNvSpPr>
          <p:nvPr/>
        </p:nvSpPr>
        <p:spPr bwMode="auto">
          <a:xfrm>
            <a:off x="7086600" y="4038600"/>
            <a:ext cx="304800" cy="304800"/>
          </a:xfrm>
          <a:prstGeom prst="downArrow">
            <a:avLst>
              <a:gd name="adj1" fmla="val 50000"/>
              <a:gd name="adj2" fmla="val 25000"/>
            </a:avLst>
          </a:prstGeom>
          <a:solidFill>
            <a:schemeClr val="accent1"/>
          </a:solidFill>
          <a:ln w="22225">
            <a:solidFill>
              <a:schemeClr val="tx1"/>
            </a:solidFill>
            <a:miter lim="800000"/>
            <a:headEnd/>
            <a:tailEnd/>
          </a:ln>
        </p:spPr>
        <p:txBody>
          <a:bodyPr wrap="none" anchor="ctr"/>
          <a:lstStyle/>
          <a:p>
            <a:endParaRPr lang="it-IT"/>
          </a:p>
        </p:txBody>
      </p:sp>
      <p:sp>
        <p:nvSpPr>
          <p:cNvPr id="18438" name="Oval 9"/>
          <p:cNvSpPr>
            <a:spLocks noChangeArrowheads="1"/>
          </p:cNvSpPr>
          <p:nvPr/>
        </p:nvSpPr>
        <p:spPr bwMode="auto">
          <a:xfrm>
            <a:off x="5181600" y="4572000"/>
            <a:ext cx="3962400" cy="2133600"/>
          </a:xfrm>
          <a:prstGeom prst="ellipse">
            <a:avLst/>
          </a:prstGeom>
          <a:solidFill>
            <a:srgbClr val="DDDDDD"/>
          </a:solidFill>
          <a:ln w="88900" cap="rnd">
            <a:solidFill>
              <a:srgbClr val="CC3300"/>
            </a:solidFill>
            <a:prstDash val="sysDot"/>
            <a:round/>
            <a:headEnd/>
            <a:tailEnd/>
          </a:ln>
        </p:spPr>
        <p:txBody>
          <a:bodyPr wrap="none" anchor="ctr"/>
          <a:lstStyle/>
          <a:p>
            <a:pPr algn="ctr"/>
            <a:r>
              <a:rPr lang="it-IT" b="1">
                <a:solidFill>
                  <a:srgbClr val="CC0000"/>
                </a:solidFill>
                <a:latin typeface="Arial Unicode MS" pitchFamily="34" charset="-128"/>
              </a:rPr>
              <a:t>PRESA IN CARICO </a:t>
            </a:r>
          </a:p>
          <a:p>
            <a:pPr algn="ctr"/>
            <a:r>
              <a:rPr lang="it-IT" b="1">
                <a:solidFill>
                  <a:srgbClr val="CC0000"/>
                </a:solidFill>
                <a:latin typeface="Arial Unicode MS" pitchFamily="34" charset="-128"/>
              </a:rPr>
              <a:t>DELLA COMUNITA’</a:t>
            </a:r>
          </a:p>
          <a:p>
            <a:pPr algn="ctr"/>
            <a:r>
              <a:rPr lang="it-IT" b="1">
                <a:solidFill>
                  <a:srgbClr val="CC0000"/>
                </a:solidFill>
                <a:latin typeface="Arial Unicode MS" pitchFamily="34" charset="-128"/>
              </a:rPr>
              <a:t>DA PARTE </a:t>
            </a:r>
          </a:p>
          <a:p>
            <a:pPr algn="ctr"/>
            <a:r>
              <a:rPr lang="it-IT" b="1">
                <a:solidFill>
                  <a:srgbClr val="CC0000"/>
                </a:solidFill>
                <a:latin typeface="Arial Unicode MS" pitchFamily="34" charset="-128"/>
              </a:rPr>
              <a:t>DELLA COMUNITA’</a:t>
            </a:r>
          </a:p>
        </p:txBody>
      </p:sp>
      <p:sp>
        <p:nvSpPr>
          <p:cNvPr id="18439" name="Text Box 10"/>
          <p:cNvSpPr txBox="1">
            <a:spLocks noChangeArrowheads="1"/>
          </p:cNvSpPr>
          <p:nvPr/>
        </p:nvSpPr>
        <p:spPr bwMode="auto">
          <a:xfrm>
            <a:off x="304800" y="381000"/>
            <a:ext cx="8534400" cy="501650"/>
          </a:xfrm>
          <a:prstGeom prst="rect">
            <a:avLst/>
          </a:prstGeom>
          <a:solidFill>
            <a:srgbClr val="DDDDDD"/>
          </a:solidFill>
          <a:ln w="19050">
            <a:solidFill>
              <a:schemeClr val="tx1"/>
            </a:solidFill>
            <a:miter lim="800000"/>
            <a:headEnd/>
            <a:tailEnd/>
          </a:ln>
        </p:spPr>
        <p:txBody>
          <a:bodyPr>
            <a:spAutoFit/>
          </a:bodyPr>
          <a:lstStyle/>
          <a:p>
            <a:pPr algn="ctr">
              <a:lnSpc>
                <a:spcPct val="80000"/>
              </a:lnSpc>
              <a:spcBef>
                <a:spcPct val="50000"/>
              </a:spcBef>
            </a:pPr>
            <a:r>
              <a:rPr lang="it-IT" sz="3200" b="1">
                <a:solidFill>
                  <a:srgbClr val="CC0000"/>
                </a:solidFill>
              </a:rPr>
              <a:t>WELFARE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068387" y="1071546"/>
            <a:ext cx="7861331" cy="2523768"/>
          </a:xfrm>
          <a:prstGeom prst="rect">
            <a:avLst/>
          </a:prstGeom>
          <a:noFill/>
          <a:ln w="9525">
            <a:solidFill>
              <a:schemeClr val="tx1"/>
            </a:solidFill>
            <a:miter lim="800000"/>
            <a:headEnd/>
            <a:tailEnd/>
          </a:ln>
        </p:spPr>
        <p:txBody>
          <a:bodyPr wrap="square">
            <a:spAutoFit/>
          </a:bodyPr>
          <a:lstStyle/>
          <a:p>
            <a:pPr algn="ctr"/>
            <a:endParaRPr lang="it-IT" sz="2000" b="1" dirty="0"/>
          </a:p>
          <a:p>
            <a:pPr algn="ctr"/>
            <a:r>
              <a:rPr lang="it-IT" sz="2000" b="1" dirty="0"/>
              <a:t>LA CRISI DEL WELFARE STATE  E LA NASCITA DI UN  NUOVO </a:t>
            </a:r>
          </a:p>
          <a:p>
            <a:pPr algn="ctr"/>
            <a:r>
              <a:rPr lang="it-IT" sz="2000" b="1" dirty="0"/>
              <a:t>STATO SOCIALE HANNO CONDOTTO A UN </a:t>
            </a:r>
            <a:r>
              <a:rPr lang="it-IT" sz="2000" b="1" u="sng" dirty="0">
                <a:solidFill>
                  <a:srgbClr val="CC0000"/>
                </a:solidFill>
              </a:rPr>
              <a:t>RIPENSAMENTO  DEL SISTEMA SOCIO-SANITARIO</a:t>
            </a:r>
            <a:r>
              <a:rPr lang="it-IT" sz="2000" b="1" dirty="0"/>
              <a:t> CHE HA PREVISTO LA </a:t>
            </a:r>
            <a:r>
              <a:rPr lang="it-IT" sz="2000" b="1" u="sng" dirty="0"/>
              <a:t>RIPROGETTAZIONE </a:t>
            </a:r>
          </a:p>
          <a:p>
            <a:pPr algn="ctr"/>
            <a:r>
              <a:rPr lang="it-IT" sz="2000" b="1" u="sng" dirty="0"/>
              <a:t>DELL’ASSISTENZIALISMO </a:t>
            </a:r>
          </a:p>
          <a:p>
            <a:endParaRPr lang="it-IT" u="sng" dirty="0"/>
          </a:p>
        </p:txBody>
      </p:sp>
      <p:sp>
        <p:nvSpPr>
          <p:cNvPr id="57348" name="AutoShape 6"/>
          <p:cNvSpPr>
            <a:spLocks noChangeArrowheads="1"/>
          </p:cNvSpPr>
          <p:nvPr/>
        </p:nvSpPr>
        <p:spPr bwMode="auto">
          <a:xfrm>
            <a:off x="4357686" y="3571876"/>
            <a:ext cx="914400" cy="561972"/>
          </a:xfrm>
          <a:prstGeom prst="downArrow">
            <a:avLst>
              <a:gd name="adj1" fmla="val 30204"/>
              <a:gd name="adj2" fmla="val 62372"/>
            </a:avLst>
          </a:prstGeom>
          <a:solidFill>
            <a:srgbClr val="CC0000"/>
          </a:solidFill>
          <a:ln w="9525">
            <a:solidFill>
              <a:schemeClr val="tx1"/>
            </a:solidFill>
            <a:miter lim="800000"/>
            <a:headEnd/>
            <a:tailEnd/>
          </a:ln>
        </p:spPr>
        <p:txBody>
          <a:bodyPr wrap="none" anchor="ctr"/>
          <a:lstStyle/>
          <a:p>
            <a:endParaRPr lang="it-IT"/>
          </a:p>
        </p:txBody>
      </p:sp>
      <p:sp>
        <p:nvSpPr>
          <p:cNvPr id="57349" name="Text Box 7"/>
          <p:cNvSpPr txBox="1">
            <a:spLocks noChangeArrowheads="1"/>
          </p:cNvSpPr>
          <p:nvPr/>
        </p:nvSpPr>
        <p:spPr bwMode="auto">
          <a:xfrm>
            <a:off x="1142976" y="4143380"/>
            <a:ext cx="7620000" cy="1685925"/>
          </a:xfrm>
          <a:prstGeom prst="rect">
            <a:avLst/>
          </a:prstGeom>
          <a:noFill/>
          <a:ln w="9525">
            <a:solidFill>
              <a:schemeClr val="tx1"/>
            </a:solidFill>
            <a:miter lim="800000"/>
            <a:headEnd/>
            <a:tailEnd/>
          </a:ln>
        </p:spPr>
        <p:txBody>
          <a:bodyPr>
            <a:spAutoFit/>
          </a:bodyPr>
          <a:lstStyle/>
          <a:p>
            <a:pPr algn="ctr"/>
            <a:r>
              <a:rPr lang="it-IT" sz="2000" b="1" dirty="0"/>
              <a:t>DA ALCUNI ANNI SI STA AFFERMANDO UN NUOVO MOVIMENTO POLITICO-CULTURALE CHE TENDE A  RESTITUIRE ALLA COMUNITA’ IL PRIMATO  DELLE </a:t>
            </a:r>
          </a:p>
          <a:p>
            <a:pPr algn="ctr"/>
            <a:r>
              <a:rPr lang="it-IT" sz="2000" b="1" dirty="0"/>
              <a:t>CURE DI BASE: </a:t>
            </a:r>
          </a:p>
          <a:p>
            <a:pPr algn="ctr"/>
            <a:r>
              <a:rPr lang="it-IT" b="1" dirty="0">
                <a:solidFill>
                  <a:srgbClr val="CC0000"/>
                </a:solidFill>
              </a:rPr>
              <a:t>LA COMMUNITY CARE</a:t>
            </a:r>
          </a:p>
        </p:txBody>
      </p:sp>
      <p:sp>
        <p:nvSpPr>
          <p:cNvPr id="6" name="Text Box 5"/>
          <p:cNvSpPr txBox="1">
            <a:spLocks noChangeArrowheads="1"/>
          </p:cNvSpPr>
          <p:nvPr/>
        </p:nvSpPr>
        <p:spPr bwMode="auto">
          <a:xfrm>
            <a:off x="1071538" y="357166"/>
            <a:ext cx="7772400" cy="437043"/>
          </a:xfrm>
          <a:prstGeom prst="rect">
            <a:avLst/>
          </a:prstGeom>
          <a:solidFill>
            <a:schemeClr val="bg1">
              <a:lumMod val="85000"/>
            </a:schemeClr>
          </a:solidFill>
          <a:ln w="19050">
            <a:solidFill>
              <a:schemeClr val="tx1"/>
            </a:solidFill>
            <a:miter lim="800000"/>
            <a:headEnd/>
            <a:tailEnd/>
          </a:ln>
        </p:spPr>
        <p:txBody>
          <a:bodyPr>
            <a:spAutoFit/>
          </a:bodyPr>
          <a:lstStyle/>
          <a:p>
            <a:pPr algn="ctr">
              <a:lnSpc>
                <a:spcPct val="80000"/>
              </a:lnSpc>
              <a:spcBef>
                <a:spcPct val="50000"/>
              </a:spcBef>
              <a:defRPr/>
            </a:pPr>
            <a:r>
              <a:rPr lang="it-IT" sz="2800" b="1" dirty="0" smtClean="0">
                <a:solidFill>
                  <a:srgbClr val="C00000"/>
                </a:solidFill>
                <a:latin typeface="Arial" pitchFamily="34" charset="0"/>
                <a:cs typeface="Arial" pitchFamily="34" charset="0"/>
              </a:rPr>
              <a:t>LE CURE </a:t>
            </a:r>
            <a:r>
              <a:rPr lang="it-IT" sz="2800" b="1" dirty="0" err="1" smtClean="0">
                <a:solidFill>
                  <a:srgbClr val="C00000"/>
                </a:solidFill>
                <a:latin typeface="Arial" pitchFamily="34" charset="0"/>
                <a:cs typeface="Arial" pitchFamily="34" charset="0"/>
              </a:rPr>
              <a:t>DI</a:t>
            </a:r>
            <a:r>
              <a:rPr lang="it-IT" sz="2800" b="1" dirty="0" smtClean="0">
                <a:solidFill>
                  <a:srgbClr val="C00000"/>
                </a:solidFill>
                <a:latin typeface="Arial" pitchFamily="34" charset="0"/>
                <a:cs typeface="Arial" pitchFamily="34" charset="0"/>
              </a:rPr>
              <a:t> COMUNITA’</a:t>
            </a:r>
            <a:endParaRPr lang="it-IT"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 xmlns:p14="http://schemas.microsoft.com/office/powerpoint/2010/main" val="492166160"/>
              </p:ext>
            </p:extLst>
          </p:nvPr>
        </p:nvGraphicFramePr>
        <p:xfrm>
          <a:off x="107504" y="1541016"/>
          <a:ext cx="9036496"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5"/>
          <p:cNvSpPr txBox="1">
            <a:spLocks noChangeArrowheads="1"/>
          </p:cNvSpPr>
          <p:nvPr/>
        </p:nvSpPr>
        <p:spPr bwMode="auto">
          <a:xfrm>
            <a:off x="1142976" y="285729"/>
            <a:ext cx="7772400" cy="867930"/>
          </a:xfrm>
          <a:prstGeom prst="rect">
            <a:avLst/>
          </a:prstGeom>
          <a:solidFill>
            <a:schemeClr val="bg1">
              <a:lumMod val="85000"/>
            </a:schemeClr>
          </a:solidFill>
          <a:ln w="19050">
            <a:solidFill>
              <a:schemeClr val="tx1"/>
            </a:solidFill>
            <a:miter lim="800000"/>
            <a:headEnd/>
            <a:tailEnd/>
          </a:ln>
        </p:spPr>
        <p:txBody>
          <a:bodyPr wrap="square">
            <a:spAutoFit/>
          </a:bodyPr>
          <a:lstStyle/>
          <a:p>
            <a:pPr algn="ctr">
              <a:lnSpc>
                <a:spcPct val="80000"/>
              </a:lnSpc>
              <a:spcBef>
                <a:spcPct val="50000"/>
              </a:spcBef>
              <a:defRPr/>
            </a:pPr>
            <a:endParaRPr lang="it-IT" sz="2400" b="1" dirty="0" smtClean="0">
              <a:solidFill>
                <a:srgbClr val="C00000"/>
              </a:solidFill>
              <a:latin typeface="Arial" pitchFamily="34" charset="0"/>
              <a:cs typeface="Arial" pitchFamily="34" charset="0"/>
            </a:endParaRPr>
          </a:p>
          <a:p>
            <a:pPr algn="ctr">
              <a:lnSpc>
                <a:spcPct val="80000"/>
              </a:lnSpc>
              <a:spcBef>
                <a:spcPct val="50000"/>
              </a:spcBef>
              <a:defRPr/>
            </a:pPr>
            <a:r>
              <a:rPr lang="it-IT" sz="2400" b="1" dirty="0" smtClean="0">
                <a:solidFill>
                  <a:srgbClr val="C00000"/>
                </a:solidFill>
                <a:latin typeface="Arial" pitchFamily="34" charset="0"/>
                <a:cs typeface="Arial" pitchFamily="34" charset="0"/>
              </a:rPr>
              <a:t>IL RIPENSAMENTO DEI SERVIZI SOCIO-SANITARI</a:t>
            </a:r>
            <a:endParaRPr lang="it-IT" sz="2400" b="1" dirty="0">
              <a:solidFill>
                <a:srgbClr val="C00000"/>
              </a:solidFill>
              <a:latin typeface="Arial" pitchFamily="34" charset="0"/>
              <a:cs typeface="Arial" pitchFamily="34" charset="0"/>
            </a:endParaRPr>
          </a:p>
        </p:txBody>
      </p:sp>
    </p:spTree>
    <p:extLst>
      <p:ext uri="{BB962C8B-B14F-4D97-AF65-F5344CB8AC3E}">
        <p14:creationId xmlns="" xmlns:p14="http://schemas.microsoft.com/office/powerpoint/2010/main" val="11422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524000"/>
            <a:ext cx="7772400" cy="1143000"/>
          </a:xfrm>
          <a:solidFill>
            <a:srgbClr val="DDDDDD"/>
          </a:solidFill>
          <a:ln>
            <a:solidFill>
              <a:schemeClr val="tx1"/>
            </a:solidFill>
          </a:ln>
        </p:spPr>
        <p:txBody>
          <a:bodyPr/>
          <a:lstStyle/>
          <a:p>
            <a:pPr eaLnBrk="1" hangingPunct="1"/>
            <a:r>
              <a:rPr lang="it-IT" sz="3200" b="1" smtClean="0">
                <a:solidFill>
                  <a:srgbClr val="CC0000"/>
                </a:solidFill>
                <a:latin typeface="Arial Unicode MS" pitchFamily="34" charset="-128"/>
              </a:rPr>
              <a:t>APPROCCIO DIVERSO AI PROBLEMI DI SALUTE DELLA POPOLAZIONE</a:t>
            </a:r>
          </a:p>
        </p:txBody>
      </p:sp>
      <p:sp>
        <p:nvSpPr>
          <p:cNvPr id="19459" name="Rectangle 3"/>
          <p:cNvSpPr>
            <a:spLocks noGrp="1" noChangeArrowheads="1"/>
          </p:cNvSpPr>
          <p:nvPr>
            <p:ph type="body" idx="1"/>
          </p:nvPr>
        </p:nvSpPr>
        <p:spPr>
          <a:xfrm>
            <a:off x="457200" y="3886200"/>
            <a:ext cx="8305800" cy="2743200"/>
          </a:xfrm>
        </p:spPr>
        <p:txBody>
          <a:bodyPr/>
          <a:lstStyle/>
          <a:p>
            <a:pPr marL="533400" lvl="1" indent="0" algn="just" eaLnBrk="1" hangingPunct="1">
              <a:buFontTx/>
              <a:buNone/>
            </a:pPr>
            <a:r>
              <a:rPr lang="it-IT" sz="2400" b="1" smtClean="0">
                <a:latin typeface="Arial Unicode MS" pitchFamily="34" charset="-128"/>
              </a:rPr>
              <a:t>RETI     DI     INTERVENTI      CHE      SI  BASANO  SULL</a:t>
            </a:r>
            <a:r>
              <a:rPr lang="it-IT" sz="2400" b="1" smtClean="0"/>
              <a:t>’</a:t>
            </a:r>
            <a:r>
              <a:rPr lang="it-IT" sz="2400" b="1" smtClean="0">
                <a:latin typeface="Arial Unicode MS" pitchFamily="34" charset="-128"/>
              </a:rPr>
              <a:t>INCONTRO    CREATIVO TRA SOGGETTI PRIMARI  (FAMIGLIA, VICINATO,  GRUPPI AMICALI,   ASSOCIAZIONI   LOCALI)   E SERVIZI ORGANIZZATI  (SIA PUBBLICI CHE PRIVATI) MEDIANTE     RELAZIONI       DI RECIPROCITA</a:t>
            </a:r>
            <a:r>
              <a:rPr lang="it-IT" sz="2400" b="1" smtClean="0"/>
              <a:t>’</a:t>
            </a:r>
            <a:r>
              <a:rPr lang="it-IT" sz="2400" b="1" smtClean="0">
                <a:latin typeface="Arial Unicode MS" pitchFamily="34" charset="-128"/>
              </a:rPr>
              <a:t> SINERGICA</a:t>
            </a:r>
          </a:p>
        </p:txBody>
      </p:sp>
      <p:sp>
        <p:nvSpPr>
          <p:cNvPr id="19460" name="Text Box 4"/>
          <p:cNvSpPr txBox="1">
            <a:spLocks noChangeArrowheads="1"/>
          </p:cNvSpPr>
          <p:nvPr/>
        </p:nvSpPr>
        <p:spPr bwMode="auto">
          <a:xfrm>
            <a:off x="1524000" y="3048000"/>
            <a:ext cx="5738813" cy="579438"/>
          </a:xfrm>
          <a:prstGeom prst="rect">
            <a:avLst/>
          </a:prstGeom>
          <a:noFill/>
          <a:ln w="57150">
            <a:noFill/>
            <a:miter lim="800000"/>
            <a:headEnd/>
            <a:tailEnd type="none" w="lg" len="lg"/>
          </a:ln>
        </p:spPr>
        <p:txBody>
          <a:bodyPr>
            <a:spAutoFit/>
          </a:bodyPr>
          <a:lstStyle/>
          <a:p>
            <a:pPr algn="ctr"/>
            <a:r>
              <a:rPr lang="it-IT" sz="3200" b="1" u="sng">
                <a:latin typeface="Arial Unicode MS" pitchFamily="34" charset="-128"/>
              </a:rPr>
              <a:t>CURE DI COMUNITA’</a:t>
            </a:r>
          </a:p>
        </p:txBody>
      </p:sp>
      <p:sp>
        <p:nvSpPr>
          <p:cNvPr id="19461" name="Text Box 6"/>
          <p:cNvSpPr txBox="1">
            <a:spLocks noChangeArrowheads="1"/>
          </p:cNvSpPr>
          <p:nvPr/>
        </p:nvSpPr>
        <p:spPr bwMode="auto">
          <a:xfrm>
            <a:off x="304800" y="381000"/>
            <a:ext cx="8534400" cy="501650"/>
          </a:xfrm>
          <a:prstGeom prst="rect">
            <a:avLst/>
          </a:prstGeom>
          <a:solidFill>
            <a:srgbClr val="DDDDDD"/>
          </a:solidFill>
          <a:ln w="19050">
            <a:solidFill>
              <a:schemeClr val="tx1"/>
            </a:solidFill>
            <a:miter lim="800000"/>
            <a:headEnd/>
            <a:tailEnd/>
          </a:ln>
        </p:spPr>
        <p:txBody>
          <a:bodyPr>
            <a:spAutoFit/>
          </a:bodyPr>
          <a:lstStyle/>
          <a:p>
            <a:pPr algn="ctr">
              <a:lnSpc>
                <a:spcPct val="80000"/>
              </a:lnSpc>
              <a:spcBef>
                <a:spcPct val="50000"/>
              </a:spcBef>
            </a:pPr>
            <a:r>
              <a:rPr lang="it-IT" sz="3200" b="1">
                <a:solidFill>
                  <a:srgbClr val="CC0000"/>
                </a:solidFill>
              </a:rPr>
              <a:t>WELFARE DI COMUNITA’ </a:t>
            </a:r>
          </a:p>
        </p:txBody>
      </p:sp>
      <p:sp>
        <p:nvSpPr>
          <p:cNvPr id="19462" name="AutoShape 7"/>
          <p:cNvSpPr>
            <a:spLocks noChangeArrowheads="1"/>
          </p:cNvSpPr>
          <p:nvPr/>
        </p:nvSpPr>
        <p:spPr bwMode="auto">
          <a:xfrm>
            <a:off x="4038600" y="990600"/>
            <a:ext cx="685800" cy="457200"/>
          </a:xfrm>
          <a:prstGeom prst="downArrow">
            <a:avLst>
              <a:gd name="adj1" fmla="val 50000"/>
              <a:gd name="adj2" fmla="val 25000"/>
            </a:avLst>
          </a:prstGeom>
          <a:solidFill>
            <a:srgbClr val="CC0000"/>
          </a:solidFill>
          <a:ln w="9525">
            <a:solidFill>
              <a:srgbClr val="990033"/>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4724400"/>
            <a:ext cx="8458200" cy="1493838"/>
          </a:xfrm>
          <a:prstGeom prst="rect">
            <a:avLst/>
          </a:prstGeom>
          <a:noFill/>
          <a:ln w="57150">
            <a:noFill/>
            <a:miter lim="800000"/>
            <a:headEnd/>
            <a:tailEnd type="none" w="lg" len="lg"/>
          </a:ln>
        </p:spPr>
        <p:txBody>
          <a:bodyPr>
            <a:spAutoFit/>
          </a:bodyPr>
          <a:lstStyle/>
          <a:p>
            <a:pPr algn="ctr">
              <a:spcBef>
                <a:spcPct val="50000"/>
              </a:spcBef>
            </a:pPr>
            <a:r>
              <a:rPr lang="it-IT" sz="3200" b="1">
                <a:latin typeface="Arial Unicode MS" pitchFamily="34" charset="-128"/>
              </a:rPr>
              <a:t>ASSIEME  PRODUCONO  LE</a:t>
            </a:r>
          </a:p>
          <a:p>
            <a:pPr algn="ctr">
              <a:spcBef>
                <a:spcPct val="50000"/>
              </a:spcBef>
            </a:pPr>
            <a:r>
              <a:rPr lang="it-IT" sz="4000" b="1" u="sng">
                <a:latin typeface="Arial Unicode MS" pitchFamily="34" charset="-128"/>
              </a:rPr>
              <a:t>CURE  DI  COMUNITA’</a:t>
            </a:r>
          </a:p>
        </p:txBody>
      </p:sp>
      <p:sp>
        <p:nvSpPr>
          <p:cNvPr id="20483" name="Oval 3"/>
          <p:cNvSpPr>
            <a:spLocks noChangeArrowheads="1"/>
          </p:cNvSpPr>
          <p:nvPr/>
        </p:nvSpPr>
        <p:spPr bwMode="auto">
          <a:xfrm>
            <a:off x="457200" y="228600"/>
            <a:ext cx="3581400" cy="2590800"/>
          </a:xfrm>
          <a:prstGeom prst="ellipse">
            <a:avLst/>
          </a:prstGeom>
          <a:solidFill>
            <a:srgbClr val="DDDDDD"/>
          </a:solidFill>
          <a:ln w="57150" cap="rnd">
            <a:solidFill>
              <a:srgbClr val="CC0000"/>
            </a:solidFill>
            <a:prstDash val="sysDot"/>
            <a:round/>
            <a:headEnd/>
            <a:tailEnd type="none" w="lg" len="lg"/>
          </a:ln>
        </p:spPr>
        <p:txBody>
          <a:bodyPr wrap="none" anchor="ctr"/>
          <a:lstStyle/>
          <a:p>
            <a:pPr algn="ctr">
              <a:spcBef>
                <a:spcPct val="50000"/>
              </a:spcBef>
            </a:pPr>
            <a:r>
              <a:rPr lang="it-IT" sz="3600" b="1">
                <a:solidFill>
                  <a:srgbClr val="CC0000"/>
                </a:solidFill>
                <a:latin typeface="Arial Unicode MS" pitchFamily="34" charset="-128"/>
              </a:rPr>
              <a:t>RISORSE </a:t>
            </a:r>
          </a:p>
          <a:p>
            <a:pPr algn="ctr">
              <a:spcBef>
                <a:spcPct val="50000"/>
              </a:spcBef>
            </a:pPr>
            <a:r>
              <a:rPr lang="it-IT" sz="3600" b="1">
                <a:solidFill>
                  <a:srgbClr val="CC0000"/>
                </a:solidFill>
                <a:latin typeface="Arial Unicode MS" pitchFamily="34" charset="-128"/>
              </a:rPr>
              <a:t>FORMALI</a:t>
            </a:r>
          </a:p>
          <a:p>
            <a:pPr algn="ctr"/>
            <a:endParaRPr lang="it-IT">
              <a:solidFill>
                <a:schemeClr val="hlink"/>
              </a:solidFill>
              <a:latin typeface="Arial Unicode MS" pitchFamily="34" charset="-128"/>
            </a:endParaRPr>
          </a:p>
        </p:txBody>
      </p:sp>
      <p:sp>
        <p:nvSpPr>
          <p:cNvPr id="20484" name="Oval 4"/>
          <p:cNvSpPr>
            <a:spLocks noChangeArrowheads="1"/>
          </p:cNvSpPr>
          <p:nvPr/>
        </p:nvSpPr>
        <p:spPr bwMode="auto">
          <a:xfrm flipH="1">
            <a:off x="4876800" y="304800"/>
            <a:ext cx="3657600" cy="2514600"/>
          </a:xfrm>
          <a:prstGeom prst="ellipse">
            <a:avLst/>
          </a:prstGeom>
          <a:solidFill>
            <a:srgbClr val="DDDDDD"/>
          </a:solidFill>
          <a:ln w="57150" cap="rnd">
            <a:solidFill>
              <a:srgbClr val="CC0000"/>
            </a:solidFill>
            <a:prstDash val="sysDot"/>
            <a:round/>
            <a:headEnd/>
            <a:tailEnd type="none" w="lg" len="lg"/>
          </a:ln>
        </p:spPr>
        <p:txBody>
          <a:bodyPr wrap="none" anchor="ctr"/>
          <a:lstStyle/>
          <a:p>
            <a:pPr algn="ctr">
              <a:spcBef>
                <a:spcPct val="50000"/>
              </a:spcBef>
            </a:pPr>
            <a:r>
              <a:rPr lang="it-IT" sz="3600" b="1">
                <a:solidFill>
                  <a:srgbClr val="CC0000"/>
                </a:solidFill>
                <a:latin typeface="Arial Unicode MS" pitchFamily="34" charset="-128"/>
              </a:rPr>
              <a:t>RISORSE</a:t>
            </a:r>
          </a:p>
          <a:p>
            <a:pPr algn="ctr">
              <a:spcBef>
                <a:spcPct val="50000"/>
              </a:spcBef>
            </a:pPr>
            <a:r>
              <a:rPr lang="it-IT" sz="3600" b="1">
                <a:solidFill>
                  <a:srgbClr val="CC0000"/>
                </a:solidFill>
                <a:latin typeface="Arial Unicode MS" pitchFamily="34" charset="-128"/>
              </a:rPr>
              <a:t>INFORMALI</a:t>
            </a:r>
          </a:p>
        </p:txBody>
      </p:sp>
      <p:sp>
        <p:nvSpPr>
          <p:cNvPr id="20485" name="AutoShape 5"/>
          <p:cNvSpPr>
            <a:spLocks noChangeArrowheads="1"/>
          </p:cNvSpPr>
          <p:nvPr/>
        </p:nvSpPr>
        <p:spPr bwMode="auto">
          <a:xfrm>
            <a:off x="4419600" y="2514600"/>
            <a:ext cx="76200" cy="76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noFill/>
          <a:ln w="9525">
            <a:noFill/>
            <a:miter lim="800000"/>
            <a:headEnd/>
            <a:tailEnd/>
          </a:ln>
        </p:spPr>
        <p:txBody>
          <a:bodyPr wrap="none" anchor="ctr"/>
          <a:lstStyle/>
          <a:p>
            <a:endParaRPr lang="it-IT"/>
          </a:p>
        </p:txBody>
      </p:sp>
      <p:sp>
        <p:nvSpPr>
          <p:cNvPr id="20486" name="AutoShape 6"/>
          <p:cNvSpPr>
            <a:spLocks noChangeArrowheads="1"/>
          </p:cNvSpPr>
          <p:nvPr/>
        </p:nvSpPr>
        <p:spPr bwMode="auto">
          <a:xfrm rot="2729784">
            <a:off x="3563143" y="1999457"/>
            <a:ext cx="1820863" cy="17843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CC0000"/>
          </a:solidFill>
          <a:ln w="50800">
            <a:solidFill>
              <a:srgbClr val="CC0000"/>
            </a:solidFill>
            <a:miter lim="800000"/>
            <a:headEnd/>
            <a:tailEnd/>
          </a:ln>
        </p:spPr>
        <p:txBody>
          <a:bodyPr wrap="none" anchor="ctr"/>
          <a:lstStyle/>
          <a:p>
            <a:endParaRPr lang="it-IT"/>
          </a:p>
        </p:txBody>
      </p:sp>
      <p:sp>
        <p:nvSpPr>
          <p:cNvPr id="20487" name="Line 7"/>
          <p:cNvSpPr>
            <a:spLocks noChangeShapeType="1"/>
          </p:cNvSpPr>
          <p:nvPr/>
        </p:nvSpPr>
        <p:spPr bwMode="auto">
          <a:xfrm>
            <a:off x="4494213" y="3810000"/>
            <a:ext cx="0" cy="838200"/>
          </a:xfrm>
          <a:prstGeom prst="line">
            <a:avLst/>
          </a:prstGeom>
          <a:noFill/>
          <a:ln w="295275">
            <a:solidFill>
              <a:srgbClr val="CC0000"/>
            </a:solidFill>
            <a:round/>
            <a:headEnd/>
            <a:tailEnd type="triangle" w="med" len="med"/>
          </a:ln>
        </p:spPr>
        <p:txBody>
          <a:bodyPr anchor="ctr"/>
          <a:lstStyle/>
          <a:p>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se foto Settanni chiaro"/>
          <p:cNvPicPr>
            <a:picLocks noChangeAspect="1" noChangeArrowheads="1"/>
          </p:cNvPicPr>
          <p:nvPr/>
        </p:nvPicPr>
        <p:blipFill>
          <a:blip r:embed="rId2"/>
          <a:srcRect/>
          <a:stretch>
            <a:fillRect/>
          </a:stretch>
        </p:blipFill>
        <p:spPr bwMode="auto">
          <a:xfrm>
            <a:off x="4343400" y="0"/>
            <a:ext cx="4800600" cy="6858000"/>
          </a:xfrm>
          <a:prstGeom prst="rect">
            <a:avLst/>
          </a:prstGeom>
          <a:noFill/>
          <a:ln w="9525">
            <a:noFill/>
            <a:miter lim="800000"/>
            <a:headEnd/>
            <a:tailEnd/>
          </a:ln>
        </p:spPr>
      </p:pic>
      <p:sp>
        <p:nvSpPr>
          <p:cNvPr id="5123" name="Text Box 4"/>
          <p:cNvSpPr txBox="1">
            <a:spLocks noChangeArrowheads="1"/>
          </p:cNvSpPr>
          <p:nvPr/>
        </p:nvSpPr>
        <p:spPr bwMode="auto">
          <a:xfrm>
            <a:off x="228600" y="0"/>
            <a:ext cx="8915400" cy="257175"/>
          </a:xfrm>
          <a:prstGeom prst="rect">
            <a:avLst/>
          </a:prstGeom>
          <a:noFill/>
          <a:ln w="9525">
            <a:noFill/>
            <a:miter lim="800000"/>
            <a:headEnd/>
            <a:tailEnd/>
          </a:ln>
        </p:spPr>
        <p:txBody>
          <a:bodyPr>
            <a:spAutoFit/>
          </a:bodyPr>
          <a:lstStyle/>
          <a:p>
            <a:pPr algn="ctr">
              <a:lnSpc>
                <a:spcPct val="90000"/>
              </a:lnSpc>
              <a:spcBef>
                <a:spcPct val="50000"/>
              </a:spcBef>
            </a:pPr>
            <a:endParaRPr lang="it-IT" sz="1200"/>
          </a:p>
        </p:txBody>
      </p:sp>
      <p:sp>
        <p:nvSpPr>
          <p:cNvPr id="5125" name="Text Box 5"/>
          <p:cNvSpPr txBox="1">
            <a:spLocks noChangeArrowheads="1"/>
          </p:cNvSpPr>
          <p:nvPr/>
        </p:nvSpPr>
        <p:spPr bwMode="auto">
          <a:xfrm>
            <a:off x="642938" y="357188"/>
            <a:ext cx="7772400" cy="313932"/>
          </a:xfrm>
          <a:prstGeom prst="rect">
            <a:avLst/>
          </a:prstGeom>
          <a:solidFill>
            <a:schemeClr val="bg1">
              <a:lumMod val="85000"/>
            </a:schemeClr>
          </a:solidFill>
          <a:ln w="19050">
            <a:solidFill>
              <a:schemeClr val="tx1"/>
            </a:solidFill>
            <a:miter lim="800000"/>
            <a:headEnd/>
            <a:tailEnd/>
          </a:ln>
        </p:spPr>
        <p:txBody>
          <a:bodyPr>
            <a:spAutoFit/>
          </a:bodyPr>
          <a:lstStyle/>
          <a:p>
            <a:pPr algn="ctr">
              <a:lnSpc>
                <a:spcPct val="80000"/>
              </a:lnSpc>
              <a:spcBef>
                <a:spcPct val="50000"/>
              </a:spcBef>
              <a:defRPr/>
            </a:pPr>
            <a:r>
              <a:rPr lang="it-IT" b="1" dirty="0" smtClean="0">
                <a:solidFill>
                  <a:srgbClr val="C00000"/>
                </a:solidFill>
              </a:rPr>
              <a:t>GENERATIVITA’  </a:t>
            </a:r>
            <a:endParaRPr lang="it-IT" b="1" dirty="0">
              <a:solidFill>
                <a:srgbClr val="C00000"/>
              </a:solidFill>
            </a:endParaRPr>
          </a:p>
        </p:txBody>
      </p:sp>
      <p:sp>
        <p:nvSpPr>
          <p:cNvPr id="5126" name="Text Box 7"/>
          <p:cNvSpPr txBox="1">
            <a:spLocks noChangeArrowheads="1"/>
          </p:cNvSpPr>
          <p:nvPr/>
        </p:nvSpPr>
        <p:spPr bwMode="auto">
          <a:xfrm>
            <a:off x="428596" y="1285860"/>
            <a:ext cx="8429684" cy="982833"/>
          </a:xfrm>
          <a:prstGeom prst="rect">
            <a:avLst/>
          </a:prstGeom>
          <a:noFill/>
          <a:ln w="9525">
            <a:solidFill>
              <a:schemeClr val="tx1"/>
            </a:solidFill>
            <a:miter lim="800000"/>
            <a:headEnd/>
            <a:tailEnd/>
          </a:ln>
        </p:spPr>
        <p:txBody>
          <a:bodyPr wrap="square">
            <a:spAutoFit/>
          </a:bodyPr>
          <a:lstStyle/>
          <a:p>
            <a:pPr algn="just">
              <a:lnSpc>
                <a:spcPct val="110000"/>
              </a:lnSpc>
            </a:pPr>
            <a:r>
              <a:rPr lang="it-IT" b="1" dirty="0" smtClean="0">
                <a:latin typeface="Arial" pitchFamily="34" charset="0"/>
                <a:cs typeface="Arial" pitchFamily="34" charset="0"/>
              </a:rPr>
              <a:t>E’ IL SEGNO DISTINTIVO DELLA RAGGIUNTA ETA’ ADULTA. E’ ADULTO CHI RICONOSCE </a:t>
            </a:r>
            <a:r>
              <a:rPr lang="it-IT" b="1" dirty="0" err="1" smtClean="0">
                <a:latin typeface="Arial" pitchFamily="34" charset="0"/>
                <a:cs typeface="Arial" pitchFamily="34" charset="0"/>
              </a:rPr>
              <a:t>DI</a:t>
            </a:r>
            <a:r>
              <a:rPr lang="it-IT" b="1" dirty="0" smtClean="0">
                <a:latin typeface="Arial" pitchFamily="34" charset="0"/>
                <a:cs typeface="Arial" pitchFamily="34" charset="0"/>
              </a:rPr>
              <a:t> AVER BISOGNO CHE UN ALTRO ABBIA BISOGNO </a:t>
            </a:r>
            <a:r>
              <a:rPr lang="it-IT" b="1" dirty="0" err="1" smtClean="0">
                <a:latin typeface="Arial" pitchFamily="34" charset="0"/>
                <a:cs typeface="Arial" pitchFamily="34" charset="0"/>
              </a:rPr>
              <a:t>DI</a:t>
            </a:r>
            <a:r>
              <a:rPr lang="it-IT" b="1" dirty="0" smtClean="0">
                <a:latin typeface="Arial" pitchFamily="34" charset="0"/>
                <a:cs typeface="Arial" pitchFamily="34" charset="0"/>
              </a:rPr>
              <a:t> LUI (DEFINIZIONE </a:t>
            </a:r>
            <a:r>
              <a:rPr lang="it-IT" b="1" dirty="0" err="1" smtClean="0">
                <a:latin typeface="Arial" pitchFamily="34" charset="0"/>
                <a:cs typeface="Arial" pitchFamily="34" charset="0"/>
              </a:rPr>
              <a:t>DI</a:t>
            </a:r>
            <a:r>
              <a:rPr lang="it-IT" b="1" dirty="0" smtClean="0">
                <a:latin typeface="Arial" pitchFamily="34" charset="0"/>
                <a:cs typeface="Arial" pitchFamily="34" charset="0"/>
              </a:rPr>
              <a:t> ERIKSON)</a:t>
            </a:r>
          </a:p>
        </p:txBody>
      </p:sp>
      <p:sp>
        <p:nvSpPr>
          <p:cNvPr id="8" name="AutoShape 18"/>
          <p:cNvSpPr>
            <a:spLocks noChangeArrowheads="1"/>
          </p:cNvSpPr>
          <p:nvPr/>
        </p:nvSpPr>
        <p:spPr bwMode="auto">
          <a:xfrm>
            <a:off x="4000496" y="785794"/>
            <a:ext cx="785813" cy="428628"/>
          </a:xfrm>
          <a:prstGeom prst="downArrow">
            <a:avLst>
              <a:gd name="adj1" fmla="val 50000"/>
              <a:gd name="adj2" fmla="val 33333"/>
            </a:avLst>
          </a:prstGeom>
          <a:solidFill>
            <a:srgbClr val="C00000"/>
          </a:solidFill>
          <a:ln w="9525">
            <a:solidFill>
              <a:schemeClr val="tx1"/>
            </a:solidFill>
            <a:miter lim="800000"/>
            <a:headEnd/>
            <a:tailEnd/>
          </a:ln>
        </p:spPr>
        <p:txBody>
          <a:bodyPr wrap="none" anchor="ctr"/>
          <a:lstStyle/>
          <a:p>
            <a:endParaRPr lang="it-IT"/>
          </a:p>
        </p:txBody>
      </p:sp>
      <p:sp>
        <p:nvSpPr>
          <p:cNvPr id="10" name="Text Box 7"/>
          <p:cNvSpPr txBox="1">
            <a:spLocks noChangeArrowheads="1"/>
          </p:cNvSpPr>
          <p:nvPr/>
        </p:nvSpPr>
        <p:spPr bwMode="auto">
          <a:xfrm>
            <a:off x="357158" y="2714620"/>
            <a:ext cx="8429684" cy="701731"/>
          </a:xfrm>
          <a:prstGeom prst="rect">
            <a:avLst/>
          </a:prstGeom>
          <a:noFill/>
          <a:ln w="9525">
            <a:solidFill>
              <a:schemeClr val="tx1"/>
            </a:solidFill>
            <a:miter lim="800000"/>
            <a:headEnd/>
            <a:tailEnd/>
          </a:ln>
        </p:spPr>
        <p:txBody>
          <a:bodyPr wrap="square">
            <a:spAutoFit/>
          </a:bodyPr>
          <a:lstStyle/>
          <a:p>
            <a:pPr algn="just">
              <a:lnSpc>
                <a:spcPct val="110000"/>
              </a:lnSpc>
            </a:pPr>
            <a:r>
              <a:rPr lang="it-IT" b="1" dirty="0" smtClean="0">
                <a:latin typeface="Arial" pitchFamily="34" charset="0"/>
                <a:cs typeface="Arial" pitchFamily="34" charset="0"/>
              </a:rPr>
              <a:t>IL PASSAGGIO DALLA GENERATIVITA’ PARENTALE ALLA </a:t>
            </a:r>
            <a:r>
              <a:rPr lang="it-IT" b="1" dirty="0" smtClean="0">
                <a:solidFill>
                  <a:srgbClr val="C00000"/>
                </a:solidFill>
                <a:latin typeface="Arial" pitchFamily="34" charset="0"/>
                <a:cs typeface="Arial" pitchFamily="34" charset="0"/>
              </a:rPr>
              <a:t>GENERATIVITA’ SOCIALE</a:t>
            </a:r>
            <a:r>
              <a:rPr lang="it-IT" b="1" dirty="0" smtClean="0">
                <a:latin typeface="Arial" pitchFamily="34" charset="0"/>
                <a:cs typeface="Arial" pitchFamily="34" charset="0"/>
              </a:rPr>
              <a:t> PROMUOVE SENSO DI CITTADINANZA ATTIVA</a:t>
            </a:r>
          </a:p>
        </p:txBody>
      </p:sp>
      <p:sp>
        <p:nvSpPr>
          <p:cNvPr id="11" name="Text Box 7"/>
          <p:cNvSpPr txBox="1">
            <a:spLocks noChangeArrowheads="1"/>
          </p:cNvSpPr>
          <p:nvPr/>
        </p:nvSpPr>
        <p:spPr bwMode="auto">
          <a:xfrm>
            <a:off x="500034" y="3714752"/>
            <a:ext cx="8429684" cy="1311128"/>
          </a:xfrm>
          <a:prstGeom prst="rect">
            <a:avLst/>
          </a:prstGeom>
          <a:noFill/>
          <a:ln w="9525">
            <a:solidFill>
              <a:schemeClr val="tx1"/>
            </a:solidFill>
            <a:miter lim="800000"/>
            <a:headEnd/>
            <a:tailEnd/>
          </a:ln>
        </p:spPr>
        <p:txBody>
          <a:bodyPr wrap="square">
            <a:spAutoFit/>
          </a:bodyPr>
          <a:lstStyle/>
          <a:p>
            <a:pPr algn="just">
              <a:lnSpc>
                <a:spcPct val="110000"/>
              </a:lnSpc>
            </a:pPr>
            <a:r>
              <a:rPr lang="it-IT" b="1" dirty="0" smtClean="0">
                <a:latin typeface="Arial" pitchFamily="34" charset="0"/>
                <a:cs typeface="Arial" pitchFamily="34" charset="0"/>
              </a:rPr>
              <a:t>GENERATIVITA’ SOCIALE SI CONIUGA CON IL PRINCIPIO </a:t>
            </a:r>
            <a:r>
              <a:rPr lang="it-IT" b="1" dirty="0" err="1" smtClean="0">
                <a:latin typeface="Arial" pitchFamily="34" charset="0"/>
                <a:cs typeface="Arial" pitchFamily="34" charset="0"/>
              </a:rPr>
              <a:t>DI</a:t>
            </a:r>
            <a:r>
              <a:rPr lang="it-IT" b="1" dirty="0" smtClean="0">
                <a:latin typeface="Arial" pitchFamily="34" charset="0"/>
                <a:cs typeface="Arial" pitchFamily="34" charset="0"/>
              </a:rPr>
              <a:t> </a:t>
            </a:r>
            <a:r>
              <a:rPr lang="it-IT" b="1" dirty="0" smtClean="0">
                <a:solidFill>
                  <a:srgbClr val="C00000"/>
                </a:solidFill>
                <a:latin typeface="Arial" pitchFamily="34" charset="0"/>
                <a:cs typeface="Arial" pitchFamily="34" charset="0"/>
              </a:rPr>
              <a:t>SUSSIDIARIETA</a:t>
            </a:r>
            <a:r>
              <a:rPr lang="it-IT" b="1" dirty="0" smtClean="0">
                <a:latin typeface="Arial" pitchFamily="34" charset="0"/>
                <a:cs typeface="Arial" pitchFamily="34" charset="0"/>
              </a:rPr>
              <a:t>’ , CIOE’ CON IL DIRITTO DEI SOGGETTI VICINI AI BISOGNI DELLE PERSONE E AI CONTESTI IN CUI QUESTI  BISOGNI SI MANIFESTANO , </a:t>
            </a:r>
            <a:r>
              <a:rPr lang="it-IT" b="1" dirty="0" err="1" smtClean="0">
                <a:latin typeface="Arial" pitchFamily="34" charset="0"/>
                <a:cs typeface="Arial" pitchFamily="34" charset="0"/>
              </a:rPr>
              <a:t>DI</a:t>
            </a:r>
            <a:r>
              <a:rPr lang="it-IT" b="1" dirty="0" smtClean="0">
                <a:latin typeface="Arial" pitchFamily="34" charset="0"/>
                <a:cs typeface="Arial" pitchFamily="34" charset="0"/>
              </a:rPr>
              <a:t> INTERVENIRE NELLA RISPOSTA A TALI ESIGENZE.</a:t>
            </a:r>
          </a:p>
        </p:txBody>
      </p:sp>
      <p:sp>
        <p:nvSpPr>
          <p:cNvPr id="12" name="Text Box 7"/>
          <p:cNvSpPr txBox="1">
            <a:spLocks noChangeArrowheads="1"/>
          </p:cNvSpPr>
          <p:nvPr/>
        </p:nvSpPr>
        <p:spPr bwMode="auto">
          <a:xfrm>
            <a:off x="428596" y="5214950"/>
            <a:ext cx="8501122" cy="1311128"/>
          </a:xfrm>
          <a:prstGeom prst="rect">
            <a:avLst/>
          </a:prstGeom>
          <a:noFill/>
          <a:ln w="9525">
            <a:solidFill>
              <a:schemeClr val="tx1"/>
            </a:solidFill>
            <a:miter lim="800000"/>
            <a:headEnd/>
            <a:tailEnd/>
          </a:ln>
        </p:spPr>
        <p:txBody>
          <a:bodyPr wrap="square">
            <a:spAutoFit/>
          </a:bodyPr>
          <a:lstStyle/>
          <a:p>
            <a:pPr algn="just">
              <a:lnSpc>
                <a:spcPct val="110000"/>
              </a:lnSpc>
            </a:pPr>
            <a:r>
              <a:rPr lang="it-IT" b="1" dirty="0" smtClean="0">
                <a:latin typeface="Arial" pitchFamily="34" charset="0"/>
                <a:cs typeface="Arial" pitchFamily="34" charset="0"/>
              </a:rPr>
              <a:t>  NON SI TRATTA </a:t>
            </a:r>
            <a:r>
              <a:rPr lang="it-IT" b="1" dirty="0" err="1" smtClean="0">
                <a:latin typeface="Arial" pitchFamily="34" charset="0"/>
                <a:cs typeface="Arial" pitchFamily="34" charset="0"/>
              </a:rPr>
              <a:t>DI</a:t>
            </a:r>
            <a:r>
              <a:rPr lang="it-IT" b="1" dirty="0" smtClean="0">
                <a:latin typeface="Arial" pitchFamily="34" charset="0"/>
                <a:cs typeface="Arial" pitchFamily="34" charset="0"/>
              </a:rPr>
              <a:t> UN DOVERE MA </a:t>
            </a:r>
            <a:r>
              <a:rPr lang="it-IT" b="1" dirty="0" err="1" smtClean="0">
                <a:latin typeface="Arial" pitchFamily="34" charset="0"/>
                <a:cs typeface="Arial" pitchFamily="34" charset="0"/>
              </a:rPr>
              <a:t>MA</a:t>
            </a:r>
            <a:r>
              <a:rPr lang="it-IT" b="1" dirty="0" smtClean="0">
                <a:latin typeface="Arial" pitchFamily="34" charset="0"/>
                <a:cs typeface="Arial" pitchFamily="34" charset="0"/>
              </a:rPr>
              <a:t> </a:t>
            </a:r>
            <a:r>
              <a:rPr lang="it-IT" b="1" dirty="0" err="1" smtClean="0">
                <a:latin typeface="Arial" pitchFamily="34" charset="0"/>
                <a:cs typeface="Arial" pitchFamily="34" charset="0"/>
              </a:rPr>
              <a:t>DI</a:t>
            </a:r>
            <a:r>
              <a:rPr lang="it-IT" b="1" dirty="0" smtClean="0">
                <a:latin typeface="Arial" pitchFamily="34" charset="0"/>
                <a:cs typeface="Arial" pitchFamily="34" charset="0"/>
              </a:rPr>
              <a:t> UN UTIILIZZO DELLA LIBERTA’ PER QUALCOSA O QUALCUNO PER CUI PENSIAMO VALGA LA PENA SPENDERSI , UNA LIBERTTA’ INTESA COME UNA PULSIONE VITALE CHE TI SPINGE E TI ATTITRA VERSO L’ALTRO</a:t>
            </a:r>
            <a:endParaRPr lang="it-IT"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838200" y="-76200"/>
            <a:ext cx="7772400" cy="1143000"/>
          </a:xfrm>
          <a:prstGeom prst="rect">
            <a:avLst/>
          </a:prstGeom>
          <a:noFill/>
          <a:ln w="9525">
            <a:noFill/>
            <a:miter lim="800000"/>
            <a:headEnd/>
            <a:tailEnd/>
          </a:ln>
        </p:spPr>
        <p:txBody>
          <a:bodyPr anchor="ctr"/>
          <a:lstStyle/>
          <a:p>
            <a:pPr algn="ctr"/>
            <a:r>
              <a:rPr lang="it-IT" sz="3000">
                <a:solidFill>
                  <a:srgbClr val="FFFF00"/>
                </a:solidFill>
              </a:rPr>
              <a:t/>
            </a:r>
            <a:br>
              <a:rPr lang="it-IT" sz="3000">
                <a:solidFill>
                  <a:srgbClr val="FFFF00"/>
                </a:solidFill>
              </a:rPr>
            </a:br>
            <a:r>
              <a:rPr lang="it-IT" sz="3000">
                <a:solidFill>
                  <a:srgbClr val="FFFF00"/>
                </a:solidFill>
              </a:rPr>
              <a:t> </a:t>
            </a:r>
            <a:br>
              <a:rPr lang="it-IT" sz="3000">
                <a:solidFill>
                  <a:srgbClr val="FFFF00"/>
                </a:solidFill>
              </a:rPr>
            </a:br>
            <a:endParaRPr lang="it-IT" sz="3000" b="1">
              <a:solidFill>
                <a:prstClr val="black"/>
              </a:solidFill>
            </a:endParaRPr>
          </a:p>
        </p:txBody>
      </p:sp>
      <p:sp>
        <p:nvSpPr>
          <p:cNvPr id="9219" name="Rectangle 3"/>
          <p:cNvSpPr>
            <a:spLocks noChangeArrowheads="1"/>
          </p:cNvSpPr>
          <p:nvPr/>
        </p:nvSpPr>
        <p:spPr bwMode="auto">
          <a:xfrm>
            <a:off x="1214414" y="357166"/>
            <a:ext cx="7443782" cy="461665"/>
          </a:xfrm>
          <a:prstGeom prst="rect">
            <a:avLst/>
          </a:prstGeom>
          <a:solidFill>
            <a:srgbClr val="DDDDDD"/>
          </a:solidFill>
          <a:ln w="19050">
            <a:solidFill>
              <a:schemeClr val="tx1"/>
            </a:solidFill>
            <a:miter lim="800000"/>
            <a:headEnd/>
            <a:tailEnd/>
          </a:ln>
        </p:spPr>
        <p:txBody>
          <a:bodyPr wrap="square">
            <a:spAutoFit/>
          </a:bodyPr>
          <a:lstStyle/>
          <a:p>
            <a:pPr algn="ctr">
              <a:lnSpc>
                <a:spcPct val="120000"/>
              </a:lnSpc>
              <a:spcBef>
                <a:spcPct val="50000"/>
              </a:spcBef>
            </a:pPr>
            <a:r>
              <a:rPr lang="it-IT" sz="2000" b="1" dirty="0" smtClean="0">
                <a:solidFill>
                  <a:srgbClr val="CC0000"/>
                </a:solidFill>
              </a:rPr>
              <a:t>RISPOSTA DELL’ASS N. 5 AI NUOVI BISOGNI</a:t>
            </a:r>
            <a:endParaRPr lang="it-IT" sz="2000" b="1" dirty="0">
              <a:solidFill>
                <a:srgbClr val="CC0000"/>
              </a:solidFill>
            </a:endParaRPr>
          </a:p>
        </p:txBody>
      </p:sp>
      <p:sp>
        <p:nvSpPr>
          <p:cNvPr id="9220" name="Rectangle 4"/>
          <p:cNvSpPr>
            <a:spLocks noChangeArrowheads="1"/>
          </p:cNvSpPr>
          <p:nvPr/>
        </p:nvSpPr>
        <p:spPr bwMode="auto">
          <a:xfrm>
            <a:off x="2895600" y="152400"/>
            <a:ext cx="184150" cy="457200"/>
          </a:xfrm>
          <a:prstGeom prst="rect">
            <a:avLst/>
          </a:prstGeom>
          <a:noFill/>
          <a:ln w="9525">
            <a:noFill/>
            <a:miter lim="800000"/>
            <a:headEnd/>
            <a:tailEnd/>
          </a:ln>
        </p:spPr>
        <p:txBody>
          <a:bodyPr wrap="none">
            <a:spAutoFit/>
          </a:bodyPr>
          <a:lstStyle/>
          <a:p>
            <a:endParaRPr lang="it-IT" sz="1200" b="1">
              <a:solidFill>
                <a:prstClr val="black"/>
              </a:solidFill>
            </a:endParaRPr>
          </a:p>
          <a:p>
            <a:endParaRPr lang="it-IT" sz="1200" b="1">
              <a:solidFill>
                <a:prstClr val="black"/>
              </a:solidFill>
            </a:endParaRPr>
          </a:p>
        </p:txBody>
      </p:sp>
      <p:sp>
        <p:nvSpPr>
          <p:cNvPr id="9222" name="AutoShape 6"/>
          <p:cNvSpPr>
            <a:spLocks noChangeArrowheads="1"/>
          </p:cNvSpPr>
          <p:nvPr/>
        </p:nvSpPr>
        <p:spPr bwMode="auto">
          <a:xfrm>
            <a:off x="4572000" y="1142984"/>
            <a:ext cx="838200" cy="609600"/>
          </a:xfrm>
          <a:prstGeom prst="downArrow">
            <a:avLst>
              <a:gd name="adj1" fmla="val 50000"/>
              <a:gd name="adj2" fmla="val 25000"/>
            </a:avLst>
          </a:prstGeom>
          <a:solidFill>
            <a:srgbClr val="CC0000"/>
          </a:solidFill>
          <a:ln w="9525">
            <a:solidFill>
              <a:schemeClr val="hlink"/>
            </a:solidFill>
            <a:miter lim="800000"/>
            <a:headEnd/>
            <a:tailEnd/>
          </a:ln>
        </p:spPr>
        <p:txBody>
          <a:bodyPr wrap="none" anchor="ctr"/>
          <a:lstStyle/>
          <a:p>
            <a:endParaRPr lang="it-IT">
              <a:solidFill>
                <a:prstClr val="black"/>
              </a:solidFill>
            </a:endParaRPr>
          </a:p>
        </p:txBody>
      </p:sp>
      <p:sp>
        <p:nvSpPr>
          <p:cNvPr id="8" name="Rectangle 15"/>
          <p:cNvSpPr>
            <a:spLocks noChangeArrowheads="1"/>
          </p:cNvSpPr>
          <p:nvPr/>
        </p:nvSpPr>
        <p:spPr bwMode="auto">
          <a:xfrm>
            <a:off x="1214414" y="2071678"/>
            <a:ext cx="7567110" cy="3416320"/>
          </a:xfrm>
          <a:prstGeom prst="rect">
            <a:avLst/>
          </a:prstGeom>
          <a:noFill/>
          <a:ln w="9525">
            <a:solidFill>
              <a:schemeClr val="tx2"/>
            </a:solidFill>
            <a:miter lim="800000"/>
            <a:headEnd/>
            <a:tailEnd/>
          </a:ln>
        </p:spPr>
        <p:txBody>
          <a:bodyPr wrap="square">
            <a:spAutoFit/>
          </a:bodyPr>
          <a:lstStyle/>
          <a:p>
            <a:pPr marL="342900" indent="-342900" algn="just">
              <a:buClr>
                <a:schemeClr val="accent1">
                  <a:lumMod val="75000"/>
                </a:schemeClr>
              </a:buClr>
              <a:buFont typeface="Arial" pitchFamily="34" charset="0"/>
              <a:buChar char="•"/>
            </a:pPr>
            <a:endParaRPr lang="it-IT" sz="2400" b="1" dirty="0" smtClean="0">
              <a:solidFill>
                <a:prstClr val="black"/>
              </a:solidFill>
              <a:latin typeface="Arial" pitchFamily="34" charset="0"/>
              <a:cs typeface="Arial" pitchFamily="34" charset="0"/>
            </a:endParaRPr>
          </a:p>
          <a:p>
            <a:pPr marL="342900" indent="-342900" algn="just">
              <a:buClr>
                <a:schemeClr val="accent1">
                  <a:lumMod val="75000"/>
                </a:schemeClr>
              </a:buClr>
              <a:buFont typeface="Arial" pitchFamily="34" charset="0"/>
              <a:buChar char="•"/>
            </a:pPr>
            <a:r>
              <a:rPr lang="it-IT" sz="2400" b="1" dirty="0" smtClean="0">
                <a:solidFill>
                  <a:prstClr val="black"/>
                </a:solidFill>
                <a:latin typeface="Arial" pitchFamily="34" charset="0"/>
                <a:cs typeface="Arial" pitchFamily="34" charset="0"/>
              </a:rPr>
              <a:t>PROGETTI RIABILITATIVI PERSONALIZZATI IN PSICHIATRIA</a:t>
            </a:r>
            <a:endParaRPr lang="it-IT" sz="2400" dirty="0">
              <a:solidFill>
                <a:prstClr val="black"/>
              </a:solidFill>
              <a:latin typeface="Arial" pitchFamily="34" charset="0"/>
              <a:cs typeface="Arial" pitchFamily="34" charset="0"/>
            </a:endParaRPr>
          </a:p>
          <a:p>
            <a:pPr marL="342900" indent="-342900" algn="just">
              <a:buClr>
                <a:schemeClr val="accent1">
                  <a:lumMod val="75000"/>
                </a:schemeClr>
              </a:buClr>
              <a:buFont typeface="Arial" pitchFamily="34" charset="0"/>
              <a:buChar char="•"/>
            </a:pPr>
            <a:endParaRPr lang="it-IT" sz="2400" dirty="0">
              <a:solidFill>
                <a:prstClr val="black"/>
              </a:solidFill>
              <a:latin typeface="Arial" pitchFamily="34" charset="0"/>
              <a:cs typeface="Arial" pitchFamily="34" charset="0"/>
            </a:endParaRPr>
          </a:p>
          <a:p>
            <a:pPr marL="342900" indent="-342900" algn="just">
              <a:buClr>
                <a:schemeClr val="accent1">
                  <a:lumMod val="75000"/>
                </a:schemeClr>
              </a:buClr>
              <a:buFont typeface="Arial" pitchFamily="34" charset="0"/>
              <a:buChar char="•"/>
            </a:pPr>
            <a:r>
              <a:rPr lang="it-IT" sz="2400" b="1" dirty="0" smtClean="0">
                <a:solidFill>
                  <a:prstClr val="black"/>
                </a:solidFill>
                <a:latin typeface="Arial" pitchFamily="34" charset="0"/>
                <a:cs typeface="Arial" pitchFamily="34" charset="0"/>
              </a:rPr>
              <a:t>PROGETTO INFERMIERE </a:t>
            </a:r>
            <a:r>
              <a:rPr lang="it-IT" sz="2400" b="1" dirty="0" err="1" smtClean="0">
                <a:solidFill>
                  <a:prstClr val="black"/>
                </a:solidFill>
                <a:latin typeface="Arial" pitchFamily="34" charset="0"/>
                <a:cs typeface="Arial" pitchFamily="34" charset="0"/>
              </a:rPr>
              <a:t>DI</a:t>
            </a:r>
            <a:r>
              <a:rPr lang="it-IT" sz="2400" b="1" dirty="0" smtClean="0">
                <a:solidFill>
                  <a:prstClr val="black"/>
                </a:solidFill>
                <a:latin typeface="Arial" pitchFamily="34" charset="0"/>
                <a:cs typeface="Arial" pitchFamily="34" charset="0"/>
              </a:rPr>
              <a:t> COMUNITA’</a:t>
            </a:r>
          </a:p>
          <a:p>
            <a:pPr marL="342900" indent="-342900" algn="just">
              <a:buClr>
                <a:schemeClr val="accent1">
                  <a:lumMod val="75000"/>
                </a:schemeClr>
              </a:buClr>
              <a:buFont typeface="Arial" pitchFamily="34" charset="0"/>
              <a:buChar char="•"/>
            </a:pPr>
            <a:endParaRPr lang="it-IT" sz="2400" b="1" dirty="0" smtClean="0">
              <a:solidFill>
                <a:prstClr val="black"/>
              </a:solidFill>
              <a:latin typeface="Arial" pitchFamily="34" charset="0"/>
              <a:cs typeface="Arial" pitchFamily="34" charset="0"/>
            </a:endParaRPr>
          </a:p>
          <a:p>
            <a:pPr marL="342900" indent="-342900" algn="just">
              <a:buClr>
                <a:schemeClr val="accent1">
                  <a:lumMod val="75000"/>
                </a:schemeClr>
              </a:buClr>
              <a:buFont typeface="Arial" pitchFamily="34" charset="0"/>
              <a:buChar char="•"/>
            </a:pPr>
            <a:r>
              <a:rPr lang="it-IT" sz="2400" b="1" dirty="0" smtClean="0">
                <a:solidFill>
                  <a:prstClr val="black"/>
                </a:solidFill>
                <a:latin typeface="Arial" pitchFamily="34" charset="0"/>
                <a:cs typeface="Arial" pitchFamily="34" charset="0"/>
              </a:rPr>
              <a:t>PROGETTO NONOS</a:t>
            </a:r>
          </a:p>
          <a:p>
            <a:pPr marL="342900" indent="-342900" algn="just">
              <a:buClr>
                <a:schemeClr val="accent1">
                  <a:lumMod val="75000"/>
                </a:schemeClr>
              </a:buClr>
              <a:buFont typeface="Arial" pitchFamily="34" charset="0"/>
              <a:buChar char="•"/>
            </a:pPr>
            <a:endParaRPr lang="it-IT" sz="2400" b="1" dirty="0" smtClean="0">
              <a:solidFill>
                <a:prstClr val="black"/>
              </a:solidFill>
              <a:latin typeface="Arial" pitchFamily="34" charset="0"/>
              <a:cs typeface="Arial" pitchFamily="34" charset="0"/>
            </a:endParaRPr>
          </a:p>
          <a:p>
            <a:pPr marL="342900" indent="-342900" algn="just">
              <a:buClr>
                <a:schemeClr val="accent1">
                  <a:lumMod val="75000"/>
                </a:schemeClr>
              </a:buClr>
              <a:buFont typeface="Arial" pitchFamily="34" charset="0"/>
              <a:buChar char="•"/>
            </a:pPr>
            <a:r>
              <a:rPr lang="it-IT" sz="2400" b="1" dirty="0" smtClean="0">
                <a:solidFill>
                  <a:prstClr val="black"/>
                </a:solidFill>
                <a:latin typeface="Arial" pitchFamily="34" charset="0"/>
                <a:cs typeface="Arial" pitchFamily="34" charset="0"/>
              </a:rPr>
              <a:t>PROGETTO ERICA</a:t>
            </a:r>
            <a:endParaRPr lang="it-IT" sz="2400"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40685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772098"/>
                                        </p:tgtEl>
                                        <p:attrNameLst>
                                          <p:attrName>style.visibility</p:attrName>
                                        </p:attrNameLst>
                                      </p:cBhvr>
                                      <p:to>
                                        <p:strVal val="visible"/>
                                      </p:to>
                                    </p:set>
                                    <p:anim calcmode="lin" valueType="num">
                                      <p:cBhvr additive="base">
                                        <p:cTn id="7" dur="500" fill="hold"/>
                                        <p:tgtEl>
                                          <p:spTgt spid="772098"/>
                                        </p:tgtEl>
                                        <p:attrNameLst>
                                          <p:attrName>ppt_x</p:attrName>
                                        </p:attrNameLst>
                                      </p:cBhvr>
                                      <p:tavLst>
                                        <p:tav tm="0">
                                          <p:val>
                                            <p:strVal val="#ppt_x"/>
                                          </p:val>
                                        </p:tav>
                                        <p:tav tm="100000">
                                          <p:val>
                                            <p:strVal val="#ppt_x"/>
                                          </p:val>
                                        </p:tav>
                                      </p:tavLst>
                                    </p:anim>
                                    <p:anim calcmode="lin" valueType="num">
                                      <p:cBhvr additive="base">
                                        <p:cTn id="8" dur="500" fill="hold"/>
                                        <p:tgtEl>
                                          <p:spTgt spid="7720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28596" y="1500174"/>
            <a:ext cx="8429625" cy="5000660"/>
          </a:xfrm>
          <a:solidFill>
            <a:schemeClr val="bg1">
              <a:lumMod val="95000"/>
            </a:schemeClr>
          </a:solidFill>
          <a:ln>
            <a:solidFill>
              <a:schemeClr val="tx1"/>
            </a:solidFill>
          </a:ln>
        </p:spPr>
        <p:txBody>
          <a:bodyPr>
            <a:noAutofit/>
          </a:bodyPr>
          <a:lstStyle/>
          <a:p>
            <a:pPr eaLnBrk="1" hangingPunct="1">
              <a:buClr>
                <a:schemeClr val="tx1"/>
              </a:buClr>
              <a:buFont typeface="Wingdings" pitchFamily="2" charset="2"/>
              <a:buNone/>
              <a:defRPr/>
            </a:pPr>
            <a:endParaRPr lang="it-IT" sz="1800" dirty="0" smtClean="0">
              <a:solidFill>
                <a:srgbClr val="000000"/>
              </a:solidFill>
              <a:latin typeface="Arial" pitchFamily="34" charset="0"/>
              <a:cs typeface="Arial" pitchFamily="34" charset="0"/>
            </a:endParaRPr>
          </a:p>
          <a:p>
            <a:pPr algn="just">
              <a:buClr>
                <a:schemeClr val="tx1"/>
              </a:buClr>
              <a:buBlip>
                <a:blip r:embed="rId2"/>
              </a:buBlip>
              <a:defRPr/>
            </a:pPr>
            <a:r>
              <a:rPr lang="it-IT" sz="1800" b="1" dirty="0" smtClean="0">
                <a:solidFill>
                  <a:srgbClr val="000000"/>
                </a:solidFill>
                <a:latin typeface="Arial" pitchFamily="34" charset="0"/>
                <a:cs typeface="Arial" pitchFamily="34" charset="0"/>
              </a:rPr>
              <a:t>ORGANIZZAZIONE EMPATICA, HEIGH TECH, MA ANCHE HEIGH TOUCH </a:t>
            </a:r>
          </a:p>
          <a:p>
            <a:pPr algn="just">
              <a:buClr>
                <a:schemeClr val="tx1"/>
              </a:buClr>
              <a:buBlip>
                <a:blip r:embed="rId2"/>
              </a:buBlip>
              <a:defRPr/>
            </a:pPr>
            <a:endParaRPr lang="it-IT" sz="1800" b="1" dirty="0" smtClean="0">
              <a:solidFill>
                <a:srgbClr val="000000"/>
              </a:solidFill>
              <a:latin typeface="Arial" pitchFamily="34" charset="0"/>
              <a:cs typeface="Arial" pitchFamily="34" charset="0"/>
            </a:endParaRPr>
          </a:p>
          <a:p>
            <a:pPr algn="just" eaLnBrk="1" hangingPunct="1">
              <a:buClr>
                <a:schemeClr val="tx1"/>
              </a:buClr>
              <a:buFontTx/>
              <a:buBlip>
                <a:blip r:embed="rId2"/>
              </a:buBlip>
              <a:defRPr/>
            </a:pPr>
            <a:r>
              <a:rPr lang="it-IT" sz="1800" b="1" dirty="0" smtClean="0">
                <a:solidFill>
                  <a:srgbClr val="000000"/>
                </a:solidFill>
                <a:latin typeface="Arial" pitchFamily="34" charset="0"/>
                <a:cs typeface="Arial" pitchFamily="34" charset="0"/>
              </a:rPr>
              <a:t>MODELLI ORGANIZZATIVI DECENTRATI, PROSSIMALI AI LUOGHI </a:t>
            </a:r>
            <a:r>
              <a:rPr lang="it-IT" sz="1800" b="1" dirty="0" err="1" smtClean="0">
                <a:solidFill>
                  <a:srgbClr val="000000"/>
                </a:solidFill>
                <a:latin typeface="Arial" pitchFamily="34" charset="0"/>
                <a:cs typeface="Arial" pitchFamily="34" charset="0"/>
              </a:rPr>
              <a:t>DI</a:t>
            </a:r>
            <a:r>
              <a:rPr lang="it-IT" sz="1800" b="1" dirty="0" smtClean="0">
                <a:solidFill>
                  <a:srgbClr val="000000"/>
                </a:solidFill>
                <a:latin typeface="Arial" pitchFamily="34" charset="0"/>
                <a:cs typeface="Arial" pitchFamily="34" charset="0"/>
              </a:rPr>
              <a:t> VITA E </a:t>
            </a:r>
            <a:r>
              <a:rPr lang="it-IT" sz="1800" b="1" dirty="0" err="1" smtClean="0">
                <a:solidFill>
                  <a:srgbClr val="000000"/>
                </a:solidFill>
                <a:latin typeface="Arial" pitchFamily="34" charset="0"/>
                <a:cs typeface="Arial" pitchFamily="34" charset="0"/>
              </a:rPr>
              <a:t>DI</a:t>
            </a:r>
            <a:r>
              <a:rPr lang="it-IT" sz="1800" b="1" dirty="0" smtClean="0">
                <a:solidFill>
                  <a:srgbClr val="000000"/>
                </a:solidFill>
                <a:latin typeface="Arial" pitchFamily="34" charset="0"/>
                <a:cs typeface="Arial" pitchFamily="34" charset="0"/>
              </a:rPr>
              <a:t> LAVORO DELLE PERSONE  ORIENTATI ALLA COMMUNITY CARE</a:t>
            </a:r>
          </a:p>
          <a:p>
            <a:pPr algn="just" eaLnBrk="1" hangingPunct="1">
              <a:buClr>
                <a:schemeClr val="tx1"/>
              </a:buClr>
              <a:buFontTx/>
              <a:buBlip>
                <a:blip r:embed="rId2"/>
              </a:buBlip>
              <a:defRPr/>
            </a:pPr>
            <a:endParaRPr lang="it-IT" sz="1800" b="1" dirty="0" smtClean="0">
              <a:solidFill>
                <a:srgbClr val="000000"/>
              </a:solidFill>
              <a:latin typeface="Arial" pitchFamily="34" charset="0"/>
              <a:cs typeface="Arial" pitchFamily="34" charset="0"/>
            </a:endParaRPr>
          </a:p>
          <a:p>
            <a:pPr algn="just" eaLnBrk="1" hangingPunct="1">
              <a:buClr>
                <a:schemeClr val="tx1"/>
              </a:buClr>
              <a:buFontTx/>
              <a:buBlip>
                <a:blip r:embed="rId2"/>
              </a:buBlip>
              <a:defRPr/>
            </a:pPr>
            <a:r>
              <a:rPr lang="it-IT" sz="1800" b="1" dirty="0" smtClean="0">
                <a:solidFill>
                  <a:srgbClr val="000000"/>
                </a:solidFill>
                <a:latin typeface="Arial" pitchFamily="34" charset="0"/>
                <a:cs typeface="Arial" pitchFamily="34" charset="0"/>
              </a:rPr>
              <a:t> MODELLI  ASSISTENZIALI RELAZIONALI</a:t>
            </a:r>
          </a:p>
          <a:p>
            <a:pPr algn="just" eaLnBrk="1" hangingPunct="1">
              <a:buClr>
                <a:schemeClr val="tx1"/>
              </a:buClr>
              <a:buFontTx/>
              <a:buBlip>
                <a:blip r:embed="rId2"/>
              </a:buBlip>
              <a:defRPr/>
            </a:pPr>
            <a:endParaRPr lang="it-IT" sz="1800" b="1" dirty="0" smtClean="0">
              <a:solidFill>
                <a:srgbClr val="000000"/>
              </a:solidFill>
              <a:latin typeface="Arial" pitchFamily="34" charset="0"/>
              <a:cs typeface="Arial" pitchFamily="34" charset="0"/>
            </a:endParaRPr>
          </a:p>
          <a:p>
            <a:pPr algn="just" eaLnBrk="1" hangingPunct="1">
              <a:buClr>
                <a:schemeClr val="tx1"/>
              </a:buClr>
              <a:buFontTx/>
              <a:buBlip>
                <a:blip r:embed="rId2"/>
              </a:buBlip>
              <a:defRPr/>
            </a:pPr>
            <a:r>
              <a:rPr lang="it-IT" sz="1800" b="1" dirty="0" smtClean="0">
                <a:latin typeface="Arial" pitchFamily="34" charset="0"/>
                <a:cs typeface="Arial" pitchFamily="34" charset="0"/>
              </a:rPr>
              <a:t>ORGANIZZAZIONE CAPACE </a:t>
            </a:r>
            <a:r>
              <a:rPr lang="it-IT" sz="1800" b="1" dirty="0" err="1" smtClean="0">
                <a:latin typeface="Arial" pitchFamily="34" charset="0"/>
                <a:cs typeface="Arial" pitchFamily="34" charset="0"/>
              </a:rPr>
              <a:t>DI</a:t>
            </a:r>
            <a:r>
              <a:rPr lang="it-IT" sz="1800" b="1" dirty="0" smtClean="0">
                <a:latin typeface="Arial" pitchFamily="34" charset="0"/>
                <a:cs typeface="Arial" pitchFamily="34" charset="0"/>
              </a:rPr>
              <a:t>  REALIZZARE LA PRESA IN CARICO</a:t>
            </a:r>
          </a:p>
          <a:p>
            <a:pPr algn="just" eaLnBrk="1" hangingPunct="1">
              <a:buClr>
                <a:schemeClr val="tx1"/>
              </a:buClr>
              <a:buFontTx/>
              <a:buBlip>
                <a:blip r:embed="rId2"/>
              </a:buBlip>
              <a:defRPr/>
            </a:pPr>
            <a:endParaRPr lang="it-IT" sz="1800" b="1" dirty="0" smtClean="0">
              <a:latin typeface="Arial" pitchFamily="34" charset="0"/>
              <a:cs typeface="Arial" pitchFamily="34" charset="0"/>
            </a:endParaRPr>
          </a:p>
          <a:p>
            <a:pPr algn="just" eaLnBrk="1" hangingPunct="1">
              <a:buClr>
                <a:schemeClr val="tx1"/>
              </a:buClr>
              <a:buFontTx/>
              <a:buBlip>
                <a:blip r:embed="rId2"/>
              </a:buBlip>
              <a:defRPr/>
            </a:pPr>
            <a:r>
              <a:rPr lang="it-IT" sz="1800" b="1" dirty="0" smtClean="0">
                <a:latin typeface="Arial" pitchFamily="34" charset="0"/>
                <a:cs typeface="Arial" pitchFamily="34" charset="0"/>
              </a:rPr>
              <a:t> MODELLI ORGANIZZATIVI MULTIPROFESSIONALI </a:t>
            </a:r>
          </a:p>
          <a:p>
            <a:pPr algn="just" eaLnBrk="1" hangingPunct="1">
              <a:buClr>
                <a:schemeClr val="tx1"/>
              </a:buClr>
              <a:buFontTx/>
              <a:buBlip>
                <a:blip r:embed="rId2"/>
              </a:buBlip>
              <a:defRPr/>
            </a:pPr>
            <a:endParaRPr lang="it-IT" sz="1800" b="1" dirty="0" smtClean="0">
              <a:latin typeface="Arial" pitchFamily="34" charset="0"/>
              <a:cs typeface="Arial" pitchFamily="34" charset="0"/>
            </a:endParaRPr>
          </a:p>
          <a:p>
            <a:pPr algn="just" eaLnBrk="1" hangingPunct="1">
              <a:buClr>
                <a:schemeClr val="tx1"/>
              </a:buClr>
              <a:buFontTx/>
              <a:buBlip>
                <a:blip r:embed="rId2"/>
              </a:buBlip>
              <a:defRPr/>
            </a:pPr>
            <a:r>
              <a:rPr lang="it-IT" sz="1800" b="1" dirty="0" smtClean="0">
                <a:latin typeface="Arial" pitchFamily="34" charset="0"/>
                <a:cs typeface="Arial" pitchFamily="34" charset="0"/>
              </a:rPr>
              <a:t>MODELLI PROATTIVI, IN GRADO DI COGLIERE I BISOGNI INVISIBILI DELLA POPOLAZIONE</a:t>
            </a:r>
            <a:endParaRPr lang="it-IT" sz="1800" i="1" dirty="0" smtClean="0">
              <a:latin typeface="Arial" pitchFamily="34" charset="0"/>
              <a:cs typeface="Arial" pitchFamily="34" charset="0"/>
            </a:endParaRPr>
          </a:p>
        </p:txBody>
      </p:sp>
      <p:sp>
        <p:nvSpPr>
          <p:cNvPr id="4" name="Text Box 4"/>
          <p:cNvSpPr txBox="1">
            <a:spLocks noChangeArrowheads="1"/>
          </p:cNvSpPr>
          <p:nvPr/>
        </p:nvSpPr>
        <p:spPr bwMode="auto">
          <a:xfrm>
            <a:off x="428596" y="500042"/>
            <a:ext cx="8534400" cy="461665"/>
          </a:xfrm>
          <a:prstGeom prst="rect">
            <a:avLst/>
          </a:prstGeom>
          <a:solidFill>
            <a:schemeClr val="bg1">
              <a:lumMod val="95000"/>
            </a:schemeClr>
          </a:solidFill>
          <a:ln w="9525">
            <a:solidFill>
              <a:schemeClr val="tx1"/>
            </a:solidFill>
            <a:miter lim="800000"/>
            <a:headEnd/>
            <a:tailEnd/>
          </a:ln>
        </p:spPr>
        <p:txBody>
          <a:bodyPr>
            <a:spAutoFit/>
          </a:bodyPr>
          <a:lstStyle/>
          <a:p>
            <a:pPr algn="ctr">
              <a:defRPr/>
            </a:pPr>
            <a:r>
              <a:rPr lang="it-IT" sz="2400" b="1" dirty="0" smtClean="0">
                <a:solidFill>
                  <a:srgbClr val="C00000"/>
                </a:solidFill>
                <a:latin typeface="Arial" pitchFamily="34" charset="0"/>
                <a:cs typeface="Arial" pitchFamily="34" charset="0"/>
              </a:rPr>
              <a:t> MODELLO DI OFFERTA  SANITARIA AI NUOVI BISOGNI</a:t>
            </a:r>
            <a:endParaRPr lang="it-IT" sz="2400" b="1" dirty="0">
              <a:solidFill>
                <a:srgbClr val="C00000"/>
              </a:solidFill>
              <a:latin typeface="Arial" pitchFamily="34" charset="0"/>
              <a:ea typeface="ＭＳ Ｐゴシック" pitchFamily="48" charset="-128"/>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71472" y="2214554"/>
            <a:ext cx="4000528" cy="4114800"/>
          </a:xfrm>
          <a:solidFill>
            <a:schemeClr val="bg1">
              <a:lumMod val="95000"/>
            </a:schemeClr>
          </a:solidFill>
          <a:ln>
            <a:solidFill>
              <a:schemeClr val="tx1"/>
            </a:solidFill>
          </a:ln>
        </p:spPr>
        <p:txBody>
          <a:bodyPr>
            <a:normAutofit fontScale="92500" lnSpcReduction="20000"/>
          </a:bodyPr>
          <a:lstStyle/>
          <a:p>
            <a:pPr eaLnBrk="1" hangingPunct="1">
              <a:buClr>
                <a:schemeClr val="tx1"/>
              </a:buClr>
              <a:buFont typeface="Wingdings" pitchFamily="2" charset="2"/>
              <a:buNone/>
              <a:defRPr/>
            </a:pPr>
            <a:endParaRPr lang="it-IT" sz="2000" dirty="0" smtClean="0">
              <a:solidFill>
                <a:srgbClr val="000000"/>
              </a:solidFill>
              <a:latin typeface="Arial" pitchFamily="34" charset="0"/>
              <a:cs typeface="Arial" pitchFamily="34" charset="0"/>
            </a:endParaRPr>
          </a:p>
          <a:p>
            <a:pPr algn="just" eaLnBrk="1" hangingPunct="1">
              <a:buClr>
                <a:schemeClr val="tx1"/>
              </a:buClr>
              <a:buFontTx/>
              <a:buBlip>
                <a:blip r:embed="rId2"/>
              </a:buBlip>
              <a:defRPr/>
            </a:pPr>
            <a:r>
              <a:rPr lang="it-IT" sz="2000" b="1" dirty="0" smtClean="0">
                <a:solidFill>
                  <a:srgbClr val="000000"/>
                </a:solidFill>
                <a:latin typeface="Arial" pitchFamily="34" charset="0"/>
                <a:cs typeface="Arial" pitchFamily="34" charset="0"/>
              </a:rPr>
              <a:t>PROFESSIONISTI  CAPACI </a:t>
            </a:r>
            <a:r>
              <a:rPr lang="it-IT" sz="2000" b="1" dirty="0" err="1" smtClean="0">
                <a:solidFill>
                  <a:srgbClr val="000000"/>
                </a:solidFill>
                <a:latin typeface="Arial" pitchFamily="34" charset="0"/>
                <a:cs typeface="Arial" pitchFamily="34" charset="0"/>
              </a:rPr>
              <a:t>DI</a:t>
            </a:r>
            <a:r>
              <a:rPr lang="it-IT" sz="2000" b="1" dirty="0" smtClean="0">
                <a:solidFill>
                  <a:srgbClr val="000000"/>
                </a:solidFill>
                <a:latin typeface="Arial" pitchFamily="34" charset="0"/>
                <a:cs typeface="Arial" pitchFamily="34" charset="0"/>
              </a:rPr>
              <a:t> SIMMETRIA RELAZIONALE , OLTRE LA PRESTAZIONE, NN SOLO EROGATORI </a:t>
            </a:r>
            <a:r>
              <a:rPr lang="it-IT" sz="2000" b="1" dirty="0" err="1" smtClean="0">
                <a:solidFill>
                  <a:srgbClr val="000000"/>
                </a:solidFill>
                <a:latin typeface="Arial" pitchFamily="34" charset="0"/>
                <a:cs typeface="Arial" pitchFamily="34" charset="0"/>
              </a:rPr>
              <a:t>DI</a:t>
            </a:r>
            <a:r>
              <a:rPr lang="it-IT" sz="2000" b="1" dirty="0" smtClean="0">
                <a:solidFill>
                  <a:srgbClr val="000000"/>
                </a:solidFill>
                <a:latin typeface="Arial" pitchFamily="34" charset="0"/>
                <a:cs typeface="Arial" pitchFamily="34" charset="0"/>
              </a:rPr>
              <a:t> CARE , MA CATALIZZATORI </a:t>
            </a:r>
            <a:r>
              <a:rPr lang="it-IT" sz="2000" b="1" dirty="0" err="1" smtClean="0">
                <a:solidFill>
                  <a:srgbClr val="000000"/>
                </a:solidFill>
                <a:latin typeface="Arial" pitchFamily="34" charset="0"/>
                <a:cs typeface="Arial" pitchFamily="34" charset="0"/>
              </a:rPr>
              <a:t>DI</a:t>
            </a:r>
            <a:r>
              <a:rPr lang="it-IT" sz="2000" b="1" dirty="0" smtClean="0">
                <a:solidFill>
                  <a:srgbClr val="000000"/>
                </a:solidFill>
                <a:latin typeface="Arial" pitchFamily="34" charset="0"/>
                <a:cs typeface="Arial" pitchFamily="34" charset="0"/>
              </a:rPr>
              <a:t> POTENZIALI </a:t>
            </a:r>
            <a:r>
              <a:rPr lang="it-IT" sz="2000" b="1" dirty="0" err="1" smtClean="0">
                <a:solidFill>
                  <a:srgbClr val="000000"/>
                </a:solidFill>
                <a:latin typeface="Arial" pitchFamily="34" charset="0"/>
                <a:cs typeface="Arial" pitchFamily="34" charset="0"/>
              </a:rPr>
              <a:t>DI</a:t>
            </a:r>
            <a:r>
              <a:rPr lang="it-IT" sz="2000" b="1" dirty="0" smtClean="0">
                <a:solidFill>
                  <a:srgbClr val="000000"/>
                </a:solidFill>
                <a:latin typeface="Arial" pitchFamily="34" charset="0"/>
                <a:cs typeface="Arial" pitchFamily="34" charset="0"/>
              </a:rPr>
              <a:t> CARE</a:t>
            </a:r>
          </a:p>
          <a:p>
            <a:pPr algn="just" eaLnBrk="1" hangingPunct="1">
              <a:buClr>
                <a:schemeClr val="tx1"/>
              </a:buClr>
              <a:buFontTx/>
              <a:buBlip>
                <a:blip r:embed="rId2"/>
              </a:buBlip>
              <a:defRPr/>
            </a:pPr>
            <a:endParaRPr lang="it-IT" sz="2000" b="1" dirty="0" smtClean="0">
              <a:solidFill>
                <a:srgbClr val="000000"/>
              </a:solidFill>
              <a:latin typeface="Arial" pitchFamily="34" charset="0"/>
              <a:cs typeface="Arial" pitchFamily="34" charset="0"/>
            </a:endParaRPr>
          </a:p>
          <a:p>
            <a:pPr algn="just" eaLnBrk="1" hangingPunct="1">
              <a:buClr>
                <a:schemeClr val="tx1"/>
              </a:buClr>
              <a:buFontTx/>
              <a:buBlip>
                <a:blip r:embed="rId2"/>
              </a:buBlip>
              <a:defRPr/>
            </a:pPr>
            <a:r>
              <a:rPr lang="it-IT" sz="2000" b="1" dirty="0" smtClean="0">
                <a:solidFill>
                  <a:srgbClr val="000000"/>
                </a:solidFill>
                <a:latin typeface="Arial" pitchFamily="34" charset="0"/>
                <a:cs typeface="Arial" pitchFamily="34" charset="0"/>
              </a:rPr>
              <a:t>METODO </a:t>
            </a:r>
            <a:r>
              <a:rPr lang="it-IT" sz="2000" b="1" dirty="0" err="1" smtClean="0">
                <a:solidFill>
                  <a:srgbClr val="000000"/>
                </a:solidFill>
                <a:latin typeface="Arial" pitchFamily="34" charset="0"/>
                <a:cs typeface="Arial" pitchFamily="34" charset="0"/>
              </a:rPr>
              <a:t>DI</a:t>
            </a:r>
            <a:r>
              <a:rPr lang="it-IT" sz="2000" b="1" dirty="0" smtClean="0">
                <a:solidFill>
                  <a:srgbClr val="000000"/>
                </a:solidFill>
                <a:latin typeface="Arial" pitchFamily="34" charset="0"/>
                <a:cs typeface="Arial" pitchFamily="34" charset="0"/>
              </a:rPr>
              <a:t> LAVORO </a:t>
            </a:r>
            <a:r>
              <a:rPr lang="it-IT" sz="2000" b="1" dirty="0" err="1" smtClean="0">
                <a:solidFill>
                  <a:srgbClr val="000000"/>
                </a:solidFill>
                <a:latin typeface="Arial" pitchFamily="34" charset="0"/>
                <a:cs typeface="Arial" pitchFamily="34" charset="0"/>
              </a:rPr>
              <a:t>DI</a:t>
            </a:r>
            <a:r>
              <a:rPr lang="it-IT" sz="2000" b="1" dirty="0" smtClean="0">
                <a:solidFill>
                  <a:srgbClr val="000000"/>
                </a:solidFill>
                <a:latin typeface="Arial" pitchFamily="34" charset="0"/>
                <a:cs typeface="Arial" pitchFamily="34" charset="0"/>
              </a:rPr>
              <a:t> RETE</a:t>
            </a:r>
          </a:p>
          <a:p>
            <a:pPr algn="just" eaLnBrk="1" hangingPunct="1">
              <a:buClr>
                <a:schemeClr val="tx1"/>
              </a:buClr>
              <a:buFontTx/>
              <a:buBlip>
                <a:blip r:embed="rId2"/>
              </a:buBlip>
              <a:defRPr/>
            </a:pPr>
            <a:endParaRPr lang="it-IT" sz="2000" b="1" dirty="0" smtClean="0">
              <a:solidFill>
                <a:srgbClr val="000000"/>
              </a:solidFill>
              <a:latin typeface="Arial" pitchFamily="34" charset="0"/>
              <a:cs typeface="Arial" pitchFamily="34" charset="0"/>
            </a:endParaRPr>
          </a:p>
          <a:p>
            <a:pPr algn="just" eaLnBrk="1" hangingPunct="1">
              <a:buClr>
                <a:schemeClr val="tx1"/>
              </a:buClr>
              <a:buFontTx/>
              <a:buBlip>
                <a:blip r:embed="rId2"/>
              </a:buBlip>
              <a:defRPr/>
            </a:pPr>
            <a:r>
              <a:rPr lang="it-IT" sz="2000" b="1" dirty="0" smtClean="0">
                <a:solidFill>
                  <a:srgbClr val="000000"/>
                </a:solidFill>
                <a:latin typeface="Arial" pitchFamily="34" charset="0"/>
                <a:cs typeface="Arial" pitchFamily="34" charset="0"/>
              </a:rPr>
              <a:t> CAPACI </a:t>
            </a:r>
            <a:r>
              <a:rPr lang="it-IT" sz="2000" b="1" dirty="0" err="1" smtClean="0">
                <a:solidFill>
                  <a:srgbClr val="000000"/>
                </a:solidFill>
                <a:latin typeface="Arial" pitchFamily="34" charset="0"/>
                <a:cs typeface="Arial" pitchFamily="34" charset="0"/>
              </a:rPr>
              <a:t>DI</a:t>
            </a:r>
            <a:r>
              <a:rPr lang="it-IT" sz="2000" b="1" dirty="0" smtClean="0">
                <a:solidFill>
                  <a:srgbClr val="000000"/>
                </a:solidFill>
                <a:latin typeface="Arial" pitchFamily="34" charset="0"/>
                <a:cs typeface="Arial" pitchFamily="34" charset="0"/>
              </a:rPr>
              <a:t> GENERARE EMPOWERMENT </a:t>
            </a:r>
          </a:p>
          <a:p>
            <a:pPr algn="r" eaLnBrk="1" hangingPunct="1">
              <a:buClr>
                <a:schemeClr val="tx1"/>
              </a:buClr>
              <a:buFont typeface="Wingdings" pitchFamily="2" charset="2"/>
              <a:buNone/>
              <a:defRPr/>
            </a:pPr>
            <a:endParaRPr lang="it-IT" sz="2000" i="1" dirty="0" smtClean="0">
              <a:solidFill>
                <a:srgbClr val="000000"/>
              </a:solidFill>
              <a:latin typeface="Arial" pitchFamily="34" charset="0"/>
              <a:cs typeface="Arial" pitchFamily="34" charset="0"/>
            </a:endParaRPr>
          </a:p>
          <a:p>
            <a:pPr eaLnBrk="1" hangingPunct="1">
              <a:buClr>
                <a:schemeClr val="tx1"/>
              </a:buClr>
              <a:buFont typeface="Wingdings" pitchFamily="2" charset="2"/>
              <a:buNone/>
              <a:defRPr/>
            </a:pPr>
            <a:endParaRPr lang="it-IT" sz="2000" i="1" dirty="0" smtClean="0">
              <a:solidFill>
                <a:srgbClr val="000000"/>
              </a:solidFill>
              <a:latin typeface="Arial" pitchFamily="34" charset="0"/>
              <a:cs typeface="Arial" pitchFamily="34" charset="0"/>
            </a:endParaRPr>
          </a:p>
        </p:txBody>
      </p:sp>
      <p:sp>
        <p:nvSpPr>
          <p:cNvPr id="5" name="Text Box 4"/>
          <p:cNvSpPr txBox="1">
            <a:spLocks noChangeArrowheads="1"/>
          </p:cNvSpPr>
          <p:nvPr/>
        </p:nvSpPr>
        <p:spPr bwMode="auto">
          <a:xfrm>
            <a:off x="357158" y="571480"/>
            <a:ext cx="8534400" cy="461665"/>
          </a:xfrm>
          <a:prstGeom prst="rect">
            <a:avLst/>
          </a:prstGeom>
          <a:solidFill>
            <a:schemeClr val="bg1">
              <a:lumMod val="95000"/>
            </a:schemeClr>
          </a:solidFill>
          <a:ln w="9525">
            <a:solidFill>
              <a:schemeClr val="tx1"/>
            </a:solidFill>
            <a:miter lim="800000"/>
            <a:headEnd/>
            <a:tailEnd/>
          </a:ln>
        </p:spPr>
        <p:txBody>
          <a:bodyPr>
            <a:spAutoFit/>
          </a:bodyPr>
          <a:lstStyle/>
          <a:p>
            <a:pPr algn="ctr">
              <a:defRPr/>
            </a:pPr>
            <a:r>
              <a:rPr lang="it-IT" sz="2400" b="1" dirty="0" smtClean="0">
                <a:solidFill>
                  <a:srgbClr val="C00000"/>
                </a:solidFill>
                <a:latin typeface="Arial" pitchFamily="34" charset="0"/>
                <a:cs typeface="Arial" pitchFamily="34" charset="0"/>
              </a:rPr>
              <a:t> MODELLO DI OFFERTA  SANITARIA AI NUOVI BISOGNI</a:t>
            </a:r>
            <a:endParaRPr lang="it-IT" sz="2400" b="1" dirty="0">
              <a:solidFill>
                <a:srgbClr val="C00000"/>
              </a:solidFill>
              <a:latin typeface="Arial" pitchFamily="34" charset="0"/>
              <a:ea typeface="ＭＳ Ｐゴシック" pitchFamily="48" charset="-128"/>
              <a:cs typeface="Arial" pitchFamily="34" charset="0"/>
            </a:endParaRPr>
          </a:p>
        </p:txBody>
      </p:sp>
      <p:sp>
        <p:nvSpPr>
          <p:cNvPr id="6" name="Rectangle 3"/>
          <p:cNvSpPr txBox="1">
            <a:spLocks noChangeArrowheads="1"/>
          </p:cNvSpPr>
          <p:nvPr/>
        </p:nvSpPr>
        <p:spPr>
          <a:xfrm>
            <a:off x="5000628" y="2214554"/>
            <a:ext cx="3857622" cy="4114800"/>
          </a:xfrm>
          <a:prstGeom prst="rect">
            <a:avLst/>
          </a:prstGeom>
          <a:solidFill>
            <a:schemeClr val="bg1">
              <a:lumMod val="95000"/>
            </a:schemeClr>
          </a:solidFill>
          <a:ln>
            <a:solidFill>
              <a:schemeClr val="tx1"/>
            </a:solidFill>
          </a:ln>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tx1"/>
              </a:buClr>
              <a:buSzPct val="80000"/>
              <a:buFont typeface="Wingdings" pitchFamily="2" charset="2"/>
              <a:buNone/>
              <a:tabLst/>
              <a:defRPr/>
            </a:pPr>
            <a:endParaRPr kumimoji="0" lang="it-IT" sz="2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endParaRPr>
          </a:p>
          <a:p>
            <a:pPr marL="365760" marR="0" lvl="0" indent="-283464" algn="just" defTabSz="914400" rtl="0" eaLnBrk="1" fontAlgn="auto" latinLnBrk="0" hangingPunct="1">
              <a:lnSpc>
                <a:spcPct val="100000"/>
              </a:lnSpc>
              <a:spcBef>
                <a:spcPts val="600"/>
              </a:spcBef>
              <a:spcAft>
                <a:spcPts val="0"/>
              </a:spcAft>
              <a:buClr>
                <a:schemeClr val="tx1"/>
              </a:buClr>
              <a:buSzPct val="80000"/>
              <a:buFontTx/>
              <a:buBlip>
                <a:blip r:embed="rId2"/>
              </a:buBlip>
              <a:tabLst/>
              <a:defRPr/>
            </a:pPr>
            <a:r>
              <a:rPr kumimoji="0" lang="it-IT" sz="20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t>PAZIENTI PRO-SUMER CAPACI DI WELFARE GENERATIVO</a:t>
            </a:r>
          </a:p>
          <a:p>
            <a:pPr marL="365760" marR="0" lvl="0" indent="-283464" algn="just" defTabSz="914400" rtl="0" eaLnBrk="1" fontAlgn="auto" latinLnBrk="0" hangingPunct="1">
              <a:lnSpc>
                <a:spcPct val="100000"/>
              </a:lnSpc>
              <a:spcBef>
                <a:spcPts val="600"/>
              </a:spcBef>
              <a:spcAft>
                <a:spcPts val="0"/>
              </a:spcAft>
              <a:buClr>
                <a:schemeClr val="tx1"/>
              </a:buClr>
              <a:buSzPct val="80000"/>
              <a:buFontTx/>
              <a:buBlip>
                <a:blip r:embed="rId2"/>
              </a:buBlip>
              <a:tabLst/>
              <a:defRPr/>
            </a:pPr>
            <a:endParaRPr kumimoji="0" lang="it-IT" sz="2000" b="1" i="1" u="none" strike="noStrike" kern="1200" cap="none" spc="0" normalizeH="0" baseline="0" noProof="0" smtClean="0">
              <a:ln>
                <a:noFill/>
              </a:ln>
              <a:solidFill>
                <a:srgbClr val="000000"/>
              </a:solidFill>
              <a:effectLst/>
              <a:uLnTx/>
              <a:uFillTx/>
              <a:latin typeface="Arial" pitchFamily="34" charset="0"/>
              <a:ea typeface="+mn-ea"/>
              <a:cs typeface="Arial" pitchFamily="34" charset="0"/>
            </a:endParaRPr>
          </a:p>
          <a:p>
            <a:pPr marL="365760" marR="0" lvl="0" indent="-283464" algn="just" defTabSz="914400" rtl="0" eaLnBrk="1" fontAlgn="auto" latinLnBrk="0" hangingPunct="1">
              <a:lnSpc>
                <a:spcPct val="100000"/>
              </a:lnSpc>
              <a:spcBef>
                <a:spcPts val="600"/>
              </a:spcBef>
              <a:spcAft>
                <a:spcPts val="0"/>
              </a:spcAft>
              <a:buClr>
                <a:schemeClr val="tx1"/>
              </a:buClr>
              <a:buSzPct val="80000"/>
              <a:buFontTx/>
              <a:buBlip>
                <a:blip r:embed="rId2"/>
              </a:buBlip>
              <a:tabLst/>
              <a:defRPr/>
            </a:pPr>
            <a:r>
              <a:rPr kumimoji="0" lang="it-IT" sz="20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t>PAZIENTI E CAREGIVER COMPETENTI </a:t>
            </a:r>
          </a:p>
          <a:p>
            <a:pPr marL="365760" marR="0" lvl="0" indent="-283464" algn="l" defTabSz="914400" rtl="0" eaLnBrk="1" fontAlgn="auto" latinLnBrk="0" hangingPunct="1">
              <a:lnSpc>
                <a:spcPct val="100000"/>
              </a:lnSpc>
              <a:spcBef>
                <a:spcPts val="600"/>
              </a:spcBef>
              <a:spcAft>
                <a:spcPts val="0"/>
              </a:spcAft>
              <a:buClr>
                <a:schemeClr val="tx1"/>
              </a:buClr>
              <a:buSzPct val="80000"/>
              <a:buFont typeface="Wingdings" pitchFamily="2" charset="2"/>
              <a:buNone/>
              <a:tabLst/>
              <a:defRPr/>
            </a:pPr>
            <a:endParaRPr kumimoji="0" lang="it-IT" sz="2000" b="0" i="1"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
        <p:nvSpPr>
          <p:cNvPr id="7" name="Text Box 5"/>
          <p:cNvSpPr txBox="1">
            <a:spLocks noChangeArrowheads="1"/>
          </p:cNvSpPr>
          <p:nvPr/>
        </p:nvSpPr>
        <p:spPr bwMode="auto">
          <a:xfrm>
            <a:off x="642910" y="1500174"/>
            <a:ext cx="3714748" cy="313932"/>
          </a:xfrm>
          <a:prstGeom prst="rect">
            <a:avLst/>
          </a:prstGeom>
          <a:solidFill>
            <a:schemeClr val="bg1">
              <a:lumMod val="85000"/>
            </a:schemeClr>
          </a:solidFill>
          <a:ln w="19050">
            <a:solidFill>
              <a:schemeClr val="tx1"/>
            </a:solidFill>
            <a:miter lim="800000"/>
            <a:headEnd/>
            <a:tailEnd/>
          </a:ln>
        </p:spPr>
        <p:txBody>
          <a:bodyPr wrap="square">
            <a:spAutoFit/>
          </a:bodyPr>
          <a:lstStyle/>
          <a:p>
            <a:pPr algn="ctr">
              <a:lnSpc>
                <a:spcPct val="80000"/>
              </a:lnSpc>
              <a:spcBef>
                <a:spcPct val="50000"/>
              </a:spcBef>
              <a:defRPr/>
            </a:pPr>
            <a:r>
              <a:rPr lang="it-IT" b="1" dirty="0" smtClean="0">
                <a:solidFill>
                  <a:srgbClr val="C00000"/>
                </a:solidFill>
                <a:latin typeface="Arial" pitchFamily="34" charset="0"/>
                <a:cs typeface="Arial" pitchFamily="34" charset="0"/>
              </a:rPr>
              <a:t>PROFESSIONISTI</a:t>
            </a:r>
            <a:endParaRPr lang="it-IT" b="1" dirty="0">
              <a:solidFill>
                <a:srgbClr val="C00000"/>
              </a:solidFill>
              <a:latin typeface="Arial" pitchFamily="34" charset="0"/>
              <a:cs typeface="Arial" pitchFamily="34" charset="0"/>
            </a:endParaRPr>
          </a:p>
        </p:txBody>
      </p:sp>
      <p:sp>
        <p:nvSpPr>
          <p:cNvPr id="8" name="Text Box 5"/>
          <p:cNvSpPr txBox="1">
            <a:spLocks noChangeArrowheads="1"/>
          </p:cNvSpPr>
          <p:nvPr/>
        </p:nvSpPr>
        <p:spPr bwMode="auto">
          <a:xfrm>
            <a:off x="5000628" y="1500174"/>
            <a:ext cx="3714748" cy="313932"/>
          </a:xfrm>
          <a:prstGeom prst="rect">
            <a:avLst/>
          </a:prstGeom>
          <a:solidFill>
            <a:schemeClr val="bg1">
              <a:lumMod val="85000"/>
            </a:schemeClr>
          </a:solidFill>
          <a:ln w="19050">
            <a:solidFill>
              <a:schemeClr val="tx1"/>
            </a:solidFill>
            <a:miter lim="800000"/>
            <a:headEnd/>
            <a:tailEnd/>
          </a:ln>
        </p:spPr>
        <p:txBody>
          <a:bodyPr wrap="square">
            <a:spAutoFit/>
          </a:bodyPr>
          <a:lstStyle/>
          <a:p>
            <a:pPr algn="ctr">
              <a:lnSpc>
                <a:spcPct val="80000"/>
              </a:lnSpc>
              <a:spcBef>
                <a:spcPct val="50000"/>
              </a:spcBef>
              <a:defRPr/>
            </a:pPr>
            <a:r>
              <a:rPr lang="it-IT" b="1" dirty="0" smtClean="0">
                <a:solidFill>
                  <a:srgbClr val="C00000"/>
                </a:solidFill>
                <a:latin typeface="Arial" pitchFamily="34" charset="0"/>
                <a:cs typeface="Arial" pitchFamily="34" charset="0"/>
              </a:rPr>
              <a:t>PAZIENTI</a:t>
            </a:r>
            <a:endParaRPr lang="it-IT" b="1" dirty="0">
              <a:solidFill>
                <a:srgbClr val="C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se foto Settanni chiaro"/>
          <p:cNvPicPr>
            <a:picLocks noChangeAspect="1" noChangeArrowheads="1"/>
          </p:cNvPicPr>
          <p:nvPr/>
        </p:nvPicPr>
        <p:blipFill>
          <a:blip r:embed="rId3"/>
          <a:srcRect/>
          <a:stretch>
            <a:fillRect/>
          </a:stretch>
        </p:blipFill>
        <p:spPr bwMode="auto">
          <a:xfrm>
            <a:off x="4343400" y="0"/>
            <a:ext cx="4800600" cy="6858000"/>
          </a:xfrm>
          <a:prstGeom prst="rect">
            <a:avLst/>
          </a:prstGeom>
          <a:noFill/>
          <a:ln w="9525">
            <a:noFill/>
            <a:miter lim="800000"/>
            <a:headEnd/>
            <a:tailEnd/>
          </a:ln>
        </p:spPr>
      </p:pic>
      <p:sp>
        <p:nvSpPr>
          <p:cNvPr id="5123" name="Text Box 4"/>
          <p:cNvSpPr txBox="1">
            <a:spLocks noChangeArrowheads="1"/>
          </p:cNvSpPr>
          <p:nvPr/>
        </p:nvSpPr>
        <p:spPr bwMode="auto">
          <a:xfrm>
            <a:off x="228600" y="0"/>
            <a:ext cx="8915400" cy="257175"/>
          </a:xfrm>
          <a:prstGeom prst="rect">
            <a:avLst/>
          </a:prstGeom>
          <a:noFill/>
          <a:ln w="9525">
            <a:noFill/>
            <a:miter lim="800000"/>
            <a:headEnd/>
            <a:tailEnd/>
          </a:ln>
        </p:spPr>
        <p:txBody>
          <a:bodyPr>
            <a:spAutoFit/>
          </a:bodyPr>
          <a:lstStyle/>
          <a:p>
            <a:pPr algn="ctr">
              <a:lnSpc>
                <a:spcPct val="90000"/>
              </a:lnSpc>
              <a:spcBef>
                <a:spcPct val="50000"/>
              </a:spcBef>
            </a:pPr>
            <a:endParaRPr lang="it-IT" sz="1200"/>
          </a:p>
        </p:txBody>
      </p:sp>
      <p:sp>
        <p:nvSpPr>
          <p:cNvPr id="5125" name="Text Box 5"/>
          <p:cNvSpPr txBox="1">
            <a:spLocks noChangeArrowheads="1"/>
          </p:cNvSpPr>
          <p:nvPr/>
        </p:nvSpPr>
        <p:spPr bwMode="auto">
          <a:xfrm>
            <a:off x="1285852" y="357188"/>
            <a:ext cx="7129486" cy="437043"/>
          </a:xfrm>
          <a:prstGeom prst="rect">
            <a:avLst/>
          </a:prstGeom>
          <a:solidFill>
            <a:schemeClr val="bg1">
              <a:lumMod val="85000"/>
            </a:schemeClr>
          </a:solidFill>
          <a:ln w="19050">
            <a:solidFill>
              <a:schemeClr val="tx1"/>
            </a:solidFill>
            <a:miter lim="800000"/>
            <a:headEnd/>
            <a:tailEnd/>
          </a:ln>
        </p:spPr>
        <p:txBody>
          <a:bodyPr wrap="square">
            <a:spAutoFit/>
          </a:bodyPr>
          <a:lstStyle/>
          <a:p>
            <a:pPr algn="ctr">
              <a:lnSpc>
                <a:spcPct val="80000"/>
              </a:lnSpc>
              <a:spcBef>
                <a:spcPct val="50000"/>
              </a:spcBef>
              <a:defRPr/>
            </a:pPr>
            <a:r>
              <a:rPr lang="it-IT" sz="2800" b="1" dirty="0" smtClean="0">
                <a:solidFill>
                  <a:srgbClr val="C00000"/>
                </a:solidFill>
                <a:latin typeface="Arial" pitchFamily="34" charset="0"/>
                <a:cs typeface="Arial" pitchFamily="34" charset="0"/>
              </a:rPr>
              <a:t>TRACCIA </a:t>
            </a:r>
            <a:endParaRPr lang="it-IT" sz="2800" b="1" dirty="0">
              <a:solidFill>
                <a:srgbClr val="C00000"/>
              </a:solidFill>
              <a:latin typeface="Arial" pitchFamily="34" charset="0"/>
              <a:cs typeface="Arial" pitchFamily="34" charset="0"/>
            </a:endParaRPr>
          </a:p>
        </p:txBody>
      </p:sp>
      <p:sp>
        <p:nvSpPr>
          <p:cNvPr id="2" name="Text Box 6"/>
          <p:cNvSpPr txBox="1">
            <a:spLocks noChangeArrowheads="1"/>
          </p:cNvSpPr>
          <p:nvPr/>
        </p:nvSpPr>
        <p:spPr bwMode="auto">
          <a:xfrm>
            <a:off x="190500" y="1828800"/>
            <a:ext cx="8763000" cy="457200"/>
          </a:xfrm>
          <a:prstGeom prst="rect">
            <a:avLst/>
          </a:prstGeom>
          <a:noFill/>
          <a:ln w="9525">
            <a:noFill/>
            <a:miter lim="800000"/>
            <a:headEnd/>
            <a:tailEnd/>
          </a:ln>
        </p:spPr>
        <p:txBody>
          <a:bodyPr>
            <a:spAutoFit/>
          </a:bodyPr>
          <a:lstStyle/>
          <a:p>
            <a:pPr algn="just">
              <a:lnSpc>
                <a:spcPct val="120000"/>
              </a:lnSpc>
              <a:spcBef>
                <a:spcPct val="50000"/>
              </a:spcBef>
            </a:pPr>
            <a:endParaRPr lang="it-IT" sz="2000"/>
          </a:p>
        </p:txBody>
      </p:sp>
      <p:sp>
        <p:nvSpPr>
          <p:cNvPr id="5126" name="Text Box 7"/>
          <p:cNvSpPr txBox="1">
            <a:spLocks noChangeArrowheads="1"/>
          </p:cNvSpPr>
          <p:nvPr/>
        </p:nvSpPr>
        <p:spPr bwMode="auto">
          <a:xfrm>
            <a:off x="1214414" y="1500174"/>
            <a:ext cx="7491410" cy="3816429"/>
          </a:xfrm>
          <a:prstGeom prst="rect">
            <a:avLst/>
          </a:prstGeom>
          <a:noFill/>
          <a:ln w="9525">
            <a:solidFill>
              <a:schemeClr val="tx1"/>
            </a:solidFill>
            <a:miter lim="800000"/>
            <a:headEnd/>
            <a:tailEnd/>
          </a:ln>
        </p:spPr>
        <p:txBody>
          <a:bodyPr wrap="square">
            <a:spAutoFit/>
          </a:bodyPr>
          <a:lstStyle/>
          <a:p>
            <a:pPr algn="just">
              <a:lnSpc>
                <a:spcPct val="110000"/>
              </a:lnSpc>
            </a:pPr>
            <a:r>
              <a:rPr lang="it-IT" sz="2000" b="1" dirty="0">
                <a:latin typeface="Arial" pitchFamily="34" charset="0"/>
                <a:cs typeface="Arial" pitchFamily="34" charset="0"/>
              </a:rPr>
              <a:t> </a:t>
            </a:r>
            <a:endParaRPr lang="it-IT" sz="2000" b="1" dirty="0" smtClean="0">
              <a:latin typeface="Arial" pitchFamily="34" charset="0"/>
              <a:cs typeface="Arial" pitchFamily="34" charset="0"/>
            </a:endParaRPr>
          </a:p>
          <a:p>
            <a:pPr algn="just">
              <a:lnSpc>
                <a:spcPct val="110000"/>
              </a:lnSpc>
              <a:buBlip>
                <a:blip r:embed="rId4"/>
              </a:buBlip>
            </a:pPr>
            <a:r>
              <a:rPr lang="it-IT" sz="2000" b="1" dirty="0" smtClean="0">
                <a:latin typeface="Arial" pitchFamily="34" charset="0"/>
                <a:cs typeface="Arial" pitchFamily="34" charset="0"/>
              </a:rPr>
              <a:t> IL CONTESTO: SALUTE-WELFARE-SOCIETA’- ORG.NE</a:t>
            </a:r>
          </a:p>
          <a:p>
            <a:pPr algn="just">
              <a:lnSpc>
                <a:spcPct val="110000"/>
              </a:lnSpc>
              <a:buBlip>
                <a:blip r:embed="rId4"/>
              </a:buBlip>
            </a:pPr>
            <a:endParaRPr lang="it-IT" sz="2000" b="1" dirty="0" smtClean="0">
              <a:latin typeface="Arial" pitchFamily="34" charset="0"/>
              <a:cs typeface="Arial" pitchFamily="34" charset="0"/>
            </a:endParaRPr>
          </a:p>
          <a:p>
            <a:pPr algn="just">
              <a:lnSpc>
                <a:spcPct val="110000"/>
              </a:lnSpc>
              <a:buBlip>
                <a:blip r:embed="rId4"/>
              </a:buBlip>
            </a:pPr>
            <a:r>
              <a:rPr lang="it-IT" sz="2000" b="1" dirty="0" smtClean="0">
                <a:latin typeface="Arial" pitchFamily="34" charset="0"/>
                <a:cs typeface="Arial" pitchFamily="34" charset="0"/>
              </a:rPr>
              <a:t> DAL WELFARE STATE AL WELFARE COMUNITARIO E  GENERATIVO  </a:t>
            </a:r>
          </a:p>
          <a:p>
            <a:pPr algn="just">
              <a:lnSpc>
                <a:spcPct val="110000"/>
              </a:lnSpc>
              <a:buBlip>
                <a:blip r:embed="rId4"/>
              </a:buBlip>
            </a:pPr>
            <a:endParaRPr lang="it-IT" sz="2000" b="1" dirty="0" smtClean="0">
              <a:latin typeface="Arial" pitchFamily="34" charset="0"/>
              <a:cs typeface="Arial" pitchFamily="34" charset="0"/>
            </a:endParaRPr>
          </a:p>
          <a:p>
            <a:pPr algn="just">
              <a:lnSpc>
                <a:spcPct val="110000"/>
              </a:lnSpc>
              <a:buBlip>
                <a:blip r:embed="rId4"/>
              </a:buBlip>
            </a:pPr>
            <a:r>
              <a:rPr lang="it-IT" sz="2000" b="1" dirty="0" smtClean="0">
                <a:latin typeface="Arial" pitchFamily="34" charset="0"/>
                <a:cs typeface="Arial" pitchFamily="34" charset="0"/>
              </a:rPr>
              <a:t>   DALL ‘INFERMIERE DI COMUNITA’ AL TEAM DI COMUNITA’</a:t>
            </a:r>
          </a:p>
          <a:p>
            <a:pPr algn="just">
              <a:lnSpc>
                <a:spcPct val="110000"/>
              </a:lnSpc>
              <a:buBlip>
                <a:blip r:embed="rId4"/>
              </a:buBlip>
            </a:pPr>
            <a:endParaRPr lang="it-IT" sz="2000" b="1" dirty="0" smtClean="0">
              <a:latin typeface="Arial" pitchFamily="34" charset="0"/>
              <a:cs typeface="Arial" pitchFamily="34" charset="0"/>
            </a:endParaRPr>
          </a:p>
          <a:p>
            <a:pPr algn="just">
              <a:lnSpc>
                <a:spcPct val="110000"/>
              </a:lnSpc>
              <a:buFontTx/>
              <a:buBlip>
                <a:blip r:embed="rId4"/>
              </a:buBlip>
            </a:pPr>
            <a:r>
              <a:rPr lang="it-IT" sz="2000" b="1" dirty="0" smtClean="0">
                <a:latin typeface="Arial" pitchFamily="34" charset="0"/>
                <a:cs typeface="Arial" pitchFamily="34" charset="0"/>
              </a:rPr>
              <a:t> IL PROGETTO ERICA </a:t>
            </a:r>
          </a:p>
          <a:p>
            <a:pPr algn="just">
              <a:lnSpc>
                <a:spcPct val="110000"/>
              </a:lnSpc>
              <a:buFontTx/>
              <a:buBlip>
                <a:blip r:embed="rId4"/>
              </a:buBlip>
            </a:pPr>
            <a:endParaRPr lang="it-IT" sz="2000" b="1" dirty="0">
              <a:latin typeface="Arial" pitchFamily="34" charset="0"/>
              <a:cs typeface="Arial" pitchFamily="34" charset="0"/>
            </a:endParaRPr>
          </a:p>
        </p:txBody>
      </p:sp>
      <p:sp>
        <p:nvSpPr>
          <p:cNvPr id="8" name="AutoShape 18"/>
          <p:cNvSpPr>
            <a:spLocks noChangeArrowheads="1"/>
          </p:cNvSpPr>
          <p:nvPr/>
        </p:nvSpPr>
        <p:spPr bwMode="auto">
          <a:xfrm>
            <a:off x="4429124" y="1000108"/>
            <a:ext cx="785813" cy="500066"/>
          </a:xfrm>
          <a:prstGeom prst="downArrow">
            <a:avLst>
              <a:gd name="adj1" fmla="val 50000"/>
              <a:gd name="adj2" fmla="val 33333"/>
            </a:avLst>
          </a:prstGeom>
          <a:solidFill>
            <a:srgbClr val="C00000"/>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2438400" y="5576888"/>
            <a:ext cx="1128713" cy="876300"/>
          </a:xfrm>
          <a:custGeom>
            <a:avLst/>
            <a:gdLst>
              <a:gd name="T0" fmla="*/ 2147483647 w 711"/>
              <a:gd name="T1" fmla="*/ 2147483647 h 477"/>
              <a:gd name="T2" fmla="*/ 2147483647 w 711"/>
              <a:gd name="T3" fmla="*/ 2147483647 h 477"/>
              <a:gd name="T4" fmla="*/ 2147483647 w 711"/>
              <a:gd name="T5" fmla="*/ 2147483647 h 477"/>
              <a:gd name="T6" fmla="*/ 2147483647 w 711"/>
              <a:gd name="T7" fmla="*/ 2147483647 h 477"/>
              <a:gd name="T8" fmla="*/ 2147483647 w 711"/>
              <a:gd name="T9" fmla="*/ 2147483647 h 477"/>
              <a:gd name="T10" fmla="*/ 2147483647 w 711"/>
              <a:gd name="T11" fmla="*/ 2147483647 h 477"/>
              <a:gd name="T12" fmla="*/ 2147483647 w 711"/>
              <a:gd name="T13" fmla="*/ 2147483647 h 477"/>
              <a:gd name="T14" fmla="*/ 2147483647 w 711"/>
              <a:gd name="T15" fmla="*/ 2147483647 h 477"/>
              <a:gd name="T16" fmla="*/ 2147483647 w 711"/>
              <a:gd name="T17" fmla="*/ 2147483647 h 477"/>
              <a:gd name="T18" fmla="*/ 2147483647 w 711"/>
              <a:gd name="T19" fmla="*/ 2147483647 h 477"/>
              <a:gd name="T20" fmla="*/ 2147483647 w 711"/>
              <a:gd name="T21" fmla="*/ 2147483647 h 477"/>
              <a:gd name="T22" fmla="*/ 2147483647 w 711"/>
              <a:gd name="T23" fmla="*/ 2147483647 h 477"/>
              <a:gd name="T24" fmla="*/ 2147483647 w 711"/>
              <a:gd name="T25" fmla="*/ 2147483647 h 477"/>
              <a:gd name="T26" fmla="*/ 2147483647 w 711"/>
              <a:gd name="T27" fmla="*/ 2147483647 h 477"/>
              <a:gd name="T28" fmla="*/ 2147483647 w 711"/>
              <a:gd name="T29" fmla="*/ 2147483647 h 477"/>
              <a:gd name="T30" fmla="*/ 2147483647 w 711"/>
              <a:gd name="T31" fmla="*/ 2147483647 h 477"/>
              <a:gd name="T32" fmla="*/ 2147483647 w 711"/>
              <a:gd name="T33" fmla="*/ 2147483647 h 477"/>
              <a:gd name="T34" fmla="*/ 2147483647 w 711"/>
              <a:gd name="T35" fmla="*/ 0 h 477"/>
              <a:gd name="T36" fmla="*/ 2147483647 w 711"/>
              <a:gd name="T37" fmla="*/ 2147483647 h 477"/>
              <a:gd name="T38" fmla="*/ 2147483647 w 711"/>
              <a:gd name="T39" fmla="*/ 2147483647 h 477"/>
              <a:gd name="T40" fmla="*/ 2147483647 w 711"/>
              <a:gd name="T41" fmla="*/ 2147483647 h 477"/>
              <a:gd name="T42" fmla="*/ 2147483647 w 711"/>
              <a:gd name="T43" fmla="*/ 2147483647 h 477"/>
              <a:gd name="T44" fmla="*/ 2147483647 w 711"/>
              <a:gd name="T45" fmla="*/ 2147483647 h 477"/>
              <a:gd name="T46" fmla="*/ 2147483647 w 711"/>
              <a:gd name="T47" fmla="*/ 2147483647 h 477"/>
              <a:gd name="T48" fmla="*/ 2147483647 w 711"/>
              <a:gd name="T49" fmla="*/ 2147483647 h 477"/>
              <a:gd name="T50" fmla="*/ 2147483647 w 711"/>
              <a:gd name="T51" fmla="*/ 2147483647 h 477"/>
              <a:gd name="T52" fmla="*/ 2147483647 w 711"/>
              <a:gd name="T53" fmla="*/ 2147483647 h 477"/>
              <a:gd name="T54" fmla="*/ 2147483647 w 711"/>
              <a:gd name="T55" fmla="*/ 2147483647 h 477"/>
              <a:gd name="T56" fmla="*/ 2147483647 w 711"/>
              <a:gd name="T57" fmla="*/ 2147483647 h 477"/>
              <a:gd name="T58" fmla="*/ 2147483647 w 711"/>
              <a:gd name="T59" fmla="*/ 2147483647 h 477"/>
              <a:gd name="T60" fmla="*/ 2147483647 w 711"/>
              <a:gd name="T61" fmla="*/ 2147483647 h 477"/>
              <a:gd name="T62" fmla="*/ 2147483647 w 711"/>
              <a:gd name="T63" fmla="*/ 2147483647 h 477"/>
              <a:gd name="T64" fmla="*/ 2147483647 w 711"/>
              <a:gd name="T65" fmla="*/ 2147483647 h 477"/>
              <a:gd name="T66" fmla="*/ 2147483647 w 711"/>
              <a:gd name="T67" fmla="*/ 2147483647 h 477"/>
              <a:gd name="T68" fmla="*/ 2147483647 w 711"/>
              <a:gd name="T69" fmla="*/ 2147483647 h 477"/>
              <a:gd name="T70" fmla="*/ 2147483647 w 711"/>
              <a:gd name="T71" fmla="*/ 2147483647 h 477"/>
              <a:gd name="T72" fmla="*/ 2147483647 w 711"/>
              <a:gd name="T73" fmla="*/ 2147483647 h 477"/>
              <a:gd name="T74" fmla="*/ 2147483647 w 711"/>
              <a:gd name="T75" fmla="*/ 2147483647 h 477"/>
              <a:gd name="T76" fmla="*/ 2147483647 w 711"/>
              <a:gd name="T77" fmla="*/ 2147483647 h 477"/>
              <a:gd name="T78" fmla="*/ 2147483647 w 711"/>
              <a:gd name="T79" fmla="*/ 2147483647 h 477"/>
              <a:gd name="T80" fmla="*/ 2147483647 w 711"/>
              <a:gd name="T81" fmla="*/ 2147483647 h 477"/>
              <a:gd name="T82" fmla="*/ 2147483647 w 711"/>
              <a:gd name="T83" fmla="*/ 2147483647 h 477"/>
              <a:gd name="T84" fmla="*/ 2147483647 w 711"/>
              <a:gd name="T85" fmla="*/ 2147483647 h 477"/>
              <a:gd name="T86" fmla="*/ 2147483647 w 711"/>
              <a:gd name="T87" fmla="*/ 2147483647 h 477"/>
              <a:gd name="T88" fmla="*/ 2147483647 w 711"/>
              <a:gd name="T89" fmla="*/ 2147483647 h 477"/>
              <a:gd name="T90" fmla="*/ 2147483647 w 711"/>
              <a:gd name="T91" fmla="*/ 2147483647 h 477"/>
              <a:gd name="T92" fmla="*/ 0 w 711"/>
              <a:gd name="T93" fmla="*/ 2147483647 h 477"/>
              <a:gd name="T94" fmla="*/ 2147483647 w 711"/>
              <a:gd name="T95" fmla="*/ 2147483647 h 477"/>
              <a:gd name="T96" fmla="*/ 2147483647 w 711"/>
              <a:gd name="T97" fmla="*/ 2147483647 h 477"/>
              <a:gd name="T98" fmla="*/ 2147483647 w 711"/>
              <a:gd name="T99" fmla="*/ 2147483647 h 477"/>
              <a:gd name="T100" fmla="*/ 2147483647 w 711"/>
              <a:gd name="T101" fmla="*/ 2147483647 h 477"/>
              <a:gd name="T102" fmla="*/ 2147483647 w 711"/>
              <a:gd name="T103" fmla="*/ 2147483647 h 4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11" h="477">
                <a:moveTo>
                  <a:pt x="39" y="180"/>
                </a:moveTo>
                <a:cubicBezTo>
                  <a:pt x="59" y="177"/>
                  <a:pt x="69" y="170"/>
                  <a:pt x="87" y="165"/>
                </a:cubicBezTo>
                <a:cubicBezTo>
                  <a:pt x="110" y="159"/>
                  <a:pt x="133" y="155"/>
                  <a:pt x="156" y="147"/>
                </a:cubicBezTo>
                <a:cubicBezTo>
                  <a:pt x="171" y="142"/>
                  <a:pt x="186" y="142"/>
                  <a:pt x="201" y="138"/>
                </a:cubicBezTo>
                <a:cubicBezTo>
                  <a:pt x="207" y="136"/>
                  <a:pt x="219" y="132"/>
                  <a:pt x="219" y="132"/>
                </a:cubicBezTo>
                <a:cubicBezTo>
                  <a:pt x="224" y="116"/>
                  <a:pt x="220" y="126"/>
                  <a:pt x="234" y="105"/>
                </a:cubicBezTo>
                <a:cubicBezTo>
                  <a:pt x="238" y="100"/>
                  <a:pt x="238" y="93"/>
                  <a:pt x="240" y="87"/>
                </a:cubicBezTo>
                <a:cubicBezTo>
                  <a:pt x="241" y="84"/>
                  <a:pt x="243" y="78"/>
                  <a:pt x="243" y="78"/>
                </a:cubicBezTo>
                <a:cubicBezTo>
                  <a:pt x="254" y="85"/>
                  <a:pt x="251" y="96"/>
                  <a:pt x="261" y="102"/>
                </a:cubicBezTo>
                <a:cubicBezTo>
                  <a:pt x="268" y="107"/>
                  <a:pt x="277" y="107"/>
                  <a:pt x="285" y="111"/>
                </a:cubicBezTo>
                <a:cubicBezTo>
                  <a:pt x="315" y="108"/>
                  <a:pt x="319" y="106"/>
                  <a:pt x="351" y="111"/>
                </a:cubicBezTo>
                <a:cubicBezTo>
                  <a:pt x="357" y="112"/>
                  <a:pt x="369" y="102"/>
                  <a:pt x="369" y="102"/>
                </a:cubicBezTo>
                <a:cubicBezTo>
                  <a:pt x="394" y="86"/>
                  <a:pt x="389" y="92"/>
                  <a:pt x="420" y="96"/>
                </a:cubicBezTo>
                <a:cubicBezTo>
                  <a:pt x="444" y="93"/>
                  <a:pt x="449" y="97"/>
                  <a:pt x="471" y="90"/>
                </a:cubicBezTo>
                <a:cubicBezTo>
                  <a:pt x="477" y="72"/>
                  <a:pt x="495" y="61"/>
                  <a:pt x="513" y="57"/>
                </a:cubicBezTo>
                <a:cubicBezTo>
                  <a:pt x="543" y="67"/>
                  <a:pt x="560" y="53"/>
                  <a:pt x="585" y="45"/>
                </a:cubicBezTo>
                <a:cubicBezTo>
                  <a:pt x="597" y="27"/>
                  <a:pt x="627" y="14"/>
                  <a:pt x="648" y="9"/>
                </a:cubicBezTo>
                <a:cubicBezTo>
                  <a:pt x="659" y="7"/>
                  <a:pt x="681" y="0"/>
                  <a:pt x="681" y="0"/>
                </a:cubicBezTo>
                <a:cubicBezTo>
                  <a:pt x="698" y="3"/>
                  <a:pt x="706" y="2"/>
                  <a:pt x="711" y="18"/>
                </a:cubicBezTo>
                <a:cubicBezTo>
                  <a:pt x="701" y="33"/>
                  <a:pt x="691" y="48"/>
                  <a:pt x="681" y="63"/>
                </a:cubicBezTo>
                <a:cubicBezTo>
                  <a:pt x="674" y="105"/>
                  <a:pt x="640" y="96"/>
                  <a:pt x="609" y="117"/>
                </a:cubicBezTo>
                <a:cubicBezTo>
                  <a:pt x="599" y="132"/>
                  <a:pt x="580" y="137"/>
                  <a:pt x="564" y="144"/>
                </a:cubicBezTo>
                <a:cubicBezTo>
                  <a:pt x="558" y="147"/>
                  <a:pt x="546" y="150"/>
                  <a:pt x="546" y="150"/>
                </a:cubicBezTo>
                <a:cubicBezTo>
                  <a:pt x="530" y="166"/>
                  <a:pt x="520" y="188"/>
                  <a:pt x="501" y="201"/>
                </a:cubicBezTo>
                <a:cubicBezTo>
                  <a:pt x="493" y="213"/>
                  <a:pt x="479" y="222"/>
                  <a:pt x="468" y="231"/>
                </a:cubicBezTo>
                <a:cubicBezTo>
                  <a:pt x="462" y="235"/>
                  <a:pt x="450" y="243"/>
                  <a:pt x="450" y="243"/>
                </a:cubicBezTo>
                <a:cubicBezTo>
                  <a:pt x="444" y="260"/>
                  <a:pt x="444" y="266"/>
                  <a:pt x="429" y="276"/>
                </a:cubicBezTo>
                <a:cubicBezTo>
                  <a:pt x="425" y="288"/>
                  <a:pt x="421" y="293"/>
                  <a:pt x="411" y="300"/>
                </a:cubicBezTo>
                <a:cubicBezTo>
                  <a:pt x="397" y="321"/>
                  <a:pt x="405" y="314"/>
                  <a:pt x="390" y="324"/>
                </a:cubicBezTo>
                <a:cubicBezTo>
                  <a:pt x="371" y="353"/>
                  <a:pt x="379" y="355"/>
                  <a:pt x="342" y="360"/>
                </a:cubicBezTo>
                <a:cubicBezTo>
                  <a:pt x="322" y="373"/>
                  <a:pt x="342" y="358"/>
                  <a:pt x="330" y="375"/>
                </a:cubicBezTo>
                <a:cubicBezTo>
                  <a:pt x="323" y="385"/>
                  <a:pt x="311" y="390"/>
                  <a:pt x="303" y="399"/>
                </a:cubicBezTo>
                <a:cubicBezTo>
                  <a:pt x="290" y="414"/>
                  <a:pt x="281" y="433"/>
                  <a:pt x="267" y="447"/>
                </a:cubicBezTo>
                <a:cubicBezTo>
                  <a:pt x="263" y="458"/>
                  <a:pt x="262" y="467"/>
                  <a:pt x="255" y="477"/>
                </a:cubicBezTo>
                <a:cubicBezTo>
                  <a:pt x="245" y="476"/>
                  <a:pt x="235" y="476"/>
                  <a:pt x="225" y="474"/>
                </a:cubicBezTo>
                <a:cubicBezTo>
                  <a:pt x="205" y="469"/>
                  <a:pt x="214" y="441"/>
                  <a:pt x="204" y="429"/>
                </a:cubicBezTo>
                <a:cubicBezTo>
                  <a:pt x="196" y="419"/>
                  <a:pt x="176" y="415"/>
                  <a:pt x="165" y="408"/>
                </a:cubicBezTo>
                <a:cubicBezTo>
                  <a:pt x="163" y="405"/>
                  <a:pt x="162" y="402"/>
                  <a:pt x="159" y="399"/>
                </a:cubicBezTo>
                <a:cubicBezTo>
                  <a:pt x="156" y="396"/>
                  <a:pt x="152" y="396"/>
                  <a:pt x="150" y="393"/>
                </a:cubicBezTo>
                <a:cubicBezTo>
                  <a:pt x="142" y="383"/>
                  <a:pt x="143" y="377"/>
                  <a:pt x="129" y="372"/>
                </a:cubicBezTo>
                <a:cubicBezTo>
                  <a:pt x="125" y="366"/>
                  <a:pt x="119" y="361"/>
                  <a:pt x="117" y="354"/>
                </a:cubicBezTo>
                <a:cubicBezTo>
                  <a:pt x="110" y="333"/>
                  <a:pt x="111" y="299"/>
                  <a:pt x="87" y="291"/>
                </a:cubicBezTo>
                <a:cubicBezTo>
                  <a:pt x="64" y="296"/>
                  <a:pt x="66" y="302"/>
                  <a:pt x="45" y="309"/>
                </a:cubicBezTo>
                <a:cubicBezTo>
                  <a:pt x="39" y="311"/>
                  <a:pt x="27" y="315"/>
                  <a:pt x="27" y="315"/>
                </a:cubicBezTo>
                <a:cubicBezTo>
                  <a:pt x="21" y="313"/>
                  <a:pt x="11" y="315"/>
                  <a:pt x="9" y="309"/>
                </a:cubicBezTo>
                <a:cubicBezTo>
                  <a:pt x="7" y="303"/>
                  <a:pt x="5" y="297"/>
                  <a:pt x="3" y="291"/>
                </a:cubicBezTo>
                <a:cubicBezTo>
                  <a:pt x="2" y="288"/>
                  <a:pt x="0" y="282"/>
                  <a:pt x="0" y="282"/>
                </a:cubicBezTo>
                <a:cubicBezTo>
                  <a:pt x="1" y="276"/>
                  <a:pt x="4" y="232"/>
                  <a:pt x="9" y="225"/>
                </a:cubicBezTo>
                <a:cubicBezTo>
                  <a:pt x="11" y="222"/>
                  <a:pt x="17" y="223"/>
                  <a:pt x="21" y="222"/>
                </a:cubicBezTo>
                <a:cubicBezTo>
                  <a:pt x="42" y="208"/>
                  <a:pt x="29" y="188"/>
                  <a:pt x="39" y="180"/>
                </a:cubicBezTo>
                <a:cubicBezTo>
                  <a:pt x="44" y="175"/>
                  <a:pt x="53" y="178"/>
                  <a:pt x="60" y="177"/>
                </a:cubicBezTo>
                <a:cubicBezTo>
                  <a:pt x="70" y="174"/>
                  <a:pt x="69" y="177"/>
                  <a:pt x="69" y="171"/>
                </a:cubicBezTo>
              </a:path>
            </a:pathLst>
          </a:custGeom>
          <a:solidFill>
            <a:srgbClr val="FF0000"/>
          </a:solidFill>
          <a:ln w="19050">
            <a:solidFill>
              <a:srgbClr val="008080"/>
            </a:solidFill>
            <a:round/>
            <a:headEnd/>
            <a:tailEnd/>
          </a:ln>
          <a:effectLst>
            <a:outerShdw dist="91581" dir="8778596" algn="ctr" rotWithShape="0">
              <a:srgbClr val="66FFFF"/>
            </a:outerShdw>
          </a:effectLst>
        </p:spPr>
        <p:txBody>
          <a:bodyPr wrap="none" anchor="ctr"/>
          <a:lstStyle/>
          <a:p>
            <a:endParaRPr lang="it-IT"/>
          </a:p>
        </p:txBody>
      </p:sp>
      <p:sp>
        <p:nvSpPr>
          <p:cNvPr id="29699" name="Freeform 3"/>
          <p:cNvSpPr>
            <a:spLocks/>
          </p:cNvSpPr>
          <p:nvPr/>
        </p:nvSpPr>
        <p:spPr bwMode="auto">
          <a:xfrm>
            <a:off x="3795713" y="2952750"/>
            <a:ext cx="923925" cy="1733550"/>
          </a:xfrm>
          <a:custGeom>
            <a:avLst/>
            <a:gdLst>
              <a:gd name="T0" fmla="*/ 2147483647 w 582"/>
              <a:gd name="T1" fmla="*/ 2147483647 h 1092"/>
              <a:gd name="T2" fmla="*/ 2147483647 w 582"/>
              <a:gd name="T3" fmla="*/ 2147483647 h 1092"/>
              <a:gd name="T4" fmla="*/ 2147483647 w 582"/>
              <a:gd name="T5" fmla="*/ 2147483647 h 1092"/>
              <a:gd name="T6" fmla="*/ 2147483647 w 582"/>
              <a:gd name="T7" fmla="*/ 0 h 1092"/>
              <a:gd name="T8" fmla="*/ 2147483647 w 582"/>
              <a:gd name="T9" fmla="*/ 2147483647 h 1092"/>
              <a:gd name="T10" fmla="*/ 2147483647 w 582"/>
              <a:gd name="T11" fmla="*/ 2147483647 h 1092"/>
              <a:gd name="T12" fmla="*/ 2147483647 w 582"/>
              <a:gd name="T13" fmla="*/ 2147483647 h 1092"/>
              <a:gd name="T14" fmla="*/ 2147483647 w 582"/>
              <a:gd name="T15" fmla="*/ 2147483647 h 1092"/>
              <a:gd name="T16" fmla="*/ 2147483647 w 582"/>
              <a:gd name="T17" fmla="*/ 2147483647 h 1092"/>
              <a:gd name="T18" fmla="*/ 2147483647 w 582"/>
              <a:gd name="T19" fmla="*/ 2147483647 h 1092"/>
              <a:gd name="T20" fmla="*/ 2147483647 w 582"/>
              <a:gd name="T21" fmla="*/ 2147483647 h 1092"/>
              <a:gd name="T22" fmla="*/ 2147483647 w 582"/>
              <a:gd name="T23" fmla="*/ 2147483647 h 1092"/>
              <a:gd name="T24" fmla="*/ 2147483647 w 582"/>
              <a:gd name="T25" fmla="*/ 2147483647 h 1092"/>
              <a:gd name="T26" fmla="*/ 2147483647 w 582"/>
              <a:gd name="T27" fmla="*/ 2147483647 h 1092"/>
              <a:gd name="T28" fmla="*/ 2147483647 w 582"/>
              <a:gd name="T29" fmla="*/ 2147483647 h 1092"/>
              <a:gd name="T30" fmla="*/ 2147483647 w 582"/>
              <a:gd name="T31" fmla="*/ 2147483647 h 1092"/>
              <a:gd name="T32" fmla="*/ 2147483647 w 582"/>
              <a:gd name="T33" fmla="*/ 2147483647 h 1092"/>
              <a:gd name="T34" fmla="*/ 2147483647 w 582"/>
              <a:gd name="T35" fmla="*/ 2147483647 h 1092"/>
              <a:gd name="T36" fmla="*/ 2147483647 w 582"/>
              <a:gd name="T37" fmla="*/ 2147483647 h 1092"/>
              <a:gd name="T38" fmla="*/ 2147483647 w 582"/>
              <a:gd name="T39" fmla="*/ 2147483647 h 1092"/>
              <a:gd name="T40" fmla="*/ 2147483647 w 582"/>
              <a:gd name="T41" fmla="*/ 2147483647 h 1092"/>
              <a:gd name="T42" fmla="*/ 2147483647 w 582"/>
              <a:gd name="T43" fmla="*/ 2147483647 h 1092"/>
              <a:gd name="T44" fmla="*/ 2147483647 w 582"/>
              <a:gd name="T45" fmla="*/ 2147483647 h 1092"/>
              <a:gd name="T46" fmla="*/ 2147483647 w 582"/>
              <a:gd name="T47" fmla="*/ 2147483647 h 1092"/>
              <a:gd name="T48" fmla="*/ 2147483647 w 582"/>
              <a:gd name="T49" fmla="*/ 2147483647 h 1092"/>
              <a:gd name="T50" fmla="*/ 2147483647 w 582"/>
              <a:gd name="T51" fmla="*/ 2147483647 h 1092"/>
              <a:gd name="T52" fmla="*/ 2147483647 w 582"/>
              <a:gd name="T53" fmla="*/ 2147483647 h 1092"/>
              <a:gd name="T54" fmla="*/ 2147483647 w 582"/>
              <a:gd name="T55" fmla="*/ 2147483647 h 1092"/>
              <a:gd name="T56" fmla="*/ 2147483647 w 582"/>
              <a:gd name="T57" fmla="*/ 2147483647 h 1092"/>
              <a:gd name="T58" fmla="*/ 2147483647 w 582"/>
              <a:gd name="T59" fmla="*/ 2147483647 h 1092"/>
              <a:gd name="T60" fmla="*/ 2147483647 w 582"/>
              <a:gd name="T61" fmla="*/ 2147483647 h 1092"/>
              <a:gd name="T62" fmla="*/ 2147483647 w 582"/>
              <a:gd name="T63" fmla="*/ 2147483647 h 1092"/>
              <a:gd name="T64" fmla="*/ 2147483647 w 582"/>
              <a:gd name="T65" fmla="*/ 2147483647 h 1092"/>
              <a:gd name="T66" fmla="*/ 2147483647 w 582"/>
              <a:gd name="T67" fmla="*/ 2147483647 h 1092"/>
              <a:gd name="T68" fmla="*/ 2147483647 w 582"/>
              <a:gd name="T69" fmla="*/ 2147483647 h 1092"/>
              <a:gd name="T70" fmla="*/ 2147483647 w 582"/>
              <a:gd name="T71" fmla="*/ 2147483647 h 1092"/>
              <a:gd name="T72" fmla="*/ 2147483647 w 582"/>
              <a:gd name="T73" fmla="*/ 2147483647 h 1092"/>
              <a:gd name="T74" fmla="*/ 2147483647 w 582"/>
              <a:gd name="T75" fmla="*/ 2147483647 h 1092"/>
              <a:gd name="T76" fmla="*/ 2147483647 w 582"/>
              <a:gd name="T77" fmla="*/ 2147483647 h 1092"/>
              <a:gd name="T78" fmla="*/ 2147483647 w 582"/>
              <a:gd name="T79" fmla="*/ 2147483647 h 1092"/>
              <a:gd name="T80" fmla="*/ 2147483647 w 582"/>
              <a:gd name="T81" fmla="*/ 2147483647 h 1092"/>
              <a:gd name="T82" fmla="*/ 2147483647 w 582"/>
              <a:gd name="T83" fmla="*/ 2147483647 h 1092"/>
              <a:gd name="T84" fmla="*/ 2147483647 w 582"/>
              <a:gd name="T85" fmla="*/ 2147483647 h 1092"/>
              <a:gd name="T86" fmla="*/ 2147483647 w 582"/>
              <a:gd name="T87" fmla="*/ 2147483647 h 1092"/>
              <a:gd name="T88" fmla="*/ 2147483647 w 582"/>
              <a:gd name="T89" fmla="*/ 2147483647 h 1092"/>
              <a:gd name="T90" fmla="*/ 2147483647 w 582"/>
              <a:gd name="T91" fmla="*/ 2147483647 h 1092"/>
              <a:gd name="T92" fmla="*/ 2147483647 w 582"/>
              <a:gd name="T93" fmla="*/ 2147483647 h 1092"/>
              <a:gd name="T94" fmla="*/ 2147483647 w 582"/>
              <a:gd name="T95" fmla="*/ 2147483647 h 1092"/>
              <a:gd name="T96" fmla="*/ 2147483647 w 582"/>
              <a:gd name="T97" fmla="*/ 2147483647 h 1092"/>
              <a:gd name="T98" fmla="*/ 2147483647 w 582"/>
              <a:gd name="T99" fmla="*/ 2147483647 h 1092"/>
              <a:gd name="T100" fmla="*/ 2147483647 w 582"/>
              <a:gd name="T101" fmla="*/ 2147483647 h 1092"/>
              <a:gd name="T102" fmla="*/ 2147483647 w 582"/>
              <a:gd name="T103" fmla="*/ 2147483647 h 1092"/>
              <a:gd name="T104" fmla="*/ 2147483647 w 582"/>
              <a:gd name="T105" fmla="*/ 2147483647 h 1092"/>
              <a:gd name="T106" fmla="*/ 2147483647 w 582"/>
              <a:gd name="T107" fmla="*/ 2147483647 h 1092"/>
              <a:gd name="T108" fmla="*/ 2147483647 w 582"/>
              <a:gd name="T109" fmla="*/ 2147483647 h 1092"/>
              <a:gd name="T110" fmla="*/ 2147483647 w 582"/>
              <a:gd name="T111" fmla="*/ 2147483647 h 1092"/>
              <a:gd name="T112" fmla="*/ 2147483647 w 582"/>
              <a:gd name="T113" fmla="*/ 2147483647 h 1092"/>
              <a:gd name="T114" fmla="*/ 2147483647 w 582"/>
              <a:gd name="T115" fmla="*/ 2147483647 h 1092"/>
              <a:gd name="T116" fmla="*/ 2147483647 w 582"/>
              <a:gd name="T117" fmla="*/ 2147483647 h 1092"/>
              <a:gd name="T118" fmla="*/ 2147483647 w 582"/>
              <a:gd name="T119" fmla="*/ 2147483647 h 10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2" h="1092">
                <a:moveTo>
                  <a:pt x="9" y="84"/>
                </a:moveTo>
                <a:cubicBezTo>
                  <a:pt x="16" y="63"/>
                  <a:pt x="22" y="55"/>
                  <a:pt x="41" y="42"/>
                </a:cubicBezTo>
                <a:cubicBezTo>
                  <a:pt x="46" y="34"/>
                  <a:pt x="52" y="28"/>
                  <a:pt x="57" y="20"/>
                </a:cubicBezTo>
                <a:cubicBezTo>
                  <a:pt x="62" y="12"/>
                  <a:pt x="90" y="0"/>
                  <a:pt x="90" y="0"/>
                </a:cubicBezTo>
                <a:cubicBezTo>
                  <a:pt x="120" y="5"/>
                  <a:pt x="152" y="11"/>
                  <a:pt x="178" y="28"/>
                </a:cubicBezTo>
                <a:cubicBezTo>
                  <a:pt x="197" y="37"/>
                  <a:pt x="201" y="39"/>
                  <a:pt x="214" y="48"/>
                </a:cubicBezTo>
                <a:cubicBezTo>
                  <a:pt x="227" y="57"/>
                  <a:pt x="245" y="75"/>
                  <a:pt x="258" y="80"/>
                </a:cubicBezTo>
                <a:cubicBezTo>
                  <a:pt x="269" y="79"/>
                  <a:pt x="280" y="80"/>
                  <a:pt x="290" y="76"/>
                </a:cubicBezTo>
                <a:cubicBezTo>
                  <a:pt x="294" y="74"/>
                  <a:pt x="292" y="68"/>
                  <a:pt x="294" y="64"/>
                </a:cubicBezTo>
                <a:cubicBezTo>
                  <a:pt x="296" y="59"/>
                  <a:pt x="294" y="44"/>
                  <a:pt x="298" y="36"/>
                </a:cubicBezTo>
                <a:cubicBezTo>
                  <a:pt x="302" y="28"/>
                  <a:pt x="311" y="20"/>
                  <a:pt x="318" y="16"/>
                </a:cubicBezTo>
                <a:cubicBezTo>
                  <a:pt x="324" y="13"/>
                  <a:pt x="331" y="14"/>
                  <a:pt x="338" y="12"/>
                </a:cubicBezTo>
                <a:cubicBezTo>
                  <a:pt x="346" y="10"/>
                  <a:pt x="362" y="4"/>
                  <a:pt x="362" y="4"/>
                </a:cubicBezTo>
                <a:cubicBezTo>
                  <a:pt x="375" y="5"/>
                  <a:pt x="389" y="4"/>
                  <a:pt x="402" y="8"/>
                </a:cubicBezTo>
                <a:cubicBezTo>
                  <a:pt x="414" y="12"/>
                  <a:pt x="419" y="50"/>
                  <a:pt x="422" y="60"/>
                </a:cubicBezTo>
                <a:cubicBezTo>
                  <a:pt x="427" y="165"/>
                  <a:pt x="413" y="148"/>
                  <a:pt x="462" y="116"/>
                </a:cubicBezTo>
                <a:cubicBezTo>
                  <a:pt x="468" y="107"/>
                  <a:pt x="481" y="86"/>
                  <a:pt x="490" y="80"/>
                </a:cubicBezTo>
                <a:cubicBezTo>
                  <a:pt x="501" y="73"/>
                  <a:pt x="514" y="72"/>
                  <a:pt x="526" y="68"/>
                </a:cubicBezTo>
                <a:cubicBezTo>
                  <a:pt x="530" y="67"/>
                  <a:pt x="538" y="64"/>
                  <a:pt x="538" y="64"/>
                </a:cubicBezTo>
                <a:cubicBezTo>
                  <a:pt x="549" y="81"/>
                  <a:pt x="549" y="74"/>
                  <a:pt x="542" y="100"/>
                </a:cubicBezTo>
                <a:cubicBezTo>
                  <a:pt x="540" y="108"/>
                  <a:pt x="534" y="124"/>
                  <a:pt x="534" y="124"/>
                </a:cubicBezTo>
                <a:cubicBezTo>
                  <a:pt x="533" y="140"/>
                  <a:pt x="529" y="194"/>
                  <a:pt x="522" y="212"/>
                </a:cubicBezTo>
                <a:cubicBezTo>
                  <a:pt x="519" y="219"/>
                  <a:pt x="493" y="234"/>
                  <a:pt x="486" y="256"/>
                </a:cubicBezTo>
                <a:cubicBezTo>
                  <a:pt x="494" y="302"/>
                  <a:pt x="519" y="319"/>
                  <a:pt x="544" y="356"/>
                </a:cubicBezTo>
                <a:cubicBezTo>
                  <a:pt x="552" y="369"/>
                  <a:pt x="566" y="399"/>
                  <a:pt x="574" y="412"/>
                </a:cubicBezTo>
                <a:cubicBezTo>
                  <a:pt x="579" y="419"/>
                  <a:pt x="582" y="436"/>
                  <a:pt x="582" y="436"/>
                </a:cubicBezTo>
                <a:cubicBezTo>
                  <a:pt x="576" y="461"/>
                  <a:pt x="568" y="460"/>
                  <a:pt x="542" y="464"/>
                </a:cubicBezTo>
                <a:cubicBezTo>
                  <a:pt x="515" y="482"/>
                  <a:pt x="504" y="486"/>
                  <a:pt x="474" y="496"/>
                </a:cubicBezTo>
                <a:cubicBezTo>
                  <a:pt x="463" y="512"/>
                  <a:pt x="444" y="518"/>
                  <a:pt x="430" y="532"/>
                </a:cubicBezTo>
                <a:cubicBezTo>
                  <a:pt x="442" y="569"/>
                  <a:pt x="463" y="594"/>
                  <a:pt x="475" y="630"/>
                </a:cubicBezTo>
                <a:cubicBezTo>
                  <a:pt x="478" y="640"/>
                  <a:pt x="491" y="645"/>
                  <a:pt x="502" y="648"/>
                </a:cubicBezTo>
                <a:cubicBezTo>
                  <a:pt x="529" y="666"/>
                  <a:pt x="529" y="668"/>
                  <a:pt x="526" y="704"/>
                </a:cubicBezTo>
                <a:cubicBezTo>
                  <a:pt x="505" y="673"/>
                  <a:pt x="527" y="707"/>
                  <a:pt x="530" y="712"/>
                </a:cubicBezTo>
                <a:cubicBezTo>
                  <a:pt x="533" y="726"/>
                  <a:pt x="546" y="756"/>
                  <a:pt x="546" y="756"/>
                </a:cubicBezTo>
                <a:cubicBezTo>
                  <a:pt x="551" y="788"/>
                  <a:pt x="546" y="806"/>
                  <a:pt x="538" y="844"/>
                </a:cubicBezTo>
                <a:cubicBezTo>
                  <a:pt x="535" y="858"/>
                  <a:pt x="511" y="882"/>
                  <a:pt x="511" y="882"/>
                </a:cubicBezTo>
                <a:cubicBezTo>
                  <a:pt x="504" y="893"/>
                  <a:pt x="495" y="906"/>
                  <a:pt x="495" y="906"/>
                </a:cubicBezTo>
                <a:cubicBezTo>
                  <a:pt x="492" y="958"/>
                  <a:pt x="493" y="997"/>
                  <a:pt x="477" y="1044"/>
                </a:cubicBezTo>
                <a:cubicBezTo>
                  <a:pt x="470" y="1064"/>
                  <a:pt x="473" y="1084"/>
                  <a:pt x="450" y="1092"/>
                </a:cubicBezTo>
                <a:cubicBezTo>
                  <a:pt x="427" y="1084"/>
                  <a:pt x="409" y="1070"/>
                  <a:pt x="386" y="1064"/>
                </a:cubicBezTo>
                <a:cubicBezTo>
                  <a:pt x="364" y="1049"/>
                  <a:pt x="358" y="1048"/>
                  <a:pt x="350" y="1024"/>
                </a:cubicBezTo>
                <a:cubicBezTo>
                  <a:pt x="355" y="994"/>
                  <a:pt x="360" y="962"/>
                  <a:pt x="382" y="940"/>
                </a:cubicBezTo>
                <a:cubicBezTo>
                  <a:pt x="381" y="925"/>
                  <a:pt x="394" y="852"/>
                  <a:pt x="358" y="864"/>
                </a:cubicBezTo>
                <a:cubicBezTo>
                  <a:pt x="350" y="861"/>
                  <a:pt x="342" y="859"/>
                  <a:pt x="334" y="856"/>
                </a:cubicBezTo>
                <a:cubicBezTo>
                  <a:pt x="330" y="855"/>
                  <a:pt x="334" y="846"/>
                  <a:pt x="338" y="844"/>
                </a:cubicBezTo>
                <a:cubicBezTo>
                  <a:pt x="344" y="840"/>
                  <a:pt x="351" y="841"/>
                  <a:pt x="358" y="840"/>
                </a:cubicBezTo>
                <a:cubicBezTo>
                  <a:pt x="366" y="802"/>
                  <a:pt x="355" y="828"/>
                  <a:pt x="342" y="800"/>
                </a:cubicBezTo>
                <a:cubicBezTo>
                  <a:pt x="325" y="762"/>
                  <a:pt x="326" y="696"/>
                  <a:pt x="290" y="672"/>
                </a:cubicBezTo>
                <a:cubicBezTo>
                  <a:pt x="273" y="647"/>
                  <a:pt x="300" y="633"/>
                  <a:pt x="314" y="612"/>
                </a:cubicBezTo>
                <a:cubicBezTo>
                  <a:pt x="317" y="600"/>
                  <a:pt x="311" y="619"/>
                  <a:pt x="302" y="608"/>
                </a:cubicBezTo>
                <a:cubicBezTo>
                  <a:pt x="293" y="597"/>
                  <a:pt x="270" y="568"/>
                  <a:pt x="258" y="548"/>
                </a:cubicBezTo>
                <a:cubicBezTo>
                  <a:pt x="247" y="532"/>
                  <a:pt x="236" y="507"/>
                  <a:pt x="230" y="488"/>
                </a:cubicBezTo>
                <a:cubicBezTo>
                  <a:pt x="234" y="439"/>
                  <a:pt x="247" y="387"/>
                  <a:pt x="218" y="344"/>
                </a:cubicBezTo>
                <a:cubicBezTo>
                  <a:pt x="210" y="331"/>
                  <a:pt x="203" y="316"/>
                  <a:pt x="190" y="308"/>
                </a:cubicBezTo>
                <a:cubicBezTo>
                  <a:pt x="182" y="303"/>
                  <a:pt x="166" y="292"/>
                  <a:pt x="166" y="292"/>
                </a:cubicBezTo>
                <a:cubicBezTo>
                  <a:pt x="138" y="297"/>
                  <a:pt x="136" y="310"/>
                  <a:pt x="118" y="292"/>
                </a:cubicBezTo>
                <a:cubicBezTo>
                  <a:pt x="110" y="269"/>
                  <a:pt x="103" y="224"/>
                  <a:pt x="78" y="216"/>
                </a:cubicBezTo>
                <a:cubicBezTo>
                  <a:pt x="65" y="197"/>
                  <a:pt x="60" y="184"/>
                  <a:pt x="42" y="172"/>
                </a:cubicBezTo>
                <a:cubicBezTo>
                  <a:pt x="16" y="133"/>
                  <a:pt x="55" y="194"/>
                  <a:pt x="30" y="140"/>
                </a:cubicBezTo>
                <a:cubicBezTo>
                  <a:pt x="22" y="123"/>
                  <a:pt x="0" y="103"/>
                  <a:pt x="9" y="84"/>
                </a:cubicBezTo>
                <a:close/>
              </a:path>
            </a:pathLst>
          </a:custGeom>
          <a:solidFill>
            <a:srgbClr val="C0C0C0"/>
          </a:solidFill>
          <a:ln w="9525">
            <a:solidFill>
              <a:srgbClr val="008080"/>
            </a:solidFill>
            <a:round/>
            <a:headEnd/>
            <a:tailEnd/>
          </a:ln>
          <a:effectLst>
            <a:outerShdw dist="28398" dir="9206097" algn="ctr" rotWithShape="0">
              <a:srgbClr val="66FFFF"/>
            </a:outerShdw>
          </a:effectLst>
        </p:spPr>
        <p:txBody>
          <a:bodyPr wrap="none" anchor="ctr"/>
          <a:lstStyle/>
          <a:p>
            <a:endParaRPr lang="it-IT"/>
          </a:p>
        </p:txBody>
      </p:sp>
      <p:sp>
        <p:nvSpPr>
          <p:cNvPr id="29700" name="Freeform 4"/>
          <p:cNvSpPr>
            <a:spLocks/>
          </p:cNvSpPr>
          <p:nvPr/>
        </p:nvSpPr>
        <p:spPr bwMode="auto">
          <a:xfrm>
            <a:off x="3333750" y="3101975"/>
            <a:ext cx="1058863" cy="1304925"/>
          </a:xfrm>
          <a:custGeom>
            <a:avLst/>
            <a:gdLst>
              <a:gd name="T0" fmla="*/ 2147483647 w 667"/>
              <a:gd name="T1" fmla="*/ 2147483647 h 822"/>
              <a:gd name="T2" fmla="*/ 2147483647 w 667"/>
              <a:gd name="T3" fmla="*/ 2147483647 h 822"/>
              <a:gd name="T4" fmla="*/ 2147483647 w 667"/>
              <a:gd name="T5" fmla="*/ 2147483647 h 822"/>
              <a:gd name="T6" fmla="*/ 2147483647 w 667"/>
              <a:gd name="T7" fmla="*/ 2147483647 h 822"/>
              <a:gd name="T8" fmla="*/ 2147483647 w 667"/>
              <a:gd name="T9" fmla="*/ 2147483647 h 822"/>
              <a:gd name="T10" fmla="*/ 2147483647 w 667"/>
              <a:gd name="T11" fmla="*/ 2147483647 h 822"/>
              <a:gd name="T12" fmla="*/ 2147483647 w 667"/>
              <a:gd name="T13" fmla="*/ 2147483647 h 822"/>
              <a:gd name="T14" fmla="*/ 2147483647 w 667"/>
              <a:gd name="T15" fmla="*/ 2147483647 h 822"/>
              <a:gd name="T16" fmla="*/ 2147483647 w 667"/>
              <a:gd name="T17" fmla="*/ 2147483647 h 822"/>
              <a:gd name="T18" fmla="*/ 2147483647 w 667"/>
              <a:gd name="T19" fmla="*/ 2147483647 h 822"/>
              <a:gd name="T20" fmla="*/ 2147483647 w 667"/>
              <a:gd name="T21" fmla="*/ 2147483647 h 822"/>
              <a:gd name="T22" fmla="*/ 2147483647 w 667"/>
              <a:gd name="T23" fmla="*/ 2147483647 h 822"/>
              <a:gd name="T24" fmla="*/ 2147483647 w 667"/>
              <a:gd name="T25" fmla="*/ 2147483647 h 822"/>
              <a:gd name="T26" fmla="*/ 2147483647 w 667"/>
              <a:gd name="T27" fmla="*/ 2147483647 h 822"/>
              <a:gd name="T28" fmla="*/ 2147483647 w 667"/>
              <a:gd name="T29" fmla="*/ 2147483647 h 822"/>
              <a:gd name="T30" fmla="*/ 2147483647 w 667"/>
              <a:gd name="T31" fmla="*/ 2147483647 h 822"/>
              <a:gd name="T32" fmla="*/ 2147483647 w 667"/>
              <a:gd name="T33" fmla="*/ 2147483647 h 822"/>
              <a:gd name="T34" fmla="*/ 2147483647 w 667"/>
              <a:gd name="T35" fmla="*/ 2147483647 h 822"/>
              <a:gd name="T36" fmla="*/ 2147483647 w 667"/>
              <a:gd name="T37" fmla="*/ 2147483647 h 822"/>
              <a:gd name="T38" fmla="*/ 2147483647 w 667"/>
              <a:gd name="T39" fmla="*/ 2147483647 h 822"/>
              <a:gd name="T40" fmla="*/ 2147483647 w 667"/>
              <a:gd name="T41" fmla="*/ 2147483647 h 822"/>
              <a:gd name="T42" fmla="*/ 2147483647 w 667"/>
              <a:gd name="T43" fmla="*/ 2147483647 h 822"/>
              <a:gd name="T44" fmla="*/ 2147483647 w 667"/>
              <a:gd name="T45" fmla="*/ 2147483647 h 822"/>
              <a:gd name="T46" fmla="*/ 2147483647 w 667"/>
              <a:gd name="T47" fmla="*/ 2147483647 h 822"/>
              <a:gd name="T48" fmla="*/ 2147483647 w 667"/>
              <a:gd name="T49" fmla="*/ 2147483647 h 822"/>
              <a:gd name="T50" fmla="*/ 2147483647 w 667"/>
              <a:gd name="T51" fmla="*/ 2147483647 h 822"/>
              <a:gd name="T52" fmla="*/ 2147483647 w 667"/>
              <a:gd name="T53" fmla="*/ 2147483647 h 822"/>
              <a:gd name="T54" fmla="*/ 2147483647 w 667"/>
              <a:gd name="T55" fmla="*/ 2147483647 h 822"/>
              <a:gd name="T56" fmla="*/ 2147483647 w 667"/>
              <a:gd name="T57" fmla="*/ 2147483647 h 822"/>
              <a:gd name="T58" fmla="*/ 2147483647 w 667"/>
              <a:gd name="T59" fmla="*/ 2147483647 h 822"/>
              <a:gd name="T60" fmla="*/ 2147483647 w 667"/>
              <a:gd name="T61" fmla="*/ 2147483647 h 822"/>
              <a:gd name="T62" fmla="*/ 2147483647 w 667"/>
              <a:gd name="T63" fmla="*/ 2147483647 h 822"/>
              <a:gd name="T64" fmla="*/ 2147483647 w 667"/>
              <a:gd name="T65" fmla="*/ 2147483647 h 822"/>
              <a:gd name="T66" fmla="*/ 2147483647 w 667"/>
              <a:gd name="T67" fmla="*/ 2147483647 h 822"/>
              <a:gd name="T68" fmla="*/ 2147483647 w 667"/>
              <a:gd name="T69" fmla="*/ 2147483647 h 822"/>
              <a:gd name="T70" fmla="*/ 2147483647 w 667"/>
              <a:gd name="T71" fmla="*/ 2147483647 h 822"/>
              <a:gd name="T72" fmla="*/ 2147483647 w 667"/>
              <a:gd name="T73" fmla="*/ 2147483647 h 822"/>
              <a:gd name="T74" fmla="*/ 2147483647 w 667"/>
              <a:gd name="T75" fmla="*/ 2147483647 h 822"/>
              <a:gd name="T76" fmla="*/ 2147483647 w 667"/>
              <a:gd name="T77" fmla="*/ 2147483647 h 822"/>
              <a:gd name="T78" fmla="*/ 2147483647 w 667"/>
              <a:gd name="T79" fmla="*/ 2147483647 h 822"/>
              <a:gd name="T80" fmla="*/ 2147483647 w 667"/>
              <a:gd name="T81" fmla="*/ 2147483647 h 822"/>
              <a:gd name="T82" fmla="*/ 2147483647 w 667"/>
              <a:gd name="T83" fmla="*/ 2147483647 h 822"/>
              <a:gd name="T84" fmla="*/ 2147483647 w 667"/>
              <a:gd name="T85" fmla="*/ 2147483647 h 822"/>
              <a:gd name="T86" fmla="*/ 2147483647 w 667"/>
              <a:gd name="T87" fmla="*/ 2147483647 h 822"/>
              <a:gd name="T88" fmla="*/ 2147483647 w 667"/>
              <a:gd name="T89" fmla="*/ 2147483647 h 822"/>
              <a:gd name="T90" fmla="*/ 2147483647 w 667"/>
              <a:gd name="T91" fmla="*/ 2147483647 h 822"/>
              <a:gd name="T92" fmla="*/ 0 w 667"/>
              <a:gd name="T93" fmla="*/ 2147483647 h 8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7"/>
              <a:gd name="T142" fmla="*/ 0 h 822"/>
              <a:gd name="T143" fmla="*/ 667 w 667"/>
              <a:gd name="T144" fmla="*/ 822 h 8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7" h="822">
                <a:moveTo>
                  <a:pt x="24" y="558"/>
                </a:moveTo>
                <a:cubicBezTo>
                  <a:pt x="43" y="545"/>
                  <a:pt x="36" y="539"/>
                  <a:pt x="44" y="518"/>
                </a:cubicBezTo>
                <a:cubicBezTo>
                  <a:pt x="50" y="501"/>
                  <a:pt x="71" y="483"/>
                  <a:pt x="84" y="470"/>
                </a:cubicBezTo>
                <a:cubicBezTo>
                  <a:pt x="97" y="457"/>
                  <a:pt x="93" y="466"/>
                  <a:pt x="108" y="458"/>
                </a:cubicBezTo>
                <a:cubicBezTo>
                  <a:pt x="125" y="449"/>
                  <a:pt x="144" y="437"/>
                  <a:pt x="160" y="426"/>
                </a:cubicBezTo>
                <a:cubicBezTo>
                  <a:pt x="168" y="403"/>
                  <a:pt x="167" y="377"/>
                  <a:pt x="176" y="354"/>
                </a:cubicBezTo>
                <a:cubicBezTo>
                  <a:pt x="183" y="334"/>
                  <a:pt x="196" y="311"/>
                  <a:pt x="208" y="294"/>
                </a:cubicBezTo>
                <a:cubicBezTo>
                  <a:pt x="212" y="271"/>
                  <a:pt x="218" y="249"/>
                  <a:pt x="224" y="226"/>
                </a:cubicBezTo>
                <a:cubicBezTo>
                  <a:pt x="221" y="191"/>
                  <a:pt x="215" y="167"/>
                  <a:pt x="220" y="134"/>
                </a:cubicBezTo>
                <a:cubicBezTo>
                  <a:pt x="223" y="92"/>
                  <a:pt x="208" y="58"/>
                  <a:pt x="248" y="66"/>
                </a:cubicBezTo>
                <a:cubicBezTo>
                  <a:pt x="277" y="56"/>
                  <a:pt x="280" y="25"/>
                  <a:pt x="296" y="2"/>
                </a:cubicBezTo>
                <a:cubicBezTo>
                  <a:pt x="335" y="15"/>
                  <a:pt x="312" y="0"/>
                  <a:pt x="324" y="22"/>
                </a:cubicBezTo>
                <a:cubicBezTo>
                  <a:pt x="329" y="30"/>
                  <a:pt x="340" y="46"/>
                  <a:pt x="340" y="46"/>
                </a:cubicBezTo>
                <a:cubicBezTo>
                  <a:pt x="344" y="69"/>
                  <a:pt x="342" y="78"/>
                  <a:pt x="360" y="90"/>
                </a:cubicBezTo>
                <a:cubicBezTo>
                  <a:pt x="369" y="104"/>
                  <a:pt x="378" y="113"/>
                  <a:pt x="392" y="122"/>
                </a:cubicBezTo>
                <a:cubicBezTo>
                  <a:pt x="402" y="152"/>
                  <a:pt x="410" y="205"/>
                  <a:pt x="436" y="222"/>
                </a:cubicBezTo>
                <a:cubicBezTo>
                  <a:pt x="442" y="194"/>
                  <a:pt x="445" y="197"/>
                  <a:pt x="472" y="202"/>
                </a:cubicBezTo>
                <a:cubicBezTo>
                  <a:pt x="482" y="216"/>
                  <a:pt x="494" y="228"/>
                  <a:pt x="504" y="242"/>
                </a:cubicBezTo>
                <a:cubicBezTo>
                  <a:pt x="512" y="265"/>
                  <a:pt x="528" y="283"/>
                  <a:pt x="536" y="306"/>
                </a:cubicBezTo>
                <a:cubicBezTo>
                  <a:pt x="534" y="341"/>
                  <a:pt x="509" y="418"/>
                  <a:pt x="556" y="434"/>
                </a:cubicBezTo>
                <a:cubicBezTo>
                  <a:pt x="566" y="449"/>
                  <a:pt x="562" y="469"/>
                  <a:pt x="572" y="482"/>
                </a:cubicBezTo>
                <a:cubicBezTo>
                  <a:pt x="582" y="495"/>
                  <a:pt x="608" y="514"/>
                  <a:pt x="608" y="514"/>
                </a:cubicBezTo>
                <a:cubicBezTo>
                  <a:pt x="609" y="518"/>
                  <a:pt x="614" y="523"/>
                  <a:pt x="612" y="526"/>
                </a:cubicBezTo>
                <a:cubicBezTo>
                  <a:pt x="606" y="534"/>
                  <a:pt x="588" y="542"/>
                  <a:pt x="588" y="542"/>
                </a:cubicBezTo>
                <a:cubicBezTo>
                  <a:pt x="573" y="565"/>
                  <a:pt x="583" y="584"/>
                  <a:pt x="604" y="598"/>
                </a:cubicBezTo>
                <a:cubicBezTo>
                  <a:pt x="627" y="632"/>
                  <a:pt x="615" y="668"/>
                  <a:pt x="632" y="694"/>
                </a:cubicBezTo>
                <a:cubicBezTo>
                  <a:pt x="640" y="707"/>
                  <a:pt x="660" y="730"/>
                  <a:pt x="660" y="730"/>
                </a:cubicBezTo>
                <a:cubicBezTo>
                  <a:pt x="651" y="774"/>
                  <a:pt x="667" y="728"/>
                  <a:pt x="612" y="754"/>
                </a:cubicBezTo>
                <a:cubicBezTo>
                  <a:pt x="603" y="758"/>
                  <a:pt x="604" y="773"/>
                  <a:pt x="596" y="778"/>
                </a:cubicBezTo>
                <a:cubicBezTo>
                  <a:pt x="577" y="791"/>
                  <a:pt x="571" y="798"/>
                  <a:pt x="548" y="806"/>
                </a:cubicBezTo>
                <a:cubicBezTo>
                  <a:pt x="508" y="819"/>
                  <a:pt x="570" y="799"/>
                  <a:pt x="520" y="814"/>
                </a:cubicBezTo>
                <a:cubicBezTo>
                  <a:pt x="512" y="816"/>
                  <a:pt x="496" y="822"/>
                  <a:pt x="496" y="822"/>
                </a:cubicBezTo>
                <a:cubicBezTo>
                  <a:pt x="470" y="804"/>
                  <a:pt x="472" y="786"/>
                  <a:pt x="452" y="766"/>
                </a:cubicBezTo>
                <a:cubicBezTo>
                  <a:pt x="442" y="737"/>
                  <a:pt x="449" y="749"/>
                  <a:pt x="436" y="730"/>
                </a:cubicBezTo>
                <a:cubicBezTo>
                  <a:pt x="418" y="736"/>
                  <a:pt x="426" y="744"/>
                  <a:pt x="408" y="750"/>
                </a:cubicBezTo>
                <a:cubicBezTo>
                  <a:pt x="385" y="749"/>
                  <a:pt x="371" y="742"/>
                  <a:pt x="348" y="742"/>
                </a:cubicBezTo>
                <a:cubicBezTo>
                  <a:pt x="339" y="742"/>
                  <a:pt x="359" y="752"/>
                  <a:pt x="368" y="750"/>
                </a:cubicBezTo>
                <a:cubicBezTo>
                  <a:pt x="373" y="749"/>
                  <a:pt x="360" y="745"/>
                  <a:pt x="356" y="742"/>
                </a:cubicBezTo>
                <a:cubicBezTo>
                  <a:pt x="352" y="737"/>
                  <a:pt x="345" y="722"/>
                  <a:pt x="336" y="722"/>
                </a:cubicBezTo>
                <a:cubicBezTo>
                  <a:pt x="328" y="722"/>
                  <a:pt x="312" y="730"/>
                  <a:pt x="312" y="730"/>
                </a:cubicBezTo>
                <a:cubicBezTo>
                  <a:pt x="277" y="726"/>
                  <a:pt x="264" y="730"/>
                  <a:pt x="228" y="734"/>
                </a:cubicBezTo>
                <a:cubicBezTo>
                  <a:pt x="223" y="737"/>
                  <a:pt x="211" y="747"/>
                  <a:pt x="204" y="746"/>
                </a:cubicBezTo>
                <a:cubicBezTo>
                  <a:pt x="193" y="745"/>
                  <a:pt x="172" y="738"/>
                  <a:pt x="172" y="738"/>
                </a:cubicBezTo>
                <a:cubicBezTo>
                  <a:pt x="168" y="738"/>
                  <a:pt x="110" y="745"/>
                  <a:pt x="104" y="746"/>
                </a:cubicBezTo>
                <a:cubicBezTo>
                  <a:pt x="96" y="748"/>
                  <a:pt x="80" y="754"/>
                  <a:pt x="80" y="754"/>
                </a:cubicBezTo>
                <a:cubicBezTo>
                  <a:pt x="55" y="750"/>
                  <a:pt x="40" y="745"/>
                  <a:pt x="16" y="750"/>
                </a:cubicBezTo>
                <a:cubicBezTo>
                  <a:pt x="6" y="764"/>
                  <a:pt x="12" y="764"/>
                  <a:pt x="0" y="758"/>
                </a:cubicBezTo>
              </a:path>
            </a:pathLst>
          </a:custGeom>
          <a:solidFill>
            <a:srgbClr val="FF0000"/>
          </a:solidFill>
          <a:ln w="12700">
            <a:solidFill>
              <a:srgbClr val="008080"/>
            </a:solidFill>
            <a:round/>
            <a:headEnd/>
            <a:tailEnd/>
          </a:ln>
        </p:spPr>
        <p:txBody>
          <a:bodyPr wrap="none" anchor="ctr"/>
          <a:lstStyle/>
          <a:p>
            <a:endParaRPr lang="it-IT"/>
          </a:p>
        </p:txBody>
      </p:sp>
      <p:sp>
        <p:nvSpPr>
          <p:cNvPr id="29701" name="Freeform 5"/>
          <p:cNvSpPr>
            <a:spLocks/>
          </p:cNvSpPr>
          <p:nvPr/>
        </p:nvSpPr>
        <p:spPr bwMode="auto">
          <a:xfrm>
            <a:off x="4476750" y="2339975"/>
            <a:ext cx="955675" cy="2343150"/>
          </a:xfrm>
          <a:custGeom>
            <a:avLst/>
            <a:gdLst>
              <a:gd name="T0" fmla="*/ 2147483647 w 602"/>
              <a:gd name="T1" fmla="*/ 2147483647 h 1476"/>
              <a:gd name="T2" fmla="*/ 2147483647 w 602"/>
              <a:gd name="T3" fmla="*/ 2147483647 h 1476"/>
              <a:gd name="T4" fmla="*/ 2147483647 w 602"/>
              <a:gd name="T5" fmla="*/ 2147483647 h 1476"/>
              <a:gd name="T6" fmla="*/ 2147483647 w 602"/>
              <a:gd name="T7" fmla="*/ 2147483647 h 1476"/>
              <a:gd name="T8" fmla="*/ 2147483647 w 602"/>
              <a:gd name="T9" fmla="*/ 2147483647 h 1476"/>
              <a:gd name="T10" fmla="*/ 2147483647 w 602"/>
              <a:gd name="T11" fmla="*/ 2147483647 h 1476"/>
              <a:gd name="T12" fmla="*/ 2147483647 w 602"/>
              <a:gd name="T13" fmla="*/ 2147483647 h 1476"/>
              <a:gd name="T14" fmla="*/ 2147483647 w 602"/>
              <a:gd name="T15" fmla="*/ 2147483647 h 1476"/>
              <a:gd name="T16" fmla="*/ 2147483647 w 602"/>
              <a:gd name="T17" fmla="*/ 2147483647 h 1476"/>
              <a:gd name="T18" fmla="*/ 2147483647 w 602"/>
              <a:gd name="T19" fmla="*/ 2147483647 h 1476"/>
              <a:gd name="T20" fmla="*/ 2147483647 w 602"/>
              <a:gd name="T21" fmla="*/ 2147483647 h 1476"/>
              <a:gd name="T22" fmla="*/ 2147483647 w 602"/>
              <a:gd name="T23" fmla="*/ 2147483647 h 1476"/>
              <a:gd name="T24" fmla="*/ 2147483647 w 602"/>
              <a:gd name="T25" fmla="*/ 2147483647 h 1476"/>
              <a:gd name="T26" fmla="*/ 2147483647 w 602"/>
              <a:gd name="T27" fmla="*/ 2147483647 h 1476"/>
              <a:gd name="T28" fmla="*/ 2147483647 w 602"/>
              <a:gd name="T29" fmla="*/ 2147483647 h 1476"/>
              <a:gd name="T30" fmla="*/ 2147483647 w 602"/>
              <a:gd name="T31" fmla="*/ 2147483647 h 1476"/>
              <a:gd name="T32" fmla="*/ 2147483647 w 602"/>
              <a:gd name="T33" fmla="*/ 2147483647 h 1476"/>
              <a:gd name="T34" fmla="*/ 2147483647 w 602"/>
              <a:gd name="T35" fmla="*/ 2147483647 h 1476"/>
              <a:gd name="T36" fmla="*/ 2147483647 w 602"/>
              <a:gd name="T37" fmla="*/ 2147483647 h 1476"/>
              <a:gd name="T38" fmla="*/ 2147483647 w 602"/>
              <a:gd name="T39" fmla="*/ 2147483647 h 1476"/>
              <a:gd name="T40" fmla="*/ 2147483647 w 602"/>
              <a:gd name="T41" fmla="*/ 2147483647 h 1476"/>
              <a:gd name="T42" fmla="*/ 2147483647 w 602"/>
              <a:gd name="T43" fmla="*/ 2147483647 h 1476"/>
              <a:gd name="T44" fmla="*/ 2147483647 w 602"/>
              <a:gd name="T45" fmla="*/ 2147483647 h 1476"/>
              <a:gd name="T46" fmla="*/ 2147483647 w 602"/>
              <a:gd name="T47" fmla="*/ 2147483647 h 1476"/>
              <a:gd name="T48" fmla="*/ 2147483647 w 602"/>
              <a:gd name="T49" fmla="*/ 2147483647 h 1476"/>
              <a:gd name="T50" fmla="*/ 0 w 602"/>
              <a:gd name="T51" fmla="*/ 2147483647 h 1476"/>
              <a:gd name="T52" fmla="*/ 2147483647 w 602"/>
              <a:gd name="T53" fmla="*/ 2147483647 h 1476"/>
              <a:gd name="T54" fmla="*/ 2147483647 w 602"/>
              <a:gd name="T55" fmla="*/ 2147483647 h 1476"/>
              <a:gd name="T56" fmla="*/ 2147483647 w 602"/>
              <a:gd name="T57" fmla="*/ 2147483647 h 1476"/>
              <a:gd name="T58" fmla="*/ 2147483647 w 602"/>
              <a:gd name="T59" fmla="*/ 2147483647 h 1476"/>
              <a:gd name="T60" fmla="*/ 2147483647 w 602"/>
              <a:gd name="T61" fmla="*/ 2147483647 h 1476"/>
              <a:gd name="T62" fmla="*/ 2147483647 w 602"/>
              <a:gd name="T63" fmla="*/ 2147483647 h 1476"/>
              <a:gd name="T64" fmla="*/ 2147483647 w 602"/>
              <a:gd name="T65" fmla="*/ 2147483647 h 14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2"/>
              <a:gd name="T100" fmla="*/ 0 h 1476"/>
              <a:gd name="T101" fmla="*/ 602 w 602"/>
              <a:gd name="T102" fmla="*/ 1476 h 14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2" h="1476">
                <a:moveTo>
                  <a:pt x="144" y="20"/>
                </a:moveTo>
                <a:cubicBezTo>
                  <a:pt x="187" y="22"/>
                  <a:pt x="223" y="19"/>
                  <a:pt x="264" y="24"/>
                </a:cubicBezTo>
                <a:cubicBezTo>
                  <a:pt x="281" y="30"/>
                  <a:pt x="299" y="30"/>
                  <a:pt x="316" y="36"/>
                </a:cubicBezTo>
                <a:cubicBezTo>
                  <a:pt x="334" y="33"/>
                  <a:pt x="350" y="28"/>
                  <a:pt x="368" y="24"/>
                </a:cubicBezTo>
                <a:cubicBezTo>
                  <a:pt x="380" y="12"/>
                  <a:pt x="388" y="5"/>
                  <a:pt x="404" y="0"/>
                </a:cubicBezTo>
                <a:cubicBezTo>
                  <a:pt x="423" y="4"/>
                  <a:pt x="434" y="1"/>
                  <a:pt x="440" y="20"/>
                </a:cubicBezTo>
                <a:cubicBezTo>
                  <a:pt x="429" y="77"/>
                  <a:pt x="438" y="27"/>
                  <a:pt x="432" y="148"/>
                </a:cubicBezTo>
                <a:cubicBezTo>
                  <a:pt x="431" y="171"/>
                  <a:pt x="431" y="193"/>
                  <a:pt x="428" y="216"/>
                </a:cubicBezTo>
                <a:cubicBezTo>
                  <a:pt x="427" y="224"/>
                  <a:pt x="420" y="240"/>
                  <a:pt x="420" y="240"/>
                </a:cubicBezTo>
                <a:cubicBezTo>
                  <a:pt x="419" y="259"/>
                  <a:pt x="419" y="277"/>
                  <a:pt x="416" y="296"/>
                </a:cubicBezTo>
                <a:cubicBezTo>
                  <a:pt x="415" y="304"/>
                  <a:pt x="408" y="320"/>
                  <a:pt x="408" y="320"/>
                </a:cubicBezTo>
                <a:cubicBezTo>
                  <a:pt x="409" y="324"/>
                  <a:pt x="411" y="328"/>
                  <a:pt x="412" y="332"/>
                </a:cubicBezTo>
                <a:cubicBezTo>
                  <a:pt x="414" y="344"/>
                  <a:pt x="413" y="356"/>
                  <a:pt x="416" y="368"/>
                </a:cubicBezTo>
                <a:cubicBezTo>
                  <a:pt x="419" y="381"/>
                  <a:pt x="428" y="392"/>
                  <a:pt x="432" y="404"/>
                </a:cubicBezTo>
                <a:cubicBezTo>
                  <a:pt x="435" y="412"/>
                  <a:pt x="437" y="420"/>
                  <a:pt x="440" y="428"/>
                </a:cubicBezTo>
                <a:cubicBezTo>
                  <a:pt x="441" y="432"/>
                  <a:pt x="444" y="440"/>
                  <a:pt x="444" y="440"/>
                </a:cubicBezTo>
                <a:cubicBezTo>
                  <a:pt x="446" y="476"/>
                  <a:pt x="434" y="581"/>
                  <a:pt x="488" y="592"/>
                </a:cubicBezTo>
                <a:cubicBezTo>
                  <a:pt x="515" y="610"/>
                  <a:pt x="549" y="610"/>
                  <a:pt x="576" y="628"/>
                </a:cubicBezTo>
                <a:cubicBezTo>
                  <a:pt x="602" y="667"/>
                  <a:pt x="601" y="737"/>
                  <a:pt x="560" y="764"/>
                </a:cubicBezTo>
                <a:cubicBezTo>
                  <a:pt x="554" y="787"/>
                  <a:pt x="549" y="807"/>
                  <a:pt x="540" y="828"/>
                </a:cubicBezTo>
                <a:cubicBezTo>
                  <a:pt x="537" y="836"/>
                  <a:pt x="535" y="844"/>
                  <a:pt x="532" y="852"/>
                </a:cubicBezTo>
                <a:cubicBezTo>
                  <a:pt x="531" y="856"/>
                  <a:pt x="528" y="864"/>
                  <a:pt x="528" y="864"/>
                </a:cubicBezTo>
                <a:cubicBezTo>
                  <a:pt x="532" y="886"/>
                  <a:pt x="536" y="892"/>
                  <a:pt x="552" y="908"/>
                </a:cubicBezTo>
                <a:cubicBezTo>
                  <a:pt x="558" y="925"/>
                  <a:pt x="563" y="942"/>
                  <a:pt x="568" y="960"/>
                </a:cubicBezTo>
                <a:cubicBezTo>
                  <a:pt x="570" y="968"/>
                  <a:pt x="568" y="981"/>
                  <a:pt x="576" y="984"/>
                </a:cubicBezTo>
                <a:cubicBezTo>
                  <a:pt x="580" y="985"/>
                  <a:pt x="584" y="987"/>
                  <a:pt x="588" y="988"/>
                </a:cubicBezTo>
                <a:cubicBezTo>
                  <a:pt x="587" y="992"/>
                  <a:pt x="587" y="997"/>
                  <a:pt x="584" y="1000"/>
                </a:cubicBezTo>
                <a:cubicBezTo>
                  <a:pt x="581" y="1003"/>
                  <a:pt x="574" y="1001"/>
                  <a:pt x="572" y="1004"/>
                </a:cubicBezTo>
                <a:cubicBezTo>
                  <a:pt x="542" y="1046"/>
                  <a:pt x="583" y="1015"/>
                  <a:pt x="552" y="1036"/>
                </a:cubicBezTo>
                <a:cubicBezTo>
                  <a:pt x="540" y="1073"/>
                  <a:pt x="529" y="1071"/>
                  <a:pt x="492" y="1080"/>
                </a:cubicBezTo>
                <a:cubicBezTo>
                  <a:pt x="480" y="1088"/>
                  <a:pt x="469" y="1106"/>
                  <a:pt x="460" y="1112"/>
                </a:cubicBezTo>
                <a:cubicBezTo>
                  <a:pt x="453" y="1116"/>
                  <a:pt x="436" y="1120"/>
                  <a:pt x="436" y="1120"/>
                </a:cubicBezTo>
                <a:cubicBezTo>
                  <a:pt x="422" y="1134"/>
                  <a:pt x="403" y="1146"/>
                  <a:pt x="384" y="1152"/>
                </a:cubicBezTo>
                <a:cubicBezTo>
                  <a:pt x="361" y="1187"/>
                  <a:pt x="318" y="1185"/>
                  <a:pt x="284" y="1208"/>
                </a:cubicBezTo>
                <a:cubicBezTo>
                  <a:pt x="263" y="1240"/>
                  <a:pt x="250" y="1256"/>
                  <a:pt x="212" y="1264"/>
                </a:cubicBezTo>
                <a:cubicBezTo>
                  <a:pt x="201" y="1281"/>
                  <a:pt x="198" y="1296"/>
                  <a:pt x="180" y="1308"/>
                </a:cubicBezTo>
                <a:cubicBezTo>
                  <a:pt x="170" y="1337"/>
                  <a:pt x="164" y="1331"/>
                  <a:pt x="152" y="1356"/>
                </a:cubicBezTo>
                <a:cubicBezTo>
                  <a:pt x="150" y="1360"/>
                  <a:pt x="151" y="1365"/>
                  <a:pt x="148" y="1368"/>
                </a:cubicBezTo>
                <a:cubicBezTo>
                  <a:pt x="137" y="1381"/>
                  <a:pt x="114" y="1383"/>
                  <a:pt x="100" y="1400"/>
                </a:cubicBezTo>
                <a:cubicBezTo>
                  <a:pt x="85" y="1418"/>
                  <a:pt x="74" y="1454"/>
                  <a:pt x="68" y="1476"/>
                </a:cubicBezTo>
                <a:cubicBezTo>
                  <a:pt x="54" y="1467"/>
                  <a:pt x="46" y="1466"/>
                  <a:pt x="36" y="1452"/>
                </a:cubicBezTo>
                <a:cubicBezTo>
                  <a:pt x="42" y="1428"/>
                  <a:pt x="44" y="1403"/>
                  <a:pt x="52" y="1380"/>
                </a:cubicBezTo>
                <a:cubicBezTo>
                  <a:pt x="53" y="1353"/>
                  <a:pt x="54" y="1327"/>
                  <a:pt x="56" y="1300"/>
                </a:cubicBezTo>
                <a:cubicBezTo>
                  <a:pt x="57" y="1284"/>
                  <a:pt x="73" y="1266"/>
                  <a:pt x="80" y="1252"/>
                </a:cubicBezTo>
                <a:cubicBezTo>
                  <a:pt x="91" y="1229"/>
                  <a:pt x="104" y="1204"/>
                  <a:pt x="112" y="1180"/>
                </a:cubicBezTo>
                <a:cubicBezTo>
                  <a:pt x="115" y="1147"/>
                  <a:pt x="125" y="1133"/>
                  <a:pt x="100" y="1116"/>
                </a:cubicBezTo>
                <a:cubicBezTo>
                  <a:pt x="89" y="1100"/>
                  <a:pt x="85" y="1083"/>
                  <a:pt x="80" y="1064"/>
                </a:cubicBezTo>
                <a:cubicBezTo>
                  <a:pt x="83" y="1053"/>
                  <a:pt x="89" y="1044"/>
                  <a:pt x="76" y="1036"/>
                </a:cubicBezTo>
                <a:cubicBezTo>
                  <a:pt x="69" y="1032"/>
                  <a:pt x="52" y="1028"/>
                  <a:pt x="52" y="1028"/>
                </a:cubicBezTo>
                <a:cubicBezTo>
                  <a:pt x="37" y="1005"/>
                  <a:pt x="28" y="979"/>
                  <a:pt x="12" y="956"/>
                </a:cubicBezTo>
                <a:cubicBezTo>
                  <a:pt x="7" y="949"/>
                  <a:pt x="7" y="940"/>
                  <a:pt x="4" y="932"/>
                </a:cubicBezTo>
                <a:cubicBezTo>
                  <a:pt x="3" y="928"/>
                  <a:pt x="0" y="920"/>
                  <a:pt x="0" y="920"/>
                </a:cubicBezTo>
                <a:cubicBezTo>
                  <a:pt x="12" y="883"/>
                  <a:pt x="63" y="863"/>
                  <a:pt x="96" y="848"/>
                </a:cubicBezTo>
                <a:cubicBezTo>
                  <a:pt x="108" y="843"/>
                  <a:pt x="120" y="840"/>
                  <a:pt x="132" y="836"/>
                </a:cubicBezTo>
                <a:cubicBezTo>
                  <a:pt x="136" y="835"/>
                  <a:pt x="144" y="832"/>
                  <a:pt x="144" y="832"/>
                </a:cubicBezTo>
                <a:cubicBezTo>
                  <a:pt x="129" y="788"/>
                  <a:pt x="125" y="735"/>
                  <a:pt x="84" y="708"/>
                </a:cubicBezTo>
                <a:cubicBezTo>
                  <a:pt x="73" y="692"/>
                  <a:pt x="62" y="667"/>
                  <a:pt x="56" y="648"/>
                </a:cubicBezTo>
                <a:cubicBezTo>
                  <a:pt x="62" y="619"/>
                  <a:pt x="87" y="608"/>
                  <a:pt x="96" y="580"/>
                </a:cubicBezTo>
                <a:cubicBezTo>
                  <a:pt x="99" y="554"/>
                  <a:pt x="94" y="532"/>
                  <a:pt x="100" y="507"/>
                </a:cubicBezTo>
                <a:cubicBezTo>
                  <a:pt x="102" y="499"/>
                  <a:pt x="106" y="462"/>
                  <a:pt x="106" y="462"/>
                </a:cubicBezTo>
                <a:cubicBezTo>
                  <a:pt x="100" y="421"/>
                  <a:pt x="107" y="410"/>
                  <a:pt x="124" y="372"/>
                </a:cubicBezTo>
                <a:cubicBezTo>
                  <a:pt x="134" y="349"/>
                  <a:pt x="131" y="342"/>
                  <a:pt x="152" y="328"/>
                </a:cubicBezTo>
                <a:cubicBezTo>
                  <a:pt x="158" y="311"/>
                  <a:pt x="154" y="291"/>
                  <a:pt x="156" y="272"/>
                </a:cubicBezTo>
                <a:cubicBezTo>
                  <a:pt x="151" y="233"/>
                  <a:pt x="151" y="243"/>
                  <a:pt x="128" y="220"/>
                </a:cubicBezTo>
                <a:cubicBezTo>
                  <a:pt x="123" y="204"/>
                  <a:pt x="121" y="188"/>
                  <a:pt x="116" y="172"/>
                </a:cubicBezTo>
                <a:cubicBezTo>
                  <a:pt x="118" y="125"/>
                  <a:pt x="100" y="65"/>
                  <a:pt x="144" y="36"/>
                </a:cubicBezTo>
                <a:cubicBezTo>
                  <a:pt x="151" y="14"/>
                  <a:pt x="175" y="20"/>
                  <a:pt x="144" y="20"/>
                </a:cubicBezTo>
                <a:close/>
              </a:path>
            </a:pathLst>
          </a:custGeom>
          <a:solidFill>
            <a:srgbClr val="FF0000"/>
          </a:solidFill>
          <a:ln w="9525">
            <a:solidFill>
              <a:srgbClr val="008080"/>
            </a:solidFill>
            <a:round/>
            <a:headEnd/>
            <a:tailEnd/>
          </a:ln>
        </p:spPr>
        <p:txBody>
          <a:bodyPr wrap="none" anchor="ctr"/>
          <a:lstStyle/>
          <a:p>
            <a:endParaRPr lang="it-IT"/>
          </a:p>
        </p:txBody>
      </p:sp>
      <p:sp>
        <p:nvSpPr>
          <p:cNvPr id="29702" name="Freeform 6"/>
          <p:cNvSpPr>
            <a:spLocks/>
          </p:cNvSpPr>
          <p:nvPr/>
        </p:nvSpPr>
        <p:spPr bwMode="auto">
          <a:xfrm>
            <a:off x="3314700" y="4233863"/>
            <a:ext cx="1158875" cy="1150937"/>
          </a:xfrm>
          <a:custGeom>
            <a:avLst/>
            <a:gdLst>
              <a:gd name="T0" fmla="*/ 2147483647 w 730"/>
              <a:gd name="T1" fmla="*/ 2147483647 h 725"/>
              <a:gd name="T2" fmla="*/ 2147483647 w 730"/>
              <a:gd name="T3" fmla="*/ 2147483647 h 725"/>
              <a:gd name="T4" fmla="*/ 2147483647 w 730"/>
              <a:gd name="T5" fmla="*/ 2147483647 h 725"/>
              <a:gd name="T6" fmla="*/ 2147483647 w 730"/>
              <a:gd name="T7" fmla="*/ 2147483647 h 725"/>
              <a:gd name="T8" fmla="*/ 2147483647 w 730"/>
              <a:gd name="T9" fmla="*/ 2147483647 h 725"/>
              <a:gd name="T10" fmla="*/ 2147483647 w 730"/>
              <a:gd name="T11" fmla="*/ 2147483647 h 725"/>
              <a:gd name="T12" fmla="*/ 2147483647 w 730"/>
              <a:gd name="T13" fmla="*/ 2147483647 h 725"/>
              <a:gd name="T14" fmla="*/ 2147483647 w 730"/>
              <a:gd name="T15" fmla="*/ 2147483647 h 725"/>
              <a:gd name="T16" fmla="*/ 2147483647 w 730"/>
              <a:gd name="T17" fmla="*/ 2147483647 h 725"/>
              <a:gd name="T18" fmla="*/ 2147483647 w 730"/>
              <a:gd name="T19" fmla="*/ 2147483647 h 725"/>
              <a:gd name="T20" fmla="*/ 2147483647 w 730"/>
              <a:gd name="T21" fmla="*/ 2147483647 h 725"/>
              <a:gd name="T22" fmla="*/ 2147483647 w 730"/>
              <a:gd name="T23" fmla="*/ 2147483647 h 725"/>
              <a:gd name="T24" fmla="*/ 2147483647 w 730"/>
              <a:gd name="T25" fmla="*/ 2147483647 h 725"/>
              <a:gd name="T26" fmla="*/ 2147483647 w 730"/>
              <a:gd name="T27" fmla="*/ 2147483647 h 725"/>
              <a:gd name="T28" fmla="*/ 2147483647 w 730"/>
              <a:gd name="T29" fmla="*/ 2147483647 h 725"/>
              <a:gd name="T30" fmla="*/ 2147483647 w 730"/>
              <a:gd name="T31" fmla="*/ 2147483647 h 725"/>
              <a:gd name="T32" fmla="*/ 2147483647 w 730"/>
              <a:gd name="T33" fmla="*/ 2147483647 h 725"/>
              <a:gd name="T34" fmla="*/ 2147483647 w 730"/>
              <a:gd name="T35" fmla="*/ 2147483647 h 725"/>
              <a:gd name="T36" fmla="*/ 2147483647 w 730"/>
              <a:gd name="T37" fmla="*/ 2147483647 h 725"/>
              <a:gd name="T38" fmla="*/ 2147483647 w 730"/>
              <a:gd name="T39" fmla="*/ 2147483647 h 725"/>
              <a:gd name="T40" fmla="*/ 2147483647 w 730"/>
              <a:gd name="T41" fmla="*/ 2147483647 h 725"/>
              <a:gd name="T42" fmla="*/ 2147483647 w 730"/>
              <a:gd name="T43" fmla="*/ 2147483647 h 725"/>
              <a:gd name="T44" fmla="*/ 2147483647 w 730"/>
              <a:gd name="T45" fmla="*/ 2147483647 h 725"/>
              <a:gd name="T46" fmla="*/ 2147483647 w 730"/>
              <a:gd name="T47" fmla="*/ 2147483647 h 725"/>
              <a:gd name="T48" fmla="*/ 2147483647 w 730"/>
              <a:gd name="T49" fmla="*/ 2147483647 h 725"/>
              <a:gd name="T50" fmla="*/ 2147483647 w 730"/>
              <a:gd name="T51" fmla="*/ 2147483647 h 725"/>
              <a:gd name="T52" fmla="*/ 2147483647 w 730"/>
              <a:gd name="T53" fmla="*/ 2147483647 h 725"/>
              <a:gd name="T54" fmla="*/ 2147483647 w 730"/>
              <a:gd name="T55" fmla="*/ 2147483647 h 725"/>
              <a:gd name="T56" fmla="*/ 2147483647 w 730"/>
              <a:gd name="T57" fmla="*/ 2147483647 h 725"/>
              <a:gd name="T58" fmla="*/ 2147483647 w 730"/>
              <a:gd name="T59" fmla="*/ 2147483647 h 725"/>
              <a:gd name="T60" fmla="*/ 2147483647 w 730"/>
              <a:gd name="T61" fmla="*/ 2147483647 h 725"/>
              <a:gd name="T62" fmla="*/ 2147483647 w 730"/>
              <a:gd name="T63" fmla="*/ 2147483647 h 725"/>
              <a:gd name="T64" fmla="*/ 2147483647 w 730"/>
              <a:gd name="T65" fmla="*/ 2147483647 h 725"/>
              <a:gd name="T66" fmla="*/ 2147483647 w 730"/>
              <a:gd name="T67" fmla="*/ 2147483647 h 725"/>
              <a:gd name="T68" fmla="*/ 2147483647 w 730"/>
              <a:gd name="T69" fmla="*/ 2147483647 h 725"/>
              <a:gd name="T70" fmla="*/ 2147483647 w 730"/>
              <a:gd name="T71" fmla="*/ 2147483647 h 725"/>
              <a:gd name="T72" fmla="*/ 2147483647 w 730"/>
              <a:gd name="T73" fmla="*/ 2147483647 h 725"/>
              <a:gd name="T74" fmla="*/ 2147483647 w 730"/>
              <a:gd name="T75" fmla="*/ 2147483647 h 725"/>
              <a:gd name="T76" fmla="*/ 2147483647 w 730"/>
              <a:gd name="T77" fmla="*/ 2147483647 h 725"/>
              <a:gd name="T78" fmla="*/ 2147483647 w 730"/>
              <a:gd name="T79" fmla="*/ 2147483647 h 725"/>
              <a:gd name="T80" fmla="*/ 2147483647 w 730"/>
              <a:gd name="T81" fmla="*/ 2147483647 h 7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0" h="725">
                <a:moveTo>
                  <a:pt x="0" y="81"/>
                </a:moveTo>
                <a:cubicBezTo>
                  <a:pt x="4" y="74"/>
                  <a:pt x="16" y="29"/>
                  <a:pt x="24" y="21"/>
                </a:cubicBezTo>
                <a:cubicBezTo>
                  <a:pt x="32" y="13"/>
                  <a:pt x="40" y="36"/>
                  <a:pt x="48" y="33"/>
                </a:cubicBezTo>
                <a:cubicBezTo>
                  <a:pt x="61" y="31"/>
                  <a:pt x="59" y="4"/>
                  <a:pt x="72" y="3"/>
                </a:cubicBezTo>
                <a:cubicBezTo>
                  <a:pt x="93" y="1"/>
                  <a:pt x="129" y="10"/>
                  <a:pt x="150" y="9"/>
                </a:cubicBezTo>
                <a:cubicBezTo>
                  <a:pt x="175" y="1"/>
                  <a:pt x="212" y="0"/>
                  <a:pt x="234" y="15"/>
                </a:cubicBezTo>
                <a:cubicBezTo>
                  <a:pt x="267" y="10"/>
                  <a:pt x="282" y="15"/>
                  <a:pt x="312" y="5"/>
                </a:cubicBezTo>
                <a:cubicBezTo>
                  <a:pt x="351" y="13"/>
                  <a:pt x="356" y="46"/>
                  <a:pt x="364" y="81"/>
                </a:cubicBezTo>
                <a:cubicBezTo>
                  <a:pt x="367" y="94"/>
                  <a:pt x="376" y="104"/>
                  <a:pt x="380" y="117"/>
                </a:cubicBezTo>
                <a:cubicBezTo>
                  <a:pt x="375" y="133"/>
                  <a:pt x="368" y="136"/>
                  <a:pt x="352" y="141"/>
                </a:cubicBezTo>
                <a:cubicBezTo>
                  <a:pt x="323" y="131"/>
                  <a:pt x="333" y="140"/>
                  <a:pt x="320" y="121"/>
                </a:cubicBezTo>
                <a:cubicBezTo>
                  <a:pt x="296" y="124"/>
                  <a:pt x="276" y="128"/>
                  <a:pt x="256" y="141"/>
                </a:cubicBezTo>
                <a:cubicBezTo>
                  <a:pt x="251" y="190"/>
                  <a:pt x="248" y="249"/>
                  <a:pt x="212" y="285"/>
                </a:cubicBezTo>
                <a:cubicBezTo>
                  <a:pt x="214" y="310"/>
                  <a:pt x="218" y="336"/>
                  <a:pt x="220" y="361"/>
                </a:cubicBezTo>
                <a:cubicBezTo>
                  <a:pt x="225" y="426"/>
                  <a:pt x="204" y="437"/>
                  <a:pt x="252" y="449"/>
                </a:cubicBezTo>
                <a:cubicBezTo>
                  <a:pt x="255" y="457"/>
                  <a:pt x="257" y="465"/>
                  <a:pt x="260" y="473"/>
                </a:cubicBezTo>
                <a:cubicBezTo>
                  <a:pt x="261" y="477"/>
                  <a:pt x="264" y="485"/>
                  <a:pt x="264" y="485"/>
                </a:cubicBezTo>
                <a:cubicBezTo>
                  <a:pt x="253" y="502"/>
                  <a:pt x="242" y="515"/>
                  <a:pt x="236" y="533"/>
                </a:cubicBezTo>
                <a:cubicBezTo>
                  <a:pt x="237" y="537"/>
                  <a:pt x="236" y="544"/>
                  <a:pt x="240" y="545"/>
                </a:cubicBezTo>
                <a:cubicBezTo>
                  <a:pt x="252" y="547"/>
                  <a:pt x="264" y="540"/>
                  <a:pt x="276" y="541"/>
                </a:cubicBezTo>
                <a:cubicBezTo>
                  <a:pt x="281" y="541"/>
                  <a:pt x="283" y="547"/>
                  <a:pt x="288" y="549"/>
                </a:cubicBezTo>
                <a:cubicBezTo>
                  <a:pt x="300" y="553"/>
                  <a:pt x="312" y="553"/>
                  <a:pt x="324" y="557"/>
                </a:cubicBezTo>
                <a:cubicBezTo>
                  <a:pt x="336" y="549"/>
                  <a:pt x="348" y="541"/>
                  <a:pt x="360" y="533"/>
                </a:cubicBezTo>
                <a:cubicBezTo>
                  <a:pt x="367" y="528"/>
                  <a:pt x="384" y="525"/>
                  <a:pt x="384" y="525"/>
                </a:cubicBezTo>
                <a:cubicBezTo>
                  <a:pt x="405" y="532"/>
                  <a:pt x="399" y="555"/>
                  <a:pt x="380" y="561"/>
                </a:cubicBezTo>
                <a:cubicBezTo>
                  <a:pt x="372" y="564"/>
                  <a:pt x="364" y="564"/>
                  <a:pt x="356" y="565"/>
                </a:cubicBezTo>
                <a:cubicBezTo>
                  <a:pt x="348" y="573"/>
                  <a:pt x="336" y="578"/>
                  <a:pt x="332" y="589"/>
                </a:cubicBezTo>
                <a:cubicBezTo>
                  <a:pt x="331" y="593"/>
                  <a:pt x="330" y="597"/>
                  <a:pt x="328" y="601"/>
                </a:cubicBezTo>
                <a:cubicBezTo>
                  <a:pt x="323" y="609"/>
                  <a:pt x="317" y="617"/>
                  <a:pt x="312" y="625"/>
                </a:cubicBezTo>
                <a:cubicBezTo>
                  <a:pt x="309" y="629"/>
                  <a:pt x="304" y="637"/>
                  <a:pt x="304" y="637"/>
                </a:cubicBezTo>
                <a:cubicBezTo>
                  <a:pt x="315" y="644"/>
                  <a:pt x="340" y="653"/>
                  <a:pt x="340" y="653"/>
                </a:cubicBezTo>
                <a:cubicBezTo>
                  <a:pt x="370" y="650"/>
                  <a:pt x="395" y="643"/>
                  <a:pt x="424" y="637"/>
                </a:cubicBezTo>
                <a:cubicBezTo>
                  <a:pt x="456" y="648"/>
                  <a:pt x="501" y="618"/>
                  <a:pt x="536" y="613"/>
                </a:cubicBezTo>
                <a:cubicBezTo>
                  <a:pt x="557" y="599"/>
                  <a:pt x="561" y="601"/>
                  <a:pt x="588" y="605"/>
                </a:cubicBezTo>
                <a:cubicBezTo>
                  <a:pt x="605" y="616"/>
                  <a:pt x="610" y="611"/>
                  <a:pt x="616" y="593"/>
                </a:cubicBezTo>
                <a:cubicBezTo>
                  <a:pt x="655" y="597"/>
                  <a:pt x="667" y="592"/>
                  <a:pt x="700" y="581"/>
                </a:cubicBezTo>
                <a:cubicBezTo>
                  <a:pt x="730" y="586"/>
                  <a:pt x="726" y="577"/>
                  <a:pt x="720" y="597"/>
                </a:cubicBezTo>
                <a:cubicBezTo>
                  <a:pt x="718" y="602"/>
                  <a:pt x="720" y="609"/>
                  <a:pt x="716" y="613"/>
                </a:cubicBezTo>
                <a:cubicBezTo>
                  <a:pt x="704" y="623"/>
                  <a:pt x="686" y="620"/>
                  <a:pt x="672" y="625"/>
                </a:cubicBezTo>
                <a:cubicBezTo>
                  <a:pt x="664" y="628"/>
                  <a:pt x="648" y="633"/>
                  <a:pt x="648" y="633"/>
                </a:cubicBezTo>
                <a:cubicBezTo>
                  <a:pt x="616" y="665"/>
                  <a:pt x="557" y="663"/>
                  <a:pt x="516" y="665"/>
                </a:cubicBezTo>
                <a:cubicBezTo>
                  <a:pt x="452" y="686"/>
                  <a:pt x="429" y="693"/>
                  <a:pt x="356" y="697"/>
                </a:cubicBezTo>
                <a:cubicBezTo>
                  <a:pt x="348" y="700"/>
                  <a:pt x="340" y="702"/>
                  <a:pt x="332" y="705"/>
                </a:cubicBezTo>
                <a:cubicBezTo>
                  <a:pt x="328" y="706"/>
                  <a:pt x="320" y="709"/>
                  <a:pt x="320" y="709"/>
                </a:cubicBezTo>
                <a:cubicBezTo>
                  <a:pt x="319" y="705"/>
                  <a:pt x="316" y="701"/>
                  <a:pt x="316" y="697"/>
                </a:cubicBezTo>
                <a:cubicBezTo>
                  <a:pt x="317" y="689"/>
                  <a:pt x="324" y="673"/>
                  <a:pt x="324" y="673"/>
                </a:cubicBezTo>
                <a:cubicBezTo>
                  <a:pt x="321" y="665"/>
                  <a:pt x="320" y="651"/>
                  <a:pt x="304" y="657"/>
                </a:cubicBezTo>
                <a:cubicBezTo>
                  <a:pt x="298" y="659"/>
                  <a:pt x="294" y="689"/>
                  <a:pt x="288" y="693"/>
                </a:cubicBezTo>
                <a:cubicBezTo>
                  <a:pt x="281" y="698"/>
                  <a:pt x="271" y="696"/>
                  <a:pt x="264" y="701"/>
                </a:cubicBezTo>
                <a:cubicBezTo>
                  <a:pt x="250" y="711"/>
                  <a:pt x="233" y="719"/>
                  <a:pt x="216" y="725"/>
                </a:cubicBezTo>
                <a:cubicBezTo>
                  <a:pt x="198" y="719"/>
                  <a:pt x="182" y="713"/>
                  <a:pt x="164" y="709"/>
                </a:cubicBezTo>
                <a:cubicBezTo>
                  <a:pt x="163" y="705"/>
                  <a:pt x="163" y="700"/>
                  <a:pt x="160" y="697"/>
                </a:cubicBezTo>
                <a:cubicBezTo>
                  <a:pt x="157" y="694"/>
                  <a:pt x="150" y="697"/>
                  <a:pt x="148" y="693"/>
                </a:cubicBezTo>
                <a:cubicBezTo>
                  <a:pt x="142" y="679"/>
                  <a:pt x="168" y="653"/>
                  <a:pt x="168" y="653"/>
                </a:cubicBezTo>
                <a:cubicBezTo>
                  <a:pt x="169" y="646"/>
                  <a:pt x="173" y="640"/>
                  <a:pt x="172" y="633"/>
                </a:cubicBezTo>
                <a:cubicBezTo>
                  <a:pt x="171" y="625"/>
                  <a:pt x="164" y="609"/>
                  <a:pt x="164" y="609"/>
                </a:cubicBezTo>
                <a:cubicBezTo>
                  <a:pt x="180" y="586"/>
                  <a:pt x="194" y="581"/>
                  <a:pt x="220" y="577"/>
                </a:cubicBezTo>
                <a:cubicBezTo>
                  <a:pt x="237" y="560"/>
                  <a:pt x="230" y="557"/>
                  <a:pt x="212" y="545"/>
                </a:cubicBezTo>
                <a:cubicBezTo>
                  <a:pt x="197" y="550"/>
                  <a:pt x="195" y="560"/>
                  <a:pt x="180" y="565"/>
                </a:cubicBezTo>
                <a:cubicBezTo>
                  <a:pt x="134" y="556"/>
                  <a:pt x="182" y="542"/>
                  <a:pt x="136" y="533"/>
                </a:cubicBezTo>
                <a:cubicBezTo>
                  <a:pt x="137" y="529"/>
                  <a:pt x="140" y="525"/>
                  <a:pt x="140" y="521"/>
                </a:cubicBezTo>
                <a:cubicBezTo>
                  <a:pt x="140" y="514"/>
                  <a:pt x="134" y="508"/>
                  <a:pt x="136" y="501"/>
                </a:cubicBezTo>
                <a:cubicBezTo>
                  <a:pt x="139" y="492"/>
                  <a:pt x="152" y="477"/>
                  <a:pt x="152" y="477"/>
                </a:cubicBezTo>
                <a:cubicBezTo>
                  <a:pt x="159" y="431"/>
                  <a:pt x="161" y="442"/>
                  <a:pt x="200" y="429"/>
                </a:cubicBezTo>
                <a:cubicBezTo>
                  <a:pt x="210" y="398"/>
                  <a:pt x="211" y="374"/>
                  <a:pt x="200" y="341"/>
                </a:cubicBezTo>
                <a:cubicBezTo>
                  <a:pt x="199" y="328"/>
                  <a:pt x="200" y="314"/>
                  <a:pt x="196" y="301"/>
                </a:cubicBezTo>
                <a:cubicBezTo>
                  <a:pt x="194" y="296"/>
                  <a:pt x="187" y="297"/>
                  <a:pt x="184" y="293"/>
                </a:cubicBezTo>
                <a:cubicBezTo>
                  <a:pt x="180" y="286"/>
                  <a:pt x="176" y="269"/>
                  <a:pt x="176" y="269"/>
                </a:cubicBezTo>
                <a:cubicBezTo>
                  <a:pt x="183" y="249"/>
                  <a:pt x="173" y="229"/>
                  <a:pt x="196" y="221"/>
                </a:cubicBezTo>
                <a:cubicBezTo>
                  <a:pt x="193" y="213"/>
                  <a:pt x="182" y="209"/>
                  <a:pt x="180" y="201"/>
                </a:cubicBezTo>
                <a:cubicBezTo>
                  <a:pt x="174" y="179"/>
                  <a:pt x="188" y="134"/>
                  <a:pt x="160" y="125"/>
                </a:cubicBezTo>
                <a:cubicBezTo>
                  <a:pt x="153" y="147"/>
                  <a:pt x="151" y="156"/>
                  <a:pt x="132" y="169"/>
                </a:cubicBezTo>
                <a:cubicBezTo>
                  <a:pt x="121" y="202"/>
                  <a:pt x="132" y="159"/>
                  <a:pt x="136" y="193"/>
                </a:cubicBezTo>
                <a:cubicBezTo>
                  <a:pt x="137" y="200"/>
                  <a:pt x="131" y="217"/>
                  <a:pt x="128" y="225"/>
                </a:cubicBezTo>
                <a:cubicBezTo>
                  <a:pt x="132" y="248"/>
                  <a:pt x="137" y="263"/>
                  <a:pt x="116" y="277"/>
                </a:cubicBezTo>
                <a:cubicBezTo>
                  <a:pt x="112" y="308"/>
                  <a:pt x="113" y="312"/>
                  <a:pt x="84" y="305"/>
                </a:cubicBezTo>
                <a:cubicBezTo>
                  <a:pt x="81" y="297"/>
                  <a:pt x="79" y="289"/>
                  <a:pt x="76" y="281"/>
                </a:cubicBezTo>
                <a:cubicBezTo>
                  <a:pt x="75" y="277"/>
                  <a:pt x="76" y="271"/>
                  <a:pt x="72" y="269"/>
                </a:cubicBezTo>
                <a:cubicBezTo>
                  <a:pt x="61" y="262"/>
                  <a:pt x="36" y="253"/>
                  <a:pt x="36" y="253"/>
                </a:cubicBezTo>
                <a:cubicBezTo>
                  <a:pt x="24" y="216"/>
                  <a:pt x="27" y="237"/>
                  <a:pt x="32" y="189"/>
                </a:cubicBezTo>
                <a:cubicBezTo>
                  <a:pt x="28" y="167"/>
                  <a:pt x="29" y="144"/>
                  <a:pt x="16" y="125"/>
                </a:cubicBezTo>
                <a:cubicBezTo>
                  <a:pt x="21" y="105"/>
                  <a:pt x="24" y="94"/>
                  <a:pt x="24" y="73"/>
                </a:cubicBezTo>
              </a:path>
            </a:pathLst>
          </a:custGeom>
          <a:solidFill>
            <a:srgbClr val="FF0000"/>
          </a:solidFill>
          <a:ln w="9525">
            <a:solidFill>
              <a:srgbClr val="008080"/>
            </a:solidFill>
            <a:round/>
            <a:headEnd/>
            <a:tailEnd/>
          </a:ln>
          <a:effectLst>
            <a:outerShdw dist="40161" dir="6506097" algn="ctr" rotWithShape="0">
              <a:srgbClr val="66FFFF"/>
            </a:outerShdw>
          </a:effectLst>
        </p:spPr>
        <p:txBody>
          <a:bodyPr wrap="none" anchor="ctr"/>
          <a:lstStyle/>
          <a:p>
            <a:endParaRPr lang="it-IT"/>
          </a:p>
        </p:txBody>
      </p:sp>
      <p:sp>
        <p:nvSpPr>
          <p:cNvPr id="29703" name="Freeform 7"/>
          <p:cNvSpPr>
            <a:spLocks/>
          </p:cNvSpPr>
          <p:nvPr/>
        </p:nvSpPr>
        <p:spPr bwMode="auto">
          <a:xfrm>
            <a:off x="2990850" y="2463800"/>
            <a:ext cx="749300" cy="2101850"/>
          </a:xfrm>
          <a:custGeom>
            <a:avLst/>
            <a:gdLst>
              <a:gd name="T0" fmla="*/ 2147483647 w 472"/>
              <a:gd name="T1" fmla="*/ 2147483647 h 1324"/>
              <a:gd name="T2" fmla="*/ 2147483647 w 472"/>
              <a:gd name="T3" fmla="*/ 2147483647 h 1324"/>
              <a:gd name="T4" fmla="*/ 2147483647 w 472"/>
              <a:gd name="T5" fmla="*/ 2147483647 h 1324"/>
              <a:gd name="T6" fmla="*/ 2147483647 w 472"/>
              <a:gd name="T7" fmla="*/ 2147483647 h 1324"/>
              <a:gd name="T8" fmla="*/ 2147483647 w 472"/>
              <a:gd name="T9" fmla="*/ 2147483647 h 1324"/>
              <a:gd name="T10" fmla="*/ 2147483647 w 472"/>
              <a:gd name="T11" fmla="*/ 2147483647 h 1324"/>
              <a:gd name="T12" fmla="*/ 2147483647 w 472"/>
              <a:gd name="T13" fmla="*/ 2147483647 h 1324"/>
              <a:gd name="T14" fmla="*/ 2147483647 w 472"/>
              <a:gd name="T15" fmla="*/ 2147483647 h 1324"/>
              <a:gd name="T16" fmla="*/ 2147483647 w 472"/>
              <a:gd name="T17" fmla="*/ 2147483647 h 1324"/>
              <a:gd name="T18" fmla="*/ 2147483647 w 472"/>
              <a:gd name="T19" fmla="*/ 2147483647 h 1324"/>
              <a:gd name="T20" fmla="*/ 2147483647 w 472"/>
              <a:gd name="T21" fmla="*/ 2147483647 h 1324"/>
              <a:gd name="T22" fmla="*/ 2147483647 w 472"/>
              <a:gd name="T23" fmla="*/ 2147483647 h 1324"/>
              <a:gd name="T24" fmla="*/ 2147483647 w 472"/>
              <a:gd name="T25" fmla="*/ 2147483647 h 1324"/>
              <a:gd name="T26" fmla="*/ 2147483647 w 472"/>
              <a:gd name="T27" fmla="*/ 2147483647 h 1324"/>
              <a:gd name="T28" fmla="*/ 2147483647 w 472"/>
              <a:gd name="T29" fmla="*/ 2147483647 h 1324"/>
              <a:gd name="T30" fmla="*/ 2147483647 w 472"/>
              <a:gd name="T31" fmla="*/ 2147483647 h 1324"/>
              <a:gd name="T32" fmla="*/ 2147483647 w 472"/>
              <a:gd name="T33" fmla="*/ 2147483647 h 1324"/>
              <a:gd name="T34" fmla="*/ 2147483647 w 472"/>
              <a:gd name="T35" fmla="*/ 2147483647 h 1324"/>
              <a:gd name="T36" fmla="*/ 2147483647 w 472"/>
              <a:gd name="T37" fmla="*/ 2147483647 h 1324"/>
              <a:gd name="T38" fmla="*/ 2147483647 w 472"/>
              <a:gd name="T39" fmla="*/ 2147483647 h 1324"/>
              <a:gd name="T40" fmla="*/ 2147483647 w 472"/>
              <a:gd name="T41" fmla="*/ 2147483647 h 1324"/>
              <a:gd name="T42" fmla="*/ 2147483647 w 472"/>
              <a:gd name="T43" fmla="*/ 2147483647 h 1324"/>
              <a:gd name="T44" fmla="*/ 2147483647 w 472"/>
              <a:gd name="T45" fmla="*/ 2147483647 h 1324"/>
              <a:gd name="T46" fmla="*/ 2147483647 w 472"/>
              <a:gd name="T47" fmla="*/ 2147483647 h 1324"/>
              <a:gd name="T48" fmla="*/ 2147483647 w 472"/>
              <a:gd name="T49" fmla="*/ 2147483647 h 1324"/>
              <a:gd name="T50" fmla="*/ 2147483647 w 472"/>
              <a:gd name="T51" fmla="*/ 2147483647 h 1324"/>
              <a:gd name="T52" fmla="*/ 2147483647 w 472"/>
              <a:gd name="T53" fmla="*/ 2147483647 h 1324"/>
              <a:gd name="T54" fmla="*/ 2147483647 w 472"/>
              <a:gd name="T55" fmla="*/ 2147483647 h 1324"/>
              <a:gd name="T56" fmla="*/ 2147483647 w 472"/>
              <a:gd name="T57" fmla="*/ 2147483647 h 1324"/>
              <a:gd name="T58" fmla="*/ 2147483647 w 472"/>
              <a:gd name="T59" fmla="*/ 2147483647 h 1324"/>
              <a:gd name="T60" fmla="*/ 2147483647 w 472"/>
              <a:gd name="T61" fmla="*/ 2147483647 h 1324"/>
              <a:gd name="T62" fmla="*/ 2147483647 w 472"/>
              <a:gd name="T63" fmla="*/ 2147483647 h 1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2" h="1324">
                <a:moveTo>
                  <a:pt x="24" y="400"/>
                </a:moveTo>
                <a:cubicBezTo>
                  <a:pt x="77" y="392"/>
                  <a:pt x="73" y="374"/>
                  <a:pt x="88" y="328"/>
                </a:cubicBezTo>
                <a:cubicBezTo>
                  <a:pt x="91" y="319"/>
                  <a:pt x="99" y="312"/>
                  <a:pt x="104" y="304"/>
                </a:cubicBezTo>
                <a:cubicBezTo>
                  <a:pt x="109" y="296"/>
                  <a:pt x="128" y="288"/>
                  <a:pt x="128" y="288"/>
                </a:cubicBezTo>
                <a:cubicBezTo>
                  <a:pt x="137" y="262"/>
                  <a:pt x="137" y="233"/>
                  <a:pt x="148" y="208"/>
                </a:cubicBezTo>
                <a:cubicBezTo>
                  <a:pt x="161" y="178"/>
                  <a:pt x="178" y="152"/>
                  <a:pt x="196" y="124"/>
                </a:cubicBezTo>
                <a:cubicBezTo>
                  <a:pt x="198" y="122"/>
                  <a:pt x="258" y="105"/>
                  <a:pt x="264" y="104"/>
                </a:cubicBezTo>
                <a:cubicBezTo>
                  <a:pt x="292" y="98"/>
                  <a:pt x="276" y="104"/>
                  <a:pt x="296" y="84"/>
                </a:cubicBezTo>
                <a:cubicBezTo>
                  <a:pt x="304" y="60"/>
                  <a:pt x="315" y="27"/>
                  <a:pt x="340" y="16"/>
                </a:cubicBezTo>
                <a:cubicBezTo>
                  <a:pt x="352" y="11"/>
                  <a:pt x="364" y="8"/>
                  <a:pt x="376" y="4"/>
                </a:cubicBezTo>
                <a:cubicBezTo>
                  <a:pt x="380" y="3"/>
                  <a:pt x="388" y="0"/>
                  <a:pt x="388" y="0"/>
                </a:cubicBezTo>
                <a:cubicBezTo>
                  <a:pt x="409" y="14"/>
                  <a:pt x="435" y="14"/>
                  <a:pt x="456" y="28"/>
                </a:cubicBezTo>
                <a:cubicBezTo>
                  <a:pt x="460" y="44"/>
                  <a:pt x="463" y="54"/>
                  <a:pt x="472" y="68"/>
                </a:cubicBezTo>
                <a:cubicBezTo>
                  <a:pt x="467" y="97"/>
                  <a:pt x="453" y="122"/>
                  <a:pt x="448" y="152"/>
                </a:cubicBezTo>
                <a:cubicBezTo>
                  <a:pt x="446" y="187"/>
                  <a:pt x="455" y="210"/>
                  <a:pt x="428" y="228"/>
                </a:cubicBezTo>
                <a:cubicBezTo>
                  <a:pt x="416" y="246"/>
                  <a:pt x="415" y="257"/>
                  <a:pt x="412" y="280"/>
                </a:cubicBezTo>
                <a:cubicBezTo>
                  <a:pt x="414" y="303"/>
                  <a:pt x="409" y="328"/>
                  <a:pt x="420" y="348"/>
                </a:cubicBezTo>
                <a:cubicBezTo>
                  <a:pt x="425" y="356"/>
                  <a:pt x="436" y="372"/>
                  <a:pt x="436" y="372"/>
                </a:cubicBezTo>
                <a:cubicBezTo>
                  <a:pt x="440" y="389"/>
                  <a:pt x="446" y="400"/>
                  <a:pt x="452" y="416"/>
                </a:cubicBezTo>
                <a:cubicBezTo>
                  <a:pt x="455" y="424"/>
                  <a:pt x="457" y="432"/>
                  <a:pt x="460" y="440"/>
                </a:cubicBezTo>
                <a:cubicBezTo>
                  <a:pt x="461" y="444"/>
                  <a:pt x="448" y="488"/>
                  <a:pt x="448" y="488"/>
                </a:cubicBezTo>
                <a:cubicBezTo>
                  <a:pt x="445" y="533"/>
                  <a:pt x="451" y="533"/>
                  <a:pt x="440" y="576"/>
                </a:cubicBezTo>
                <a:cubicBezTo>
                  <a:pt x="449" y="612"/>
                  <a:pt x="445" y="591"/>
                  <a:pt x="440" y="656"/>
                </a:cubicBezTo>
                <a:cubicBezTo>
                  <a:pt x="436" y="701"/>
                  <a:pt x="404" y="739"/>
                  <a:pt x="396" y="784"/>
                </a:cubicBezTo>
                <a:cubicBezTo>
                  <a:pt x="394" y="797"/>
                  <a:pt x="395" y="810"/>
                  <a:pt x="384" y="820"/>
                </a:cubicBezTo>
                <a:cubicBezTo>
                  <a:pt x="362" y="839"/>
                  <a:pt x="345" y="847"/>
                  <a:pt x="324" y="868"/>
                </a:cubicBezTo>
                <a:cubicBezTo>
                  <a:pt x="316" y="876"/>
                  <a:pt x="300" y="892"/>
                  <a:pt x="300" y="892"/>
                </a:cubicBezTo>
                <a:cubicBezTo>
                  <a:pt x="293" y="902"/>
                  <a:pt x="281" y="898"/>
                  <a:pt x="276" y="908"/>
                </a:cubicBezTo>
                <a:cubicBezTo>
                  <a:pt x="271" y="918"/>
                  <a:pt x="273" y="941"/>
                  <a:pt x="268" y="952"/>
                </a:cubicBezTo>
                <a:cubicBezTo>
                  <a:pt x="260" y="960"/>
                  <a:pt x="244" y="976"/>
                  <a:pt x="244" y="976"/>
                </a:cubicBezTo>
                <a:cubicBezTo>
                  <a:pt x="235" y="1003"/>
                  <a:pt x="244" y="1023"/>
                  <a:pt x="234" y="1050"/>
                </a:cubicBezTo>
                <a:cubicBezTo>
                  <a:pt x="232" y="1063"/>
                  <a:pt x="236" y="1055"/>
                  <a:pt x="236" y="1058"/>
                </a:cubicBezTo>
                <a:cubicBezTo>
                  <a:pt x="236" y="1061"/>
                  <a:pt x="232" y="1066"/>
                  <a:pt x="232" y="1070"/>
                </a:cubicBezTo>
                <a:cubicBezTo>
                  <a:pt x="230" y="1074"/>
                  <a:pt x="235" y="1078"/>
                  <a:pt x="234" y="1082"/>
                </a:cubicBezTo>
                <a:cubicBezTo>
                  <a:pt x="233" y="1093"/>
                  <a:pt x="227" y="1091"/>
                  <a:pt x="228" y="1102"/>
                </a:cubicBezTo>
                <a:cubicBezTo>
                  <a:pt x="229" y="1110"/>
                  <a:pt x="217" y="1132"/>
                  <a:pt x="220" y="1140"/>
                </a:cubicBezTo>
                <a:cubicBezTo>
                  <a:pt x="221" y="1144"/>
                  <a:pt x="224" y="1152"/>
                  <a:pt x="224" y="1152"/>
                </a:cubicBezTo>
                <a:cubicBezTo>
                  <a:pt x="224" y="1154"/>
                  <a:pt x="224" y="1238"/>
                  <a:pt x="212" y="1248"/>
                </a:cubicBezTo>
                <a:cubicBezTo>
                  <a:pt x="207" y="1252"/>
                  <a:pt x="199" y="1251"/>
                  <a:pt x="192" y="1252"/>
                </a:cubicBezTo>
                <a:cubicBezTo>
                  <a:pt x="189" y="1256"/>
                  <a:pt x="188" y="1261"/>
                  <a:pt x="184" y="1264"/>
                </a:cubicBezTo>
                <a:cubicBezTo>
                  <a:pt x="181" y="1267"/>
                  <a:pt x="174" y="1265"/>
                  <a:pt x="172" y="1268"/>
                </a:cubicBezTo>
                <a:cubicBezTo>
                  <a:pt x="165" y="1278"/>
                  <a:pt x="164" y="1292"/>
                  <a:pt x="160" y="1304"/>
                </a:cubicBezTo>
                <a:cubicBezTo>
                  <a:pt x="159" y="1308"/>
                  <a:pt x="160" y="1315"/>
                  <a:pt x="156" y="1316"/>
                </a:cubicBezTo>
                <a:cubicBezTo>
                  <a:pt x="148" y="1319"/>
                  <a:pt x="132" y="1324"/>
                  <a:pt x="132" y="1324"/>
                </a:cubicBezTo>
                <a:cubicBezTo>
                  <a:pt x="112" y="1317"/>
                  <a:pt x="117" y="1299"/>
                  <a:pt x="96" y="1292"/>
                </a:cubicBezTo>
                <a:cubicBezTo>
                  <a:pt x="90" y="1274"/>
                  <a:pt x="83" y="1272"/>
                  <a:pt x="68" y="1264"/>
                </a:cubicBezTo>
                <a:cubicBezTo>
                  <a:pt x="60" y="1259"/>
                  <a:pt x="44" y="1248"/>
                  <a:pt x="44" y="1248"/>
                </a:cubicBezTo>
                <a:cubicBezTo>
                  <a:pt x="32" y="1230"/>
                  <a:pt x="31" y="1219"/>
                  <a:pt x="28" y="1196"/>
                </a:cubicBezTo>
                <a:cubicBezTo>
                  <a:pt x="33" y="1120"/>
                  <a:pt x="35" y="1131"/>
                  <a:pt x="28" y="1040"/>
                </a:cubicBezTo>
                <a:cubicBezTo>
                  <a:pt x="27" y="1023"/>
                  <a:pt x="13" y="1004"/>
                  <a:pt x="8" y="988"/>
                </a:cubicBezTo>
                <a:cubicBezTo>
                  <a:pt x="5" y="980"/>
                  <a:pt x="0" y="964"/>
                  <a:pt x="0" y="964"/>
                </a:cubicBezTo>
                <a:lnTo>
                  <a:pt x="32" y="872"/>
                </a:lnTo>
                <a:cubicBezTo>
                  <a:pt x="32" y="872"/>
                  <a:pt x="44" y="836"/>
                  <a:pt x="44" y="836"/>
                </a:cubicBezTo>
                <a:cubicBezTo>
                  <a:pt x="45" y="832"/>
                  <a:pt x="48" y="824"/>
                  <a:pt x="48" y="824"/>
                </a:cubicBezTo>
                <a:cubicBezTo>
                  <a:pt x="45" y="796"/>
                  <a:pt x="40" y="775"/>
                  <a:pt x="36" y="748"/>
                </a:cubicBezTo>
                <a:cubicBezTo>
                  <a:pt x="42" y="706"/>
                  <a:pt x="49" y="723"/>
                  <a:pt x="76" y="696"/>
                </a:cubicBezTo>
                <a:cubicBezTo>
                  <a:pt x="82" y="679"/>
                  <a:pt x="84" y="632"/>
                  <a:pt x="68" y="616"/>
                </a:cubicBezTo>
                <a:cubicBezTo>
                  <a:pt x="62" y="610"/>
                  <a:pt x="51" y="609"/>
                  <a:pt x="44" y="604"/>
                </a:cubicBezTo>
                <a:cubicBezTo>
                  <a:pt x="38" y="587"/>
                  <a:pt x="30" y="574"/>
                  <a:pt x="24" y="556"/>
                </a:cubicBezTo>
                <a:cubicBezTo>
                  <a:pt x="23" y="552"/>
                  <a:pt x="20" y="544"/>
                  <a:pt x="20" y="544"/>
                </a:cubicBezTo>
                <a:cubicBezTo>
                  <a:pt x="23" y="507"/>
                  <a:pt x="24" y="475"/>
                  <a:pt x="36" y="440"/>
                </a:cubicBezTo>
                <a:cubicBezTo>
                  <a:pt x="35" y="432"/>
                  <a:pt x="34" y="424"/>
                  <a:pt x="32" y="416"/>
                </a:cubicBezTo>
                <a:cubicBezTo>
                  <a:pt x="31" y="412"/>
                  <a:pt x="25" y="407"/>
                  <a:pt x="28" y="404"/>
                </a:cubicBezTo>
                <a:cubicBezTo>
                  <a:pt x="32" y="400"/>
                  <a:pt x="60" y="392"/>
                  <a:pt x="72" y="380"/>
                </a:cubicBezTo>
              </a:path>
            </a:pathLst>
          </a:custGeom>
          <a:solidFill>
            <a:srgbClr val="FF0000"/>
          </a:solidFill>
          <a:ln w="9525">
            <a:solidFill>
              <a:srgbClr val="008080"/>
            </a:solidFill>
            <a:round/>
            <a:headEnd/>
            <a:tailEnd/>
          </a:ln>
          <a:effectLst>
            <a:outerShdw dist="107763" dir="8100000" algn="ctr" rotWithShape="0">
              <a:schemeClr val="bg2"/>
            </a:outerShdw>
          </a:effectLst>
        </p:spPr>
        <p:txBody>
          <a:bodyPr wrap="none" anchor="ctr"/>
          <a:lstStyle/>
          <a:p>
            <a:endParaRPr lang="it-IT"/>
          </a:p>
        </p:txBody>
      </p:sp>
      <p:sp>
        <p:nvSpPr>
          <p:cNvPr id="29704" name="Freeform 8"/>
          <p:cNvSpPr>
            <a:spLocks/>
          </p:cNvSpPr>
          <p:nvPr/>
        </p:nvSpPr>
        <p:spPr bwMode="auto">
          <a:xfrm>
            <a:off x="1760538" y="1295400"/>
            <a:ext cx="1393825" cy="1173163"/>
          </a:xfrm>
          <a:custGeom>
            <a:avLst/>
            <a:gdLst>
              <a:gd name="T0" fmla="*/ 2147483647 w 878"/>
              <a:gd name="T1" fmla="*/ 2147483647 h 739"/>
              <a:gd name="T2" fmla="*/ 2147483647 w 878"/>
              <a:gd name="T3" fmla="*/ 2147483647 h 739"/>
              <a:gd name="T4" fmla="*/ 2147483647 w 878"/>
              <a:gd name="T5" fmla="*/ 2147483647 h 739"/>
              <a:gd name="T6" fmla="*/ 2147483647 w 878"/>
              <a:gd name="T7" fmla="*/ 2147483647 h 739"/>
              <a:gd name="T8" fmla="*/ 2147483647 w 878"/>
              <a:gd name="T9" fmla="*/ 2147483647 h 739"/>
              <a:gd name="T10" fmla="*/ 2147483647 w 878"/>
              <a:gd name="T11" fmla="*/ 2147483647 h 739"/>
              <a:gd name="T12" fmla="*/ 2147483647 w 878"/>
              <a:gd name="T13" fmla="*/ 2147483647 h 739"/>
              <a:gd name="T14" fmla="*/ 2147483647 w 878"/>
              <a:gd name="T15" fmla="*/ 2147483647 h 739"/>
              <a:gd name="T16" fmla="*/ 2147483647 w 878"/>
              <a:gd name="T17" fmla="*/ 2147483647 h 739"/>
              <a:gd name="T18" fmla="*/ 2147483647 w 878"/>
              <a:gd name="T19" fmla="*/ 2147483647 h 739"/>
              <a:gd name="T20" fmla="*/ 2147483647 w 878"/>
              <a:gd name="T21" fmla="*/ 2147483647 h 739"/>
              <a:gd name="T22" fmla="*/ 2147483647 w 878"/>
              <a:gd name="T23" fmla="*/ 2147483647 h 739"/>
              <a:gd name="T24" fmla="*/ 2147483647 w 878"/>
              <a:gd name="T25" fmla="*/ 2147483647 h 739"/>
              <a:gd name="T26" fmla="*/ 2147483647 w 878"/>
              <a:gd name="T27" fmla="*/ 2147483647 h 739"/>
              <a:gd name="T28" fmla="*/ 2147483647 w 878"/>
              <a:gd name="T29" fmla="*/ 2147483647 h 739"/>
              <a:gd name="T30" fmla="*/ 2147483647 w 878"/>
              <a:gd name="T31" fmla="*/ 0 h 739"/>
              <a:gd name="T32" fmla="*/ 2147483647 w 878"/>
              <a:gd name="T33" fmla="*/ 2147483647 h 739"/>
              <a:gd name="T34" fmla="*/ 2147483647 w 878"/>
              <a:gd name="T35" fmla="*/ 2147483647 h 739"/>
              <a:gd name="T36" fmla="*/ 2147483647 w 878"/>
              <a:gd name="T37" fmla="*/ 2147483647 h 739"/>
              <a:gd name="T38" fmla="*/ 2147483647 w 878"/>
              <a:gd name="T39" fmla="*/ 2147483647 h 739"/>
              <a:gd name="T40" fmla="*/ 2147483647 w 878"/>
              <a:gd name="T41" fmla="*/ 2147483647 h 739"/>
              <a:gd name="T42" fmla="*/ 2147483647 w 878"/>
              <a:gd name="T43" fmla="*/ 2147483647 h 739"/>
              <a:gd name="T44" fmla="*/ 2147483647 w 878"/>
              <a:gd name="T45" fmla="*/ 2147483647 h 739"/>
              <a:gd name="T46" fmla="*/ 2147483647 w 878"/>
              <a:gd name="T47" fmla="*/ 2147483647 h 739"/>
              <a:gd name="T48" fmla="*/ 2147483647 w 878"/>
              <a:gd name="T49" fmla="*/ 2147483647 h 739"/>
              <a:gd name="T50" fmla="*/ 2147483647 w 878"/>
              <a:gd name="T51" fmla="*/ 2147483647 h 739"/>
              <a:gd name="T52" fmla="*/ 2147483647 w 878"/>
              <a:gd name="T53" fmla="*/ 2147483647 h 739"/>
              <a:gd name="T54" fmla="*/ 2147483647 w 878"/>
              <a:gd name="T55" fmla="*/ 2147483647 h 739"/>
              <a:gd name="T56" fmla="*/ 2147483647 w 878"/>
              <a:gd name="T57" fmla="*/ 2147483647 h 739"/>
              <a:gd name="T58" fmla="*/ 2147483647 w 878"/>
              <a:gd name="T59" fmla="*/ 2147483647 h 739"/>
              <a:gd name="T60" fmla="*/ 2147483647 w 878"/>
              <a:gd name="T61" fmla="*/ 2147483647 h 739"/>
              <a:gd name="T62" fmla="*/ 2147483647 w 878"/>
              <a:gd name="T63" fmla="*/ 2147483647 h 739"/>
              <a:gd name="T64" fmla="*/ 2147483647 w 878"/>
              <a:gd name="T65" fmla="*/ 2147483647 h 739"/>
              <a:gd name="T66" fmla="*/ 2147483647 w 878"/>
              <a:gd name="T67" fmla="*/ 2147483647 h 739"/>
              <a:gd name="T68" fmla="*/ 2147483647 w 878"/>
              <a:gd name="T69" fmla="*/ 2147483647 h 739"/>
              <a:gd name="T70" fmla="*/ 2147483647 w 878"/>
              <a:gd name="T71" fmla="*/ 2147483647 h 739"/>
              <a:gd name="T72" fmla="*/ 2147483647 w 878"/>
              <a:gd name="T73" fmla="*/ 2147483647 h 739"/>
              <a:gd name="T74" fmla="*/ 2147483647 w 878"/>
              <a:gd name="T75" fmla="*/ 2147483647 h 739"/>
              <a:gd name="T76" fmla="*/ 2147483647 w 878"/>
              <a:gd name="T77" fmla="*/ 2147483647 h 739"/>
              <a:gd name="T78" fmla="*/ 2147483647 w 878"/>
              <a:gd name="T79" fmla="*/ 2147483647 h 7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739"/>
              <a:gd name="T122" fmla="*/ 878 w 878"/>
              <a:gd name="T123" fmla="*/ 739 h 7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739">
                <a:moveTo>
                  <a:pt x="55" y="724"/>
                </a:moveTo>
                <a:cubicBezTo>
                  <a:pt x="36" y="718"/>
                  <a:pt x="32" y="699"/>
                  <a:pt x="15" y="688"/>
                </a:cubicBezTo>
                <a:cubicBezTo>
                  <a:pt x="12" y="667"/>
                  <a:pt x="6" y="649"/>
                  <a:pt x="3" y="628"/>
                </a:cubicBezTo>
                <a:cubicBezTo>
                  <a:pt x="8" y="578"/>
                  <a:pt x="0" y="599"/>
                  <a:pt x="23" y="564"/>
                </a:cubicBezTo>
                <a:cubicBezTo>
                  <a:pt x="28" y="557"/>
                  <a:pt x="31" y="540"/>
                  <a:pt x="31" y="540"/>
                </a:cubicBezTo>
                <a:cubicBezTo>
                  <a:pt x="16" y="517"/>
                  <a:pt x="28" y="539"/>
                  <a:pt x="19" y="500"/>
                </a:cubicBezTo>
                <a:cubicBezTo>
                  <a:pt x="17" y="492"/>
                  <a:pt x="11" y="476"/>
                  <a:pt x="11" y="476"/>
                </a:cubicBezTo>
                <a:cubicBezTo>
                  <a:pt x="12" y="471"/>
                  <a:pt x="10" y="462"/>
                  <a:pt x="15" y="460"/>
                </a:cubicBezTo>
                <a:cubicBezTo>
                  <a:pt x="27" y="455"/>
                  <a:pt x="58" y="468"/>
                  <a:pt x="71" y="472"/>
                </a:cubicBezTo>
                <a:cubicBezTo>
                  <a:pt x="82" y="504"/>
                  <a:pt x="96" y="518"/>
                  <a:pt x="127" y="528"/>
                </a:cubicBezTo>
                <a:cubicBezTo>
                  <a:pt x="136" y="531"/>
                  <a:pt x="143" y="539"/>
                  <a:pt x="151" y="544"/>
                </a:cubicBezTo>
                <a:cubicBezTo>
                  <a:pt x="155" y="547"/>
                  <a:pt x="163" y="552"/>
                  <a:pt x="163" y="552"/>
                </a:cubicBezTo>
                <a:cubicBezTo>
                  <a:pt x="199" y="540"/>
                  <a:pt x="162" y="556"/>
                  <a:pt x="179" y="480"/>
                </a:cubicBezTo>
                <a:cubicBezTo>
                  <a:pt x="181" y="471"/>
                  <a:pt x="192" y="465"/>
                  <a:pt x="195" y="456"/>
                </a:cubicBezTo>
                <a:cubicBezTo>
                  <a:pt x="198" y="448"/>
                  <a:pt x="203" y="432"/>
                  <a:pt x="203" y="432"/>
                </a:cubicBezTo>
                <a:cubicBezTo>
                  <a:pt x="195" y="408"/>
                  <a:pt x="199" y="384"/>
                  <a:pt x="191" y="360"/>
                </a:cubicBezTo>
                <a:cubicBezTo>
                  <a:pt x="204" y="322"/>
                  <a:pt x="206" y="340"/>
                  <a:pt x="235" y="320"/>
                </a:cubicBezTo>
                <a:cubicBezTo>
                  <a:pt x="245" y="291"/>
                  <a:pt x="240" y="272"/>
                  <a:pt x="231" y="244"/>
                </a:cubicBezTo>
                <a:cubicBezTo>
                  <a:pt x="247" y="239"/>
                  <a:pt x="256" y="243"/>
                  <a:pt x="271" y="248"/>
                </a:cubicBezTo>
                <a:cubicBezTo>
                  <a:pt x="299" y="241"/>
                  <a:pt x="283" y="232"/>
                  <a:pt x="303" y="212"/>
                </a:cubicBezTo>
                <a:cubicBezTo>
                  <a:pt x="313" y="183"/>
                  <a:pt x="298" y="216"/>
                  <a:pt x="323" y="196"/>
                </a:cubicBezTo>
                <a:cubicBezTo>
                  <a:pt x="326" y="193"/>
                  <a:pt x="324" y="186"/>
                  <a:pt x="327" y="184"/>
                </a:cubicBezTo>
                <a:cubicBezTo>
                  <a:pt x="334" y="179"/>
                  <a:pt x="351" y="176"/>
                  <a:pt x="351" y="176"/>
                </a:cubicBezTo>
                <a:cubicBezTo>
                  <a:pt x="370" y="189"/>
                  <a:pt x="392" y="187"/>
                  <a:pt x="411" y="200"/>
                </a:cubicBezTo>
                <a:cubicBezTo>
                  <a:pt x="426" y="195"/>
                  <a:pt x="428" y="185"/>
                  <a:pt x="443" y="180"/>
                </a:cubicBezTo>
                <a:cubicBezTo>
                  <a:pt x="458" y="184"/>
                  <a:pt x="468" y="191"/>
                  <a:pt x="483" y="196"/>
                </a:cubicBezTo>
                <a:cubicBezTo>
                  <a:pt x="492" y="223"/>
                  <a:pt x="522" y="207"/>
                  <a:pt x="543" y="200"/>
                </a:cubicBezTo>
                <a:cubicBezTo>
                  <a:pt x="550" y="180"/>
                  <a:pt x="559" y="168"/>
                  <a:pt x="535" y="160"/>
                </a:cubicBezTo>
                <a:cubicBezTo>
                  <a:pt x="524" y="128"/>
                  <a:pt x="540" y="165"/>
                  <a:pt x="519" y="144"/>
                </a:cubicBezTo>
                <a:cubicBezTo>
                  <a:pt x="513" y="138"/>
                  <a:pt x="512" y="127"/>
                  <a:pt x="507" y="120"/>
                </a:cubicBezTo>
                <a:cubicBezTo>
                  <a:pt x="512" y="104"/>
                  <a:pt x="514" y="88"/>
                  <a:pt x="519" y="72"/>
                </a:cubicBezTo>
                <a:cubicBezTo>
                  <a:pt x="500" y="16"/>
                  <a:pt x="593" y="11"/>
                  <a:pt x="627" y="0"/>
                </a:cubicBezTo>
                <a:cubicBezTo>
                  <a:pt x="656" y="19"/>
                  <a:pt x="644" y="9"/>
                  <a:pt x="663" y="28"/>
                </a:cubicBezTo>
                <a:cubicBezTo>
                  <a:pt x="669" y="58"/>
                  <a:pt x="677" y="71"/>
                  <a:pt x="703" y="88"/>
                </a:cubicBezTo>
                <a:cubicBezTo>
                  <a:pt x="711" y="93"/>
                  <a:pt x="727" y="104"/>
                  <a:pt x="727" y="104"/>
                </a:cubicBezTo>
                <a:lnTo>
                  <a:pt x="755" y="156"/>
                </a:lnTo>
                <a:cubicBezTo>
                  <a:pt x="755" y="156"/>
                  <a:pt x="743" y="192"/>
                  <a:pt x="743" y="192"/>
                </a:cubicBezTo>
                <a:cubicBezTo>
                  <a:pt x="739" y="204"/>
                  <a:pt x="730" y="206"/>
                  <a:pt x="723" y="216"/>
                </a:cubicBezTo>
                <a:cubicBezTo>
                  <a:pt x="717" y="225"/>
                  <a:pt x="714" y="234"/>
                  <a:pt x="711" y="244"/>
                </a:cubicBezTo>
                <a:cubicBezTo>
                  <a:pt x="736" y="260"/>
                  <a:pt x="743" y="232"/>
                  <a:pt x="767" y="224"/>
                </a:cubicBezTo>
                <a:cubicBezTo>
                  <a:pt x="772" y="225"/>
                  <a:pt x="780" y="224"/>
                  <a:pt x="783" y="228"/>
                </a:cubicBezTo>
                <a:cubicBezTo>
                  <a:pt x="786" y="231"/>
                  <a:pt x="779" y="236"/>
                  <a:pt x="779" y="240"/>
                </a:cubicBezTo>
                <a:cubicBezTo>
                  <a:pt x="779" y="282"/>
                  <a:pt x="786" y="310"/>
                  <a:pt x="799" y="348"/>
                </a:cubicBezTo>
                <a:cubicBezTo>
                  <a:pt x="805" y="365"/>
                  <a:pt x="850" y="372"/>
                  <a:pt x="863" y="376"/>
                </a:cubicBezTo>
                <a:cubicBezTo>
                  <a:pt x="873" y="405"/>
                  <a:pt x="878" y="433"/>
                  <a:pt x="855" y="456"/>
                </a:cubicBezTo>
                <a:cubicBezTo>
                  <a:pt x="852" y="464"/>
                  <a:pt x="848" y="472"/>
                  <a:pt x="847" y="480"/>
                </a:cubicBezTo>
                <a:cubicBezTo>
                  <a:pt x="846" y="488"/>
                  <a:pt x="848" y="497"/>
                  <a:pt x="843" y="504"/>
                </a:cubicBezTo>
                <a:cubicBezTo>
                  <a:pt x="837" y="512"/>
                  <a:pt x="819" y="520"/>
                  <a:pt x="819" y="520"/>
                </a:cubicBezTo>
                <a:cubicBezTo>
                  <a:pt x="815" y="538"/>
                  <a:pt x="805" y="543"/>
                  <a:pt x="799" y="560"/>
                </a:cubicBezTo>
                <a:cubicBezTo>
                  <a:pt x="796" y="592"/>
                  <a:pt x="805" y="614"/>
                  <a:pt x="775" y="624"/>
                </a:cubicBezTo>
                <a:cubicBezTo>
                  <a:pt x="751" y="618"/>
                  <a:pt x="764" y="622"/>
                  <a:pt x="735" y="612"/>
                </a:cubicBezTo>
                <a:cubicBezTo>
                  <a:pt x="727" y="609"/>
                  <a:pt x="711" y="604"/>
                  <a:pt x="711" y="604"/>
                </a:cubicBezTo>
                <a:cubicBezTo>
                  <a:pt x="697" y="608"/>
                  <a:pt x="681" y="606"/>
                  <a:pt x="667" y="612"/>
                </a:cubicBezTo>
                <a:cubicBezTo>
                  <a:pt x="660" y="615"/>
                  <a:pt x="650" y="646"/>
                  <a:pt x="635" y="656"/>
                </a:cubicBezTo>
                <a:cubicBezTo>
                  <a:pt x="629" y="673"/>
                  <a:pt x="635" y="687"/>
                  <a:pt x="639" y="704"/>
                </a:cubicBezTo>
                <a:cubicBezTo>
                  <a:pt x="635" y="729"/>
                  <a:pt x="634" y="739"/>
                  <a:pt x="611" y="724"/>
                </a:cubicBezTo>
                <a:cubicBezTo>
                  <a:pt x="598" y="705"/>
                  <a:pt x="605" y="717"/>
                  <a:pt x="595" y="688"/>
                </a:cubicBezTo>
                <a:cubicBezTo>
                  <a:pt x="592" y="680"/>
                  <a:pt x="587" y="664"/>
                  <a:pt x="587" y="664"/>
                </a:cubicBezTo>
                <a:cubicBezTo>
                  <a:pt x="583" y="636"/>
                  <a:pt x="583" y="620"/>
                  <a:pt x="559" y="604"/>
                </a:cubicBezTo>
                <a:cubicBezTo>
                  <a:pt x="553" y="587"/>
                  <a:pt x="562" y="584"/>
                  <a:pt x="567" y="568"/>
                </a:cubicBezTo>
                <a:cubicBezTo>
                  <a:pt x="556" y="551"/>
                  <a:pt x="547" y="552"/>
                  <a:pt x="527" y="548"/>
                </a:cubicBezTo>
                <a:cubicBezTo>
                  <a:pt x="523" y="545"/>
                  <a:pt x="518" y="543"/>
                  <a:pt x="515" y="540"/>
                </a:cubicBezTo>
                <a:cubicBezTo>
                  <a:pt x="512" y="537"/>
                  <a:pt x="511" y="531"/>
                  <a:pt x="507" y="528"/>
                </a:cubicBezTo>
                <a:cubicBezTo>
                  <a:pt x="500" y="522"/>
                  <a:pt x="490" y="521"/>
                  <a:pt x="483" y="516"/>
                </a:cubicBezTo>
                <a:cubicBezTo>
                  <a:pt x="455" y="522"/>
                  <a:pt x="453" y="534"/>
                  <a:pt x="431" y="548"/>
                </a:cubicBezTo>
                <a:cubicBezTo>
                  <a:pt x="408" y="582"/>
                  <a:pt x="425" y="571"/>
                  <a:pt x="379" y="576"/>
                </a:cubicBezTo>
                <a:cubicBezTo>
                  <a:pt x="373" y="594"/>
                  <a:pt x="376" y="598"/>
                  <a:pt x="391" y="608"/>
                </a:cubicBezTo>
                <a:cubicBezTo>
                  <a:pt x="387" y="621"/>
                  <a:pt x="363" y="636"/>
                  <a:pt x="363" y="636"/>
                </a:cubicBezTo>
                <a:cubicBezTo>
                  <a:pt x="358" y="644"/>
                  <a:pt x="352" y="652"/>
                  <a:pt x="347" y="660"/>
                </a:cubicBezTo>
                <a:cubicBezTo>
                  <a:pt x="342" y="667"/>
                  <a:pt x="323" y="668"/>
                  <a:pt x="323" y="668"/>
                </a:cubicBezTo>
                <a:cubicBezTo>
                  <a:pt x="301" y="664"/>
                  <a:pt x="282" y="659"/>
                  <a:pt x="259" y="656"/>
                </a:cubicBezTo>
                <a:cubicBezTo>
                  <a:pt x="256" y="660"/>
                  <a:pt x="253" y="664"/>
                  <a:pt x="251" y="668"/>
                </a:cubicBezTo>
                <a:cubicBezTo>
                  <a:pt x="249" y="672"/>
                  <a:pt x="251" y="678"/>
                  <a:pt x="247" y="680"/>
                </a:cubicBezTo>
                <a:cubicBezTo>
                  <a:pt x="242" y="683"/>
                  <a:pt x="225" y="669"/>
                  <a:pt x="223" y="668"/>
                </a:cubicBezTo>
                <a:cubicBezTo>
                  <a:pt x="215" y="665"/>
                  <a:pt x="199" y="660"/>
                  <a:pt x="199" y="660"/>
                </a:cubicBezTo>
                <a:cubicBezTo>
                  <a:pt x="176" y="663"/>
                  <a:pt x="154" y="667"/>
                  <a:pt x="135" y="680"/>
                </a:cubicBezTo>
                <a:cubicBezTo>
                  <a:pt x="128" y="701"/>
                  <a:pt x="111" y="713"/>
                  <a:pt x="91" y="716"/>
                </a:cubicBezTo>
                <a:cubicBezTo>
                  <a:pt x="62" y="735"/>
                  <a:pt x="68" y="722"/>
                  <a:pt x="43" y="716"/>
                </a:cubicBezTo>
                <a:cubicBezTo>
                  <a:pt x="29" y="706"/>
                  <a:pt x="28" y="698"/>
                  <a:pt x="19" y="684"/>
                </a:cubicBezTo>
                <a:cubicBezTo>
                  <a:pt x="16" y="671"/>
                  <a:pt x="13" y="660"/>
                  <a:pt x="7" y="648"/>
                </a:cubicBezTo>
              </a:path>
            </a:pathLst>
          </a:custGeom>
          <a:solidFill>
            <a:srgbClr val="FF0000"/>
          </a:solidFill>
          <a:ln w="9525">
            <a:solidFill>
              <a:srgbClr val="008080"/>
            </a:solidFill>
            <a:round/>
            <a:headEnd/>
            <a:tailEnd/>
          </a:ln>
        </p:spPr>
        <p:txBody>
          <a:bodyPr wrap="none" anchor="ctr"/>
          <a:lstStyle/>
          <a:p>
            <a:endParaRPr lang="it-IT"/>
          </a:p>
        </p:txBody>
      </p:sp>
      <p:sp>
        <p:nvSpPr>
          <p:cNvPr id="29705" name="Freeform 9"/>
          <p:cNvSpPr>
            <a:spLocks/>
          </p:cNvSpPr>
          <p:nvPr/>
        </p:nvSpPr>
        <p:spPr bwMode="auto">
          <a:xfrm>
            <a:off x="2720975" y="1822450"/>
            <a:ext cx="1036638" cy="1276350"/>
          </a:xfrm>
          <a:custGeom>
            <a:avLst/>
            <a:gdLst>
              <a:gd name="T0" fmla="*/ 2147483647 w 653"/>
              <a:gd name="T1" fmla="*/ 2147483647 h 804"/>
              <a:gd name="T2" fmla="*/ 2147483647 w 653"/>
              <a:gd name="T3" fmla="*/ 2147483647 h 804"/>
              <a:gd name="T4" fmla="*/ 2147483647 w 653"/>
              <a:gd name="T5" fmla="*/ 2147483647 h 804"/>
              <a:gd name="T6" fmla="*/ 2147483647 w 653"/>
              <a:gd name="T7" fmla="*/ 2147483647 h 804"/>
              <a:gd name="T8" fmla="*/ 2147483647 w 653"/>
              <a:gd name="T9" fmla="*/ 2147483647 h 804"/>
              <a:gd name="T10" fmla="*/ 2147483647 w 653"/>
              <a:gd name="T11" fmla="*/ 2147483647 h 804"/>
              <a:gd name="T12" fmla="*/ 2147483647 w 653"/>
              <a:gd name="T13" fmla="*/ 0 h 804"/>
              <a:gd name="T14" fmla="*/ 2147483647 w 653"/>
              <a:gd name="T15" fmla="*/ 2147483647 h 804"/>
              <a:gd name="T16" fmla="*/ 2147483647 w 653"/>
              <a:gd name="T17" fmla="*/ 2147483647 h 804"/>
              <a:gd name="T18" fmla="*/ 2147483647 w 653"/>
              <a:gd name="T19" fmla="*/ 2147483647 h 804"/>
              <a:gd name="T20" fmla="*/ 2147483647 w 653"/>
              <a:gd name="T21" fmla="*/ 2147483647 h 804"/>
              <a:gd name="T22" fmla="*/ 2147483647 w 653"/>
              <a:gd name="T23" fmla="*/ 2147483647 h 804"/>
              <a:gd name="T24" fmla="*/ 2147483647 w 653"/>
              <a:gd name="T25" fmla="*/ 2147483647 h 804"/>
              <a:gd name="T26" fmla="*/ 2147483647 w 653"/>
              <a:gd name="T27" fmla="*/ 2147483647 h 804"/>
              <a:gd name="T28" fmla="*/ 2147483647 w 653"/>
              <a:gd name="T29" fmla="*/ 2147483647 h 804"/>
              <a:gd name="T30" fmla="*/ 2147483647 w 653"/>
              <a:gd name="T31" fmla="*/ 2147483647 h 804"/>
              <a:gd name="T32" fmla="*/ 2147483647 w 653"/>
              <a:gd name="T33" fmla="*/ 2147483647 h 804"/>
              <a:gd name="T34" fmla="*/ 2147483647 w 653"/>
              <a:gd name="T35" fmla="*/ 2147483647 h 804"/>
              <a:gd name="T36" fmla="*/ 2147483647 w 653"/>
              <a:gd name="T37" fmla="*/ 2147483647 h 804"/>
              <a:gd name="T38" fmla="*/ 2147483647 w 653"/>
              <a:gd name="T39" fmla="*/ 2147483647 h 804"/>
              <a:gd name="T40" fmla="*/ 2147483647 w 653"/>
              <a:gd name="T41" fmla="*/ 2147483647 h 804"/>
              <a:gd name="T42" fmla="*/ 2147483647 w 653"/>
              <a:gd name="T43" fmla="*/ 2147483647 h 804"/>
              <a:gd name="T44" fmla="*/ 2147483647 w 653"/>
              <a:gd name="T45" fmla="*/ 2147483647 h 804"/>
              <a:gd name="T46" fmla="*/ 2147483647 w 653"/>
              <a:gd name="T47" fmla="*/ 2147483647 h 804"/>
              <a:gd name="T48" fmla="*/ 2147483647 w 653"/>
              <a:gd name="T49" fmla="*/ 2147483647 h 804"/>
              <a:gd name="T50" fmla="*/ 2147483647 w 653"/>
              <a:gd name="T51" fmla="*/ 2147483647 h 804"/>
              <a:gd name="T52" fmla="*/ 2147483647 w 653"/>
              <a:gd name="T53" fmla="*/ 2147483647 h 804"/>
              <a:gd name="T54" fmla="*/ 2147483647 w 653"/>
              <a:gd name="T55" fmla="*/ 2147483647 h 804"/>
              <a:gd name="T56" fmla="*/ 2147483647 w 653"/>
              <a:gd name="T57" fmla="*/ 2147483647 h 804"/>
              <a:gd name="T58" fmla="*/ 2147483647 w 653"/>
              <a:gd name="T59" fmla="*/ 2147483647 h 804"/>
              <a:gd name="T60" fmla="*/ 2147483647 w 653"/>
              <a:gd name="T61" fmla="*/ 2147483647 h 804"/>
              <a:gd name="T62" fmla="*/ 2147483647 w 653"/>
              <a:gd name="T63" fmla="*/ 2147483647 h 804"/>
              <a:gd name="T64" fmla="*/ 2147483647 w 653"/>
              <a:gd name="T65" fmla="*/ 2147483647 h 8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3"/>
              <a:gd name="T100" fmla="*/ 0 h 804"/>
              <a:gd name="T101" fmla="*/ 653 w 653"/>
              <a:gd name="T102" fmla="*/ 804 h 8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3" h="804">
                <a:moveTo>
                  <a:pt x="6" y="396"/>
                </a:moveTo>
                <a:cubicBezTo>
                  <a:pt x="32" y="405"/>
                  <a:pt x="27" y="376"/>
                  <a:pt x="30" y="356"/>
                </a:cubicBezTo>
                <a:cubicBezTo>
                  <a:pt x="17" y="316"/>
                  <a:pt x="53" y="291"/>
                  <a:pt x="86" y="280"/>
                </a:cubicBezTo>
                <a:cubicBezTo>
                  <a:pt x="99" y="281"/>
                  <a:pt x="113" y="282"/>
                  <a:pt x="126" y="284"/>
                </a:cubicBezTo>
                <a:cubicBezTo>
                  <a:pt x="134" y="286"/>
                  <a:pt x="150" y="292"/>
                  <a:pt x="150" y="292"/>
                </a:cubicBezTo>
                <a:cubicBezTo>
                  <a:pt x="159" y="291"/>
                  <a:pt x="171" y="294"/>
                  <a:pt x="178" y="288"/>
                </a:cubicBezTo>
                <a:cubicBezTo>
                  <a:pt x="189" y="279"/>
                  <a:pt x="190" y="240"/>
                  <a:pt x="194" y="228"/>
                </a:cubicBezTo>
                <a:cubicBezTo>
                  <a:pt x="198" y="215"/>
                  <a:pt x="209" y="201"/>
                  <a:pt x="218" y="192"/>
                </a:cubicBezTo>
                <a:cubicBezTo>
                  <a:pt x="227" y="166"/>
                  <a:pt x="215" y="192"/>
                  <a:pt x="234" y="176"/>
                </a:cubicBezTo>
                <a:cubicBezTo>
                  <a:pt x="243" y="168"/>
                  <a:pt x="247" y="150"/>
                  <a:pt x="254" y="140"/>
                </a:cubicBezTo>
                <a:cubicBezTo>
                  <a:pt x="247" y="120"/>
                  <a:pt x="249" y="136"/>
                  <a:pt x="258" y="116"/>
                </a:cubicBezTo>
                <a:cubicBezTo>
                  <a:pt x="261" y="108"/>
                  <a:pt x="266" y="92"/>
                  <a:pt x="266" y="92"/>
                </a:cubicBezTo>
                <a:cubicBezTo>
                  <a:pt x="263" y="66"/>
                  <a:pt x="252" y="45"/>
                  <a:pt x="278" y="36"/>
                </a:cubicBezTo>
                <a:cubicBezTo>
                  <a:pt x="283" y="18"/>
                  <a:pt x="282" y="11"/>
                  <a:pt x="298" y="0"/>
                </a:cubicBezTo>
                <a:cubicBezTo>
                  <a:pt x="327" y="10"/>
                  <a:pt x="315" y="3"/>
                  <a:pt x="334" y="16"/>
                </a:cubicBezTo>
                <a:cubicBezTo>
                  <a:pt x="347" y="35"/>
                  <a:pt x="340" y="23"/>
                  <a:pt x="350" y="52"/>
                </a:cubicBezTo>
                <a:cubicBezTo>
                  <a:pt x="351" y="56"/>
                  <a:pt x="354" y="64"/>
                  <a:pt x="354" y="64"/>
                </a:cubicBezTo>
                <a:cubicBezTo>
                  <a:pt x="353" y="76"/>
                  <a:pt x="354" y="89"/>
                  <a:pt x="350" y="100"/>
                </a:cubicBezTo>
                <a:cubicBezTo>
                  <a:pt x="348" y="104"/>
                  <a:pt x="342" y="102"/>
                  <a:pt x="338" y="104"/>
                </a:cubicBezTo>
                <a:cubicBezTo>
                  <a:pt x="326" y="110"/>
                  <a:pt x="313" y="116"/>
                  <a:pt x="302" y="124"/>
                </a:cubicBezTo>
                <a:cubicBezTo>
                  <a:pt x="290" y="159"/>
                  <a:pt x="325" y="140"/>
                  <a:pt x="338" y="132"/>
                </a:cubicBezTo>
                <a:cubicBezTo>
                  <a:pt x="347" y="134"/>
                  <a:pt x="360" y="126"/>
                  <a:pt x="366" y="128"/>
                </a:cubicBezTo>
                <a:cubicBezTo>
                  <a:pt x="372" y="130"/>
                  <a:pt x="369" y="140"/>
                  <a:pt x="374" y="144"/>
                </a:cubicBezTo>
                <a:cubicBezTo>
                  <a:pt x="382" y="147"/>
                  <a:pt x="398" y="152"/>
                  <a:pt x="398" y="152"/>
                </a:cubicBezTo>
                <a:cubicBezTo>
                  <a:pt x="397" y="157"/>
                  <a:pt x="398" y="164"/>
                  <a:pt x="394" y="168"/>
                </a:cubicBezTo>
                <a:cubicBezTo>
                  <a:pt x="388" y="175"/>
                  <a:pt x="370" y="184"/>
                  <a:pt x="370" y="184"/>
                </a:cubicBezTo>
                <a:cubicBezTo>
                  <a:pt x="363" y="195"/>
                  <a:pt x="354" y="220"/>
                  <a:pt x="354" y="220"/>
                </a:cubicBezTo>
                <a:cubicBezTo>
                  <a:pt x="354" y="220"/>
                  <a:pt x="370" y="243"/>
                  <a:pt x="374" y="248"/>
                </a:cubicBezTo>
                <a:cubicBezTo>
                  <a:pt x="382" y="258"/>
                  <a:pt x="398" y="272"/>
                  <a:pt x="398" y="272"/>
                </a:cubicBezTo>
                <a:cubicBezTo>
                  <a:pt x="409" y="271"/>
                  <a:pt x="420" y="272"/>
                  <a:pt x="430" y="268"/>
                </a:cubicBezTo>
                <a:cubicBezTo>
                  <a:pt x="435" y="266"/>
                  <a:pt x="449" y="233"/>
                  <a:pt x="462" y="224"/>
                </a:cubicBezTo>
                <a:cubicBezTo>
                  <a:pt x="473" y="207"/>
                  <a:pt x="476" y="192"/>
                  <a:pt x="494" y="180"/>
                </a:cubicBezTo>
                <a:cubicBezTo>
                  <a:pt x="497" y="176"/>
                  <a:pt x="498" y="171"/>
                  <a:pt x="502" y="168"/>
                </a:cubicBezTo>
                <a:cubicBezTo>
                  <a:pt x="513" y="161"/>
                  <a:pt x="527" y="163"/>
                  <a:pt x="538" y="156"/>
                </a:cubicBezTo>
                <a:cubicBezTo>
                  <a:pt x="566" y="138"/>
                  <a:pt x="553" y="143"/>
                  <a:pt x="574" y="136"/>
                </a:cubicBezTo>
                <a:cubicBezTo>
                  <a:pt x="597" y="113"/>
                  <a:pt x="621" y="119"/>
                  <a:pt x="646" y="136"/>
                </a:cubicBezTo>
                <a:cubicBezTo>
                  <a:pt x="653" y="156"/>
                  <a:pt x="647" y="173"/>
                  <a:pt x="630" y="184"/>
                </a:cubicBezTo>
                <a:cubicBezTo>
                  <a:pt x="627" y="188"/>
                  <a:pt x="624" y="192"/>
                  <a:pt x="622" y="196"/>
                </a:cubicBezTo>
                <a:cubicBezTo>
                  <a:pt x="620" y="201"/>
                  <a:pt x="621" y="207"/>
                  <a:pt x="618" y="212"/>
                </a:cubicBezTo>
                <a:cubicBezTo>
                  <a:pt x="608" y="229"/>
                  <a:pt x="593" y="240"/>
                  <a:pt x="586" y="260"/>
                </a:cubicBezTo>
                <a:cubicBezTo>
                  <a:pt x="589" y="285"/>
                  <a:pt x="593" y="304"/>
                  <a:pt x="598" y="328"/>
                </a:cubicBezTo>
                <a:cubicBezTo>
                  <a:pt x="596" y="349"/>
                  <a:pt x="603" y="375"/>
                  <a:pt x="590" y="392"/>
                </a:cubicBezTo>
                <a:cubicBezTo>
                  <a:pt x="582" y="403"/>
                  <a:pt x="570" y="401"/>
                  <a:pt x="558" y="404"/>
                </a:cubicBezTo>
                <a:cubicBezTo>
                  <a:pt x="534" y="411"/>
                  <a:pt x="507" y="418"/>
                  <a:pt x="486" y="432"/>
                </a:cubicBezTo>
                <a:cubicBezTo>
                  <a:pt x="477" y="445"/>
                  <a:pt x="467" y="497"/>
                  <a:pt x="454" y="504"/>
                </a:cubicBezTo>
                <a:cubicBezTo>
                  <a:pt x="448" y="507"/>
                  <a:pt x="441" y="506"/>
                  <a:pt x="434" y="508"/>
                </a:cubicBezTo>
                <a:cubicBezTo>
                  <a:pt x="408" y="515"/>
                  <a:pt x="380" y="521"/>
                  <a:pt x="358" y="536"/>
                </a:cubicBezTo>
                <a:cubicBezTo>
                  <a:pt x="346" y="571"/>
                  <a:pt x="314" y="597"/>
                  <a:pt x="302" y="632"/>
                </a:cubicBezTo>
                <a:cubicBezTo>
                  <a:pt x="299" y="661"/>
                  <a:pt x="303" y="687"/>
                  <a:pt x="278" y="704"/>
                </a:cubicBezTo>
                <a:cubicBezTo>
                  <a:pt x="268" y="734"/>
                  <a:pt x="283" y="698"/>
                  <a:pt x="262" y="724"/>
                </a:cubicBezTo>
                <a:cubicBezTo>
                  <a:pt x="252" y="736"/>
                  <a:pt x="250" y="759"/>
                  <a:pt x="242" y="772"/>
                </a:cubicBezTo>
                <a:cubicBezTo>
                  <a:pt x="237" y="780"/>
                  <a:pt x="231" y="788"/>
                  <a:pt x="226" y="796"/>
                </a:cubicBezTo>
                <a:cubicBezTo>
                  <a:pt x="221" y="803"/>
                  <a:pt x="202" y="804"/>
                  <a:pt x="202" y="804"/>
                </a:cubicBezTo>
                <a:cubicBezTo>
                  <a:pt x="181" y="772"/>
                  <a:pt x="185" y="791"/>
                  <a:pt x="190" y="764"/>
                </a:cubicBezTo>
                <a:cubicBezTo>
                  <a:pt x="193" y="748"/>
                  <a:pt x="198" y="716"/>
                  <a:pt x="198" y="716"/>
                </a:cubicBezTo>
                <a:cubicBezTo>
                  <a:pt x="194" y="695"/>
                  <a:pt x="192" y="685"/>
                  <a:pt x="170" y="692"/>
                </a:cubicBezTo>
                <a:cubicBezTo>
                  <a:pt x="167" y="696"/>
                  <a:pt x="166" y="701"/>
                  <a:pt x="162" y="704"/>
                </a:cubicBezTo>
                <a:cubicBezTo>
                  <a:pt x="142" y="720"/>
                  <a:pt x="151" y="690"/>
                  <a:pt x="138" y="684"/>
                </a:cubicBezTo>
                <a:cubicBezTo>
                  <a:pt x="129" y="680"/>
                  <a:pt x="119" y="681"/>
                  <a:pt x="110" y="680"/>
                </a:cubicBezTo>
                <a:cubicBezTo>
                  <a:pt x="83" y="662"/>
                  <a:pt x="104" y="629"/>
                  <a:pt x="66" y="616"/>
                </a:cubicBezTo>
                <a:cubicBezTo>
                  <a:pt x="51" y="593"/>
                  <a:pt x="66" y="568"/>
                  <a:pt x="42" y="552"/>
                </a:cubicBezTo>
                <a:cubicBezTo>
                  <a:pt x="38" y="526"/>
                  <a:pt x="32" y="502"/>
                  <a:pt x="18" y="480"/>
                </a:cubicBezTo>
                <a:cubicBezTo>
                  <a:pt x="12" y="452"/>
                  <a:pt x="16" y="466"/>
                  <a:pt x="6" y="436"/>
                </a:cubicBezTo>
                <a:cubicBezTo>
                  <a:pt x="5" y="432"/>
                  <a:pt x="2" y="424"/>
                  <a:pt x="2" y="424"/>
                </a:cubicBezTo>
                <a:cubicBezTo>
                  <a:pt x="3" y="413"/>
                  <a:pt x="0" y="401"/>
                  <a:pt x="6" y="392"/>
                </a:cubicBezTo>
                <a:cubicBezTo>
                  <a:pt x="9" y="388"/>
                  <a:pt x="18" y="395"/>
                  <a:pt x="18" y="400"/>
                </a:cubicBezTo>
                <a:cubicBezTo>
                  <a:pt x="18" y="404"/>
                  <a:pt x="10" y="397"/>
                  <a:pt x="6" y="396"/>
                </a:cubicBezTo>
                <a:close/>
              </a:path>
            </a:pathLst>
          </a:custGeom>
          <a:solidFill>
            <a:srgbClr val="FF0000"/>
          </a:solidFill>
          <a:ln w="9525">
            <a:solidFill>
              <a:srgbClr val="008080"/>
            </a:solidFill>
            <a:round/>
            <a:headEnd/>
            <a:tailEnd/>
          </a:ln>
        </p:spPr>
        <p:txBody>
          <a:bodyPr wrap="none" anchor="ctr"/>
          <a:lstStyle/>
          <a:p>
            <a:endParaRPr lang="it-IT"/>
          </a:p>
        </p:txBody>
      </p:sp>
      <p:sp>
        <p:nvSpPr>
          <p:cNvPr id="29706" name="Freeform 10"/>
          <p:cNvSpPr>
            <a:spLocks/>
          </p:cNvSpPr>
          <p:nvPr/>
        </p:nvSpPr>
        <p:spPr bwMode="auto">
          <a:xfrm>
            <a:off x="2101850" y="2108200"/>
            <a:ext cx="781050" cy="1003300"/>
          </a:xfrm>
          <a:custGeom>
            <a:avLst/>
            <a:gdLst>
              <a:gd name="T0" fmla="*/ 2147483647 w 492"/>
              <a:gd name="T1" fmla="*/ 2147483647 h 632"/>
              <a:gd name="T2" fmla="*/ 2147483647 w 492"/>
              <a:gd name="T3" fmla="*/ 2147483647 h 632"/>
              <a:gd name="T4" fmla="*/ 2147483647 w 492"/>
              <a:gd name="T5" fmla="*/ 2147483647 h 632"/>
              <a:gd name="T6" fmla="*/ 2147483647 w 492"/>
              <a:gd name="T7" fmla="*/ 2147483647 h 632"/>
              <a:gd name="T8" fmla="*/ 2147483647 w 492"/>
              <a:gd name="T9" fmla="*/ 2147483647 h 632"/>
              <a:gd name="T10" fmla="*/ 2147483647 w 492"/>
              <a:gd name="T11" fmla="*/ 2147483647 h 632"/>
              <a:gd name="T12" fmla="*/ 2147483647 w 492"/>
              <a:gd name="T13" fmla="*/ 2147483647 h 632"/>
              <a:gd name="T14" fmla="*/ 2147483647 w 492"/>
              <a:gd name="T15" fmla="*/ 2147483647 h 632"/>
              <a:gd name="T16" fmla="*/ 2147483647 w 492"/>
              <a:gd name="T17" fmla="*/ 0 h 632"/>
              <a:gd name="T18" fmla="*/ 2147483647 w 492"/>
              <a:gd name="T19" fmla="*/ 2147483647 h 632"/>
              <a:gd name="T20" fmla="*/ 2147483647 w 492"/>
              <a:gd name="T21" fmla="*/ 2147483647 h 632"/>
              <a:gd name="T22" fmla="*/ 2147483647 w 492"/>
              <a:gd name="T23" fmla="*/ 2147483647 h 632"/>
              <a:gd name="T24" fmla="*/ 2147483647 w 492"/>
              <a:gd name="T25" fmla="*/ 2147483647 h 632"/>
              <a:gd name="T26" fmla="*/ 2147483647 w 492"/>
              <a:gd name="T27" fmla="*/ 2147483647 h 632"/>
              <a:gd name="T28" fmla="*/ 2147483647 w 492"/>
              <a:gd name="T29" fmla="*/ 2147483647 h 632"/>
              <a:gd name="T30" fmla="*/ 2147483647 w 492"/>
              <a:gd name="T31" fmla="*/ 2147483647 h 632"/>
              <a:gd name="T32" fmla="*/ 2147483647 w 492"/>
              <a:gd name="T33" fmla="*/ 2147483647 h 632"/>
              <a:gd name="T34" fmla="*/ 2147483647 w 492"/>
              <a:gd name="T35" fmla="*/ 2147483647 h 632"/>
              <a:gd name="T36" fmla="*/ 2147483647 w 492"/>
              <a:gd name="T37" fmla="*/ 2147483647 h 632"/>
              <a:gd name="T38" fmla="*/ 2147483647 w 492"/>
              <a:gd name="T39" fmla="*/ 2147483647 h 632"/>
              <a:gd name="T40" fmla="*/ 2147483647 w 492"/>
              <a:gd name="T41" fmla="*/ 2147483647 h 632"/>
              <a:gd name="T42" fmla="*/ 2147483647 w 492"/>
              <a:gd name="T43" fmla="*/ 2147483647 h 632"/>
              <a:gd name="T44" fmla="*/ 2147483647 w 492"/>
              <a:gd name="T45" fmla="*/ 2147483647 h 632"/>
              <a:gd name="T46" fmla="*/ 2147483647 w 492"/>
              <a:gd name="T47" fmla="*/ 2147483647 h 632"/>
              <a:gd name="T48" fmla="*/ 2147483647 w 492"/>
              <a:gd name="T49" fmla="*/ 2147483647 h 632"/>
              <a:gd name="T50" fmla="*/ 2147483647 w 492"/>
              <a:gd name="T51" fmla="*/ 2147483647 h 632"/>
              <a:gd name="T52" fmla="*/ 2147483647 w 492"/>
              <a:gd name="T53" fmla="*/ 2147483647 h 632"/>
              <a:gd name="T54" fmla="*/ 2147483647 w 492"/>
              <a:gd name="T55" fmla="*/ 2147483647 h 632"/>
              <a:gd name="T56" fmla="*/ 2147483647 w 492"/>
              <a:gd name="T57" fmla="*/ 2147483647 h 632"/>
              <a:gd name="T58" fmla="*/ 2147483647 w 492"/>
              <a:gd name="T59" fmla="*/ 2147483647 h 632"/>
              <a:gd name="T60" fmla="*/ 2147483647 w 492"/>
              <a:gd name="T61" fmla="*/ 2147483647 h 632"/>
              <a:gd name="T62" fmla="*/ 2147483647 w 492"/>
              <a:gd name="T63" fmla="*/ 2147483647 h 632"/>
              <a:gd name="T64" fmla="*/ 2147483647 w 492"/>
              <a:gd name="T65" fmla="*/ 2147483647 h 632"/>
              <a:gd name="T66" fmla="*/ 2147483647 w 492"/>
              <a:gd name="T67" fmla="*/ 2147483647 h 632"/>
              <a:gd name="T68" fmla="*/ 2147483647 w 492"/>
              <a:gd name="T69" fmla="*/ 2147483647 h 632"/>
              <a:gd name="T70" fmla="*/ 2147483647 w 492"/>
              <a:gd name="T71" fmla="*/ 2147483647 h 632"/>
              <a:gd name="T72" fmla="*/ 2147483647 w 492"/>
              <a:gd name="T73" fmla="*/ 2147483647 h 632"/>
              <a:gd name="T74" fmla="*/ 2147483647 w 492"/>
              <a:gd name="T75" fmla="*/ 2147483647 h 632"/>
              <a:gd name="T76" fmla="*/ 2147483647 w 492"/>
              <a:gd name="T77" fmla="*/ 2147483647 h 632"/>
              <a:gd name="T78" fmla="*/ 0 w 492"/>
              <a:gd name="T79" fmla="*/ 2147483647 h 632"/>
              <a:gd name="T80" fmla="*/ 2147483647 w 492"/>
              <a:gd name="T81" fmla="*/ 2147483647 h 632"/>
              <a:gd name="T82" fmla="*/ 2147483647 w 492"/>
              <a:gd name="T83" fmla="*/ 2147483647 h 6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2"/>
              <a:gd name="T127" fmla="*/ 0 h 632"/>
              <a:gd name="T128" fmla="*/ 492 w 492"/>
              <a:gd name="T129" fmla="*/ 632 h 6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2" h="632">
                <a:moveTo>
                  <a:pt x="28" y="184"/>
                </a:moveTo>
                <a:cubicBezTo>
                  <a:pt x="36" y="159"/>
                  <a:pt x="35" y="156"/>
                  <a:pt x="60" y="148"/>
                </a:cubicBezTo>
                <a:cubicBezTo>
                  <a:pt x="92" y="156"/>
                  <a:pt x="83" y="161"/>
                  <a:pt x="124" y="156"/>
                </a:cubicBezTo>
                <a:cubicBezTo>
                  <a:pt x="143" y="150"/>
                  <a:pt x="147" y="131"/>
                  <a:pt x="164" y="120"/>
                </a:cubicBezTo>
                <a:cubicBezTo>
                  <a:pt x="165" y="116"/>
                  <a:pt x="165" y="111"/>
                  <a:pt x="168" y="108"/>
                </a:cubicBezTo>
                <a:cubicBezTo>
                  <a:pt x="171" y="104"/>
                  <a:pt x="181" y="105"/>
                  <a:pt x="180" y="100"/>
                </a:cubicBezTo>
                <a:cubicBezTo>
                  <a:pt x="179" y="90"/>
                  <a:pt x="164" y="76"/>
                  <a:pt x="164" y="76"/>
                </a:cubicBezTo>
                <a:cubicBezTo>
                  <a:pt x="177" y="57"/>
                  <a:pt x="194" y="64"/>
                  <a:pt x="212" y="52"/>
                </a:cubicBezTo>
                <a:cubicBezTo>
                  <a:pt x="225" y="33"/>
                  <a:pt x="242" y="7"/>
                  <a:pt x="264" y="0"/>
                </a:cubicBezTo>
                <a:cubicBezTo>
                  <a:pt x="272" y="3"/>
                  <a:pt x="283" y="1"/>
                  <a:pt x="288" y="8"/>
                </a:cubicBezTo>
                <a:cubicBezTo>
                  <a:pt x="296" y="20"/>
                  <a:pt x="297" y="35"/>
                  <a:pt x="312" y="40"/>
                </a:cubicBezTo>
                <a:cubicBezTo>
                  <a:pt x="322" y="44"/>
                  <a:pt x="344" y="48"/>
                  <a:pt x="344" y="48"/>
                </a:cubicBezTo>
                <a:cubicBezTo>
                  <a:pt x="356" y="65"/>
                  <a:pt x="346" y="66"/>
                  <a:pt x="340" y="84"/>
                </a:cubicBezTo>
                <a:cubicBezTo>
                  <a:pt x="353" y="124"/>
                  <a:pt x="331" y="63"/>
                  <a:pt x="356" y="108"/>
                </a:cubicBezTo>
                <a:cubicBezTo>
                  <a:pt x="362" y="119"/>
                  <a:pt x="371" y="134"/>
                  <a:pt x="376" y="148"/>
                </a:cubicBezTo>
                <a:cubicBezTo>
                  <a:pt x="381" y="162"/>
                  <a:pt x="384" y="172"/>
                  <a:pt x="388" y="192"/>
                </a:cubicBezTo>
                <a:cubicBezTo>
                  <a:pt x="394" y="214"/>
                  <a:pt x="391" y="239"/>
                  <a:pt x="400" y="268"/>
                </a:cubicBezTo>
                <a:cubicBezTo>
                  <a:pt x="405" y="289"/>
                  <a:pt x="409" y="303"/>
                  <a:pt x="416" y="320"/>
                </a:cubicBezTo>
                <a:cubicBezTo>
                  <a:pt x="423" y="337"/>
                  <a:pt x="435" y="348"/>
                  <a:pt x="444" y="368"/>
                </a:cubicBezTo>
                <a:cubicBezTo>
                  <a:pt x="457" y="394"/>
                  <a:pt x="447" y="423"/>
                  <a:pt x="472" y="440"/>
                </a:cubicBezTo>
                <a:cubicBezTo>
                  <a:pt x="479" y="451"/>
                  <a:pt x="488" y="476"/>
                  <a:pt x="488" y="476"/>
                </a:cubicBezTo>
                <a:cubicBezTo>
                  <a:pt x="489" y="485"/>
                  <a:pt x="492" y="495"/>
                  <a:pt x="492" y="504"/>
                </a:cubicBezTo>
                <a:cubicBezTo>
                  <a:pt x="492" y="515"/>
                  <a:pt x="474" y="537"/>
                  <a:pt x="472" y="540"/>
                </a:cubicBezTo>
                <a:cubicBezTo>
                  <a:pt x="467" y="547"/>
                  <a:pt x="467" y="566"/>
                  <a:pt x="464" y="572"/>
                </a:cubicBezTo>
                <a:cubicBezTo>
                  <a:pt x="453" y="595"/>
                  <a:pt x="434" y="611"/>
                  <a:pt x="420" y="632"/>
                </a:cubicBezTo>
                <a:cubicBezTo>
                  <a:pt x="395" y="627"/>
                  <a:pt x="378" y="616"/>
                  <a:pt x="352" y="612"/>
                </a:cubicBezTo>
                <a:cubicBezTo>
                  <a:pt x="321" y="618"/>
                  <a:pt x="321" y="627"/>
                  <a:pt x="288" y="616"/>
                </a:cubicBezTo>
                <a:cubicBezTo>
                  <a:pt x="276" y="598"/>
                  <a:pt x="276" y="594"/>
                  <a:pt x="280" y="572"/>
                </a:cubicBezTo>
                <a:cubicBezTo>
                  <a:pt x="279" y="557"/>
                  <a:pt x="282" y="541"/>
                  <a:pt x="276" y="528"/>
                </a:cubicBezTo>
                <a:cubicBezTo>
                  <a:pt x="272" y="519"/>
                  <a:pt x="252" y="512"/>
                  <a:pt x="252" y="512"/>
                </a:cubicBezTo>
                <a:cubicBezTo>
                  <a:pt x="250" y="499"/>
                  <a:pt x="254" y="481"/>
                  <a:pt x="244" y="472"/>
                </a:cubicBezTo>
                <a:cubicBezTo>
                  <a:pt x="237" y="462"/>
                  <a:pt x="211" y="458"/>
                  <a:pt x="176" y="456"/>
                </a:cubicBezTo>
                <a:cubicBezTo>
                  <a:pt x="153" y="453"/>
                  <a:pt x="127" y="455"/>
                  <a:pt x="104" y="456"/>
                </a:cubicBezTo>
                <a:cubicBezTo>
                  <a:pt x="81" y="457"/>
                  <a:pt x="43" y="470"/>
                  <a:pt x="36" y="460"/>
                </a:cubicBezTo>
                <a:cubicBezTo>
                  <a:pt x="42" y="437"/>
                  <a:pt x="52" y="419"/>
                  <a:pt x="60" y="396"/>
                </a:cubicBezTo>
                <a:cubicBezTo>
                  <a:pt x="63" y="388"/>
                  <a:pt x="68" y="372"/>
                  <a:pt x="68" y="372"/>
                </a:cubicBezTo>
                <a:cubicBezTo>
                  <a:pt x="66" y="365"/>
                  <a:pt x="54" y="330"/>
                  <a:pt x="48" y="324"/>
                </a:cubicBezTo>
                <a:cubicBezTo>
                  <a:pt x="41" y="317"/>
                  <a:pt x="24" y="308"/>
                  <a:pt x="24" y="308"/>
                </a:cubicBezTo>
                <a:cubicBezTo>
                  <a:pt x="19" y="300"/>
                  <a:pt x="11" y="293"/>
                  <a:pt x="8" y="284"/>
                </a:cubicBezTo>
                <a:cubicBezTo>
                  <a:pt x="5" y="276"/>
                  <a:pt x="0" y="260"/>
                  <a:pt x="0" y="260"/>
                </a:cubicBezTo>
                <a:cubicBezTo>
                  <a:pt x="11" y="243"/>
                  <a:pt x="25" y="237"/>
                  <a:pt x="32" y="216"/>
                </a:cubicBezTo>
                <a:cubicBezTo>
                  <a:pt x="29" y="187"/>
                  <a:pt x="25" y="182"/>
                  <a:pt x="36" y="160"/>
                </a:cubicBezTo>
              </a:path>
            </a:pathLst>
          </a:custGeom>
          <a:solidFill>
            <a:srgbClr val="FF0000"/>
          </a:solidFill>
          <a:ln w="9525">
            <a:solidFill>
              <a:srgbClr val="CC0000"/>
            </a:solidFill>
            <a:round/>
            <a:headEnd/>
            <a:tailEnd/>
          </a:ln>
        </p:spPr>
        <p:txBody>
          <a:bodyPr wrap="none" anchor="ctr"/>
          <a:lstStyle/>
          <a:p>
            <a:endParaRPr lang="it-IT"/>
          </a:p>
        </p:txBody>
      </p:sp>
      <p:sp>
        <p:nvSpPr>
          <p:cNvPr id="29707" name="Freeform 11"/>
          <p:cNvSpPr>
            <a:spLocks/>
          </p:cNvSpPr>
          <p:nvPr/>
        </p:nvSpPr>
        <p:spPr bwMode="auto">
          <a:xfrm>
            <a:off x="2014538" y="2816225"/>
            <a:ext cx="1230312" cy="2185988"/>
          </a:xfrm>
          <a:custGeom>
            <a:avLst/>
            <a:gdLst>
              <a:gd name="T0" fmla="*/ 2147483647 w 775"/>
              <a:gd name="T1" fmla="*/ 2147483647 h 1377"/>
              <a:gd name="T2" fmla="*/ 2147483647 w 775"/>
              <a:gd name="T3" fmla="*/ 2147483647 h 1377"/>
              <a:gd name="T4" fmla="*/ 2147483647 w 775"/>
              <a:gd name="T5" fmla="*/ 2147483647 h 1377"/>
              <a:gd name="T6" fmla="*/ 2147483647 w 775"/>
              <a:gd name="T7" fmla="*/ 2147483647 h 1377"/>
              <a:gd name="T8" fmla="*/ 2147483647 w 775"/>
              <a:gd name="T9" fmla="*/ 2147483647 h 1377"/>
              <a:gd name="T10" fmla="*/ 2147483647 w 775"/>
              <a:gd name="T11" fmla="*/ 2147483647 h 1377"/>
              <a:gd name="T12" fmla="*/ 2147483647 w 775"/>
              <a:gd name="T13" fmla="*/ 2147483647 h 1377"/>
              <a:gd name="T14" fmla="*/ 2147483647 w 775"/>
              <a:gd name="T15" fmla="*/ 2147483647 h 1377"/>
              <a:gd name="T16" fmla="*/ 2147483647 w 775"/>
              <a:gd name="T17" fmla="*/ 2147483647 h 1377"/>
              <a:gd name="T18" fmla="*/ 2147483647 w 775"/>
              <a:gd name="T19" fmla="*/ 2147483647 h 1377"/>
              <a:gd name="T20" fmla="*/ 2147483647 w 775"/>
              <a:gd name="T21" fmla="*/ 2147483647 h 1377"/>
              <a:gd name="T22" fmla="*/ 2147483647 w 775"/>
              <a:gd name="T23" fmla="*/ 2147483647 h 1377"/>
              <a:gd name="T24" fmla="*/ 2147483647 w 775"/>
              <a:gd name="T25" fmla="*/ 2147483647 h 1377"/>
              <a:gd name="T26" fmla="*/ 2147483647 w 775"/>
              <a:gd name="T27" fmla="*/ 2147483647 h 1377"/>
              <a:gd name="T28" fmla="*/ 2147483647 w 775"/>
              <a:gd name="T29" fmla="*/ 2147483647 h 1377"/>
              <a:gd name="T30" fmla="*/ 2147483647 w 775"/>
              <a:gd name="T31" fmla="*/ 2147483647 h 1377"/>
              <a:gd name="T32" fmla="*/ 2147483647 w 775"/>
              <a:gd name="T33" fmla="*/ 2147483647 h 1377"/>
              <a:gd name="T34" fmla="*/ 2147483647 w 775"/>
              <a:gd name="T35" fmla="*/ 2147483647 h 1377"/>
              <a:gd name="T36" fmla="*/ 2147483647 w 775"/>
              <a:gd name="T37" fmla="*/ 2147483647 h 1377"/>
              <a:gd name="T38" fmla="*/ 2147483647 w 775"/>
              <a:gd name="T39" fmla="*/ 2147483647 h 1377"/>
              <a:gd name="T40" fmla="*/ 2147483647 w 775"/>
              <a:gd name="T41" fmla="*/ 2147483647 h 1377"/>
              <a:gd name="T42" fmla="*/ 2147483647 w 775"/>
              <a:gd name="T43" fmla="*/ 2147483647 h 1377"/>
              <a:gd name="T44" fmla="*/ 2147483647 w 775"/>
              <a:gd name="T45" fmla="*/ 2147483647 h 1377"/>
              <a:gd name="T46" fmla="*/ 2147483647 w 775"/>
              <a:gd name="T47" fmla="*/ 2147483647 h 1377"/>
              <a:gd name="T48" fmla="*/ 2147483647 w 775"/>
              <a:gd name="T49" fmla="*/ 2147483647 h 1377"/>
              <a:gd name="T50" fmla="*/ 2147483647 w 775"/>
              <a:gd name="T51" fmla="*/ 2147483647 h 1377"/>
              <a:gd name="T52" fmla="*/ 2147483647 w 775"/>
              <a:gd name="T53" fmla="*/ 2147483647 h 1377"/>
              <a:gd name="T54" fmla="*/ 2147483647 w 775"/>
              <a:gd name="T55" fmla="*/ 2147483647 h 1377"/>
              <a:gd name="T56" fmla="*/ 2147483647 w 775"/>
              <a:gd name="T57" fmla="*/ 2147483647 h 1377"/>
              <a:gd name="T58" fmla="*/ 2147483647 w 775"/>
              <a:gd name="T59" fmla="*/ 2147483647 h 1377"/>
              <a:gd name="T60" fmla="*/ 2147483647 w 775"/>
              <a:gd name="T61" fmla="*/ 2147483647 h 1377"/>
              <a:gd name="T62" fmla="*/ 2147483647 w 775"/>
              <a:gd name="T63" fmla="*/ 2147483647 h 1377"/>
              <a:gd name="T64" fmla="*/ 2147483647 w 775"/>
              <a:gd name="T65" fmla="*/ 2147483647 h 1377"/>
              <a:gd name="T66" fmla="*/ 2147483647 w 775"/>
              <a:gd name="T67" fmla="*/ 2147483647 h 1377"/>
              <a:gd name="T68" fmla="*/ 2147483647 w 775"/>
              <a:gd name="T69" fmla="*/ 2147483647 h 1377"/>
              <a:gd name="T70" fmla="*/ 2147483647 w 775"/>
              <a:gd name="T71" fmla="*/ 2147483647 h 1377"/>
              <a:gd name="T72" fmla="*/ 2147483647 w 775"/>
              <a:gd name="T73" fmla="*/ 2147483647 h 1377"/>
              <a:gd name="T74" fmla="*/ 2147483647 w 775"/>
              <a:gd name="T75" fmla="*/ 2147483647 h 1377"/>
              <a:gd name="T76" fmla="*/ 2147483647 w 775"/>
              <a:gd name="T77" fmla="*/ 2147483647 h 13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5" h="1377">
                <a:moveTo>
                  <a:pt x="63" y="302"/>
                </a:moveTo>
                <a:cubicBezTo>
                  <a:pt x="70" y="280"/>
                  <a:pt x="56" y="258"/>
                  <a:pt x="47" y="238"/>
                </a:cubicBezTo>
                <a:cubicBezTo>
                  <a:pt x="36" y="213"/>
                  <a:pt x="44" y="166"/>
                  <a:pt x="19" y="150"/>
                </a:cubicBezTo>
                <a:cubicBezTo>
                  <a:pt x="17" y="127"/>
                  <a:pt x="0" y="89"/>
                  <a:pt x="19" y="70"/>
                </a:cubicBezTo>
                <a:cubicBezTo>
                  <a:pt x="29" y="60"/>
                  <a:pt x="75" y="26"/>
                  <a:pt x="75" y="26"/>
                </a:cubicBezTo>
                <a:cubicBezTo>
                  <a:pt x="92" y="0"/>
                  <a:pt x="106" y="21"/>
                  <a:pt x="135" y="18"/>
                </a:cubicBezTo>
                <a:cubicBezTo>
                  <a:pt x="159" y="17"/>
                  <a:pt x="195" y="13"/>
                  <a:pt x="222" y="14"/>
                </a:cubicBezTo>
                <a:cubicBezTo>
                  <a:pt x="249" y="15"/>
                  <a:pt x="281" y="20"/>
                  <a:pt x="295" y="22"/>
                </a:cubicBezTo>
                <a:cubicBezTo>
                  <a:pt x="299" y="22"/>
                  <a:pt x="305" y="23"/>
                  <a:pt x="307" y="26"/>
                </a:cubicBezTo>
                <a:cubicBezTo>
                  <a:pt x="310" y="31"/>
                  <a:pt x="300" y="62"/>
                  <a:pt x="303" y="70"/>
                </a:cubicBezTo>
                <a:cubicBezTo>
                  <a:pt x="306" y="78"/>
                  <a:pt x="318" y="68"/>
                  <a:pt x="323" y="74"/>
                </a:cubicBezTo>
                <a:cubicBezTo>
                  <a:pt x="338" y="89"/>
                  <a:pt x="324" y="89"/>
                  <a:pt x="335" y="106"/>
                </a:cubicBezTo>
                <a:cubicBezTo>
                  <a:pt x="340" y="126"/>
                  <a:pt x="320" y="170"/>
                  <a:pt x="351" y="174"/>
                </a:cubicBezTo>
                <a:cubicBezTo>
                  <a:pt x="361" y="188"/>
                  <a:pt x="388" y="169"/>
                  <a:pt x="403" y="170"/>
                </a:cubicBezTo>
                <a:cubicBezTo>
                  <a:pt x="419" y="168"/>
                  <a:pt x="437" y="165"/>
                  <a:pt x="448" y="159"/>
                </a:cubicBezTo>
                <a:cubicBezTo>
                  <a:pt x="464" y="144"/>
                  <a:pt x="449" y="149"/>
                  <a:pt x="471" y="134"/>
                </a:cubicBezTo>
                <a:cubicBezTo>
                  <a:pt x="474" y="126"/>
                  <a:pt x="480" y="136"/>
                  <a:pt x="483" y="128"/>
                </a:cubicBezTo>
                <a:cubicBezTo>
                  <a:pt x="494" y="95"/>
                  <a:pt x="497" y="95"/>
                  <a:pt x="519" y="80"/>
                </a:cubicBezTo>
                <a:cubicBezTo>
                  <a:pt x="536" y="55"/>
                  <a:pt x="523" y="123"/>
                  <a:pt x="523" y="98"/>
                </a:cubicBezTo>
                <a:cubicBezTo>
                  <a:pt x="523" y="81"/>
                  <a:pt x="538" y="59"/>
                  <a:pt x="551" y="50"/>
                </a:cubicBezTo>
                <a:cubicBezTo>
                  <a:pt x="582" y="54"/>
                  <a:pt x="589" y="51"/>
                  <a:pt x="595" y="82"/>
                </a:cubicBezTo>
                <a:cubicBezTo>
                  <a:pt x="610" y="78"/>
                  <a:pt x="604" y="63"/>
                  <a:pt x="619" y="58"/>
                </a:cubicBezTo>
                <a:cubicBezTo>
                  <a:pt x="639" y="74"/>
                  <a:pt x="646" y="77"/>
                  <a:pt x="639" y="110"/>
                </a:cubicBezTo>
                <a:cubicBezTo>
                  <a:pt x="637" y="118"/>
                  <a:pt x="631" y="134"/>
                  <a:pt x="631" y="134"/>
                </a:cubicBezTo>
                <a:cubicBezTo>
                  <a:pt x="632" y="150"/>
                  <a:pt x="630" y="167"/>
                  <a:pt x="635" y="182"/>
                </a:cubicBezTo>
                <a:cubicBezTo>
                  <a:pt x="636" y="186"/>
                  <a:pt x="644" y="183"/>
                  <a:pt x="647" y="186"/>
                </a:cubicBezTo>
                <a:cubicBezTo>
                  <a:pt x="650" y="189"/>
                  <a:pt x="650" y="194"/>
                  <a:pt x="651" y="198"/>
                </a:cubicBezTo>
                <a:cubicBezTo>
                  <a:pt x="649" y="213"/>
                  <a:pt x="647" y="234"/>
                  <a:pt x="643" y="250"/>
                </a:cubicBezTo>
                <a:cubicBezTo>
                  <a:pt x="641" y="258"/>
                  <a:pt x="635" y="274"/>
                  <a:pt x="635" y="274"/>
                </a:cubicBezTo>
                <a:cubicBezTo>
                  <a:pt x="638" y="305"/>
                  <a:pt x="631" y="338"/>
                  <a:pt x="643" y="366"/>
                </a:cubicBezTo>
                <a:cubicBezTo>
                  <a:pt x="648" y="379"/>
                  <a:pt x="679" y="390"/>
                  <a:pt x="679" y="390"/>
                </a:cubicBezTo>
                <a:cubicBezTo>
                  <a:pt x="698" y="418"/>
                  <a:pt x="705" y="473"/>
                  <a:pt x="667" y="486"/>
                </a:cubicBezTo>
                <a:cubicBezTo>
                  <a:pt x="649" y="513"/>
                  <a:pt x="649" y="511"/>
                  <a:pt x="659" y="542"/>
                </a:cubicBezTo>
                <a:cubicBezTo>
                  <a:pt x="664" y="576"/>
                  <a:pt x="663" y="626"/>
                  <a:pt x="647" y="658"/>
                </a:cubicBezTo>
                <a:cubicBezTo>
                  <a:pt x="643" y="667"/>
                  <a:pt x="636" y="674"/>
                  <a:pt x="631" y="682"/>
                </a:cubicBezTo>
                <a:cubicBezTo>
                  <a:pt x="628" y="686"/>
                  <a:pt x="623" y="694"/>
                  <a:pt x="623" y="694"/>
                </a:cubicBezTo>
                <a:cubicBezTo>
                  <a:pt x="617" y="726"/>
                  <a:pt x="607" y="753"/>
                  <a:pt x="627" y="782"/>
                </a:cubicBezTo>
                <a:cubicBezTo>
                  <a:pt x="628" y="806"/>
                  <a:pt x="640" y="817"/>
                  <a:pt x="643" y="838"/>
                </a:cubicBezTo>
                <a:cubicBezTo>
                  <a:pt x="646" y="859"/>
                  <a:pt x="640" y="873"/>
                  <a:pt x="643" y="906"/>
                </a:cubicBezTo>
                <a:cubicBezTo>
                  <a:pt x="646" y="933"/>
                  <a:pt x="651" y="1024"/>
                  <a:pt x="663" y="1034"/>
                </a:cubicBezTo>
                <a:cubicBezTo>
                  <a:pt x="670" y="1040"/>
                  <a:pt x="680" y="1041"/>
                  <a:pt x="687" y="1046"/>
                </a:cubicBezTo>
                <a:cubicBezTo>
                  <a:pt x="703" y="1070"/>
                  <a:pt x="720" y="1079"/>
                  <a:pt x="739" y="1098"/>
                </a:cubicBezTo>
                <a:cubicBezTo>
                  <a:pt x="746" y="1118"/>
                  <a:pt x="734" y="1120"/>
                  <a:pt x="719" y="1110"/>
                </a:cubicBezTo>
                <a:cubicBezTo>
                  <a:pt x="689" y="1115"/>
                  <a:pt x="678" y="1126"/>
                  <a:pt x="707" y="1146"/>
                </a:cubicBezTo>
                <a:cubicBezTo>
                  <a:pt x="715" y="1170"/>
                  <a:pt x="706" y="1191"/>
                  <a:pt x="715" y="1218"/>
                </a:cubicBezTo>
                <a:cubicBezTo>
                  <a:pt x="712" y="1232"/>
                  <a:pt x="703" y="1258"/>
                  <a:pt x="703" y="1258"/>
                </a:cubicBezTo>
                <a:cubicBezTo>
                  <a:pt x="711" y="1282"/>
                  <a:pt x="701" y="1264"/>
                  <a:pt x="719" y="1262"/>
                </a:cubicBezTo>
                <a:cubicBezTo>
                  <a:pt x="727" y="1261"/>
                  <a:pt x="735" y="1265"/>
                  <a:pt x="743" y="1266"/>
                </a:cubicBezTo>
                <a:cubicBezTo>
                  <a:pt x="759" y="1274"/>
                  <a:pt x="769" y="1276"/>
                  <a:pt x="775" y="1294"/>
                </a:cubicBezTo>
                <a:cubicBezTo>
                  <a:pt x="771" y="1323"/>
                  <a:pt x="767" y="1350"/>
                  <a:pt x="751" y="1374"/>
                </a:cubicBezTo>
                <a:cubicBezTo>
                  <a:pt x="726" y="1372"/>
                  <a:pt x="698" y="1377"/>
                  <a:pt x="675" y="1366"/>
                </a:cubicBezTo>
                <a:cubicBezTo>
                  <a:pt x="671" y="1364"/>
                  <a:pt x="674" y="1357"/>
                  <a:pt x="671" y="1354"/>
                </a:cubicBezTo>
                <a:cubicBezTo>
                  <a:pt x="668" y="1350"/>
                  <a:pt x="663" y="1348"/>
                  <a:pt x="659" y="1346"/>
                </a:cubicBezTo>
                <a:cubicBezTo>
                  <a:pt x="645" y="1339"/>
                  <a:pt x="629" y="1339"/>
                  <a:pt x="615" y="1334"/>
                </a:cubicBezTo>
                <a:cubicBezTo>
                  <a:pt x="609" y="1315"/>
                  <a:pt x="602" y="1300"/>
                  <a:pt x="583" y="1294"/>
                </a:cubicBezTo>
                <a:cubicBezTo>
                  <a:pt x="555" y="1313"/>
                  <a:pt x="523" y="1316"/>
                  <a:pt x="495" y="1334"/>
                </a:cubicBezTo>
                <a:cubicBezTo>
                  <a:pt x="491" y="1322"/>
                  <a:pt x="487" y="1310"/>
                  <a:pt x="483" y="1298"/>
                </a:cubicBezTo>
                <a:cubicBezTo>
                  <a:pt x="482" y="1294"/>
                  <a:pt x="479" y="1286"/>
                  <a:pt x="479" y="1286"/>
                </a:cubicBezTo>
                <a:cubicBezTo>
                  <a:pt x="483" y="1216"/>
                  <a:pt x="486" y="1227"/>
                  <a:pt x="479" y="1170"/>
                </a:cubicBezTo>
                <a:cubicBezTo>
                  <a:pt x="477" y="1143"/>
                  <a:pt x="464" y="1149"/>
                  <a:pt x="459" y="1130"/>
                </a:cubicBezTo>
                <a:cubicBezTo>
                  <a:pt x="454" y="1111"/>
                  <a:pt x="454" y="1082"/>
                  <a:pt x="451" y="1054"/>
                </a:cubicBezTo>
                <a:cubicBezTo>
                  <a:pt x="449" y="1027"/>
                  <a:pt x="449" y="991"/>
                  <a:pt x="443" y="962"/>
                </a:cubicBezTo>
                <a:cubicBezTo>
                  <a:pt x="441" y="952"/>
                  <a:pt x="438" y="943"/>
                  <a:pt x="435" y="934"/>
                </a:cubicBezTo>
                <a:cubicBezTo>
                  <a:pt x="433" y="926"/>
                  <a:pt x="427" y="910"/>
                  <a:pt x="427" y="910"/>
                </a:cubicBezTo>
                <a:cubicBezTo>
                  <a:pt x="414" y="809"/>
                  <a:pt x="415" y="707"/>
                  <a:pt x="423" y="606"/>
                </a:cubicBezTo>
                <a:cubicBezTo>
                  <a:pt x="422" y="570"/>
                  <a:pt x="432" y="534"/>
                  <a:pt x="427" y="498"/>
                </a:cubicBezTo>
                <a:cubicBezTo>
                  <a:pt x="426" y="488"/>
                  <a:pt x="414" y="483"/>
                  <a:pt x="411" y="474"/>
                </a:cubicBezTo>
                <a:cubicBezTo>
                  <a:pt x="403" y="449"/>
                  <a:pt x="396" y="424"/>
                  <a:pt x="391" y="398"/>
                </a:cubicBezTo>
                <a:cubicBezTo>
                  <a:pt x="395" y="377"/>
                  <a:pt x="400" y="358"/>
                  <a:pt x="407" y="338"/>
                </a:cubicBezTo>
                <a:cubicBezTo>
                  <a:pt x="410" y="330"/>
                  <a:pt x="412" y="322"/>
                  <a:pt x="415" y="314"/>
                </a:cubicBezTo>
                <a:cubicBezTo>
                  <a:pt x="416" y="310"/>
                  <a:pt x="419" y="302"/>
                  <a:pt x="419" y="302"/>
                </a:cubicBezTo>
                <a:cubicBezTo>
                  <a:pt x="390" y="292"/>
                  <a:pt x="362" y="317"/>
                  <a:pt x="335" y="326"/>
                </a:cubicBezTo>
                <a:cubicBezTo>
                  <a:pt x="309" y="331"/>
                  <a:pt x="283" y="336"/>
                  <a:pt x="258" y="341"/>
                </a:cubicBezTo>
                <a:cubicBezTo>
                  <a:pt x="233" y="346"/>
                  <a:pt x="209" y="348"/>
                  <a:pt x="187" y="354"/>
                </a:cubicBezTo>
                <a:cubicBezTo>
                  <a:pt x="160" y="363"/>
                  <a:pt x="155" y="374"/>
                  <a:pt x="127" y="378"/>
                </a:cubicBezTo>
                <a:cubicBezTo>
                  <a:pt x="98" y="388"/>
                  <a:pt x="94" y="377"/>
                  <a:pt x="75" y="390"/>
                </a:cubicBezTo>
                <a:cubicBezTo>
                  <a:pt x="72" y="343"/>
                  <a:pt x="80" y="326"/>
                  <a:pt x="59" y="294"/>
                </a:cubicBezTo>
                <a:cubicBezTo>
                  <a:pt x="65" y="277"/>
                  <a:pt x="63" y="286"/>
                  <a:pt x="63" y="266"/>
                </a:cubicBezTo>
              </a:path>
            </a:pathLst>
          </a:custGeom>
          <a:solidFill>
            <a:srgbClr val="FF0000"/>
          </a:solidFill>
          <a:ln w="9525">
            <a:solidFill>
              <a:srgbClr val="008080"/>
            </a:solidFill>
            <a:round/>
            <a:headEnd/>
            <a:tailEnd/>
          </a:ln>
          <a:effectLst>
            <a:outerShdw dist="71842" dir="8100000" algn="ctr" rotWithShape="0">
              <a:srgbClr val="66FFFF"/>
            </a:outerShdw>
          </a:effectLst>
        </p:spPr>
        <p:txBody>
          <a:bodyPr wrap="none" anchor="ctr"/>
          <a:lstStyle/>
          <a:p>
            <a:endParaRPr lang="it-IT"/>
          </a:p>
        </p:txBody>
      </p:sp>
      <p:sp>
        <p:nvSpPr>
          <p:cNvPr id="29708" name="Freeform 12"/>
          <p:cNvSpPr>
            <a:spLocks/>
          </p:cNvSpPr>
          <p:nvPr/>
        </p:nvSpPr>
        <p:spPr bwMode="auto">
          <a:xfrm>
            <a:off x="1250950" y="2336800"/>
            <a:ext cx="952500" cy="1035050"/>
          </a:xfrm>
          <a:custGeom>
            <a:avLst/>
            <a:gdLst>
              <a:gd name="T0" fmla="*/ 2147483647 w 600"/>
              <a:gd name="T1" fmla="*/ 2147483647 h 652"/>
              <a:gd name="T2" fmla="*/ 2147483647 w 600"/>
              <a:gd name="T3" fmla="*/ 2147483647 h 652"/>
              <a:gd name="T4" fmla="*/ 2147483647 w 600"/>
              <a:gd name="T5" fmla="*/ 2147483647 h 652"/>
              <a:gd name="T6" fmla="*/ 2147483647 w 600"/>
              <a:gd name="T7" fmla="*/ 2147483647 h 652"/>
              <a:gd name="T8" fmla="*/ 2147483647 w 600"/>
              <a:gd name="T9" fmla="*/ 2147483647 h 652"/>
              <a:gd name="T10" fmla="*/ 2147483647 w 600"/>
              <a:gd name="T11" fmla="*/ 2147483647 h 652"/>
              <a:gd name="T12" fmla="*/ 2147483647 w 600"/>
              <a:gd name="T13" fmla="*/ 2147483647 h 652"/>
              <a:gd name="T14" fmla="*/ 2147483647 w 600"/>
              <a:gd name="T15" fmla="*/ 2147483647 h 652"/>
              <a:gd name="T16" fmla="*/ 2147483647 w 600"/>
              <a:gd name="T17" fmla="*/ 2147483647 h 652"/>
              <a:gd name="T18" fmla="*/ 2147483647 w 600"/>
              <a:gd name="T19" fmla="*/ 0 h 652"/>
              <a:gd name="T20" fmla="*/ 2147483647 w 600"/>
              <a:gd name="T21" fmla="*/ 2147483647 h 652"/>
              <a:gd name="T22" fmla="*/ 2147483647 w 600"/>
              <a:gd name="T23" fmla="*/ 2147483647 h 652"/>
              <a:gd name="T24" fmla="*/ 2147483647 w 600"/>
              <a:gd name="T25" fmla="*/ 2147483647 h 652"/>
              <a:gd name="T26" fmla="*/ 2147483647 w 600"/>
              <a:gd name="T27" fmla="*/ 2147483647 h 652"/>
              <a:gd name="T28" fmla="*/ 2147483647 w 600"/>
              <a:gd name="T29" fmla="*/ 2147483647 h 652"/>
              <a:gd name="T30" fmla="*/ 2147483647 w 600"/>
              <a:gd name="T31" fmla="*/ 2147483647 h 652"/>
              <a:gd name="T32" fmla="*/ 2147483647 w 600"/>
              <a:gd name="T33" fmla="*/ 2147483647 h 652"/>
              <a:gd name="T34" fmla="*/ 2147483647 w 600"/>
              <a:gd name="T35" fmla="*/ 2147483647 h 652"/>
              <a:gd name="T36" fmla="*/ 2147483647 w 600"/>
              <a:gd name="T37" fmla="*/ 2147483647 h 652"/>
              <a:gd name="T38" fmla="*/ 2147483647 w 600"/>
              <a:gd name="T39" fmla="*/ 2147483647 h 652"/>
              <a:gd name="T40" fmla="*/ 2147483647 w 600"/>
              <a:gd name="T41" fmla="*/ 2147483647 h 652"/>
              <a:gd name="T42" fmla="*/ 2147483647 w 600"/>
              <a:gd name="T43" fmla="*/ 2147483647 h 652"/>
              <a:gd name="T44" fmla="*/ 2147483647 w 600"/>
              <a:gd name="T45" fmla="*/ 2147483647 h 652"/>
              <a:gd name="T46" fmla="*/ 2147483647 w 600"/>
              <a:gd name="T47" fmla="*/ 2147483647 h 652"/>
              <a:gd name="T48" fmla="*/ 2147483647 w 600"/>
              <a:gd name="T49" fmla="*/ 2147483647 h 652"/>
              <a:gd name="T50" fmla="*/ 2147483647 w 600"/>
              <a:gd name="T51" fmla="*/ 2147483647 h 652"/>
              <a:gd name="T52" fmla="*/ 2147483647 w 600"/>
              <a:gd name="T53" fmla="*/ 2147483647 h 652"/>
              <a:gd name="T54" fmla="*/ 2147483647 w 600"/>
              <a:gd name="T55" fmla="*/ 2147483647 h 652"/>
              <a:gd name="T56" fmla="*/ 2147483647 w 600"/>
              <a:gd name="T57" fmla="*/ 2147483647 h 652"/>
              <a:gd name="T58" fmla="*/ 2147483647 w 600"/>
              <a:gd name="T59" fmla="*/ 2147483647 h 652"/>
              <a:gd name="T60" fmla="*/ 2147483647 w 600"/>
              <a:gd name="T61" fmla="*/ 2147483647 h 652"/>
              <a:gd name="T62" fmla="*/ 2147483647 w 600"/>
              <a:gd name="T63" fmla="*/ 2147483647 h 652"/>
              <a:gd name="T64" fmla="*/ 2147483647 w 600"/>
              <a:gd name="T65" fmla="*/ 2147483647 h 652"/>
              <a:gd name="T66" fmla="*/ 2147483647 w 600"/>
              <a:gd name="T67" fmla="*/ 2147483647 h 652"/>
              <a:gd name="T68" fmla="*/ 2147483647 w 600"/>
              <a:gd name="T69" fmla="*/ 2147483647 h 652"/>
              <a:gd name="T70" fmla="*/ 2147483647 w 600"/>
              <a:gd name="T71" fmla="*/ 2147483647 h 652"/>
              <a:gd name="T72" fmla="*/ 2147483647 w 600"/>
              <a:gd name="T73" fmla="*/ 2147483647 h 652"/>
              <a:gd name="T74" fmla="*/ 2147483647 w 600"/>
              <a:gd name="T75" fmla="*/ 2147483647 h 652"/>
              <a:gd name="T76" fmla="*/ 2147483647 w 600"/>
              <a:gd name="T77" fmla="*/ 2147483647 h 652"/>
              <a:gd name="T78" fmla="*/ 2147483647 w 600"/>
              <a:gd name="T79" fmla="*/ 2147483647 h 652"/>
              <a:gd name="T80" fmla="*/ 2147483647 w 600"/>
              <a:gd name="T81" fmla="*/ 2147483647 h 652"/>
              <a:gd name="T82" fmla="*/ 2147483647 w 600"/>
              <a:gd name="T83" fmla="*/ 2147483647 h 652"/>
              <a:gd name="T84" fmla="*/ 2147483647 w 600"/>
              <a:gd name="T85" fmla="*/ 2147483647 h 652"/>
              <a:gd name="T86" fmla="*/ 2147483647 w 600"/>
              <a:gd name="T87" fmla="*/ 2147483647 h 652"/>
              <a:gd name="T88" fmla="*/ 2147483647 w 600"/>
              <a:gd name="T89" fmla="*/ 2147483647 h 652"/>
              <a:gd name="T90" fmla="*/ 2147483647 w 600"/>
              <a:gd name="T91" fmla="*/ 2147483647 h 652"/>
              <a:gd name="T92" fmla="*/ 2147483647 w 600"/>
              <a:gd name="T93" fmla="*/ 2147483647 h 652"/>
              <a:gd name="T94" fmla="*/ 2147483647 w 600"/>
              <a:gd name="T95" fmla="*/ 2147483647 h 652"/>
              <a:gd name="T96" fmla="*/ 2147483647 w 600"/>
              <a:gd name="T97" fmla="*/ 2147483647 h 6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0" h="652">
                <a:moveTo>
                  <a:pt x="52" y="264"/>
                </a:moveTo>
                <a:cubicBezTo>
                  <a:pt x="99" y="252"/>
                  <a:pt x="139" y="240"/>
                  <a:pt x="188" y="236"/>
                </a:cubicBezTo>
                <a:cubicBezTo>
                  <a:pt x="221" y="214"/>
                  <a:pt x="202" y="221"/>
                  <a:pt x="244" y="216"/>
                </a:cubicBezTo>
                <a:cubicBezTo>
                  <a:pt x="255" y="183"/>
                  <a:pt x="258" y="194"/>
                  <a:pt x="280" y="176"/>
                </a:cubicBezTo>
                <a:cubicBezTo>
                  <a:pt x="293" y="165"/>
                  <a:pt x="298" y="153"/>
                  <a:pt x="312" y="144"/>
                </a:cubicBezTo>
                <a:cubicBezTo>
                  <a:pt x="291" y="137"/>
                  <a:pt x="314" y="129"/>
                  <a:pt x="328" y="120"/>
                </a:cubicBezTo>
                <a:cubicBezTo>
                  <a:pt x="337" y="106"/>
                  <a:pt x="365" y="75"/>
                  <a:pt x="380" y="68"/>
                </a:cubicBezTo>
                <a:cubicBezTo>
                  <a:pt x="404" y="57"/>
                  <a:pt x="430" y="55"/>
                  <a:pt x="452" y="40"/>
                </a:cubicBezTo>
                <a:cubicBezTo>
                  <a:pt x="459" y="20"/>
                  <a:pt x="455" y="16"/>
                  <a:pt x="472" y="8"/>
                </a:cubicBezTo>
                <a:cubicBezTo>
                  <a:pt x="480" y="5"/>
                  <a:pt x="496" y="0"/>
                  <a:pt x="496" y="0"/>
                </a:cubicBezTo>
                <a:cubicBezTo>
                  <a:pt x="521" y="4"/>
                  <a:pt x="539" y="10"/>
                  <a:pt x="560" y="24"/>
                </a:cubicBezTo>
                <a:cubicBezTo>
                  <a:pt x="571" y="40"/>
                  <a:pt x="565" y="78"/>
                  <a:pt x="556" y="96"/>
                </a:cubicBezTo>
                <a:cubicBezTo>
                  <a:pt x="551" y="105"/>
                  <a:pt x="539" y="109"/>
                  <a:pt x="532" y="116"/>
                </a:cubicBezTo>
                <a:cubicBezTo>
                  <a:pt x="538" y="148"/>
                  <a:pt x="554" y="162"/>
                  <a:pt x="576" y="184"/>
                </a:cubicBezTo>
                <a:cubicBezTo>
                  <a:pt x="583" y="191"/>
                  <a:pt x="587" y="200"/>
                  <a:pt x="592" y="208"/>
                </a:cubicBezTo>
                <a:cubicBezTo>
                  <a:pt x="595" y="212"/>
                  <a:pt x="600" y="220"/>
                  <a:pt x="600" y="220"/>
                </a:cubicBezTo>
                <a:cubicBezTo>
                  <a:pt x="589" y="283"/>
                  <a:pt x="585" y="303"/>
                  <a:pt x="536" y="344"/>
                </a:cubicBezTo>
                <a:cubicBezTo>
                  <a:pt x="523" y="355"/>
                  <a:pt x="526" y="371"/>
                  <a:pt x="512" y="380"/>
                </a:cubicBezTo>
                <a:cubicBezTo>
                  <a:pt x="483" y="423"/>
                  <a:pt x="503" y="467"/>
                  <a:pt x="528" y="504"/>
                </a:cubicBezTo>
                <a:cubicBezTo>
                  <a:pt x="528" y="504"/>
                  <a:pt x="538" y="534"/>
                  <a:pt x="540" y="540"/>
                </a:cubicBezTo>
                <a:cubicBezTo>
                  <a:pt x="543" y="548"/>
                  <a:pt x="548" y="564"/>
                  <a:pt x="548" y="564"/>
                </a:cubicBezTo>
                <a:cubicBezTo>
                  <a:pt x="550" y="579"/>
                  <a:pt x="565" y="619"/>
                  <a:pt x="536" y="600"/>
                </a:cubicBezTo>
                <a:cubicBezTo>
                  <a:pt x="505" y="604"/>
                  <a:pt x="483" y="616"/>
                  <a:pt x="452" y="620"/>
                </a:cubicBezTo>
                <a:cubicBezTo>
                  <a:pt x="431" y="624"/>
                  <a:pt x="431" y="610"/>
                  <a:pt x="415" y="610"/>
                </a:cubicBezTo>
                <a:cubicBezTo>
                  <a:pt x="399" y="610"/>
                  <a:pt x="376" y="616"/>
                  <a:pt x="358" y="619"/>
                </a:cubicBezTo>
                <a:cubicBezTo>
                  <a:pt x="338" y="632"/>
                  <a:pt x="324" y="644"/>
                  <a:pt x="304" y="631"/>
                </a:cubicBezTo>
                <a:cubicBezTo>
                  <a:pt x="291" y="629"/>
                  <a:pt x="268" y="636"/>
                  <a:pt x="253" y="637"/>
                </a:cubicBezTo>
                <a:cubicBezTo>
                  <a:pt x="238" y="638"/>
                  <a:pt x="227" y="635"/>
                  <a:pt x="214" y="637"/>
                </a:cubicBezTo>
                <a:cubicBezTo>
                  <a:pt x="201" y="639"/>
                  <a:pt x="183" y="652"/>
                  <a:pt x="176" y="652"/>
                </a:cubicBezTo>
                <a:cubicBezTo>
                  <a:pt x="172" y="651"/>
                  <a:pt x="175" y="643"/>
                  <a:pt x="172" y="640"/>
                </a:cubicBezTo>
                <a:cubicBezTo>
                  <a:pt x="169" y="637"/>
                  <a:pt x="164" y="637"/>
                  <a:pt x="160" y="636"/>
                </a:cubicBezTo>
                <a:cubicBezTo>
                  <a:pt x="156" y="624"/>
                  <a:pt x="137" y="608"/>
                  <a:pt x="124" y="604"/>
                </a:cubicBezTo>
                <a:cubicBezTo>
                  <a:pt x="121" y="600"/>
                  <a:pt x="119" y="595"/>
                  <a:pt x="116" y="592"/>
                </a:cubicBezTo>
                <a:cubicBezTo>
                  <a:pt x="113" y="589"/>
                  <a:pt x="107" y="588"/>
                  <a:pt x="104" y="584"/>
                </a:cubicBezTo>
                <a:cubicBezTo>
                  <a:pt x="87" y="565"/>
                  <a:pt x="85" y="552"/>
                  <a:pt x="80" y="528"/>
                </a:cubicBezTo>
                <a:cubicBezTo>
                  <a:pt x="85" y="512"/>
                  <a:pt x="88" y="505"/>
                  <a:pt x="104" y="500"/>
                </a:cubicBezTo>
                <a:cubicBezTo>
                  <a:pt x="119" y="485"/>
                  <a:pt x="122" y="481"/>
                  <a:pt x="142" y="474"/>
                </a:cubicBezTo>
                <a:cubicBezTo>
                  <a:pt x="155" y="470"/>
                  <a:pt x="160" y="469"/>
                  <a:pt x="168" y="472"/>
                </a:cubicBezTo>
                <a:cubicBezTo>
                  <a:pt x="176" y="475"/>
                  <a:pt x="179" y="485"/>
                  <a:pt x="190" y="490"/>
                </a:cubicBezTo>
                <a:cubicBezTo>
                  <a:pt x="201" y="497"/>
                  <a:pt x="220" y="500"/>
                  <a:pt x="232" y="504"/>
                </a:cubicBezTo>
                <a:cubicBezTo>
                  <a:pt x="245" y="500"/>
                  <a:pt x="246" y="502"/>
                  <a:pt x="252" y="488"/>
                </a:cubicBezTo>
                <a:cubicBezTo>
                  <a:pt x="255" y="480"/>
                  <a:pt x="260" y="464"/>
                  <a:pt x="260" y="464"/>
                </a:cubicBezTo>
                <a:cubicBezTo>
                  <a:pt x="255" y="443"/>
                  <a:pt x="263" y="420"/>
                  <a:pt x="240" y="412"/>
                </a:cubicBezTo>
                <a:cubicBezTo>
                  <a:pt x="239" y="408"/>
                  <a:pt x="240" y="401"/>
                  <a:pt x="236" y="400"/>
                </a:cubicBezTo>
                <a:cubicBezTo>
                  <a:pt x="212" y="395"/>
                  <a:pt x="133" y="391"/>
                  <a:pt x="100" y="388"/>
                </a:cubicBezTo>
                <a:cubicBezTo>
                  <a:pt x="96" y="377"/>
                  <a:pt x="91" y="349"/>
                  <a:pt x="80" y="340"/>
                </a:cubicBezTo>
                <a:cubicBezTo>
                  <a:pt x="77" y="338"/>
                  <a:pt x="53" y="332"/>
                  <a:pt x="52" y="332"/>
                </a:cubicBezTo>
                <a:cubicBezTo>
                  <a:pt x="44" y="330"/>
                  <a:pt x="28" y="324"/>
                  <a:pt x="28" y="324"/>
                </a:cubicBezTo>
                <a:cubicBezTo>
                  <a:pt x="0" y="281"/>
                  <a:pt x="33" y="293"/>
                  <a:pt x="52" y="264"/>
                </a:cubicBezTo>
                <a:close/>
              </a:path>
            </a:pathLst>
          </a:custGeom>
          <a:solidFill>
            <a:srgbClr val="FF0000"/>
          </a:solidFill>
          <a:ln w="12700">
            <a:solidFill>
              <a:srgbClr val="008080"/>
            </a:solidFill>
            <a:round/>
            <a:headEnd/>
            <a:tailEnd/>
          </a:ln>
          <a:effectLst>
            <a:outerShdw dist="74053" dir="7257825" algn="ctr" rotWithShape="0">
              <a:srgbClr val="66FFFF"/>
            </a:outerShdw>
          </a:effectLst>
        </p:spPr>
        <p:txBody>
          <a:bodyPr wrap="none" anchor="ctr"/>
          <a:lstStyle/>
          <a:p>
            <a:endParaRPr lang="it-IT"/>
          </a:p>
        </p:txBody>
      </p:sp>
      <p:sp>
        <p:nvSpPr>
          <p:cNvPr id="29709" name="Freeform 13"/>
          <p:cNvSpPr>
            <a:spLocks/>
          </p:cNvSpPr>
          <p:nvPr/>
        </p:nvSpPr>
        <p:spPr bwMode="auto">
          <a:xfrm>
            <a:off x="2057400" y="3290888"/>
            <a:ext cx="790575" cy="2019300"/>
          </a:xfrm>
          <a:custGeom>
            <a:avLst/>
            <a:gdLst>
              <a:gd name="T0" fmla="*/ 2147483647 w 498"/>
              <a:gd name="T1" fmla="*/ 2147483647 h 1272"/>
              <a:gd name="T2" fmla="*/ 2147483647 w 498"/>
              <a:gd name="T3" fmla="*/ 2147483647 h 1272"/>
              <a:gd name="T4" fmla="*/ 2147483647 w 498"/>
              <a:gd name="T5" fmla="*/ 2147483647 h 1272"/>
              <a:gd name="T6" fmla="*/ 2147483647 w 498"/>
              <a:gd name="T7" fmla="*/ 2147483647 h 1272"/>
              <a:gd name="T8" fmla="*/ 2147483647 w 498"/>
              <a:gd name="T9" fmla="*/ 2147483647 h 1272"/>
              <a:gd name="T10" fmla="*/ 2147483647 w 498"/>
              <a:gd name="T11" fmla="*/ 2147483647 h 1272"/>
              <a:gd name="T12" fmla="*/ 2147483647 w 498"/>
              <a:gd name="T13" fmla="*/ 2147483647 h 1272"/>
              <a:gd name="T14" fmla="*/ 2147483647 w 498"/>
              <a:gd name="T15" fmla="*/ 2147483647 h 1272"/>
              <a:gd name="T16" fmla="*/ 2147483647 w 498"/>
              <a:gd name="T17" fmla="*/ 2147483647 h 1272"/>
              <a:gd name="T18" fmla="*/ 2147483647 w 498"/>
              <a:gd name="T19" fmla="*/ 2147483647 h 1272"/>
              <a:gd name="T20" fmla="*/ 2147483647 w 498"/>
              <a:gd name="T21" fmla="*/ 0 h 1272"/>
              <a:gd name="T22" fmla="*/ 2147483647 w 498"/>
              <a:gd name="T23" fmla="*/ 2147483647 h 1272"/>
              <a:gd name="T24" fmla="*/ 2147483647 w 498"/>
              <a:gd name="T25" fmla="*/ 2147483647 h 1272"/>
              <a:gd name="T26" fmla="*/ 2147483647 w 498"/>
              <a:gd name="T27" fmla="*/ 2147483647 h 1272"/>
              <a:gd name="T28" fmla="*/ 2147483647 w 498"/>
              <a:gd name="T29" fmla="*/ 2147483647 h 1272"/>
              <a:gd name="T30" fmla="*/ 2147483647 w 498"/>
              <a:gd name="T31" fmla="*/ 2147483647 h 1272"/>
              <a:gd name="T32" fmla="*/ 2147483647 w 498"/>
              <a:gd name="T33" fmla="*/ 2147483647 h 1272"/>
              <a:gd name="T34" fmla="*/ 2147483647 w 498"/>
              <a:gd name="T35" fmla="*/ 2147483647 h 1272"/>
              <a:gd name="T36" fmla="*/ 2147483647 w 498"/>
              <a:gd name="T37" fmla="*/ 2147483647 h 1272"/>
              <a:gd name="T38" fmla="*/ 2147483647 w 498"/>
              <a:gd name="T39" fmla="*/ 2147483647 h 1272"/>
              <a:gd name="T40" fmla="*/ 2147483647 w 498"/>
              <a:gd name="T41" fmla="*/ 2147483647 h 1272"/>
              <a:gd name="T42" fmla="*/ 2147483647 w 498"/>
              <a:gd name="T43" fmla="*/ 2147483647 h 1272"/>
              <a:gd name="T44" fmla="*/ 2147483647 w 498"/>
              <a:gd name="T45" fmla="*/ 2147483647 h 1272"/>
              <a:gd name="T46" fmla="*/ 2147483647 w 498"/>
              <a:gd name="T47" fmla="*/ 2147483647 h 1272"/>
              <a:gd name="T48" fmla="*/ 2147483647 w 498"/>
              <a:gd name="T49" fmla="*/ 2147483647 h 1272"/>
              <a:gd name="T50" fmla="*/ 2147483647 w 498"/>
              <a:gd name="T51" fmla="*/ 2147483647 h 1272"/>
              <a:gd name="T52" fmla="*/ 2147483647 w 498"/>
              <a:gd name="T53" fmla="*/ 2147483647 h 1272"/>
              <a:gd name="T54" fmla="*/ 2147483647 w 498"/>
              <a:gd name="T55" fmla="*/ 2147483647 h 1272"/>
              <a:gd name="T56" fmla="*/ 2147483647 w 498"/>
              <a:gd name="T57" fmla="*/ 2147483647 h 1272"/>
              <a:gd name="T58" fmla="*/ 2147483647 w 498"/>
              <a:gd name="T59" fmla="*/ 2147483647 h 1272"/>
              <a:gd name="T60" fmla="*/ 2147483647 w 498"/>
              <a:gd name="T61" fmla="*/ 2147483647 h 1272"/>
              <a:gd name="T62" fmla="*/ 2147483647 w 498"/>
              <a:gd name="T63" fmla="*/ 2147483647 h 1272"/>
              <a:gd name="T64" fmla="*/ 2147483647 w 498"/>
              <a:gd name="T65" fmla="*/ 2147483647 h 1272"/>
              <a:gd name="T66" fmla="*/ 2147483647 w 498"/>
              <a:gd name="T67" fmla="*/ 2147483647 h 1272"/>
              <a:gd name="T68" fmla="*/ 2147483647 w 498"/>
              <a:gd name="T69" fmla="*/ 2147483647 h 1272"/>
              <a:gd name="T70" fmla="*/ 2147483647 w 498"/>
              <a:gd name="T71" fmla="*/ 2147483647 h 1272"/>
              <a:gd name="T72" fmla="*/ 2147483647 w 498"/>
              <a:gd name="T73" fmla="*/ 2147483647 h 1272"/>
              <a:gd name="T74" fmla="*/ 2147483647 w 498"/>
              <a:gd name="T75" fmla="*/ 2147483647 h 1272"/>
              <a:gd name="T76" fmla="*/ 2147483647 w 498"/>
              <a:gd name="T77" fmla="*/ 2147483647 h 1272"/>
              <a:gd name="T78" fmla="*/ 2147483647 w 498"/>
              <a:gd name="T79" fmla="*/ 2147483647 h 1272"/>
              <a:gd name="T80" fmla="*/ 2147483647 w 498"/>
              <a:gd name="T81" fmla="*/ 2147483647 h 1272"/>
              <a:gd name="T82" fmla="*/ 2147483647 w 498"/>
              <a:gd name="T83" fmla="*/ 2147483647 h 1272"/>
              <a:gd name="T84" fmla="*/ 2147483647 w 498"/>
              <a:gd name="T85" fmla="*/ 2147483647 h 1272"/>
              <a:gd name="T86" fmla="*/ 2147483647 w 498"/>
              <a:gd name="T87" fmla="*/ 2147483647 h 1272"/>
              <a:gd name="T88" fmla="*/ 2147483647 w 498"/>
              <a:gd name="T89" fmla="*/ 2147483647 h 1272"/>
              <a:gd name="T90" fmla="*/ 2147483647 w 498"/>
              <a:gd name="T91" fmla="*/ 2147483647 h 1272"/>
              <a:gd name="T92" fmla="*/ 2147483647 w 498"/>
              <a:gd name="T93" fmla="*/ 2147483647 h 1272"/>
              <a:gd name="T94" fmla="*/ 2147483647 w 498"/>
              <a:gd name="T95" fmla="*/ 2147483647 h 1272"/>
              <a:gd name="T96" fmla="*/ 2147483647 w 498"/>
              <a:gd name="T97" fmla="*/ 2147483647 h 1272"/>
              <a:gd name="T98" fmla="*/ 2147483647 w 498"/>
              <a:gd name="T99" fmla="*/ 2147483647 h 1272"/>
              <a:gd name="T100" fmla="*/ 2147483647 w 498"/>
              <a:gd name="T101" fmla="*/ 2147483647 h 1272"/>
              <a:gd name="T102" fmla="*/ 2147483647 w 498"/>
              <a:gd name="T103" fmla="*/ 2147483647 h 1272"/>
              <a:gd name="T104" fmla="*/ 2147483647 w 498"/>
              <a:gd name="T105" fmla="*/ 2147483647 h 1272"/>
              <a:gd name="T106" fmla="*/ 2147483647 w 498"/>
              <a:gd name="T107" fmla="*/ 2147483647 h 1272"/>
              <a:gd name="T108" fmla="*/ 0 w 498"/>
              <a:gd name="T109" fmla="*/ 2147483647 h 1272"/>
              <a:gd name="T110" fmla="*/ 2147483647 w 498"/>
              <a:gd name="T111" fmla="*/ 2147483647 h 1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8"/>
              <a:gd name="T169" fmla="*/ 0 h 1272"/>
              <a:gd name="T170" fmla="*/ 498 w 498"/>
              <a:gd name="T171" fmla="*/ 1272 h 1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8" h="1272">
                <a:moveTo>
                  <a:pt x="48" y="93"/>
                </a:moveTo>
                <a:cubicBezTo>
                  <a:pt x="73" y="85"/>
                  <a:pt x="60" y="88"/>
                  <a:pt x="87" y="84"/>
                </a:cubicBezTo>
                <a:cubicBezTo>
                  <a:pt x="93" y="82"/>
                  <a:pt x="101" y="82"/>
                  <a:pt x="105" y="78"/>
                </a:cubicBezTo>
                <a:cubicBezTo>
                  <a:pt x="108" y="75"/>
                  <a:pt x="110" y="71"/>
                  <a:pt x="114" y="69"/>
                </a:cubicBezTo>
                <a:cubicBezTo>
                  <a:pt x="125" y="63"/>
                  <a:pt x="189" y="50"/>
                  <a:pt x="207" y="48"/>
                </a:cubicBezTo>
                <a:cubicBezTo>
                  <a:pt x="223" y="43"/>
                  <a:pt x="239" y="38"/>
                  <a:pt x="255" y="33"/>
                </a:cubicBezTo>
                <a:cubicBezTo>
                  <a:pt x="261" y="31"/>
                  <a:pt x="267" y="29"/>
                  <a:pt x="273" y="27"/>
                </a:cubicBezTo>
                <a:cubicBezTo>
                  <a:pt x="276" y="26"/>
                  <a:pt x="282" y="24"/>
                  <a:pt x="282" y="24"/>
                </a:cubicBezTo>
                <a:cubicBezTo>
                  <a:pt x="299" y="30"/>
                  <a:pt x="316" y="27"/>
                  <a:pt x="333" y="21"/>
                </a:cubicBezTo>
                <a:cubicBezTo>
                  <a:pt x="346" y="8"/>
                  <a:pt x="338" y="13"/>
                  <a:pt x="360" y="6"/>
                </a:cubicBezTo>
                <a:cubicBezTo>
                  <a:pt x="366" y="4"/>
                  <a:pt x="378" y="0"/>
                  <a:pt x="378" y="0"/>
                </a:cubicBezTo>
                <a:cubicBezTo>
                  <a:pt x="410" y="11"/>
                  <a:pt x="375" y="50"/>
                  <a:pt x="369" y="69"/>
                </a:cubicBezTo>
                <a:cubicBezTo>
                  <a:pt x="371" y="95"/>
                  <a:pt x="373" y="121"/>
                  <a:pt x="375" y="147"/>
                </a:cubicBezTo>
                <a:cubicBezTo>
                  <a:pt x="376" y="158"/>
                  <a:pt x="393" y="174"/>
                  <a:pt x="393" y="174"/>
                </a:cubicBezTo>
                <a:cubicBezTo>
                  <a:pt x="395" y="182"/>
                  <a:pt x="397" y="190"/>
                  <a:pt x="399" y="198"/>
                </a:cubicBezTo>
                <a:cubicBezTo>
                  <a:pt x="400" y="202"/>
                  <a:pt x="402" y="210"/>
                  <a:pt x="402" y="210"/>
                </a:cubicBezTo>
                <a:cubicBezTo>
                  <a:pt x="405" y="258"/>
                  <a:pt x="407" y="248"/>
                  <a:pt x="402" y="297"/>
                </a:cubicBezTo>
                <a:cubicBezTo>
                  <a:pt x="401" y="309"/>
                  <a:pt x="393" y="333"/>
                  <a:pt x="393" y="333"/>
                </a:cubicBezTo>
                <a:cubicBezTo>
                  <a:pt x="396" y="407"/>
                  <a:pt x="393" y="478"/>
                  <a:pt x="390" y="552"/>
                </a:cubicBezTo>
                <a:cubicBezTo>
                  <a:pt x="398" y="576"/>
                  <a:pt x="386" y="548"/>
                  <a:pt x="402" y="564"/>
                </a:cubicBezTo>
                <a:cubicBezTo>
                  <a:pt x="408" y="570"/>
                  <a:pt x="413" y="614"/>
                  <a:pt x="417" y="627"/>
                </a:cubicBezTo>
                <a:cubicBezTo>
                  <a:pt x="424" y="682"/>
                  <a:pt x="421" y="659"/>
                  <a:pt x="426" y="696"/>
                </a:cubicBezTo>
                <a:cubicBezTo>
                  <a:pt x="427" y="733"/>
                  <a:pt x="427" y="770"/>
                  <a:pt x="429" y="807"/>
                </a:cubicBezTo>
                <a:cubicBezTo>
                  <a:pt x="430" y="832"/>
                  <a:pt x="449" y="851"/>
                  <a:pt x="456" y="873"/>
                </a:cubicBezTo>
                <a:cubicBezTo>
                  <a:pt x="458" y="924"/>
                  <a:pt x="446" y="957"/>
                  <a:pt x="452" y="1007"/>
                </a:cubicBezTo>
                <a:cubicBezTo>
                  <a:pt x="448" y="1041"/>
                  <a:pt x="454" y="1095"/>
                  <a:pt x="474" y="1125"/>
                </a:cubicBezTo>
                <a:cubicBezTo>
                  <a:pt x="478" y="1143"/>
                  <a:pt x="476" y="1161"/>
                  <a:pt x="480" y="1179"/>
                </a:cubicBezTo>
                <a:cubicBezTo>
                  <a:pt x="483" y="1189"/>
                  <a:pt x="498" y="1206"/>
                  <a:pt x="498" y="1206"/>
                </a:cubicBezTo>
                <a:cubicBezTo>
                  <a:pt x="494" y="1219"/>
                  <a:pt x="486" y="1218"/>
                  <a:pt x="474" y="1224"/>
                </a:cubicBezTo>
                <a:cubicBezTo>
                  <a:pt x="469" y="1239"/>
                  <a:pt x="481" y="1246"/>
                  <a:pt x="486" y="1260"/>
                </a:cubicBezTo>
                <a:cubicBezTo>
                  <a:pt x="454" y="1262"/>
                  <a:pt x="443" y="1265"/>
                  <a:pt x="414" y="1272"/>
                </a:cubicBezTo>
                <a:cubicBezTo>
                  <a:pt x="425" y="1256"/>
                  <a:pt x="420" y="1239"/>
                  <a:pt x="414" y="1221"/>
                </a:cubicBezTo>
                <a:cubicBezTo>
                  <a:pt x="411" y="1189"/>
                  <a:pt x="413" y="1190"/>
                  <a:pt x="396" y="1170"/>
                </a:cubicBezTo>
                <a:cubicBezTo>
                  <a:pt x="389" y="1161"/>
                  <a:pt x="369" y="1149"/>
                  <a:pt x="369" y="1149"/>
                </a:cubicBezTo>
                <a:cubicBezTo>
                  <a:pt x="359" y="1134"/>
                  <a:pt x="355" y="1116"/>
                  <a:pt x="345" y="1101"/>
                </a:cubicBezTo>
                <a:cubicBezTo>
                  <a:pt x="336" y="1054"/>
                  <a:pt x="351" y="1001"/>
                  <a:pt x="336" y="957"/>
                </a:cubicBezTo>
                <a:cubicBezTo>
                  <a:pt x="334" y="932"/>
                  <a:pt x="333" y="898"/>
                  <a:pt x="315" y="876"/>
                </a:cubicBezTo>
                <a:cubicBezTo>
                  <a:pt x="306" y="865"/>
                  <a:pt x="301" y="863"/>
                  <a:pt x="288" y="855"/>
                </a:cubicBezTo>
                <a:cubicBezTo>
                  <a:pt x="285" y="853"/>
                  <a:pt x="279" y="849"/>
                  <a:pt x="279" y="849"/>
                </a:cubicBezTo>
                <a:cubicBezTo>
                  <a:pt x="275" y="843"/>
                  <a:pt x="268" y="840"/>
                  <a:pt x="264" y="834"/>
                </a:cubicBezTo>
                <a:cubicBezTo>
                  <a:pt x="254" y="818"/>
                  <a:pt x="253" y="796"/>
                  <a:pt x="243" y="780"/>
                </a:cubicBezTo>
                <a:cubicBezTo>
                  <a:pt x="221" y="747"/>
                  <a:pt x="191" y="719"/>
                  <a:pt x="186" y="678"/>
                </a:cubicBezTo>
                <a:cubicBezTo>
                  <a:pt x="185" y="673"/>
                  <a:pt x="181" y="620"/>
                  <a:pt x="180" y="612"/>
                </a:cubicBezTo>
                <a:cubicBezTo>
                  <a:pt x="175" y="587"/>
                  <a:pt x="176" y="601"/>
                  <a:pt x="168" y="585"/>
                </a:cubicBezTo>
                <a:cubicBezTo>
                  <a:pt x="167" y="582"/>
                  <a:pt x="165" y="573"/>
                  <a:pt x="165" y="576"/>
                </a:cubicBezTo>
                <a:cubicBezTo>
                  <a:pt x="165" y="577"/>
                  <a:pt x="169" y="597"/>
                  <a:pt x="174" y="597"/>
                </a:cubicBezTo>
                <a:cubicBezTo>
                  <a:pt x="184" y="597"/>
                  <a:pt x="170" y="589"/>
                  <a:pt x="162" y="579"/>
                </a:cubicBezTo>
                <a:cubicBezTo>
                  <a:pt x="154" y="569"/>
                  <a:pt x="153" y="561"/>
                  <a:pt x="144" y="552"/>
                </a:cubicBezTo>
                <a:cubicBezTo>
                  <a:pt x="140" y="537"/>
                  <a:pt x="131" y="527"/>
                  <a:pt x="126" y="513"/>
                </a:cubicBezTo>
                <a:cubicBezTo>
                  <a:pt x="124" y="479"/>
                  <a:pt x="129" y="444"/>
                  <a:pt x="120" y="411"/>
                </a:cubicBezTo>
                <a:cubicBezTo>
                  <a:pt x="117" y="401"/>
                  <a:pt x="102" y="385"/>
                  <a:pt x="96" y="375"/>
                </a:cubicBezTo>
                <a:cubicBezTo>
                  <a:pt x="88" y="362"/>
                  <a:pt x="77" y="326"/>
                  <a:pt x="69" y="309"/>
                </a:cubicBezTo>
                <a:cubicBezTo>
                  <a:pt x="56" y="284"/>
                  <a:pt x="41" y="275"/>
                  <a:pt x="36" y="246"/>
                </a:cubicBezTo>
                <a:cubicBezTo>
                  <a:pt x="35" y="232"/>
                  <a:pt x="36" y="218"/>
                  <a:pt x="33" y="204"/>
                </a:cubicBezTo>
                <a:cubicBezTo>
                  <a:pt x="29" y="189"/>
                  <a:pt x="6" y="159"/>
                  <a:pt x="0" y="141"/>
                </a:cubicBezTo>
                <a:cubicBezTo>
                  <a:pt x="5" y="98"/>
                  <a:pt x="28" y="96"/>
                  <a:pt x="66" y="96"/>
                </a:cubicBezTo>
              </a:path>
            </a:pathLst>
          </a:custGeom>
          <a:solidFill>
            <a:srgbClr val="FF0000"/>
          </a:solidFill>
          <a:ln w="9525">
            <a:solidFill>
              <a:srgbClr val="008080"/>
            </a:solidFill>
            <a:round/>
            <a:headEnd/>
            <a:tailEnd/>
          </a:ln>
        </p:spPr>
        <p:txBody>
          <a:bodyPr wrap="none" anchor="ctr"/>
          <a:lstStyle/>
          <a:p>
            <a:endParaRPr lang="it-IT"/>
          </a:p>
        </p:txBody>
      </p:sp>
      <p:sp>
        <p:nvSpPr>
          <p:cNvPr id="29710" name="Freeform 14"/>
          <p:cNvSpPr>
            <a:spLocks/>
          </p:cNvSpPr>
          <p:nvPr/>
        </p:nvSpPr>
        <p:spPr bwMode="auto">
          <a:xfrm>
            <a:off x="1409700" y="3282950"/>
            <a:ext cx="1447800" cy="2571750"/>
          </a:xfrm>
          <a:custGeom>
            <a:avLst/>
            <a:gdLst>
              <a:gd name="T0" fmla="*/ 2147483647 w 912"/>
              <a:gd name="T1" fmla="*/ 2147483647 h 1620"/>
              <a:gd name="T2" fmla="*/ 2147483647 w 912"/>
              <a:gd name="T3" fmla="*/ 2147483647 h 1620"/>
              <a:gd name="T4" fmla="*/ 2147483647 w 912"/>
              <a:gd name="T5" fmla="*/ 2147483647 h 1620"/>
              <a:gd name="T6" fmla="*/ 2147483647 w 912"/>
              <a:gd name="T7" fmla="*/ 0 h 1620"/>
              <a:gd name="T8" fmla="*/ 2147483647 w 912"/>
              <a:gd name="T9" fmla="*/ 2147483647 h 1620"/>
              <a:gd name="T10" fmla="*/ 2147483647 w 912"/>
              <a:gd name="T11" fmla="*/ 2147483647 h 1620"/>
              <a:gd name="T12" fmla="*/ 2147483647 w 912"/>
              <a:gd name="T13" fmla="*/ 2147483647 h 1620"/>
              <a:gd name="T14" fmla="*/ 2147483647 w 912"/>
              <a:gd name="T15" fmla="*/ 2147483647 h 1620"/>
              <a:gd name="T16" fmla="*/ 2147483647 w 912"/>
              <a:gd name="T17" fmla="*/ 2147483647 h 1620"/>
              <a:gd name="T18" fmla="*/ 2147483647 w 912"/>
              <a:gd name="T19" fmla="*/ 2147483647 h 1620"/>
              <a:gd name="T20" fmla="*/ 2147483647 w 912"/>
              <a:gd name="T21" fmla="*/ 2147483647 h 1620"/>
              <a:gd name="T22" fmla="*/ 2147483647 w 912"/>
              <a:gd name="T23" fmla="*/ 2147483647 h 1620"/>
              <a:gd name="T24" fmla="*/ 2147483647 w 912"/>
              <a:gd name="T25" fmla="*/ 2147483647 h 1620"/>
              <a:gd name="T26" fmla="*/ 2147483647 w 912"/>
              <a:gd name="T27" fmla="*/ 2147483647 h 1620"/>
              <a:gd name="T28" fmla="*/ 2147483647 w 912"/>
              <a:gd name="T29" fmla="*/ 2147483647 h 1620"/>
              <a:gd name="T30" fmla="*/ 2147483647 w 912"/>
              <a:gd name="T31" fmla="*/ 2147483647 h 1620"/>
              <a:gd name="T32" fmla="*/ 2147483647 w 912"/>
              <a:gd name="T33" fmla="*/ 2147483647 h 1620"/>
              <a:gd name="T34" fmla="*/ 2147483647 w 912"/>
              <a:gd name="T35" fmla="*/ 2147483647 h 1620"/>
              <a:gd name="T36" fmla="*/ 2147483647 w 912"/>
              <a:gd name="T37" fmla="*/ 2147483647 h 1620"/>
              <a:gd name="T38" fmla="*/ 2147483647 w 912"/>
              <a:gd name="T39" fmla="*/ 2147483647 h 1620"/>
              <a:gd name="T40" fmla="*/ 2147483647 w 912"/>
              <a:gd name="T41" fmla="*/ 2147483647 h 1620"/>
              <a:gd name="T42" fmla="*/ 2147483647 w 912"/>
              <a:gd name="T43" fmla="*/ 2147483647 h 1620"/>
              <a:gd name="T44" fmla="*/ 2147483647 w 912"/>
              <a:gd name="T45" fmla="*/ 2147483647 h 1620"/>
              <a:gd name="T46" fmla="*/ 2147483647 w 912"/>
              <a:gd name="T47" fmla="*/ 2147483647 h 1620"/>
              <a:gd name="T48" fmla="*/ 2147483647 w 912"/>
              <a:gd name="T49" fmla="*/ 2147483647 h 1620"/>
              <a:gd name="T50" fmla="*/ 2147483647 w 912"/>
              <a:gd name="T51" fmla="*/ 2147483647 h 1620"/>
              <a:gd name="T52" fmla="*/ 2147483647 w 912"/>
              <a:gd name="T53" fmla="*/ 2147483647 h 1620"/>
              <a:gd name="T54" fmla="*/ 2147483647 w 912"/>
              <a:gd name="T55" fmla="*/ 2147483647 h 1620"/>
              <a:gd name="T56" fmla="*/ 2147483647 w 912"/>
              <a:gd name="T57" fmla="*/ 2147483647 h 1620"/>
              <a:gd name="T58" fmla="*/ 2147483647 w 912"/>
              <a:gd name="T59" fmla="*/ 2147483647 h 1620"/>
              <a:gd name="T60" fmla="*/ 2147483647 w 912"/>
              <a:gd name="T61" fmla="*/ 2147483647 h 1620"/>
              <a:gd name="T62" fmla="*/ 2147483647 w 912"/>
              <a:gd name="T63" fmla="*/ 2147483647 h 1620"/>
              <a:gd name="T64" fmla="*/ 2147483647 w 912"/>
              <a:gd name="T65" fmla="*/ 2147483647 h 1620"/>
              <a:gd name="T66" fmla="*/ 2147483647 w 912"/>
              <a:gd name="T67" fmla="*/ 2147483647 h 1620"/>
              <a:gd name="T68" fmla="*/ 2147483647 w 912"/>
              <a:gd name="T69" fmla="*/ 2147483647 h 1620"/>
              <a:gd name="T70" fmla="*/ 2147483647 w 912"/>
              <a:gd name="T71" fmla="*/ 2147483647 h 1620"/>
              <a:gd name="T72" fmla="*/ 2147483647 w 912"/>
              <a:gd name="T73" fmla="*/ 2147483647 h 1620"/>
              <a:gd name="T74" fmla="*/ 2147483647 w 912"/>
              <a:gd name="T75" fmla="*/ 2147483647 h 1620"/>
              <a:gd name="T76" fmla="*/ 2147483647 w 912"/>
              <a:gd name="T77" fmla="*/ 2147483647 h 1620"/>
              <a:gd name="T78" fmla="*/ 2147483647 w 912"/>
              <a:gd name="T79" fmla="*/ 2147483647 h 1620"/>
              <a:gd name="T80" fmla="*/ 2147483647 w 912"/>
              <a:gd name="T81" fmla="*/ 2147483647 h 1620"/>
              <a:gd name="T82" fmla="*/ 2147483647 w 912"/>
              <a:gd name="T83" fmla="*/ 2147483647 h 1620"/>
              <a:gd name="T84" fmla="*/ 2147483647 w 912"/>
              <a:gd name="T85" fmla="*/ 2147483647 h 1620"/>
              <a:gd name="T86" fmla="*/ 2147483647 w 912"/>
              <a:gd name="T87" fmla="*/ 2147483647 h 1620"/>
              <a:gd name="T88" fmla="*/ 2147483647 w 912"/>
              <a:gd name="T89" fmla="*/ 2147483647 h 1620"/>
              <a:gd name="T90" fmla="*/ 2147483647 w 912"/>
              <a:gd name="T91" fmla="*/ 2147483647 h 1620"/>
              <a:gd name="T92" fmla="*/ 2147483647 w 912"/>
              <a:gd name="T93" fmla="*/ 2147483647 h 1620"/>
              <a:gd name="T94" fmla="*/ 2147483647 w 912"/>
              <a:gd name="T95" fmla="*/ 2147483647 h 1620"/>
              <a:gd name="T96" fmla="*/ 2147483647 w 912"/>
              <a:gd name="T97" fmla="*/ 2147483647 h 1620"/>
              <a:gd name="T98" fmla="*/ 2147483647 w 912"/>
              <a:gd name="T99" fmla="*/ 2147483647 h 1620"/>
              <a:gd name="T100" fmla="*/ 2147483647 w 912"/>
              <a:gd name="T101" fmla="*/ 2147483647 h 1620"/>
              <a:gd name="T102" fmla="*/ 2147483647 w 912"/>
              <a:gd name="T103" fmla="*/ 2147483647 h 16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2" h="1620">
                <a:moveTo>
                  <a:pt x="112" y="40"/>
                </a:moveTo>
                <a:cubicBezTo>
                  <a:pt x="141" y="42"/>
                  <a:pt x="152" y="32"/>
                  <a:pt x="176" y="32"/>
                </a:cubicBezTo>
                <a:cubicBezTo>
                  <a:pt x="202" y="24"/>
                  <a:pt x="224" y="20"/>
                  <a:pt x="254" y="30"/>
                </a:cubicBezTo>
                <a:cubicBezTo>
                  <a:pt x="266" y="29"/>
                  <a:pt x="267" y="25"/>
                  <a:pt x="274" y="24"/>
                </a:cubicBezTo>
                <a:cubicBezTo>
                  <a:pt x="281" y="23"/>
                  <a:pt x="286" y="24"/>
                  <a:pt x="298" y="22"/>
                </a:cubicBezTo>
                <a:cubicBezTo>
                  <a:pt x="314" y="13"/>
                  <a:pt x="328" y="24"/>
                  <a:pt x="344" y="14"/>
                </a:cubicBezTo>
                <a:cubicBezTo>
                  <a:pt x="359" y="4"/>
                  <a:pt x="395" y="14"/>
                  <a:pt x="412" y="8"/>
                </a:cubicBezTo>
                <a:cubicBezTo>
                  <a:pt x="420" y="5"/>
                  <a:pt x="436" y="0"/>
                  <a:pt x="436" y="0"/>
                </a:cubicBezTo>
                <a:cubicBezTo>
                  <a:pt x="442" y="19"/>
                  <a:pt x="448" y="31"/>
                  <a:pt x="456" y="48"/>
                </a:cubicBezTo>
                <a:cubicBezTo>
                  <a:pt x="459" y="56"/>
                  <a:pt x="464" y="72"/>
                  <a:pt x="464" y="72"/>
                </a:cubicBezTo>
                <a:cubicBezTo>
                  <a:pt x="457" y="113"/>
                  <a:pt x="458" y="88"/>
                  <a:pt x="428" y="108"/>
                </a:cubicBezTo>
                <a:cubicBezTo>
                  <a:pt x="411" y="134"/>
                  <a:pt x="396" y="155"/>
                  <a:pt x="417" y="176"/>
                </a:cubicBezTo>
                <a:cubicBezTo>
                  <a:pt x="421" y="188"/>
                  <a:pt x="444" y="204"/>
                  <a:pt x="448" y="216"/>
                </a:cubicBezTo>
                <a:cubicBezTo>
                  <a:pt x="449" y="220"/>
                  <a:pt x="452" y="228"/>
                  <a:pt x="452" y="228"/>
                </a:cubicBezTo>
                <a:cubicBezTo>
                  <a:pt x="454" y="245"/>
                  <a:pt x="450" y="265"/>
                  <a:pt x="460" y="280"/>
                </a:cubicBezTo>
                <a:cubicBezTo>
                  <a:pt x="479" y="308"/>
                  <a:pt x="490" y="340"/>
                  <a:pt x="504" y="371"/>
                </a:cubicBezTo>
                <a:cubicBezTo>
                  <a:pt x="516" y="397"/>
                  <a:pt x="539" y="424"/>
                  <a:pt x="544" y="452"/>
                </a:cubicBezTo>
                <a:cubicBezTo>
                  <a:pt x="549" y="482"/>
                  <a:pt x="532" y="518"/>
                  <a:pt x="540" y="548"/>
                </a:cubicBezTo>
                <a:cubicBezTo>
                  <a:pt x="549" y="580"/>
                  <a:pt x="585" y="600"/>
                  <a:pt x="592" y="632"/>
                </a:cubicBezTo>
                <a:cubicBezTo>
                  <a:pt x="601" y="674"/>
                  <a:pt x="610" y="727"/>
                  <a:pt x="636" y="760"/>
                </a:cubicBezTo>
                <a:cubicBezTo>
                  <a:pt x="636" y="760"/>
                  <a:pt x="656" y="790"/>
                  <a:pt x="660" y="796"/>
                </a:cubicBezTo>
                <a:cubicBezTo>
                  <a:pt x="665" y="804"/>
                  <a:pt x="676" y="820"/>
                  <a:pt x="676" y="820"/>
                </a:cubicBezTo>
                <a:cubicBezTo>
                  <a:pt x="687" y="865"/>
                  <a:pt x="659" y="839"/>
                  <a:pt x="690" y="860"/>
                </a:cubicBezTo>
                <a:cubicBezTo>
                  <a:pt x="695" y="868"/>
                  <a:pt x="727" y="884"/>
                  <a:pt x="732" y="892"/>
                </a:cubicBezTo>
                <a:cubicBezTo>
                  <a:pt x="743" y="909"/>
                  <a:pt x="746" y="937"/>
                  <a:pt x="752" y="956"/>
                </a:cubicBezTo>
                <a:cubicBezTo>
                  <a:pt x="755" y="1011"/>
                  <a:pt x="741" y="1013"/>
                  <a:pt x="750" y="1070"/>
                </a:cubicBezTo>
                <a:cubicBezTo>
                  <a:pt x="755" y="1086"/>
                  <a:pt x="772" y="1156"/>
                  <a:pt x="784" y="1168"/>
                </a:cubicBezTo>
                <a:cubicBezTo>
                  <a:pt x="791" y="1175"/>
                  <a:pt x="808" y="1184"/>
                  <a:pt x="808" y="1184"/>
                </a:cubicBezTo>
                <a:cubicBezTo>
                  <a:pt x="818" y="1199"/>
                  <a:pt x="826" y="1218"/>
                  <a:pt x="840" y="1228"/>
                </a:cubicBezTo>
                <a:cubicBezTo>
                  <a:pt x="849" y="1254"/>
                  <a:pt x="828" y="1229"/>
                  <a:pt x="834" y="1262"/>
                </a:cubicBezTo>
                <a:cubicBezTo>
                  <a:pt x="832" y="1270"/>
                  <a:pt x="836" y="1296"/>
                  <a:pt x="836" y="1296"/>
                </a:cubicBezTo>
                <a:cubicBezTo>
                  <a:pt x="846" y="1310"/>
                  <a:pt x="854" y="1327"/>
                  <a:pt x="860" y="1344"/>
                </a:cubicBezTo>
                <a:cubicBezTo>
                  <a:pt x="857" y="1363"/>
                  <a:pt x="850" y="1378"/>
                  <a:pt x="856" y="1396"/>
                </a:cubicBezTo>
                <a:cubicBezTo>
                  <a:pt x="855" y="1404"/>
                  <a:pt x="854" y="1412"/>
                  <a:pt x="852" y="1420"/>
                </a:cubicBezTo>
                <a:cubicBezTo>
                  <a:pt x="850" y="1428"/>
                  <a:pt x="844" y="1444"/>
                  <a:pt x="844" y="1444"/>
                </a:cubicBezTo>
                <a:cubicBezTo>
                  <a:pt x="852" y="1467"/>
                  <a:pt x="842" y="1446"/>
                  <a:pt x="860" y="1464"/>
                </a:cubicBezTo>
                <a:cubicBezTo>
                  <a:pt x="877" y="1481"/>
                  <a:pt x="870" y="1491"/>
                  <a:pt x="896" y="1508"/>
                </a:cubicBezTo>
                <a:cubicBezTo>
                  <a:pt x="912" y="1531"/>
                  <a:pt x="910" y="1530"/>
                  <a:pt x="892" y="1556"/>
                </a:cubicBezTo>
                <a:cubicBezTo>
                  <a:pt x="887" y="1563"/>
                  <a:pt x="887" y="1575"/>
                  <a:pt x="880" y="1580"/>
                </a:cubicBezTo>
                <a:cubicBezTo>
                  <a:pt x="859" y="1595"/>
                  <a:pt x="813" y="1594"/>
                  <a:pt x="792" y="1596"/>
                </a:cubicBezTo>
                <a:cubicBezTo>
                  <a:pt x="776" y="1601"/>
                  <a:pt x="760" y="1607"/>
                  <a:pt x="744" y="1612"/>
                </a:cubicBezTo>
                <a:cubicBezTo>
                  <a:pt x="736" y="1615"/>
                  <a:pt x="720" y="1620"/>
                  <a:pt x="720" y="1620"/>
                </a:cubicBezTo>
                <a:cubicBezTo>
                  <a:pt x="714" y="1611"/>
                  <a:pt x="705" y="1605"/>
                  <a:pt x="700" y="1596"/>
                </a:cubicBezTo>
                <a:cubicBezTo>
                  <a:pt x="679" y="1558"/>
                  <a:pt x="705" y="1559"/>
                  <a:pt x="656" y="1548"/>
                </a:cubicBezTo>
                <a:cubicBezTo>
                  <a:pt x="651" y="1547"/>
                  <a:pt x="645" y="1545"/>
                  <a:pt x="640" y="1544"/>
                </a:cubicBezTo>
                <a:cubicBezTo>
                  <a:pt x="634" y="1535"/>
                  <a:pt x="625" y="1529"/>
                  <a:pt x="620" y="1520"/>
                </a:cubicBezTo>
                <a:cubicBezTo>
                  <a:pt x="593" y="1471"/>
                  <a:pt x="595" y="1414"/>
                  <a:pt x="544" y="1380"/>
                </a:cubicBezTo>
                <a:cubicBezTo>
                  <a:pt x="539" y="1372"/>
                  <a:pt x="533" y="1364"/>
                  <a:pt x="528" y="1356"/>
                </a:cubicBezTo>
                <a:cubicBezTo>
                  <a:pt x="525" y="1352"/>
                  <a:pt x="520" y="1344"/>
                  <a:pt x="520" y="1344"/>
                </a:cubicBezTo>
                <a:cubicBezTo>
                  <a:pt x="514" y="1316"/>
                  <a:pt x="518" y="1330"/>
                  <a:pt x="508" y="1300"/>
                </a:cubicBezTo>
                <a:cubicBezTo>
                  <a:pt x="507" y="1296"/>
                  <a:pt x="504" y="1288"/>
                  <a:pt x="504" y="1288"/>
                </a:cubicBezTo>
                <a:cubicBezTo>
                  <a:pt x="521" y="1277"/>
                  <a:pt x="536" y="1271"/>
                  <a:pt x="552" y="1260"/>
                </a:cubicBezTo>
                <a:cubicBezTo>
                  <a:pt x="557" y="1241"/>
                  <a:pt x="552" y="1228"/>
                  <a:pt x="556" y="1208"/>
                </a:cubicBezTo>
                <a:cubicBezTo>
                  <a:pt x="554" y="1191"/>
                  <a:pt x="561" y="1172"/>
                  <a:pt x="540" y="1172"/>
                </a:cubicBezTo>
                <a:cubicBezTo>
                  <a:pt x="532" y="1172"/>
                  <a:pt x="524" y="1174"/>
                  <a:pt x="516" y="1176"/>
                </a:cubicBezTo>
                <a:cubicBezTo>
                  <a:pt x="508" y="1178"/>
                  <a:pt x="492" y="1184"/>
                  <a:pt x="492" y="1184"/>
                </a:cubicBezTo>
                <a:cubicBezTo>
                  <a:pt x="448" y="1178"/>
                  <a:pt x="464" y="1174"/>
                  <a:pt x="444" y="1144"/>
                </a:cubicBezTo>
                <a:cubicBezTo>
                  <a:pt x="446" y="1135"/>
                  <a:pt x="444" y="1122"/>
                  <a:pt x="452" y="1116"/>
                </a:cubicBezTo>
                <a:cubicBezTo>
                  <a:pt x="462" y="1109"/>
                  <a:pt x="476" y="1108"/>
                  <a:pt x="488" y="1104"/>
                </a:cubicBezTo>
                <a:cubicBezTo>
                  <a:pt x="492" y="1103"/>
                  <a:pt x="500" y="1100"/>
                  <a:pt x="500" y="1100"/>
                </a:cubicBezTo>
                <a:cubicBezTo>
                  <a:pt x="505" y="1086"/>
                  <a:pt x="507" y="1089"/>
                  <a:pt x="496" y="1076"/>
                </a:cubicBezTo>
                <a:cubicBezTo>
                  <a:pt x="488" y="1068"/>
                  <a:pt x="472" y="1052"/>
                  <a:pt x="472" y="1052"/>
                </a:cubicBezTo>
                <a:cubicBezTo>
                  <a:pt x="465" y="1030"/>
                  <a:pt x="455" y="1014"/>
                  <a:pt x="448" y="992"/>
                </a:cubicBezTo>
                <a:cubicBezTo>
                  <a:pt x="445" y="984"/>
                  <a:pt x="440" y="968"/>
                  <a:pt x="440" y="968"/>
                </a:cubicBezTo>
                <a:cubicBezTo>
                  <a:pt x="439" y="945"/>
                  <a:pt x="441" y="922"/>
                  <a:pt x="436" y="900"/>
                </a:cubicBezTo>
                <a:cubicBezTo>
                  <a:pt x="435" y="895"/>
                  <a:pt x="427" y="895"/>
                  <a:pt x="424" y="892"/>
                </a:cubicBezTo>
                <a:cubicBezTo>
                  <a:pt x="415" y="883"/>
                  <a:pt x="408" y="856"/>
                  <a:pt x="408" y="856"/>
                </a:cubicBezTo>
                <a:cubicBezTo>
                  <a:pt x="414" y="834"/>
                  <a:pt x="420" y="814"/>
                  <a:pt x="408" y="792"/>
                </a:cubicBezTo>
                <a:cubicBezTo>
                  <a:pt x="403" y="784"/>
                  <a:pt x="392" y="768"/>
                  <a:pt x="392" y="768"/>
                </a:cubicBezTo>
                <a:cubicBezTo>
                  <a:pt x="373" y="769"/>
                  <a:pt x="353" y="764"/>
                  <a:pt x="336" y="772"/>
                </a:cubicBezTo>
                <a:cubicBezTo>
                  <a:pt x="333" y="774"/>
                  <a:pt x="322" y="813"/>
                  <a:pt x="320" y="820"/>
                </a:cubicBezTo>
                <a:cubicBezTo>
                  <a:pt x="317" y="828"/>
                  <a:pt x="312" y="844"/>
                  <a:pt x="312" y="844"/>
                </a:cubicBezTo>
                <a:cubicBezTo>
                  <a:pt x="311" y="853"/>
                  <a:pt x="307" y="909"/>
                  <a:pt x="296" y="916"/>
                </a:cubicBezTo>
                <a:cubicBezTo>
                  <a:pt x="279" y="927"/>
                  <a:pt x="287" y="921"/>
                  <a:pt x="272" y="936"/>
                </a:cubicBezTo>
                <a:cubicBezTo>
                  <a:pt x="252" y="923"/>
                  <a:pt x="252" y="916"/>
                  <a:pt x="248" y="892"/>
                </a:cubicBezTo>
                <a:cubicBezTo>
                  <a:pt x="246" y="862"/>
                  <a:pt x="250" y="815"/>
                  <a:pt x="232" y="788"/>
                </a:cubicBezTo>
                <a:cubicBezTo>
                  <a:pt x="242" y="757"/>
                  <a:pt x="253" y="755"/>
                  <a:pt x="276" y="740"/>
                </a:cubicBezTo>
                <a:cubicBezTo>
                  <a:pt x="271" y="725"/>
                  <a:pt x="266" y="694"/>
                  <a:pt x="260" y="680"/>
                </a:cubicBezTo>
                <a:cubicBezTo>
                  <a:pt x="247" y="651"/>
                  <a:pt x="205" y="647"/>
                  <a:pt x="180" y="644"/>
                </a:cubicBezTo>
                <a:cubicBezTo>
                  <a:pt x="167" y="635"/>
                  <a:pt x="154" y="632"/>
                  <a:pt x="172" y="608"/>
                </a:cubicBezTo>
                <a:cubicBezTo>
                  <a:pt x="177" y="601"/>
                  <a:pt x="188" y="603"/>
                  <a:pt x="196" y="600"/>
                </a:cubicBezTo>
                <a:cubicBezTo>
                  <a:pt x="200" y="599"/>
                  <a:pt x="208" y="596"/>
                  <a:pt x="208" y="596"/>
                </a:cubicBezTo>
                <a:cubicBezTo>
                  <a:pt x="217" y="570"/>
                  <a:pt x="225" y="535"/>
                  <a:pt x="192" y="524"/>
                </a:cubicBezTo>
                <a:cubicBezTo>
                  <a:pt x="185" y="513"/>
                  <a:pt x="177" y="500"/>
                  <a:pt x="172" y="488"/>
                </a:cubicBezTo>
                <a:cubicBezTo>
                  <a:pt x="169" y="480"/>
                  <a:pt x="164" y="464"/>
                  <a:pt x="164" y="464"/>
                </a:cubicBezTo>
                <a:cubicBezTo>
                  <a:pt x="182" y="436"/>
                  <a:pt x="211" y="453"/>
                  <a:pt x="236" y="464"/>
                </a:cubicBezTo>
                <a:cubicBezTo>
                  <a:pt x="244" y="467"/>
                  <a:pt x="260" y="472"/>
                  <a:pt x="260" y="472"/>
                </a:cubicBezTo>
                <a:cubicBezTo>
                  <a:pt x="273" y="452"/>
                  <a:pt x="264" y="436"/>
                  <a:pt x="248" y="420"/>
                </a:cubicBezTo>
                <a:cubicBezTo>
                  <a:pt x="242" y="403"/>
                  <a:pt x="231" y="388"/>
                  <a:pt x="224" y="372"/>
                </a:cubicBezTo>
                <a:cubicBezTo>
                  <a:pt x="206" y="332"/>
                  <a:pt x="221" y="335"/>
                  <a:pt x="180" y="308"/>
                </a:cubicBezTo>
                <a:cubicBezTo>
                  <a:pt x="162" y="296"/>
                  <a:pt x="141" y="287"/>
                  <a:pt x="120" y="280"/>
                </a:cubicBezTo>
                <a:cubicBezTo>
                  <a:pt x="112" y="277"/>
                  <a:pt x="96" y="272"/>
                  <a:pt x="96" y="272"/>
                </a:cubicBezTo>
                <a:cubicBezTo>
                  <a:pt x="86" y="257"/>
                  <a:pt x="73" y="242"/>
                  <a:pt x="68" y="224"/>
                </a:cubicBezTo>
                <a:cubicBezTo>
                  <a:pt x="65" y="213"/>
                  <a:pt x="66" y="200"/>
                  <a:pt x="56" y="192"/>
                </a:cubicBezTo>
                <a:cubicBezTo>
                  <a:pt x="33" y="173"/>
                  <a:pt x="12" y="167"/>
                  <a:pt x="0" y="131"/>
                </a:cubicBezTo>
                <a:cubicBezTo>
                  <a:pt x="6" y="106"/>
                  <a:pt x="24" y="120"/>
                  <a:pt x="48" y="112"/>
                </a:cubicBezTo>
                <a:cubicBezTo>
                  <a:pt x="52" y="111"/>
                  <a:pt x="60" y="108"/>
                  <a:pt x="60" y="108"/>
                </a:cubicBezTo>
                <a:cubicBezTo>
                  <a:pt x="66" y="102"/>
                  <a:pt x="77" y="93"/>
                  <a:pt x="80" y="84"/>
                </a:cubicBezTo>
                <a:cubicBezTo>
                  <a:pt x="82" y="78"/>
                  <a:pt x="79" y="69"/>
                  <a:pt x="84" y="64"/>
                </a:cubicBezTo>
                <a:cubicBezTo>
                  <a:pt x="86" y="60"/>
                  <a:pt x="68" y="47"/>
                  <a:pt x="78" y="46"/>
                </a:cubicBezTo>
                <a:cubicBezTo>
                  <a:pt x="89" y="43"/>
                  <a:pt x="135" y="48"/>
                  <a:pt x="150" y="46"/>
                </a:cubicBezTo>
                <a:cubicBezTo>
                  <a:pt x="154" y="54"/>
                  <a:pt x="157" y="23"/>
                  <a:pt x="168" y="34"/>
                </a:cubicBezTo>
                <a:cubicBezTo>
                  <a:pt x="171" y="37"/>
                  <a:pt x="197" y="33"/>
                  <a:pt x="200" y="36"/>
                </a:cubicBezTo>
                <a:cubicBezTo>
                  <a:pt x="203" y="37"/>
                  <a:pt x="182" y="42"/>
                  <a:pt x="184" y="44"/>
                </a:cubicBezTo>
                <a:cubicBezTo>
                  <a:pt x="186" y="46"/>
                  <a:pt x="205" y="46"/>
                  <a:pt x="210" y="46"/>
                </a:cubicBezTo>
              </a:path>
            </a:pathLst>
          </a:custGeom>
          <a:solidFill>
            <a:srgbClr val="C0C0C0"/>
          </a:solidFill>
          <a:ln w="19050">
            <a:solidFill>
              <a:srgbClr val="008080"/>
            </a:solidFill>
            <a:round/>
            <a:headEnd/>
            <a:tailEnd/>
          </a:ln>
          <a:effectLst>
            <a:outerShdw dist="52363" dir="9957825" algn="ctr" rotWithShape="0">
              <a:srgbClr val="66FFFF"/>
            </a:outerShdw>
          </a:effectLst>
        </p:spPr>
        <p:txBody>
          <a:bodyPr wrap="none" anchor="ctr"/>
          <a:lstStyle/>
          <a:p>
            <a:endParaRPr lang="it-IT"/>
          </a:p>
        </p:txBody>
      </p:sp>
      <p:sp>
        <p:nvSpPr>
          <p:cNvPr id="29711" name="Rectangle 15"/>
          <p:cNvSpPr>
            <a:spLocks noChangeArrowheads="1"/>
          </p:cNvSpPr>
          <p:nvPr/>
        </p:nvSpPr>
        <p:spPr bwMode="auto">
          <a:xfrm>
            <a:off x="1643063" y="4214813"/>
            <a:ext cx="1066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r>
              <a:rPr lang="it-IT" sz="1800" i="1" dirty="0">
                <a:latin typeface="+mj-lt"/>
              </a:rPr>
              <a:t>   </a:t>
            </a:r>
            <a:r>
              <a:rPr lang="it-IT" sz="1400" b="1" i="1" dirty="0">
                <a:latin typeface="+mj-lt"/>
              </a:rPr>
              <a:t> </a:t>
            </a:r>
            <a:r>
              <a:rPr lang="it-IT" sz="3200" b="1" i="1" dirty="0">
                <a:latin typeface="+mj-lt"/>
                <a:cs typeface="Calibri" pitchFamily="34" charset="0"/>
              </a:rPr>
              <a:t>●</a:t>
            </a:r>
          </a:p>
          <a:p>
            <a:r>
              <a:rPr lang="it-IT" sz="1600" b="1" dirty="0" smtClean="0">
                <a:latin typeface="+mj-lt"/>
              </a:rPr>
              <a:t>LATISANA</a:t>
            </a:r>
            <a:endParaRPr lang="it-IT" sz="1600" b="1" dirty="0">
              <a:latin typeface="+mj-lt"/>
            </a:endParaRPr>
          </a:p>
          <a:p>
            <a:endParaRPr lang="it-IT" sz="3200" dirty="0">
              <a:latin typeface="+mj-lt"/>
            </a:endParaRPr>
          </a:p>
        </p:txBody>
      </p:sp>
      <p:sp>
        <p:nvSpPr>
          <p:cNvPr id="29712" name="Rectangle 16"/>
          <p:cNvSpPr>
            <a:spLocks noChangeArrowheads="1"/>
          </p:cNvSpPr>
          <p:nvPr/>
        </p:nvSpPr>
        <p:spPr bwMode="auto">
          <a:xfrm>
            <a:off x="2438400" y="5715000"/>
            <a:ext cx="1219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dirty="0">
                <a:latin typeface="Garamond" pitchFamily="18" charset="0"/>
              </a:rPr>
              <a:t>LIGNANO </a:t>
            </a:r>
            <a:endParaRPr lang="it-IT" sz="800" b="1" i="1" dirty="0" smtClean="0">
              <a:latin typeface="Garamond" pitchFamily="18" charset="0"/>
            </a:endParaRPr>
          </a:p>
          <a:p>
            <a:pPr algn="ctr"/>
            <a:r>
              <a:rPr lang="it-IT" sz="800" b="1" i="1" dirty="0" smtClean="0">
                <a:latin typeface="Garamond" pitchFamily="18" charset="0"/>
              </a:rPr>
              <a:t>SABBIADORO</a:t>
            </a:r>
            <a:endParaRPr lang="it-IT" dirty="0">
              <a:latin typeface="Garamond" pitchFamily="18" charset="0"/>
            </a:endParaRPr>
          </a:p>
        </p:txBody>
      </p:sp>
      <p:sp>
        <p:nvSpPr>
          <p:cNvPr id="29713" name="Rectangle 17"/>
          <p:cNvSpPr>
            <a:spLocks noChangeArrowheads="1"/>
          </p:cNvSpPr>
          <p:nvPr/>
        </p:nvSpPr>
        <p:spPr bwMode="auto">
          <a:xfrm>
            <a:off x="1371600" y="28956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RONCHIS</a:t>
            </a:r>
            <a:endParaRPr lang="it-IT">
              <a:latin typeface="Garamond" pitchFamily="18" charset="0"/>
            </a:endParaRPr>
          </a:p>
        </p:txBody>
      </p:sp>
      <p:sp>
        <p:nvSpPr>
          <p:cNvPr id="29714" name="Rectangle 18"/>
          <p:cNvSpPr>
            <a:spLocks noChangeArrowheads="1"/>
          </p:cNvSpPr>
          <p:nvPr/>
        </p:nvSpPr>
        <p:spPr bwMode="auto">
          <a:xfrm>
            <a:off x="2057400" y="3810000"/>
            <a:ext cx="990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b="1" i="1">
                <a:latin typeface="Garamond" pitchFamily="18" charset="0"/>
              </a:rPr>
              <a:t>  </a:t>
            </a:r>
            <a:r>
              <a:rPr lang="it-IT" sz="800" b="1" i="1">
                <a:latin typeface="Garamond" pitchFamily="18" charset="0"/>
              </a:rPr>
              <a:t>PRECENICCO</a:t>
            </a:r>
            <a:endParaRPr lang="it-IT" sz="1000" b="1" i="1">
              <a:latin typeface="Garamond" pitchFamily="18" charset="0"/>
            </a:endParaRPr>
          </a:p>
        </p:txBody>
      </p:sp>
      <p:sp>
        <p:nvSpPr>
          <p:cNvPr id="29715" name="Rectangle 19"/>
          <p:cNvSpPr>
            <a:spLocks noChangeArrowheads="1"/>
          </p:cNvSpPr>
          <p:nvPr/>
        </p:nvSpPr>
        <p:spPr bwMode="auto">
          <a:xfrm>
            <a:off x="1752600" y="3187700"/>
            <a:ext cx="16002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r>
              <a:rPr lang="it-IT" b="1" i="1">
                <a:latin typeface="Garamond" pitchFamily="18" charset="0"/>
              </a:rPr>
              <a:t> </a:t>
            </a:r>
            <a:r>
              <a:rPr lang="it-IT" sz="800" b="1" i="1">
                <a:latin typeface="Garamond" pitchFamily="18" charset="0"/>
              </a:rPr>
              <a:t>PALAZZOLO DELLO S</a:t>
            </a:r>
            <a:r>
              <a:rPr lang="it-IT" sz="1000" b="1" i="1">
                <a:latin typeface="Garamond" pitchFamily="18" charset="0"/>
              </a:rPr>
              <a:t>.</a:t>
            </a:r>
          </a:p>
        </p:txBody>
      </p:sp>
      <p:sp>
        <p:nvSpPr>
          <p:cNvPr id="29716" name="Rectangle 20"/>
          <p:cNvSpPr>
            <a:spLocks noChangeArrowheads="1"/>
          </p:cNvSpPr>
          <p:nvPr/>
        </p:nvSpPr>
        <p:spPr bwMode="auto">
          <a:xfrm>
            <a:off x="1981200" y="2590800"/>
            <a:ext cx="990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TEOR</a:t>
            </a:r>
            <a:endParaRPr lang="it-IT" sz="1000" b="1" i="1">
              <a:latin typeface="Garamond" pitchFamily="18" charset="0"/>
            </a:endParaRPr>
          </a:p>
        </p:txBody>
      </p:sp>
      <p:sp>
        <p:nvSpPr>
          <p:cNvPr id="29717" name="Rectangle 21"/>
          <p:cNvSpPr>
            <a:spLocks noChangeArrowheads="1"/>
          </p:cNvSpPr>
          <p:nvPr/>
        </p:nvSpPr>
        <p:spPr bwMode="auto">
          <a:xfrm>
            <a:off x="1752600" y="1752600"/>
            <a:ext cx="1752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RIVIGNANO</a:t>
            </a:r>
            <a:endParaRPr lang="it-IT" sz="1000" b="1" i="1">
              <a:latin typeface="Garamond" pitchFamily="18" charset="0"/>
            </a:endParaRPr>
          </a:p>
        </p:txBody>
      </p:sp>
      <p:sp>
        <p:nvSpPr>
          <p:cNvPr id="29718" name="Rectangle 22"/>
          <p:cNvSpPr>
            <a:spLocks noChangeArrowheads="1"/>
          </p:cNvSpPr>
          <p:nvPr/>
        </p:nvSpPr>
        <p:spPr bwMode="auto">
          <a:xfrm>
            <a:off x="2362200" y="3073400"/>
            <a:ext cx="16002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MUZZANA DEL T.</a:t>
            </a:r>
            <a:endParaRPr lang="it-IT" sz="1000" b="1" i="1">
              <a:latin typeface="Garamond" pitchFamily="18" charset="0"/>
            </a:endParaRPr>
          </a:p>
        </p:txBody>
      </p:sp>
      <p:sp>
        <p:nvSpPr>
          <p:cNvPr id="29719" name="Rectangle 23"/>
          <p:cNvSpPr>
            <a:spLocks noChangeArrowheads="1"/>
          </p:cNvSpPr>
          <p:nvPr/>
        </p:nvSpPr>
        <p:spPr bwMode="auto">
          <a:xfrm>
            <a:off x="2714625" y="4143375"/>
            <a:ext cx="1828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dirty="0">
                <a:latin typeface="Garamond" pitchFamily="18" charset="0"/>
              </a:rPr>
              <a:t>MARANO </a:t>
            </a:r>
            <a:endParaRPr lang="it-IT" sz="800" b="1" i="1" dirty="0" smtClean="0">
              <a:latin typeface="Garamond" pitchFamily="18" charset="0"/>
            </a:endParaRPr>
          </a:p>
          <a:p>
            <a:pPr algn="ctr"/>
            <a:r>
              <a:rPr lang="it-IT" sz="800" b="1" i="1" dirty="0" smtClean="0">
                <a:latin typeface="Garamond" pitchFamily="18" charset="0"/>
              </a:rPr>
              <a:t>LAGUNARE</a:t>
            </a:r>
            <a:endParaRPr lang="it-IT" sz="1000" b="1" i="1" dirty="0">
              <a:latin typeface="Garamond" pitchFamily="18" charset="0"/>
            </a:endParaRPr>
          </a:p>
        </p:txBody>
      </p:sp>
      <p:sp>
        <p:nvSpPr>
          <p:cNvPr id="29720" name="Rectangle 24"/>
          <p:cNvSpPr>
            <a:spLocks noChangeArrowheads="1"/>
          </p:cNvSpPr>
          <p:nvPr/>
        </p:nvSpPr>
        <p:spPr bwMode="auto">
          <a:xfrm>
            <a:off x="3048000" y="3505200"/>
            <a:ext cx="1524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CARLINO</a:t>
            </a:r>
            <a:endParaRPr lang="it-IT" sz="1000" b="1" i="1">
              <a:latin typeface="Garamond" pitchFamily="18" charset="0"/>
            </a:endParaRPr>
          </a:p>
        </p:txBody>
      </p:sp>
      <p:sp>
        <p:nvSpPr>
          <p:cNvPr id="29721" name="Rectangle 25"/>
          <p:cNvSpPr>
            <a:spLocks noChangeArrowheads="1"/>
          </p:cNvSpPr>
          <p:nvPr/>
        </p:nvSpPr>
        <p:spPr bwMode="auto">
          <a:xfrm>
            <a:off x="2514600" y="2286000"/>
            <a:ext cx="1371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POCENIA</a:t>
            </a:r>
            <a:endParaRPr lang="it-IT" sz="1000" b="1" i="1">
              <a:latin typeface="Garamond" pitchFamily="18" charset="0"/>
            </a:endParaRPr>
          </a:p>
        </p:txBody>
      </p:sp>
      <p:sp>
        <p:nvSpPr>
          <p:cNvPr id="29722" name="Freeform 26"/>
          <p:cNvSpPr>
            <a:spLocks/>
          </p:cNvSpPr>
          <p:nvPr/>
        </p:nvSpPr>
        <p:spPr bwMode="auto">
          <a:xfrm>
            <a:off x="3852863" y="2284413"/>
            <a:ext cx="908050" cy="884237"/>
          </a:xfrm>
          <a:custGeom>
            <a:avLst/>
            <a:gdLst>
              <a:gd name="T0" fmla="*/ 2147483647 w 572"/>
              <a:gd name="T1" fmla="*/ 2147483647 h 557"/>
              <a:gd name="T2" fmla="*/ 2147483647 w 572"/>
              <a:gd name="T3" fmla="*/ 2147483647 h 557"/>
              <a:gd name="T4" fmla="*/ 2147483647 w 572"/>
              <a:gd name="T5" fmla="*/ 2147483647 h 557"/>
              <a:gd name="T6" fmla="*/ 2147483647 w 572"/>
              <a:gd name="T7" fmla="*/ 2147483647 h 557"/>
              <a:gd name="T8" fmla="*/ 2147483647 w 572"/>
              <a:gd name="T9" fmla="*/ 2147483647 h 557"/>
              <a:gd name="T10" fmla="*/ 2147483647 w 572"/>
              <a:gd name="T11" fmla="*/ 2147483647 h 557"/>
              <a:gd name="T12" fmla="*/ 2147483647 w 572"/>
              <a:gd name="T13" fmla="*/ 2147483647 h 557"/>
              <a:gd name="T14" fmla="*/ 2147483647 w 572"/>
              <a:gd name="T15" fmla="*/ 2147483647 h 557"/>
              <a:gd name="T16" fmla="*/ 2147483647 w 572"/>
              <a:gd name="T17" fmla="*/ 2147483647 h 557"/>
              <a:gd name="T18" fmla="*/ 2147483647 w 572"/>
              <a:gd name="T19" fmla="*/ 2147483647 h 557"/>
              <a:gd name="T20" fmla="*/ 2147483647 w 572"/>
              <a:gd name="T21" fmla="*/ 2147483647 h 557"/>
              <a:gd name="T22" fmla="*/ 2147483647 w 572"/>
              <a:gd name="T23" fmla="*/ 2147483647 h 557"/>
              <a:gd name="T24" fmla="*/ 2147483647 w 572"/>
              <a:gd name="T25" fmla="*/ 2147483647 h 557"/>
              <a:gd name="T26" fmla="*/ 2147483647 w 572"/>
              <a:gd name="T27" fmla="*/ 2147483647 h 557"/>
              <a:gd name="T28" fmla="*/ 2147483647 w 572"/>
              <a:gd name="T29" fmla="*/ 2147483647 h 557"/>
              <a:gd name="T30" fmla="*/ 2147483647 w 572"/>
              <a:gd name="T31" fmla="*/ 2147483647 h 557"/>
              <a:gd name="T32" fmla="*/ 2147483647 w 572"/>
              <a:gd name="T33" fmla="*/ 2147483647 h 557"/>
              <a:gd name="T34" fmla="*/ 2147483647 w 572"/>
              <a:gd name="T35" fmla="*/ 2147483647 h 557"/>
              <a:gd name="T36" fmla="*/ 2147483647 w 572"/>
              <a:gd name="T37" fmla="*/ 2147483647 h 557"/>
              <a:gd name="T38" fmla="*/ 2147483647 w 572"/>
              <a:gd name="T39" fmla="*/ 2147483647 h 557"/>
              <a:gd name="T40" fmla="*/ 2147483647 w 572"/>
              <a:gd name="T41" fmla="*/ 2147483647 h 557"/>
              <a:gd name="T42" fmla="*/ 2147483647 w 572"/>
              <a:gd name="T43" fmla="*/ 2147483647 h 557"/>
              <a:gd name="T44" fmla="*/ 2147483647 w 572"/>
              <a:gd name="T45" fmla="*/ 2147483647 h 557"/>
              <a:gd name="T46" fmla="*/ 2147483647 w 572"/>
              <a:gd name="T47" fmla="*/ 2147483647 h 557"/>
              <a:gd name="T48" fmla="*/ 2147483647 w 572"/>
              <a:gd name="T49" fmla="*/ 2147483647 h 557"/>
              <a:gd name="T50" fmla="*/ 2147483647 w 572"/>
              <a:gd name="T51" fmla="*/ 2147483647 h 557"/>
              <a:gd name="T52" fmla="*/ 2147483647 w 572"/>
              <a:gd name="T53" fmla="*/ 2147483647 h 557"/>
              <a:gd name="T54" fmla="*/ 2147483647 w 572"/>
              <a:gd name="T55" fmla="*/ 2147483647 h 557"/>
              <a:gd name="T56" fmla="*/ 2147483647 w 572"/>
              <a:gd name="T57" fmla="*/ 2147483647 h 557"/>
              <a:gd name="T58" fmla="*/ 2147483647 w 572"/>
              <a:gd name="T59" fmla="*/ 2147483647 h 557"/>
              <a:gd name="T60" fmla="*/ 2147483647 w 572"/>
              <a:gd name="T61" fmla="*/ 2147483647 h 557"/>
              <a:gd name="T62" fmla="*/ 2147483647 w 572"/>
              <a:gd name="T63" fmla="*/ 2147483647 h 557"/>
              <a:gd name="T64" fmla="*/ 2147483647 w 572"/>
              <a:gd name="T65" fmla="*/ 2147483647 h 557"/>
              <a:gd name="T66" fmla="*/ 2147483647 w 572"/>
              <a:gd name="T67" fmla="*/ 2147483647 h 557"/>
              <a:gd name="T68" fmla="*/ 2147483647 w 572"/>
              <a:gd name="T69" fmla="*/ 2147483647 h 557"/>
              <a:gd name="T70" fmla="*/ 2147483647 w 572"/>
              <a:gd name="T71" fmla="*/ 2147483647 h 557"/>
              <a:gd name="T72" fmla="*/ 2147483647 w 572"/>
              <a:gd name="T73" fmla="*/ 2147483647 h 557"/>
              <a:gd name="T74" fmla="*/ 2147483647 w 572"/>
              <a:gd name="T75" fmla="*/ 2147483647 h 5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2"/>
              <a:gd name="T115" fmla="*/ 0 h 557"/>
              <a:gd name="T116" fmla="*/ 572 w 572"/>
              <a:gd name="T117" fmla="*/ 557 h 5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2" h="557">
                <a:moveTo>
                  <a:pt x="19" y="445"/>
                </a:moveTo>
                <a:cubicBezTo>
                  <a:pt x="9" y="416"/>
                  <a:pt x="13" y="429"/>
                  <a:pt x="7" y="405"/>
                </a:cubicBezTo>
                <a:cubicBezTo>
                  <a:pt x="9" y="371"/>
                  <a:pt x="0" y="318"/>
                  <a:pt x="39" y="305"/>
                </a:cubicBezTo>
                <a:cubicBezTo>
                  <a:pt x="57" y="277"/>
                  <a:pt x="58" y="290"/>
                  <a:pt x="51" y="269"/>
                </a:cubicBezTo>
                <a:cubicBezTo>
                  <a:pt x="54" y="246"/>
                  <a:pt x="67" y="206"/>
                  <a:pt x="39" y="197"/>
                </a:cubicBezTo>
                <a:cubicBezTo>
                  <a:pt x="43" y="172"/>
                  <a:pt x="26" y="123"/>
                  <a:pt x="55" y="113"/>
                </a:cubicBezTo>
                <a:cubicBezTo>
                  <a:pt x="69" y="118"/>
                  <a:pt x="79" y="123"/>
                  <a:pt x="95" y="113"/>
                </a:cubicBezTo>
                <a:cubicBezTo>
                  <a:pt x="103" y="108"/>
                  <a:pt x="106" y="97"/>
                  <a:pt x="111" y="89"/>
                </a:cubicBezTo>
                <a:cubicBezTo>
                  <a:pt x="116" y="82"/>
                  <a:pt x="139" y="73"/>
                  <a:pt x="147" y="69"/>
                </a:cubicBezTo>
                <a:cubicBezTo>
                  <a:pt x="162" y="61"/>
                  <a:pt x="183" y="58"/>
                  <a:pt x="199" y="53"/>
                </a:cubicBezTo>
                <a:cubicBezTo>
                  <a:pt x="208" y="50"/>
                  <a:pt x="223" y="37"/>
                  <a:pt x="223" y="37"/>
                </a:cubicBezTo>
                <a:cubicBezTo>
                  <a:pt x="232" y="23"/>
                  <a:pt x="233" y="15"/>
                  <a:pt x="247" y="5"/>
                </a:cubicBezTo>
                <a:cubicBezTo>
                  <a:pt x="298" y="22"/>
                  <a:pt x="290" y="25"/>
                  <a:pt x="359" y="29"/>
                </a:cubicBezTo>
                <a:cubicBezTo>
                  <a:pt x="367" y="32"/>
                  <a:pt x="375" y="34"/>
                  <a:pt x="383" y="37"/>
                </a:cubicBezTo>
                <a:cubicBezTo>
                  <a:pt x="387" y="38"/>
                  <a:pt x="395" y="41"/>
                  <a:pt x="395" y="41"/>
                </a:cubicBezTo>
                <a:cubicBezTo>
                  <a:pt x="428" y="37"/>
                  <a:pt x="446" y="31"/>
                  <a:pt x="475" y="21"/>
                </a:cubicBezTo>
                <a:cubicBezTo>
                  <a:pt x="482" y="1"/>
                  <a:pt x="487" y="0"/>
                  <a:pt x="507" y="5"/>
                </a:cubicBezTo>
                <a:cubicBezTo>
                  <a:pt x="510" y="14"/>
                  <a:pt x="512" y="23"/>
                  <a:pt x="519" y="29"/>
                </a:cubicBezTo>
                <a:cubicBezTo>
                  <a:pt x="526" y="35"/>
                  <a:pt x="543" y="45"/>
                  <a:pt x="543" y="45"/>
                </a:cubicBezTo>
                <a:cubicBezTo>
                  <a:pt x="534" y="72"/>
                  <a:pt x="524" y="98"/>
                  <a:pt x="515" y="125"/>
                </a:cubicBezTo>
                <a:cubicBezTo>
                  <a:pt x="516" y="157"/>
                  <a:pt x="499" y="260"/>
                  <a:pt x="551" y="277"/>
                </a:cubicBezTo>
                <a:cubicBezTo>
                  <a:pt x="565" y="297"/>
                  <a:pt x="572" y="321"/>
                  <a:pt x="559" y="341"/>
                </a:cubicBezTo>
                <a:cubicBezTo>
                  <a:pt x="554" y="360"/>
                  <a:pt x="538" y="362"/>
                  <a:pt x="543" y="381"/>
                </a:cubicBezTo>
                <a:cubicBezTo>
                  <a:pt x="537" y="406"/>
                  <a:pt x="528" y="397"/>
                  <a:pt x="519" y="417"/>
                </a:cubicBezTo>
                <a:cubicBezTo>
                  <a:pt x="516" y="425"/>
                  <a:pt x="511" y="441"/>
                  <a:pt x="511" y="441"/>
                </a:cubicBezTo>
                <a:cubicBezTo>
                  <a:pt x="506" y="481"/>
                  <a:pt x="507" y="477"/>
                  <a:pt x="471" y="489"/>
                </a:cubicBezTo>
                <a:cubicBezTo>
                  <a:pt x="462" y="492"/>
                  <a:pt x="447" y="505"/>
                  <a:pt x="447" y="505"/>
                </a:cubicBezTo>
                <a:cubicBezTo>
                  <a:pt x="432" y="528"/>
                  <a:pt x="429" y="518"/>
                  <a:pt x="419" y="549"/>
                </a:cubicBezTo>
                <a:cubicBezTo>
                  <a:pt x="416" y="557"/>
                  <a:pt x="395" y="557"/>
                  <a:pt x="395" y="557"/>
                </a:cubicBezTo>
                <a:cubicBezTo>
                  <a:pt x="381" y="516"/>
                  <a:pt x="400" y="458"/>
                  <a:pt x="367" y="425"/>
                </a:cubicBezTo>
                <a:cubicBezTo>
                  <a:pt x="331" y="428"/>
                  <a:pt x="294" y="428"/>
                  <a:pt x="263" y="449"/>
                </a:cubicBezTo>
                <a:cubicBezTo>
                  <a:pt x="245" y="456"/>
                  <a:pt x="271" y="482"/>
                  <a:pt x="267" y="489"/>
                </a:cubicBezTo>
                <a:cubicBezTo>
                  <a:pt x="263" y="497"/>
                  <a:pt x="248" y="496"/>
                  <a:pt x="239" y="497"/>
                </a:cubicBezTo>
                <a:cubicBezTo>
                  <a:pt x="226" y="493"/>
                  <a:pt x="224" y="498"/>
                  <a:pt x="211" y="493"/>
                </a:cubicBezTo>
                <a:cubicBezTo>
                  <a:pt x="202" y="490"/>
                  <a:pt x="184" y="468"/>
                  <a:pt x="175" y="465"/>
                </a:cubicBezTo>
                <a:cubicBezTo>
                  <a:pt x="135" y="452"/>
                  <a:pt x="112" y="429"/>
                  <a:pt x="67" y="421"/>
                </a:cubicBezTo>
                <a:cubicBezTo>
                  <a:pt x="53" y="424"/>
                  <a:pt x="27" y="433"/>
                  <a:pt x="27" y="433"/>
                </a:cubicBezTo>
                <a:cubicBezTo>
                  <a:pt x="23" y="446"/>
                  <a:pt x="27" y="445"/>
                  <a:pt x="19" y="445"/>
                </a:cubicBezTo>
                <a:close/>
              </a:path>
            </a:pathLst>
          </a:custGeom>
          <a:solidFill>
            <a:srgbClr val="FF0000"/>
          </a:solidFill>
          <a:ln w="9525">
            <a:solidFill>
              <a:srgbClr val="008080"/>
            </a:solidFill>
            <a:round/>
            <a:headEnd/>
            <a:tailEnd/>
          </a:ln>
        </p:spPr>
        <p:txBody>
          <a:bodyPr wrap="none" anchor="ctr"/>
          <a:lstStyle/>
          <a:p>
            <a:endParaRPr lang="it-IT"/>
          </a:p>
        </p:txBody>
      </p:sp>
      <p:sp>
        <p:nvSpPr>
          <p:cNvPr id="29723" name="Rectangle 27"/>
          <p:cNvSpPr>
            <a:spLocks noChangeArrowheads="1"/>
          </p:cNvSpPr>
          <p:nvPr/>
        </p:nvSpPr>
        <p:spPr bwMode="auto">
          <a:xfrm>
            <a:off x="3733800" y="2590800"/>
            <a:ext cx="1295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dirty="0">
                <a:latin typeface="Garamond" pitchFamily="18" charset="0"/>
              </a:rPr>
              <a:t>PORPETTO</a:t>
            </a:r>
            <a:endParaRPr lang="it-IT" sz="1000" b="1" i="1" dirty="0">
              <a:latin typeface="Garamond" pitchFamily="18" charset="0"/>
            </a:endParaRPr>
          </a:p>
        </p:txBody>
      </p:sp>
      <p:sp>
        <p:nvSpPr>
          <p:cNvPr id="29724" name="Rectangle 28"/>
          <p:cNvSpPr>
            <a:spLocks noChangeArrowheads="1"/>
          </p:cNvSpPr>
          <p:nvPr/>
        </p:nvSpPr>
        <p:spPr bwMode="auto">
          <a:xfrm>
            <a:off x="4186238" y="3005138"/>
            <a:ext cx="914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it-IT">
              <a:latin typeface="Garamond" pitchFamily="18" charset="0"/>
            </a:endParaRPr>
          </a:p>
        </p:txBody>
      </p:sp>
      <p:sp>
        <p:nvSpPr>
          <p:cNvPr id="29725" name="Rectangle 29"/>
          <p:cNvSpPr>
            <a:spLocks noChangeArrowheads="1"/>
          </p:cNvSpPr>
          <p:nvPr/>
        </p:nvSpPr>
        <p:spPr bwMode="auto">
          <a:xfrm>
            <a:off x="4219575" y="3000375"/>
            <a:ext cx="914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it-IT">
              <a:latin typeface="Garamond" pitchFamily="18" charset="0"/>
            </a:endParaRPr>
          </a:p>
        </p:txBody>
      </p:sp>
      <p:sp>
        <p:nvSpPr>
          <p:cNvPr id="29726" name="Rectangle 30"/>
          <p:cNvSpPr>
            <a:spLocks noChangeArrowheads="1"/>
          </p:cNvSpPr>
          <p:nvPr/>
        </p:nvSpPr>
        <p:spPr bwMode="auto">
          <a:xfrm>
            <a:off x="4205288" y="3038475"/>
            <a:ext cx="914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it-IT">
              <a:latin typeface="Garamond" pitchFamily="18" charset="0"/>
            </a:endParaRPr>
          </a:p>
        </p:txBody>
      </p:sp>
      <p:sp>
        <p:nvSpPr>
          <p:cNvPr id="29728" name="Freeform 32"/>
          <p:cNvSpPr>
            <a:spLocks/>
          </p:cNvSpPr>
          <p:nvPr/>
        </p:nvSpPr>
        <p:spPr bwMode="auto">
          <a:xfrm>
            <a:off x="4551363" y="3540125"/>
            <a:ext cx="1598612" cy="1187450"/>
          </a:xfrm>
          <a:custGeom>
            <a:avLst/>
            <a:gdLst>
              <a:gd name="T0" fmla="*/ 2147483647 w 1007"/>
              <a:gd name="T1" fmla="*/ 2147483647 h 748"/>
              <a:gd name="T2" fmla="*/ 2147483647 w 1007"/>
              <a:gd name="T3" fmla="*/ 2147483647 h 748"/>
              <a:gd name="T4" fmla="*/ 2147483647 w 1007"/>
              <a:gd name="T5" fmla="*/ 2147483647 h 748"/>
              <a:gd name="T6" fmla="*/ 2147483647 w 1007"/>
              <a:gd name="T7" fmla="*/ 2147483647 h 748"/>
              <a:gd name="T8" fmla="*/ 2147483647 w 1007"/>
              <a:gd name="T9" fmla="*/ 2147483647 h 748"/>
              <a:gd name="T10" fmla="*/ 2147483647 w 1007"/>
              <a:gd name="T11" fmla="*/ 2147483647 h 748"/>
              <a:gd name="T12" fmla="*/ 2147483647 w 1007"/>
              <a:gd name="T13" fmla="*/ 2147483647 h 748"/>
              <a:gd name="T14" fmla="*/ 2147483647 w 1007"/>
              <a:gd name="T15" fmla="*/ 2147483647 h 748"/>
              <a:gd name="T16" fmla="*/ 2147483647 w 1007"/>
              <a:gd name="T17" fmla="*/ 2147483647 h 748"/>
              <a:gd name="T18" fmla="*/ 2147483647 w 1007"/>
              <a:gd name="T19" fmla="*/ 2147483647 h 748"/>
              <a:gd name="T20" fmla="*/ 2147483647 w 1007"/>
              <a:gd name="T21" fmla="*/ 2147483647 h 748"/>
              <a:gd name="T22" fmla="*/ 2147483647 w 1007"/>
              <a:gd name="T23" fmla="*/ 2147483647 h 748"/>
              <a:gd name="T24" fmla="*/ 2147483647 w 1007"/>
              <a:gd name="T25" fmla="*/ 2147483647 h 748"/>
              <a:gd name="T26" fmla="*/ 2147483647 w 1007"/>
              <a:gd name="T27" fmla="*/ 2147483647 h 748"/>
              <a:gd name="T28" fmla="*/ 2147483647 w 1007"/>
              <a:gd name="T29" fmla="*/ 2147483647 h 748"/>
              <a:gd name="T30" fmla="*/ 2147483647 w 1007"/>
              <a:gd name="T31" fmla="*/ 2147483647 h 748"/>
              <a:gd name="T32" fmla="*/ 2147483647 w 1007"/>
              <a:gd name="T33" fmla="*/ 2147483647 h 748"/>
              <a:gd name="T34" fmla="*/ 2147483647 w 1007"/>
              <a:gd name="T35" fmla="*/ 2147483647 h 748"/>
              <a:gd name="T36" fmla="*/ 2147483647 w 1007"/>
              <a:gd name="T37" fmla="*/ 2147483647 h 748"/>
              <a:gd name="T38" fmla="*/ 2147483647 w 1007"/>
              <a:gd name="T39" fmla="*/ 2147483647 h 748"/>
              <a:gd name="T40" fmla="*/ 2147483647 w 1007"/>
              <a:gd name="T41" fmla="*/ 2147483647 h 748"/>
              <a:gd name="T42" fmla="*/ 2147483647 w 1007"/>
              <a:gd name="T43" fmla="*/ 2147483647 h 748"/>
              <a:gd name="T44" fmla="*/ 2147483647 w 1007"/>
              <a:gd name="T45" fmla="*/ 2147483647 h 748"/>
              <a:gd name="T46" fmla="*/ 2147483647 w 1007"/>
              <a:gd name="T47" fmla="*/ 2147483647 h 748"/>
              <a:gd name="T48" fmla="*/ 2147483647 w 1007"/>
              <a:gd name="T49" fmla="*/ 2147483647 h 748"/>
              <a:gd name="T50" fmla="*/ 2147483647 w 1007"/>
              <a:gd name="T51" fmla="*/ 2147483647 h 748"/>
              <a:gd name="T52" fmla="*/ 2147483647 w 1007"/>
              <a:gd name="T53" fmla="*/ 2147483647 h 748"/>
              <a:gd name="T54" fmla="*/ 2147483647 w 1007"/>
              <a:gd name="T55" fmla="*/ 2147483647 h 748"/>
              <a:gd name="T56" fmla="*/ 2147483647 w 1007"/>
              <a:gd name="T57" fmla="*/ 2147483647 h 748"/>
              <a:gd name="T58" fmla="*/ 2147483647 w 1007"/>
              <a:gd name="T59" fmla="*/ 2147483647 h 748"/>
              <a:gd name="T60" fmla="*/ 2147483647 w 1007"/>
              <a:gd name="T61" fmla="*/ 2147483647 h 748"/>
              <a:gd name="T62" fmla="*/ 2147483647 w 1007"/>
              <a:gd name="T63" fmla="*/ 2147483647 h 748"/>
              <a:gd name="T64" fmla="*/ 2147483647 w 1007"/>
              <a:gd name="T65" fmla="*/ 2147483647 h 748"/>
              <a:gd name="T66" fmla="*/ 2147483647 w 1007"/>
              <a:gd name="T67" fmla="*/ 2147483647 h 7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7" h="748">
                <a:moveTo>
                  <a:pt x="1" y="722"/>
                </a:moveTo>
                <a:cubicBezTo>
                  <a:pt x="10" y="709"/>
                  <a:pt x="8" y="695"/>
                  <a:pt x="18" y="681"/>
                </a:cubicBezTo>
                <a:cubicBezTo>
                  <a:pt x="21" y="669"/>
                  <a:pt x="24" y="662"/>
                  <a:pt x="35" y="655"/>
                </a:cubicBezTo>
                <a:cubicBezTo>
                  <a:pt x="45" y="637"/>
                  <a:pt x="66" y="633"/>
                  <a:pt x="83" y="624"/>
                </a:cubicBezTo>
                <a:cubicBezTo>
                  <a:pt x="87" y="616"/>
                  <a:pt x="90" y="609"/>
                  <a:pt x="95" y="602"/>
                </a:cubicBezTo>
                <a:cubicBezTo>
                  <a:pt x="102" y="579"/>
                  <a:pt x="108" y="563"/>
                  <a:pt x="131" y="552"/>
                </a:cubicBezTo>
                <a:cubicBezTo>
                  <a:pt x="139" y="518"/>
                  <a:pt x="156" y="513"/>
                  <a:pt x="186" y="504"/>
                </a:cubicBezTo>
                <a:cubicBezTo>
                  <a:pt x="188" y="501"/>
                  <a:pt x="189" y="498"/>
                  <a:pt x="191" y="496"/>
                </a:cubicBezTo>
                <a:cubicBezTo>
                  <a:pt x="193" y="494"/>
                  <a:pt x="196" y="494"/>
                  <a:pt x="198" y="492"/>
                </a:cubicBezTo>
                <a:cubicBezTo>
                  <a:pt x="200" y="490"/>
                  <a:pt x="199" y="486"/>
                  <a:pt x="200" y="484"/>
                </a:cubicBezTo>
                <a:cubicBezTo>
                  <a:pt x="206" y="474"/>
                  <a:pt x="221" y="459"/>
                  <a:pt x="231" y="456"/>
                </a:cubicBezTo>
                <a:cubicBezTo>
                  <a:pt x="244" y="448"/>
                  <a:pt x="255" y="443"/>
                  <a:pt x="270" y="439"/>
                </a:cubicBezTo>
                <a:cubicBezTo>
                  <a:pt x="290" y="425"/>
                  <a:pt x="307" y="415"/>
                  <a:pt x="330" y="408"/>
                </a:cubicBezTo>
                <a:cubicBezTo>
                  <a:pt x="348" y="395"/>
                  <a:pt x="364" y="380"/>
                  <a:pt x="385" y="374"/>
                </a:cubicBezTo>
                <a:cubicBezTo>
                  <a:pt x="401" y="358"/>
                  <a:pt x="393" y="363"/>
                  <a:pt x="407" y="355"/>
                </a:cubicBezTo>
                <a:cubicBezTo>
                  <a:pt x="414" y="342"/>
                  <a:pt x="432" y="330"/>
                  <a:pt x="447" y="326"/>
                </a:cubicBezTo>
                <a:cubicBezTo>
                  <a:pt x="457" y="320"/>
                  <a:pt x="468" y="313"/>
                  <a:pt x="479" y="309"/>
                </a:cubicBezTo>
                <a:cubicBezTo>
                  <a:pt x="480" y="307"/>
                  <a:pt x="481" y="304"/>
                  <a:pt x="483" y="302"/>
                </a:cubicBezTo>
                <a:cubicBezTo>
                  <a:pt x="485" y="300"/>
                  <a:pt x="489" y="300"/>
                  <a:pt x="491" y="297"/>
                </a:cubicBezTo>
                <a:cubicBezTo>
                  <a:pt x="499" y="285"/>
                  <a:pt x="496" y="265"/>
                  <a:pt x="507" y="254"/>
                </a:cubicBezTo>
                <a:cubicBezTo>
                  <a:pt x="520" y="241"/>
                  <a:pt x="555" y="235"/>
                  <a:pt x="575" y="230"/>
                </a:cubicBezTo>
                <a:cubicBezTo>
                  <a:pt x="580" y="227"/>
                  <a:pt x="584" y="223"/>
                  <a:pt x="589" y="220"/>
                </a:cubicBezTo>
                <a:cubicBezTo>
                  <a:pt x="593" y="217"/>
                  <a:pt x="603" y="216"/>
                  <a:pt x="603" y="216"/>
                </a:cubicBezTo>
                <a:cubicBezTo>
                  <a:pt x="625" y="202"/>
                  <a:pt x="599" y="163"/>
                  <a:pt x="591" y="144"/>
                </a:cubicBezTo>
                <a:cubicBezTo>
                  <a:pt x="586" y="112"/>
                  <a:pt x="580" y="78"/>
                  <a:pt x="567" y="48"/>
                </a:cubicBezTo>
                <a:cubicBezTo>
                  <a:pt x="570" y="46"/>
                  <a:pt x="573" y="45"/>
                  <a:pt x="575" y="43"/>
                </a:cubicBezTo>
                <a:cubicBezTo>
                  <a:pt x="577" y="41"/>
                  <a:pt x="577" y="38"/>
                  <a:pt x="579" y="36"/>
                </a:cubicBezTo>
                <a:cubicBezTo>
                  <a:pt x="591" y="26"/>
                  <a:pt x="609" y="24"/>
                  <a:pt x="623" y="16"/>
                </a:cubicBezTo>
                <a:cubicBezTo>
                  <a:pt x="630" y="4"/>
                  <a:pt x="638" y="3"/>
                  <a:pt x="651" y="0"/>
                </a:cubicBezTo>
                <a:cubicBezTo>
                  <a:pt x="670" y="2"/>
                  <a:pt x="680" y="9"/>
                  <a:pt x="697" y="14"/>
                </a:cubicBezTo>
                <a:cubicBezTo>
                  <a:pt x="705" y="19"/>
                  <a:pt x="732" y="26"/>
                  <a:pt x="740" y="31"/>
                </a:cubicBezTo>
                <a:cubicBezTo>
                  <a:pt x="753" y="36"/>
                  <a:pt x="763" y="35"/>
                  <a:pt x="771" y="38"/>
                </a:cubicBezTo>
                <a:cubicBezTo>
                  <a:pt x="779" y="41"/>
                  <a:pt x="785" y="46"/>
                  <a:pt x="791" y="50"/>
                </a:cubicBezTo>
                <a:cubicBezTo>
                  <a:pt x="796" y="53"/>
                  <a:pt x="803" y="54"/>
                  <a:pt x="805" y="60"/>
                </a:cubicBezTo>
                <a:cubicBezTo>
                  <a:pt x="806" y="62"/>
                  <a:pt x="806" y="65"/>
                  <a:pt x="807" y="67"/>
                </a:cubicBezTo>
                <a:cubicBezTo>
                  <a:pt x="810" y="72"/>
                  <a:pt x="817" y="81"/>
                  <a:pt x="817" y="81"/>
                </a:cubicBezTo>
                <a:cubicBezTo>
                  <a:pt x="823" y="102"/>
                  <a:pt x="833" y="116"/>
                  <a:pt x="851" y="127"/>
                </a:cubicBezTo>
                <a:cubicBezTo>
                  <a:pt x="860" y="123"/>
                  <a:pt x="869" y="118"/>
                  <a:pt x="879" y="115"/>
                </a:cubicBezTo>
                <a:cubicBezTo>
                  <a:pt x="902" y="95"/>
                  <a:pt x="929" y="95"/>
                  <a:pt x="959" y="93"/>
                </a:cubicBezTo>
                <a:cubicBezTo>
                  <a:pt x="970" y="90"/>
                  <a:pt x="979" y="82"/>
                  <a:pt x="990" y="79"/>
                </a:cubicBezTo>
                <a:cubicBezTo>
                  <a:pt x="998" y="73"/>
                  <a:pt x="1002" y="68"/>
                  <a:pt x="1007" y="79"/>
                </a:cubicBezTo>
                <a:cubicBezTo>
                  <a:pt x="1000" y="105"/>
                  <a:pt x="1002" y="110"/>
                  <a:pt x="983" y="129"/>
                </a:cubicBezTo>
                <a:cubicBezTo>
                  <a:pt x="979" y="159"/>
                  <a:pt x="970" y="183"/>
                  <a:pt x="944" y="201"/>
                </a:cubicBezTo>
                <a:cubicBezTo>
                  <a:pt x="937" y="225"/>
                  <a:pt x="925" y="266"/>
                  <a:pt x="901" y="278"/>
                </a:cubicBezTo>
                <a:cubicBezTo>
                  <a:pt x="887" y="285"/>
                  <a:pt x="870" y="284"/>
                  <a:pt x="855" y="285"/>
                </a:cubicBezTo>
                <a:cubicBezTo>
                  <a:pt x="841" y="291"/>
                  <a:pt x="830" y="299"/>
                  <a:pt x="819" y="309"/>
                </a:cubicBezTo>
                <a:cubicBezTo>
                  <a:pt x="813" y="329"/>
                  <a:pt x="791" y="361"/>
                  <a:pt x="776" y="376"/>
                </a:cubicBezTo>
                <a:cubicBezTo>
                  <a:pt x="771" y="395"/>
                  <a:pt x="770" y="414"/>
                  <a:pt x="769" y="434"/>
                </a:cubicBezTo>
                <a:cubicBezTo>
                  <a:pt x="771" y="468"/>
                  <a:pt x="773" y="462"/>
                  <a:pt x="779" y="487"/>
                </a:cubicBezTo>
                <a:cubicBezTo>
                  <a:pt x="773" y="527"/>
                  <a:pt x="764" y="527"/>
                  <a:pt x="728" y="537"/>
                </a:cubicBezTo>
                <a:cubicBezTo>
                  <a:pt x="712" y="548"/>
                  <a:pt x="701" y="545"/>
                  <a:pt x="678" y="547"/>
                </a:cubicBezTo>
                <a:cubicBezTo>
                  <a:pt x="657" y="553"/>
                  <a:pt x="643" y="561"/>
                  <a:pt x="620" y="564"/>
                </a:cubicBezTo>
                <a:cubicBezTo>
                  <a:pt x="596" y="571"/>
                  <a:pt x="611" y="568"/>
                  <a:pt x="575" y="571"/>
                </a:cubicBezTo>
                <a:cubicBezTo>
                  <a:pt x="564" y="573"/>
                  <a:pt x="554" y="577"/>
                  <a:pt x="543" y="580"/>
                </a:cubicBezTo>
                <a:cubicBezTo>
                  <a:pt x="520" y="607"/>
                  <a:pt x="491" y="609"/>
                  <a:pt x="457" y="612"/>
                </a:cubicBezTo>
                <a:cubicBezTo>
                  <a:pt x="450" y="619"/>
                  <a:pt x="443" y="637"/>
                  <a:pt x="435" y="640"/>
                </a:cubicBezTo>
                <a:cubicBezTo>
                  <a:pt x="419" y="647"/>
                  <a:pt x="402" y="652"/>
                  <a:pt x="385" y="657"/>
                </a:cubicBezTo>
                <a:cubicBezTo>
                  <a:pt x="375" y="664"/>
                  <a:pt x="363" y="665"/>
                  <a:pt x="351" y="669"/>
                </a:cubicBezTo>
                <a:cubicBezTo>
                  <a:pt x="344" y="671"/>
                  <a:pt x="330" y="676"/>
                  <a:pt x="330" y="676"/>
                </a:cubicBezTo>
                <a:cubicBezTo>
                  <a:pt x="318" y="685"/>
                  <a:pt x="303" y="685"/>
                  <a:pt x="289" y="691"/>
                </a:cubicBezTo>
                <a:cubicBezTo>
                  <a:pt x="273" y="707"/>
                  <a:pt x="254" y="708"/>
                  <a:pt x="231" y="710"/>
                </a:cubicBezTo>
                <a:cubicBezTo>
                  <a:pt x="217" y="724"/>
                  <a:pt x="213" y="742"/>
                  <a:pt x="193" y="748"/>
                </a:cubicBezTo>
                <a:cubicBezTo>
                  <a:pt x="166" y="740"/>
                  <a:pt x="179" y="726"/>
                  <a:pt x="145" y="720"/>
                </a:cubicBezTo>
                <a:cubicBezTo>
                  <a:pt x="137" y="721"/>
                  <a:pt x="129" y="723"/>
                  <a:pt x="121" y="724"/>
                </a:cubicBezTo>
                <a:cubicBezTo>
                  <a:pt x="115" y="725"/>
                  <a:pt x="102" y="727"/>
                  <a:pt x="102" y="727"/>
                </a:cubicBezTo>
                <a:cubicBezTo>
                  <a:pt x="87" y="738"/>
                  <a:pt x="85" y="738"/>
                  <a:pt x="71" y="744"/>
                </a:cubicBezTo>
                <a:cubicBezTo>
                  <a:pt x="50" y="742"/>
                  <a:pt x="35" y="737"/>
                  <a:pt x="15" y="732"/>
                </a:cubicBezTo>
                <a:cubicBezTo>
                  <a:pt x="0" y="721"/>
                  <a:pt x="6" y="721"/>
                  <a:pt x="6" y="703"/>
                </a:cubicBezTo>
              </a:path>
            </a:pathLst>
          </a:custGeom>
          <a:solidFill>
            <a:srgbClr val="FF0000"/>
          </a:solidFill>
          <a:ln w="12700">
            <a:solidFill>
              <a:srgbClr val="993300"/>
            </a:solidFill>
            <a:round/>
            <a:headEnd/>
            <a:tailEnd/>
          </a:ln>
          <a:effectLst>
            <a:outerShdw dist="40161" dir="4293903" algn="ctr" rotWithShape="0">
              <a:srgbClr val="66FFFF"/>
            </a:outerShdw>
          </a:effectLst>
        </p:spPr>
        <p:txBody>
          <a:bodyPr wrap="none" anchor="ctr"/>
          <a:lstStyle/>
          <a:p>
            <a:endParaRPr lang="it-IT"/>
          </a:p>
        </p:txBody>
      </p:sp>
      <p:sp>
        <p:nvSpPr>
          <p:cNvPr id="29729" name="Freeform 33"/>
          <p:cNvSpPr>
            <a:spLocks/>
          </p:cNvSpPr>
          <p:nvPr/>
        </p:nvSpPr>
        <p:spPr bwMode="auto">
          <a:xfrm>
            <a:off x="4989513" y="3844925"/>
            <a:ext cx="1674812" cy="1349375"/>
          </a:xfrm>
          <a:custGeom>
            <a:avLst/>
            <a:gdLst>
              <a:gd name="T0" fmla="*/ 2147483647 w 1055"/>
              <a:gd name="T1" fmla="*/ 2147483647 h 850"/>
              <a:gd name="T2" fmla="*/ 2147483647 w 1055"/>
              <a:gd name="T3" fmla="*/ 2147483647 h 850"/>
              <a:gd name="T4" fmla="*/ 2147483647 w 1055"/>
              <a:gd name="T5" fmla="*/ 2147483647 h 850"/>
              <a:gd name="T6" fmla="*/ 2147483647 w 1055"/>
              <a:gd name="T7" fmla="*/ 2147483647 h 850"/>
              <a:gd name="T8" fmla="*/ 2147483647 w 1055"/>
              <a:gd name="T9" fmla="*/ 2147483647 h 850"/>
              <a:gd name="T10" fmla="*/ 2147483647 w 1055"/>
              <a:gd name="T11" fmla="*/ 2147483647 h 850"/>
              <a:gd name="T12" fmla="*/ 2147483647 w 1055"/>
              <a:gd name="T13" fmla="*/ 2147483647 h 850"/>
              <a:gd name="T14" fmla="*/ 2147483647 w 1055"/>
              <a:gd name="T15" fmla="*/ 2147483647 h 850"/>
              <a:gd name="T16" fmla="*/ 2147483647 w 1055"/>
              <a:gd name="T17" fmla="*/ 2147483647 h 850"/>
              <a:gd name="T18" fmla="*/ 2147483647 w 1055"/>
              <a:gd name="T19" fmla="*/ 2147483647 h 850"/>
              <a:gd name="T20" fmla="*/ 2147483647 w 1055"/>
              <a:gd name="T21" fmla="*/ 2147483647 h 850"/>
              <a:gd name="T22" fmla="*/ 2147483647 w 1055"/>
              <a:gd name="T23" fmla="*/ 0 h 850"/>
              <a:gd name="T24" fmla="*/ 2147483647 w 1055"/>
              <a:gd name="T25" fmla="*/ 2147483647 h 850"/>
              <a:gd name="T26" fmla="*/ 2147483647 w 1055"/>
              <a:gd name="T27" fmla="*/ 2147483647 h 850"/>
              <a:gd name="T28" fmla="*/ 2147483647 w 1055"/>
              <a:gd name="T29" fmla="*/ 2147483647 h 850"/>
              <a:gd name="T30" fmla="*/ 2147483647 w 1055"/>
              <a:gd name="T31" fmla="*/ 2147483647 h 850"/>
              <a:gd name="T32" fmla="*/ 2147483647 w 1055"/>
              <a:gd name="T33" fmla="*/ 2147483647 h 850"/>
              <a:gd name="T34" fmla="*/ 2147483647 w 1055"/>
              <a:gd name="T35" fmla="*/ 2147483647 h 850"/>
              <a:gd name="T36" fmla="*/ 2147483647 w 1055"/>
              <a:gd name="T37" fmla="*/ 2147483647 h 850"/>
              <a:gd name="T38" fmla="*/ 2147483647 w 1055"/>
              <a:gd name="T39" fmla="*/ 2147483647 h 850"/>
              <a:gd name="T40" fmla="*/ 2147483647 w 1055"/>
              <a:gd name="T41" fmla="*/ 2147483647 h 850"/>
              <a:gd name="T42" fmla="*/ 2147483647 w 1055"/>
              <a:gd name="T43" fmla="*/ 2147483647 h 850"/>
              <a:gd name="T44" fmla="*/ 2147483647 w 1055"/>
              <a:gd name="T45" fmla="*/ 2147483647 h 850"/>
              <a:gd name="T46" fmla="*/ 2147483647 w 1055"/>
              <a:gd name="T47" fmla="*/ 2147483647 h 850"/>
              <a:gd name="T48" fmla="*/ 2147483647 w 1055"/>
              <a:gd name="T49" fmla="*/ 2147483647 h 850"/>
              <a:gd name="T50" fmla="*/ 2147483647 w 1055"/>
              <a:gd name="T51" fmla="*/ 2147483647 h 850"/>
              <a:gd name="T52" fmla="*/ 2147483647 w 1055"/>
              <a:gd name="T53" fmla="*/ 2147483647 h 850"/>
              <a:gd name="T54" fmla="*/ 2147483647 w 1055"/>
              <a:gd name="T55" fmla="*/ 2147483647 h 850"/>
              <a:gd name="T56" fmla="*/ 2147483647 w 1055"/>
              <a:gd name="T57" fmla="*/ 2147483647 h 850"/>
              <a:gd name="T58" fmla="*/ 2147483647 w 1055"/>
              <a:gd name="T59" fmla="*/ 2147483647 h 850"/>
              <a:gd name="T60" fmla="*/ 2147483647 w 1055"/>
              <a:gd name="T61" fmla="*/ 2147483647 h 850"/>
              <a:gd name="T62" fmla="*/ 2147483647 w 1055"/>
              <a:gd name="T63" fmla="*/ 2147483647 h 8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55" h="850">
                <a:moveTo>
                  <a:pt x="63" y="554"/>
                </a:moveTo>
                <a:cubicBezTo>
                  <a:pt x="45" y="553"/>
                  <a:pt x="30" y="551"/>
                  <a:pt x="12" y="547"/>
                </a:cubicBezTo>
                <a:cubicBezTo>
                  <a:pt x="2" y="537"/>
                  <a:pt x="3" y="531"/>
                  <a:pt x="0" y="516"/>
                </a:cubicBezTo>
                <a:cubicBezTo>
                  <a:pt x="7" y="499"/>
                  <a:pt x="23" y="496"/>
                  <a:pt x="39" y="490"/>
                </a:cubicBezTo>
                <a:cubicBezTo>
                  <a:pt x="60" y="482"/>
                  <a:pt x="83" y="480"/>
                  <a:pt x="104" y="470"/>
                </a:cubicBezTo>
                <a:cubicBezTo>
                  <a:pt x="124" y="461"/>
                  <a:pt x="135" y="452"/>
                  <a:pt x="159" y="449"/>
                </a:cubicBezTo>
                <a:cubicBezTo>
                  <a:pt x="161" y="440"/>
                  <a:pt x="166" y="434"/>
                  <a:pt x="171" y="427"/>
                </a:cubicBezTo>
                <a:cubicBezTo>
                  <a:pt x="175" y="412"/>
                  <a:pt x="202" y="414"/>
                  <a:pt x="214" y="413"/>
                </a:cubicBezTo>
                <a:cubicBezTo>
                  <a:pt x="256" y="395"/>
                  <a:pt x="290" y="377"/>
                  <a:pt x="336" y="372"/>
                </a:cubicBezTo>
                <a:cubicBezTo>
                  <a:pt x="362" y="366"/>
                  <a:pt x="387" y="357"/>
                  <a:pt x="413" y="353"/>
                </a:cubicBezTo>
                <a:cubicBezTo>
                  <a:pt x="433" y="344"/>
                  <a:pt x="455" y="341"/>
                  <a:pt x="476" y="334"/>
                </a:cubicBezTo>
                <a:cubicBezTo>
                  <a:pt x="480" y="333"/>
                  <a:pt x="487" y="329"/>
                  <a:pt x="490" y="326"/>
                </a:cubicBezTo>
                <a:cubicBezTo>
                  <a:pt x="494" y="322"/>
                  <a:pt x="500" y="312"/>
                  <a:pt x="500" y="312"/>
                </a:cubicBezTo>
                <a:cubicBezTo>
                  <a:pt x="503" y="302"/>
                  <a:pt x="501" y="293"/>
                  <a:pt x="497" y="283"/>
                </a:cubicBezTo>
                <a:cubicBezTo>
                  <a:pt x="494" y="265"/>
                  <a:pt x="492" y="261"/>
                  <a:pt x="495" y="242"/>
                </a:cubicBezTo>
                <a:cubicBezTo>
                  <a:pt x="496" y="216"/>
                  <a:pt x="493" y="189"/>
                  <a:pt x="512" y="170"/>
                </a:cubicBezTo>
                <a:cubicBezTo>
                  <a:pt x="526" y="120"/>
                  <a:pt x="568" y="95"/>
                  <a:pt x="615" y="82"/>
                </a:cubicBezTo>
                <a:cubicBezTo>
                  <a:pt x="632" y="70"/>
                  <a:pt x="613" y="83"/>
                  <a:pt x="629" y="74"/>
                </a:cubicBezTo>
                <a:cubicBezTo>
                  <a:pt x="634" y="71"/>
                  <a:pt x="644" y="65"/>
                  <a:pt x="644" y="65"/>
                </a:cubicBezTo>
                <a:cubicBezTo>
                  <a:pt x="655" y="25"/>
                  <a:pt x="673" y="34"/>
                  <a:pt x="718" y="31"/>
                </a:cubicBezTo>
                <a:cubicBezTo>
                  <a:pt x="727" y="28"/>
                  <a:pt x="733" y="30"/>
                  <a:pt x="742" y="34"/>
                </a:cubicBezTo>
                <a:cubicBezTo>
                  <a:pt x="772" y="21"/>
                  <a:pt x="745" y="26"/>
                  <a:pt x="809" y="24"/>
                </a:cubicBezTo>
                <a:cubicBezTo>
                  <a:pt x="821" y="22"/>
                  <a:pt x="833" y="21"/>
                  <a:pt x="845" y="19"/>
                </a:cubicBezTo>
                <a:cubicBezTo>
                  <a:pt x="856" y="17"/>
                  <a:pt x="869" y="3"/>
                  <a:pt x="881" y="0"/>
                </a:cubicBezTo>
                <a:cubicBezTo>
                  <a:pt x="918" y="4"/>
                  <a:pt x="903" y="40"/>
                  <a:pt x="905" y="74"/>
                </a:cubicBezTo>
                <a:cubicBezTo>
                  <a:pt x="903" y="89"/>
                  <a:pt x="902" y="95"/>
                  <a:pt x="898" y="108"/>
                </a:cubicBezTo>
                <a:cubicBezTo>
                  <a:pt x="896" y="130"/>
                  <a:pt x="893" y="151"/>
                  <a:pt x="891" y="173"/>
                </a:cubicBezTo>
                <a:cubicBezTo>
                  <a:pt x="892" y="179"/>
                  <a:pt x="891" y="186"/>
                  <a:pt x="893" y="192"/>
                </a:cubicBezTo>
                <a:cubicBezTo>
                  <a:pt x="894" y="195"/>
                  <a:pt x="899" y="196"/>
                  <a:pt x="900" y="199"/>
                </a:cubicBezTo>
                <a:cubicBezTo>
                  <a:pt x="905" y="223"/>
                  <a:pt x="904" y="227"/>
                  <a:pt x="896" y="246"/>
                </a:cubicBezTo>
                <a:cubicBezTo>
                  <a:pt x="899" y="257"/>
                  <a:pt x="889" y="287"/>
                  <a:pt x="900" y="290"/>
                </a:cubicBezTo>
                <a:cubicBezTo>
                  <a:pt x="909" y="313"/>
                  <a:pt x="903" y="337"/>
                  <a:pt x="910" y="360"/>
                </a:cubicBezTo>
                <a:cubicBezTo>
                  <a:pt x="912" y="381"/>
                  <a:pt x="908" y="397"/>
                  <a:pt x="903" y="418"/>
                </a:cubicBezTo>
                <a:cubicBezTo>
                  <a:pt x="905" y="457"/>
                  <a:pt x="896" y="453"/>
                  <a:pt x="922" y="458"/>
                </a:cubicBezTo>
                <a:cubicBezTo>
                  <a:pt x="942" y="466"/>
                  <a:pt x="962" y="465"/>
                  <a:pt x="984" y="466"/>
                </a:cubicBezTo>
                <a:cubicBezTo>
                  <a:pt x="998" y="473"/>
                  <a:pt x="989" y="483"/>
                  <a:pt x="999" y="487"/>
                </a:cubicBezTo>
                <a:cubicBezTo>
                  <a:pt x="1004" y="489"/>
                  <a:pt x="1010" y="489"/>
                  <a:pt x="1016" y="490"/>
                </a:cubicBezTo>
                <a:cubicBezTo>
                  <a:pt x="1019" y="509"/>
                  <a:pt x="1025" y="509"/>
                  <a:pt x="1035" y="523"/>
                </a:cubicBezTo>
                <a:cubicBezTo>
                  <a:pt x="1033" y="596"/>
                  <a:pt x="1055" y="620"/>
                  <a:pt x="999" y="636"/>
                </a:cubicBezTo>
                <a:cubicBezTo>
                  <a:pt x="989" y="643"/>
                  <a:pt x="980" y="651"/>
                  <a:pt x="972" y="662"/>
                </a:cubicBezTo>
                <a:cubicBezTo>
                  <a:pt x="969" y="674"/>
                  <a:pt x="962" y="682"/>
                  <a:pt x="953" y="691"/>
                </a:cubicBezTo>
                <a:cubicBezTo>
                  <a:pt x="948" y="709"/>
                  <a:pt x="948" y="722"/>
                  <a:pt x="929" y="727"/>
                </a:cubicBezTo>
                <a:cubicBezTo>
                  <a:pt x="923" y="733"/>
                  <a:pt x="908" y="744"/>
                  <a:pt x="908" y="744"/>
                </a:cubicBezTo>
                <a:cubicBezTo>
                  <a:pt x="895" y="775"/>
                  <a:pt x="899" y="773"/>
                  <a:pt x="872" y="792"/>
                </a:cubicBezTo>
                <a:cubicBezTo>
                  <a:pt x="867" y="803"/>
                  <a:pt x="864" y="811"/>
                  <a:pt x="857" y="821"/>
                </a:cubicBezTo>
                <a:cubicBezTo>
                  <a:pt x="849" y="848"/>
                  <a:pt x="835" y="847"/>
                  <a:pt x="807" y="850"/>
                </a:cubicBezTo>
                <a:cubicBezTo>
                  <a:pt x="792" y="846"/>
                  <a:pt x="793" y="845"/>
                  <a:pt x="790" y="830"/>
                </a:cubicBezTo>
                <a:cubicBezTo>
                  <a:pt x="786" y="783"/>
                  <a:pt x="757" y="782"/>
                  <a:pt x="713" y="780"/>
                </a:cubicBezTo>
                <a:cubicBezTo>
                  <a:pt x="694" y="767"/>
                  <a:pt x="673" y="763"/>
                  <a:pt x="651" y="758"/>
                </a:cubicBezTo>
                <a:cubicBezTo>
                  <a:pt x="642" y="745"/>
                  <a:pt x="638" y="725"/>
                  <a:pt x="656" y="720"/>
                </a:cubicBezTo>
                <a:cubicBezTo>
                  <a:pt x="663" y="707"/>
                  <a:pt x="676" y="704"/>
                  <a:pt x="689" y="698"/>
                </a:cubicBezTo>
                <a:cubicBezTo>
                  <a:pt x="725" y="662"/>
                  <a:pt x="635" y="667"/>
                  <a:pt x="627" y="667"/>
                </a:cubicBezTo>
                <a:cubicBezTo>
                  <a:pt x="613" y="663"/>
                  <a:pt x="612" y="662"/>
                  <a:pt x="596" y="665"/>
                </a:cubicBezTo>
                <a:cubicBezTo>
                  <a:pt x="584" y="676"/>
                  <a:pt x="567" y="690"/>
                  <a:pt x="550" y="694"/>
                </a:cubicBezTo>
                <a:cubicBezTo>
                  <a:pt x="542" y="696"/>
                  <a:pt x="526" y="698"/>
                  <a:pt x="526" y="698"/>
                </a:cubicBezTo>
                <a:cubicBezTo>
                  <a:pt x="508" y="695"/>
                  <a:pt x="489" y="689"/>
                  <a:pt x="471" y="684"/>
                </a:cubicBezTo>
                <a:cubicBezTo>
                  <a:pt x="445" y="658"/>
                  <a:pt x="399" y="664"/>
                  <a:pt x="365" y="653"/>
                </a:cubicBezTo>
                <a:cubicBezTo>
                  <a:pt x="347" y="647"/>
                  <a:pt x="320" y="638"/>
                  <a:pt x="320" y="638"/>
                </a:cubicBezTo>
                <a:cubicBezTo>
                  <a:pt x="314" y="615"/>
                  <a:pt x="309" y="582"/>
                  <a:pt x="288" y="569"/>
                </a:cubicBezTo>
                <a:cubicBezTo>
                  <a:pt x="279" y="552"/>
                  <a:pt x="255" y="560"/>
                  <a:pt x="240" y="562"/>
                </a:cubicBezTo>
                <a:cubicBezTo>
                  <a:pt x="219" y="598"/>
                  <a:pt x="218" y="600"/>
                  <a:pt x="178" y="605"/>
                </a:cubicBezTo>
                <a:cubicBezTo>
                  <a:pt x="158" y="602"/>
                  <a:pt x="139" y="581"/>
                  <a:pt x="156" y="576"/>
                </a:cubicBezTo>
                <a:cubicBezTo>
                  <a:pt x="161" y="555"/>
                  <a:pt x="141" y="557"/>
                  <a:pt x="120" y="552"/>
                </a:cubicBezTo>
                <a:cubicBezTo>
                  <a:pt x="104" y="541"/>
                  <a:pt x="111" y="540"/>
                  <a:pt x="99" y="545"/>
                </a:cubicBezTo>
                <a:cubicBezTo>
                  <a:pt x="85" y="564"/>
                  <a:pt x="53" y="557"/>
                  <a:pt x="34" y="557"/>
                </a:cubicBezTo>
              </a:path>
            </a:pathLst>
          </a:custGeom>
          <a:solidFill>
            <a:srgbClr val="FF0000"/>
          </a:solidFill>
          <a:ln w="12700">
            <a:solidFill>
              <a:srgbClr val="993300"/>
            </a:solidFill>
            <a:round/>
            <a:headEnd/>
            <a:tailEnd/>
          </a:ln>
          <a:effectLst>
            <a:outerShdw dist="38100" dir="5400000" algn="ctr" rotWithShape="0">
              <a:srgbClr val="66FFFF"/>
            </a:outerShdw>
          </a:effectLst>
        </p:spPr>
        <p:txBody>
          <a:bodyPr wrap="none" anchor="ctr"/>
          <a:lstStyle/>
          <a:p>
            <a:endParaRPr lang="it-IT"/>
          </a:p>
        </p:txBody>
      </p:sp>
      <p:sp>
        <p:nvSpPr>
          <p:cNvPr id="29730" name="Text Box 34"/>
          <p:cNvSpPr txBox="1">
            <a:spLocks noChangeArrowheads="1"/>
          </p:cNvSpPr>
          <p:nvPr/>
        </p:nvSpPr>
        <p:spPr bwMode="auto">
          <a:xfrm>
            <a:off x="5643563" y="4500563"/>
            <a:ext cx="9144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AQUILEIA</a:t>
            </a:r>
            <a:endParaRPr lang="it-IT" sz="600" b="1" i="1">
              <a:latin typeface="Garamond" pitchFamily="18" charset="0"/>
            </a:endParaRPr>
          </a:p>
        </p:txBody>
      </p:sp>
      <p:sp>
        <p:nvSpPr>
          <p:cNvPr id="29731" name="Freeform 35"/>
          <p:cNvSpPr>
            <a:spLocks/>
          </p:cNvSpPr>
          <p:nvPr/>
        </p:nvSpPr>
        <p:spPr bwMode="auto">
          <a:xfrm>
            <a:off x="6038850" y="3359150"/>
            <a:ext cx="509588" cy="533400"/>
          </a:xfrm>
          <a:custGeom>
            <a:avLst/>
            <a:gdLst>
              <a:gd name="T0" fmla="*/ 2147483647 w 321"/>
              <a:gd name="T1" fmla="*/ 2147483647 h 336"/>
              <a:gd name="T2" fmla="*/ 2147483647 w 321"/>
              <a:gd name="T3" fmla="*/ 2147483647 h 336"/>
              <a:gd name="T4" fmla="*/ 2147483647 w 321"/>
              <a:gd name="T5" fmla="*/ 2147483647 h 336"/>
              <a:gd name="T6" fmla="*/ 2147483647 w 321"/>
              <a:gd name="T7" fmla="*/ 2147483647 h 336"/>
              <a:gd name="T8" fmla="*/ 2147483647 w 321"/>
              <a:gd name="T9" fmla="*/ 2147483647 h 336"/>
              <a:gd name="T10" fmla="*/ 2147483647 w 321"/>
              <a:gd name="T11" fmla="*/ 2147483647 h 336"/>
              <a:gd name="T12" fmla="*/ 2147483647 w 321"/>
              <a:gd name="T13" fmla="*/ 2147483647 h 336"/>
              <a:gd name="T14" fmla="*/ 2147483647 w 321"/>
              <a:gd name="T15" fmla="*/ 2147483647 h 336"/>
              <a:gd name="T16" fmla="*/ 2147483647 w 321"/>
              <a:gd name="T17" fmla="*/ 2147483647 h 336"/>
              <a:gd name="T18" fmla="*/ 2147483647 w 321"/>
              <a:gd name="T19" fmla="*/ 2147483647 h 336"/>
              <a:gd name="T20" fmla="*/ 2147483647 w 321"/>
              <a:gd name="T21" fmla="*/ 2147483647 h 336"/>
              <a:gd name="T22" fmla="*/ 2147483647 w 321"/>
              <a:gd name="T23" fmla="*/ 2147483647 h 336"/>
              <a:gd name="T24" fmla="*/ 2147483647 w 321"/>
              <a:gd name="T25" fmla="*/ 2147483647 h 336"/>
              <a:gd name="T26" fmla="*/ 2147483647 w 321"/>
              <a:gd name="T27" fmla="*/ 2147483647 h 336"/>
              <a:gd name="T28" fmla="*/ 2147483647 w 321"/>
              <a:gd name="T29" fmla="*/ 0 h 336"/>
              <a:gd name="T30" fmla="*/ 2147483647 w 321"/>
              <a:gd name="T31" fmla="*/ 2147483647 h 336"/>
              <a:gd name="T32" fmla="*/ 2147483647 w 321"/>
              <a:gd name="T33" fmla="*/ 2147483647 h 336"/>
              <a:gd name="T34" fmla="*/ 2147483647 w 321"/>
              <a:gd name="T35" fmla="*/ 2147483647 h 336"/>
              <a:gd name="T36" fmla="*/ 2147483647 w 321"/>
              <a:gd name="T37" fmla="*/ 2147483647 h 336"/>
              <a:gd name="T38" fmla="*/ 2147483647 w 321"/>
              <a:gd name="T39" fmla="*/ 2147483647 h 336"/>
              <a:gd name="T40" fmla="*/ 2147483647 w 321"/>
              <a:gd name="T41" fmla="*/ 2147483647 h 336"/>
              <a:gd name="T42" fmla="*/ 2147483647 w 321"/>
              <a:gd name="T43" fmla="*/ 2147483647 h 336"/>
              <a:gd name="T44" fmla="*/ 2147483647 w 321"/>
              <a:gd name="T45" fmla="*/ 2147483647 h 336"/>
              <a:gd name="T46" fmla="*/ 2147483647 w 321"/>
              <a:gd name="T47" fmla="*/ 2147483647 h 336"/>
              <a:gd name="T48" fmla="*/ 2147483647 w 321"/>
              <a:gd name="T49" fmla="*/ 2147483647 h 336"/>
              <a:gd name="T50" fmla="*/ 2147483647 w 321"/>
              <a:gd name="T51" fmla="*/ 2147483647 h 336"/>
              <a:gd name="T52" fmla="*/ 2147483647 w 321"/>
              <a:gd name="T53" fmla="*/ 2147483647 h 336"/>
              <a:gd name="T54" fmla="*/ 2147483647 w 321"/>
              <a:gd name="T55" fmla="*/ 2147483647 h 336"/>
              <a:gd name="T56" fmla="*/ 2147483647 w 321"/>
              <a:gd name="T57" fmla="*/ 2147483647 h 336"/>
              <a:gd name="T58" fmla="*/ 2147483647 w 321"/>
              <a:gd name="T59" fmla="*/ 2147483647 h 336"/>
              <a:gd name="T60" fmla="*/ 2147483647 w 321"/>
              <a:gd name="T61" fmla="*/ 2147483647 h 336"/>
              <a:gd name="T62" fmla="*/ 2147483647 w 321"/>
              <a:gd name="T63" fmla="*/ 2147483647 h 336"/>
              <a:gd name="T64" fmla="*/ 2147483647 w 321"/>
              <a:gd name="T65" fmla="*/ 2147483647 h 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336"/>
              <a:gd name="T101" fmla="*/ 321 w 321"/>
              <a:gd name="T102" fmla="*/ 336 h 3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336">
                <a:moveTo>
                  <a:pt x="4" y="336"/>
                </a:moveTo>
                <a:cubicBezTo>
                  <a:pt x="0" y="323"/>
                  <a:pt x="26" y="282"/>
                  <a:pt x="38" y="274"/>
                </a:cubicBezTo>
                <a:cubicBezTo>
                  <a:pt x="41" y="263"/>
                  <a:pt x="44" y="250"/>
                  <a:pt x="54" y="244"/>
                </a:cubicBezTo>
                <a:cubicBezTo>
                  <a:pt x="57" y="235"/>
                  <a:pt x="58" y="225"/>
                  <a:pt x="62" y="216"/>
                </a:cubicBezTo>
                <a:cubicBezTo>
                  <a:pt x="65" y="209"/>
                  <a:pt x="70" y="203"/>
                  <a:pt x="72" y="196"/>
                </a:cubicBezTo>
                <a:cubicBezTo>
                  <a:pt x="75" y="185"/>
                  <a:pt x="76" y="176"/>
                  <a:pt x="82" y="166"/>
                </a:cubicBezTo>
                <a:cubicBezTo>
                  <a:pt x="84" y="151"/>
                  <a:pt x="90" y="138"/>
                  <a:pt x="98" y="126"/>
                </a:cubicBezTo>
                <a:cubicBezTo>
                  <a:pt x="100" y="116"/>
                  <a:pt x="99" y="110"/>
                  <a:pt x="108" y="104"/>
                </a:cubicBezTo>
                <a:cubicBezTo>
                  <a:pt x="109" y="100"/>
                  <a:pt x="110" y="95"/>
                  <a:pt x="114" y="92"/>
                </a:cubicBezTo>
                <a:cubicBezTo>
                  <a:pt x="118" y="89"/>
                  <a:pt x="126" y="84"/>
                  <a:pt x="126" y="84"/>
                </a:cubicBezTo>
                <a:cubicBezTo>
                  <a:pt x="130" y="77"/>
                  <a:pt x="135" y="74"/>
                  <a:pt x="138" y="66"/>
                </a:cubicBezTo>
                <a:cubicBezTo>
                  <a:pt x="138" y="65"/>
                  <a:pt x="140" y="45"/>
                  <a:pt x="142" y="40"/>
                </a:cubicBezTo>
                <a:cubicBezTo>
                  <a:pt x="144" y="36"/>
                  <a:pt x="150" y="28"/>
                  <a:pt x="150" y="28"/>
                </a:cubicBezTo>
                <a:cubicBezTo>
                  <a:pt x="152" y="17"/>
                  <a:pt x="153" y="11"/>
                  <a:pt x="164" y="6"/>
                </a:cubicBezTo>
                <a:cubicBezTo>
                  <a:pt x="170" y="3"/>
                  <a:pt x="182" y="0"/>
                  <a:pt x="182" y="0"/>
                </a:cubicBezTo>
                <a:cubicBezTo>
                  <a:pt x="204" y="6"/>
                  <a:pt x="223" y="10"/>
                  <a:pt x="246" y="12"/>
                </a:cubicBezTo>
                <a:cubicBezTo>
                  <a:pt x="260" y="17"/>
                  <a:pt x="254" y="14"/>
                  <a:pt x="264" y="20"/>
                </a:cubicBezTo>
                <a:cubicBezTo>
                  <a:pt x="267" y="25"/>
                  <a:pt x="269" y="36"/>
                  <a:pt x="272" y="40"/>
                </a:cubicBezTo>
                <a:cubicBezTo>
                  <a:pt x="280" y="50"/>
                  <a:pt x="301" y="49"/>
                  <a:pt x="312" y="56"/>
                </a:cubicBezTo>
                <a:cubicBezTo>
                  <a:pt x="318" y="66"/>
                  <a:pt x="321" y="73"/>
                  <a:pt x="310" y="80"/>
                </a:cubicBezTo>
                <a:cubicBezTo>
                  <a:pt x="303" y="91"/>
                  <a:pt x="291" y="96"/>
                  <a:pt x="286" y="112"/>
                </a:cubicBezTo>
                <a:cubicBezTo>
                  <a:pt x="287" y="123"/>
                  <a:pt x="284" y="136"/>
                  <a:pt x="290" y="146"/>
                </a:cubicBezTo>
                <a:cubicBezTo>
                  <a:pt x="294" y="154"/>
                  <a:pt x="302" y="170"/>
                  <a:pt x="302" y="170"/>
                </a:cubicBezTo>
                <a:cubicBezTo>
                  <a:pt x="299" y="182"/>
                  <a:pt x="295" y="192"/>
                  <a:pt x="288" y="202"/>
                </a:cubicBezTo>
                <a:cubicBezTo>
                  <a:pt x="286" y="214"/>
                  <a:pt x="286" y="217"/>
                  <a:pt x="276" y="224"/>
                </a:cubicBezTo>
                <a:cubicBezTo>
                  <a:pt x="272" y="237"/>
                  <a:pt x="264" y="244"/>
                  <a:pt x="254" y="254"/>
                </a:cubicBezTo>
                <a:cubicBezTo>
                  <a:pt x="248" y="271"/>
                  <a:pt x="253" y="303"/>
                  <a:pt x="232" y="310"/>
                </a:cubicBezTo>
                <a:cubicBezTo>
                  <a:pt x="221" y="303"/>
                  <a:pt x="214" y="309"/>
                  <a:pt x="204" y="314"/>
                </a:cubicBezTo>
                <a:cubicBezTo>
                  <a:pt x="185" y="322"/>
                  <a:pt x="168" y="325"/>
                  <a:pt x="148" y="326"/>
                </a:cubicBezTo>
                <a:cubicBezTo>
                  <a:pt x="133" y="327"/>
                  <a:pt x="119" y="327"/>
                  <a:pt x="104" y="328"/>
                </a:cubicBezTo>
                <a:cubicBezTo>
                  <a:pt x="98" y="330"/>
                  <a:pt x="92" y="332"/>
                  <a:pt x="86" y="334"/>
                </a:cubicBezTo>
                <a:cubicBezTo>
                  <a:pt x="84" y="335"/>
                  <a:pt x="80" y="336"/>
                  <a:pt x="80" y="336"/>
                </a:cubicBezTo>
                <a:cubicBezTo>
                  <a:pt x="55" y="328"/>
                  <a:pt x="30" y="327"/>
                  <a:pt x="4" y="336"/>
                </a:cubicBezTo>
                <a:close/>
              </a:path>
            </a:pathLst>
          </a:custGeom>
          <a:solidFill>
            <a:srgbClr val="FF0000"/>
          </a:solidFill>
          <a:ln w="12700">
            <a:solidFill>
              <a:srgbClr val="993300"/>
            </a:solidFill>
            <a:round/>
            <a:headEnd/>
            <a:tailEnd/>
          </a:ln>
        </p:spPr>
        <p:txBody>
          <a:bodyPr wrap="none" anchor="ctr"/>
          <a:lstStyle/>
          <a:p>
            <a:endParaRPr lang="it-IT"/>
          </a:p>
        </p:txBody>
      </p:sp>
      <p:sp>
        <p:nvSpPr>
          <p:cNvPr id="29732" name="Freeform 36"/>
          <p:cNvSpPr>
            <a:spLocks/>
          </p:cNvSpPr>
          <p:nvPr/>
        </p:nvSpPr>
        <p:spPr bwMode="auto">
          <a:xfrm>
            <a:off x="6381750" y="3452813"/>
            <a:ext cx="752475" cy="1389062"/>
          </a:xfrm>
          <a:custGeom>
            <a:avLst/>
            <a:gdLst>
              <a:gd name="T0" fmla="*/ 2147483647 w 474"/>
              <a:gd name="T1" fmla="*/ 2147483647 h 875"/>
              <a:gd name="T2" fmla="*/ 2147483647 w 474"/>
              <a:gd name="T3" fmla="*/ 2147483647 h 875"/>
              <a:gd name="T4" fmla="*/ 2147483647 w 474"/>
              <a:gd name="T5" fmla="*/ 2147483647 h 875"/>
              <a:gd name="T6" fmla="*/ 0 w 474"/>
              <a:gd name="T7" fmla="*/ 2147483647 h 875"/>
              <a:gd name="T8" fmla="*/ 2147483647 w 474"/>
              <a:gd name="T9" fmla="*/ 2147483647 h 875"/>
              <a:gd name="T10" fmla="*/ 2147483647 w 474"/>
              <a:gd name="T11" fmla="*/ 2147483647 h 875"/>
              <a:gd name="T12" fmla="*/ 2147483647 w 474"/>
              <a:gd name="T13" fmla="*/ 2147483647 h 875"/>
              <a:gd name="T14" fmla="*/ 2147483647 w 474"/>
              <a:gd name="T15" fmla="*/ 2147483647 h 875"/>
              <a:gd name="T16" fmla="*/ 2147483647 w 474"/>
              <a:gd name="T17" fmla="*/ 2147483647 h 875"/>
              <a:gd name="T18" fmla="*/ 2147483647 w 474"/>
              <a:gd name="T19" fmla="*/ 2147483647 h 875"/>
              <a:gd name="T20" fmla="*/ 2147483647 w 474"/>
              <a:gd name="T21" fmla="*/ 2147483647 h 875"/>
              <a:gd name="T22" fmla="*/ 2147483647 w 474"/>
              <a:gd name="T23" fmla="*/ 2147483647 h 875"/>
              <a:gd name="T24" fmla="*/ 2147483647 w 474"/>
              <a:gd name="T25" fmla="*/ 2147483647 h 875"/>
              <a:gd name="T26" fmla="*/ 2147483647 w 474"/>
              <a:gd name="T27" fmla="*/ 2147483647 h 875"/>
              <a:gd name="T28" fmla="*/ 2147483647 w 474"/>
              <a:gd name="T29" fmla="*/ 2147483647 h 875"/>
              <a:gd name="T30" fmla="*/ 2147483647 w 474"/>
              <a:gd name="T31" fmla="*/ 2147483647 h 875"/>
              <a:gd name="T32" fmla="*/ 2147483647 w 474"/>
              <a:gd name="T33" fmla="*/ 2147483647 h 875"/>
              <a:gd name="T34" fmla="*/ 2147483647 w 474"/>
              <a:gd name="T35" fmla="*/ 2147483647 h 875"/>
              <a:gd name="T36" fmla="*/ 2147483647 w 474"/>
              <a:gd name="T37" fmla="*/ 2147483647 h 875"/>
              <a:gd name="T38" fmla="*/ 2147483647 w 474"/>
              <a:gd name="T39" fmla="*/ 2147483647 h 875"/>
              <a:gd name="T40" fmla="*/ 2147483647 w 474"/>
              <a:gd name="T41" fmla="*/ 2147483647 h 875"/>
              <a:gd name="T42" fmla="*/ 2147483647 w 474"/>
              <a:gd name="T43" fmla="*/ 2147483647 h 875"/>
              <a:gd name="T44" fmla="*/ 2147483647 w 474"/>
              <a:gd name="T45" fmla="*/ 2147483647 h 875"/>
              <a:gd name="T46" fmla="*/ 2147483647 w 474"/>
              <a:gd name="T47" fmla="*/ 2147483647 h 875"/>
              <a:gd name="T48" fmla="*/ 2147483647 w 474"/>
              <a:gd name="T49" fmla="*/ 2147483647 h 875"/>
              <a:gd name="T50" fmla="*/ 2147483647 w 474"/>
              <a:gd name="T51" fmla="*/ 2147483647 h 875"/>
              <a:gd name="T52" fmla="*/ 2147483647 w 474"/>
              <a:gd name="T53" fmla="*/ 2147483647 h 875"/>
              <a:gd name="T54" fmla="*/ 2147483647 w 474"/>
              <a:gd name="T55" fmla="*/ 2147483647 h 875"/>
              <a:gd name="T56" fmla="*/ 2147483647 w 474"/>
              <a:gd name="T57" fmla="*/ 2147483647 h 875"/>
              <a:gd name="T58" fmla="*/ 2147483647 w 474"/>
              <a:gd name="T59" fmla="*/ 2147483647 h 875"/>
              <a:gd name="T60" fmla="*/ 2147483647 w 474"/>
              <a:gd name="T61" fmla="*/ 2147483647 h 875"/>
              <a:gd name="T62" fmla="*/ 2147483647 w 474"/>
              <a:gd name="T63" fmla="*/ 2147483647 h 875"/>
              <a:gd name="T64" fmla="*/ 2147483647 w 474"/>
              <a:gd name="T65" fmla="*/ 2147483647 h 8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4" h="875">
                <a:moveTo>
                  <a:pt x="156" y="872"/>
                </a:moveTo>
                <a:cubicBezTo>
                  <a:pt x="147" y="837"/>
                  <a:pt x="174" y="785"/>
                  <a:pt x="144" y="765"/>
                </a:cubicBezTo>
                <a:cubicBezTo>
                  <a:pt x="133" y="743"/>
                  <a:pt x="136" y="741"/>
                  <a:pt x="111" y="735"/>
                </a:cubicBezTo>
                <a:cubicBezTo>
                  <a:pt x="99" y="698"/>
                  <a:pt x="85" y="709"/>
                  <a:pt x="41" y="707"/>
                </a:cubicBezTo>
                <a:cubicBezTo>
                  <a:pt x="34" y="705"/>
                  <a:pt x="28" y="703"/>
                  <a:pt x="21" y="701"/>
                </a:cubicBezTo>
                <a:cubicBezTo>
                  <a:pt x="8" y="685"/>
                  <a:pt x="14" y="653"/>
                  <a:pt x="24" y="636"/>
                </a:cubicBezTo>
                <a:cubicBezTo>
                  <a:pt x="19" y="606"/>
                  <a:pt x="28" y="564"/>
                  <a:pt x="15" y="536"/>
                </a:cubicBezTo>
                <a:cubicBezTo>
                  <a:pt x="10" y="525"/>
                  <a:pt x="6" y="520"/>
                  <a:pt x="0" y="508"/>
                </a:cubicBezTo>
                <a:cubicBezTo>
                  <a:pt x="6" y="499"/>
                  <a:pt x="0" y="487"/>
                  <a:pt x="9" y="482"/>
                </a:cubicBezTo>
                <a:cubicBezTo>
                  <a:pt x="14" y="475"/>
                  <a:pt x="15" y="469"/>
                  <a:pt x="17" y="461"/>
                </a:cubicBezTo>
                <a:cubicBezTo>
                  <a:pt x="15" y="444"/>
                  <a:pt x="11" y="439"/>
                  <a:pt x="9" y="420"/>
                </a:cubicBezTo>
                <a:cubicBezTo>
                  <a:pt x="11" y="408"/>
                  <a:pt x="14" y="396"/>
                  <a:pt x="17" y="384"/>
                </a:cubicBezTo>
                <a:cubicBezTo>
                  <a:pt x="18" y="347"/>
                  <a:pt x="16" y="320"/>
                  <a:pt x="26" y="287"/>
                </a:cubicBezTo>
                <a:cubicBezTo>
                  <a:pt x="24" y="278"/>
                  <a:pt x="20" y="270"/>
                  <a:pt x="17" y="261"/>
                </a:cubicBezTo>
                <a:cubicBezTo>
                  <a:pt x="18" y="247"/>
                  <a:pt x="18" y="232"/>
                  <a:pt x="24" y="219"/>
                </a:cubicBezTo>
                <a:cubicBezTo>
                  <a:pt x="28" y="203"/>
                  <a:pt x="29" y="197"/>
                  <a:pt x="43" y="189"/>
                </a:cubicBezTo>
                <a:cubicBezTo>
                  <a:pt x="46" y="177"/>
                  <a:pt x="54" y="166"/>
                  <a:pt x="62" y="156"/>
                </a:cubicBezTo>
                <a:cubicBezTo>
                  <a:pt x="66" y="143"/>
                  <a:pt x="72" y="131"/>
                  <a:pt x="75" y="118"/>
                </a:cubicBezTo>
                <a:cubicBezTo>
                  <a:pt x="73" y="103"/>
                  <a:pt x="75" y="97"/>
                  <a:pt x="64" y="88"/>
                </a:cubicBezTo>
                <a:cubicBezTo>
                  <a:pt x="56" y="60"/>
                  <a:pt x="66" y="40"/>
                  <a:pt x="90" y="24"/>
                </a:cubicBezTo>
                <a:cubicBezTo>
                  <a:pt x="97" y="12"/>
                  <a:pt x="90" y="0"/>
                  <a:pt x="104" y="5"/>
                </a:cubicBezTo>
                <a:cubicBezTo>
                  <a:pt x="121" y="19"/>
                  <a:pt x="153" y="20"/>
                  <a:pt x="174" y="21"/>
                </a:cubicBezTo>
                <a:cubicBezTo>
                  <a:pt x="185" y="30"/>
                  <a:pt x="180" y="34"/>
                  <a:pt x="193" y="30"/>
                </a:cubicBezTo>
                <a:cubicBezTo>
                  <a:pt x="200" y="32"/>
                  <a:pt x="209" y="25"/>
                  <a:pt x="216" y="27"/>
                </a:cubicBezTo>
                <a:cubicBezTo>
                  <a:pt x="227" y="27"/>
                  <a:pt x="248" y="22"/>
                  <a:pt x="258" y="27"/>
                </a:cubicBezTo>
                <a:cubicBezTo>
                  <a:pt x="274" y="32"/>
                  <a:pt x="259" y="55"/>
                  <a:pt x="274" y="59"/>
                </a:cubicBezTo>
                <a:cubicBezTo>
                  <a:pt x="282" y="64"/>
                  <a:pt x="280" y="75"/>
                  <a:pt x="285" y="84"/>
                </a:cubicBezTo>
                <a:cubicBezTo>
                  <a:pt x="288" y="106"/>
                  <a:pt x="290" y="125"/>
                  <a:pt x="296" y="146"/>
                </a:cubicBezTo>
                <a:cubicBezTo>
                  <a:pt x="298" y="164"/>
                  <a:pt x="303" y="226"/>
                  <a:pt x="309" y="231"/>
                </a:cubicBezTo>
                <a:cubicBezTo>
                  <a:pt x="312" y="243"/>
                  <a:pt x="314" y="264"/>
                  <a:pt x="324" y="272"/>
                </a:cubicBezTo>
                <a:cubicBezTo>
                  <a:pt x="326" y="293"/>
                  <a:pt x="325" y="295"/>
                  <a:pt x="339" y="306"/>
                </a:cubicBezTo>
                <a:cubicBezTo>
                  <a:pt x="342" y="315"/>
                  <a:pt x="342" y="325"/>
                  <a:pt x="351" y="328"/>
                </a:cubicBezTo>
                <a:cubicBezTo>
                  <a:pt x="362" y="337"/>
                  <a:pt x="359" y="353"/>
                  <a:pt x="371" y="362"/>
                </a:cubicBezTo>
                <a:cubicBezTo>
                  <a:pt x="380" y="395"/>
                  <a:pt x="371" y="399"/>
                  <a:pt x="356" y="422"/>
                </a:cubicBezTo>
                <a:cubicBezTo>
                  <a:pt x="353" y="432"/>
                  <a:pt x="350" y="442"/>
                  <a:pt x="347" y="452"/>
                </a:cubicBezTo>
                <a:cubicBezTo>
                  <a:pt x="346" y="461"/>
                  <a:pt x="350" y="474"/>
                  <a:pt x="343" y="480"/>
                </a:cubicBezTo>
                <a:cubicBezTo>
                  <a:pt x="335" y="487"/>
                  <a:pt x="312" y="488"/>
                  <a:pt x="302" y="491"/>
                </a:cubicBezTo>
                <a:cubicBezTo>
                  <a:pt x="297" y="496"/>
                  <a:pt x="292" y="500"/>
                  <a:pt x="287" y="506"/>
                </a:cubicBezTo>
                <a:cubicBezTo>
                  <a:pt x="282" y="520"/>
                  <a:pt x="278" y="528"/>
                  <a:pt x="287" y="542"/>
                </a:cubicBezTo>
                <a:cubicBezTo>
                  <a:pt x="280" y="554"/>
                  <a:pt x="270" y="545"/>
                  <a:pt x="259" y="542"/>
                </a:cubicBezTo>
                <a:cubicBezTo>
                  <a:pt x="254" y="551"/>
                  <a:pt x="240" y="559"/>
                  <a:pt x="231" y="564"/>
                </a:cubicBezTo>
                <a:cubicBezTo>
                  <a:pt x="239" y="585"/>
                  <a:pt x="230" y="606"/>
                  <a:pt x="244" y="624"/>
                </a:cubicBezTo>
                <a:cubicBezTo>
                  <a:pt x="242" y="636"/>
                  <a:pt x="241" y="637"/>
                  <a:pt x="231" y="643"/>
                </a:cubicBezTo>
                <a:cubicBezTo>
                  <a:pt x="226" y="657"/>
                  <a:pt x="222" y="659"/>
                  <a:pt x="208" y="662"/>
                </a:cubicBezTo>
                <a:cubicBezTo>
                  <a:pt x="201" y="669"/>
                  <a:pt x="192" y="675"/>
                  <a:pt x="184" y="681"/>
                </a:cubicBezTo>
                <a:cubicBezTo>
                  <a:pt x="187" y="692"/>
                  <a:pt x="198" y="691"/>
                  <a:pt x="208" y="694"/>
                </a:cubicBezTo>
                <a:cubicBezTo>
                  <a:pt x="222" y="689"/>
                  <a:pt x="230" y="689"/>
                  <a:pt x="246" y="688"/>
                </a:cubicBezTo>
                <a:cubicBezTo>
                  <a:pt x="261" y="685"/>
                  <a:pt x="267" y="677"/>
                  <a:pt x="274" y="664"/>
                </a:cubicBezTo>
                <a:cubicBezTo>
                  <a:pt x="277" y="651"/>
                  <a:pt x="281" y="646"/>
                  <a:pt x="289" y="636"/>
                </a:cubicBezTo>
                <a:cubicBezTo>
                  <a:pt x="292" y="627"/>
                  <a:pt x="296" y="623"/>
                  <a:pt x="302" y="632"/>
                </a:cubicBezTo>
                <a:cubicBezTo>
                  <a:pt x="307" y="649"/>
                  <a:pt x="321" y="663"/>
                  <a:pt x="336" y="673"/>
                </a:cubicBezTo>
                <a:cubicBezTo>
                  <a:pt x="340" y="684"/>
                  <a:pt x="337" y="701"/>
                  <a:pt x="349" y="705"/>
                </a:cubicBezTo>
                <a:cubicBezTo>
                  <a:pt x="364" y="717"/>
                  <a:pt x="379" y="712"/>
                  <a:pt x="399" y="714"/>
                </a:cubicBezTo>
                <a:cubicBezTo>
                  <a:pt x="409" y="729"/>
                  <a:pt x="411" y="732"/>
                  <a:pt x="429" y="737"/>
                </a:cubicBezTo>
                <a:cubicBezTo>
                  <a:pt x="443" y="746"/>
                  <a:pt x="460" y="753"/>
                  <a:pt x="469" y="767"/>
                </a:cubicBezTo>
                <a:cubicBezTo>
                  <a:pt x="474" y="785"/>
                  <a:pt x="460" y="790"/>
                  <a:pt x="446" y="795"/>
                </a:cubicBezTo>
                <a:cubicBezTo>
                  <a:pt x="429" y="808"/>
                  <a:pt x="434" y="808"/>
                  <a:pt x="407" y="810"/>
                </a:cubicBezTo>
                <a:cubicBezTo>
                  <a:pt x="404" y="811"/>
                  <a:pt x="402" y="812"/>
                  <a:pt x="399" y="812"/>
                </a:cubicBezTo>
                <a:cubicBezTo>
                  <a:pt x="388" y="813"/>
                  <a:pt x="377" y="812"/>
                  <a:pt x="366" y="814"/>
                </a:cubicBezTo>
                <a:cubicBezTo>
                  <a:pt x="363" y="815"/>
                  <a:pt x="355" y="825"/>
                  <a:pt x="351" y="827"/>
                </a:cubicBezTo>
                <a:cubicBezTo>
                  <a:pt x="346" y="830"/>
                  <a:pt x="334" y="830"/>
                  <a:pt x="330" y="831"/>
                </a:cubicBezTo>
                <a:cubicBezTo>
                  <a:pt x="319" y="840"/>
                  <a:pt x="288" y="836"/>
                  <a:pt x="272" y="838"/>
                </a:cubicBezTo>
                <a:cubicBezTo>
                  <a:pt x="250" y="853"/>
                  <a:pt x="224" y="864"/>
                  <a:pt x="197" y="868"/>
                </a:cubicBezTo>
                <a:cubicBezTo>
                  <a:pt x="191" y="870"/>
                  <a:pt x="184" y="872"/>
                  <a:pt x="178" y="874"/>
                </a:cubicBezTo>
                <a:cubicBezTo>
                  <a:pt x="169" y="873"/>
                  <a:pt x="159" y="875"/>
                  <a:pt x="150" y="872"/>
                </a:cubicBezTo>
                <a:cubicBezTo>
                  <a:pt x="148" y="871"/>
                  <a:pt x="152" y="866"/>
                  <a:pt x="154" y="866"/>
                </a:cubicBezTo>
                <a:cubicBezTo>
                  <a:pt x="156" y="866"/>
                  <a:pt x="155" y="870"/>
                  <a:pt x="156" y="872"/>
                </a:cubicBezTo>
                <a:close/>
              </a:path>
            </a:pathLst>
          </a:custGeom>
          <a:solidFill>
            <a:srgbClr val="FF0000"/>
          </a:solidFill>
          <a:ln w="12700">
            <a:solidFill>
              <a:srgbClr val="993300"/>
            </a:solidFill>
            <a:round/>
            <a:headEnd/>
            <a:tailEnd/>
          </a:ln>
          <a:effectLst>
            <a:outerShdw dist="40161" dir="1106097" algn="ctr" rotWithShape="0">
              <a:srgbClr val="66FFFF"/>
            </a:outerShdw>
          </a:effectLst>
        </p:spPr>
        <p:txBody>
          <a:bodyPr wrap="none" anchor="ctr"/>
          <a:lstStyle/>
          <a:p>
            <a:endParaRPr lang="it-IT"/>
          </a:p>
        </p:txBody>
      </p:sp>
      <p:sp>
        <p:nvSpPr>
          <p:cNvPr id="29733" name="Text Box 37"/>
          <p:cNvSpPr txBox="1">
            <a:spLocks noChangeArrowheads="1"/>
          </p:cNvSpPr>
          <p:nvPr/>
        </p:nvSpPr>
        <p:spPr bwMode="auto">
          <a:xfrm>
            <a:off x="6400800" y="4114800"/>
            <a:ext cx="9906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FIUMICELLO</a:t>
            </a:r>
            <a:endParaRPr lang="it-IT" sz="1000" b="1" i="1">
              <a:latin typeface="Garamond" pitchFamily="18" charset="0"/>
            </a:endParaRPr>
          </a:p>
        </p:txBody>
      </p:sp>
      <p:sp>
        <p:nvSpPr>
          <p:cNvPr id="29734" name="Freeform 38"/>
          <p:cNvSpPr>
            <a:spLocks/>
          </p:cNvSpPr>
          <p:nvPr/>
        </p:nvSpPr>
        <p:spPr bwMode="auto">
          <a:xfrm>
            <a:off x="5076825" y="1985963"/>
            <a:ext cx="652463" cy="1395412"/>
          </a:xfrm>
          <a:custGeom>
            <a:avLst/>
            <a:gdLst>
              <a:gd name="T0" fmla="*/ 2147483647 w 411"/>
              <a:gd name="T1" fmla="*/ 2147483647 h 879"/>
              <a:gd name="T2" fmla="*/ 2147483647 w 411"/>
              <a:gd name="T3" fmla="*/ 2147483647 h 879"/>
              <a:gd name="T4" fmla="*/ 2147483647 w 411"/>
              <a:gd name="T5" fmla="*/ 2147483647 h 879"/>
              <a:gd name="T6" fmla="*/ 2147483647 w 411"/>
              <a:gd name="T7" fmla="*/ 2147483647 h 879"/>
              <a:gd name="T8" fmla="*/ 2147483647 w 411"/>
              <a:gd name="T9" fmla="*/ 2147483647 h 879"/>
              <a:gd name="T10" fmla="*/ 2147483647 w 411"/>
              <a:gd name="T11" fmla="*/ 2147483647 h 879"/>
              <a:gd name="T12" fmla="*/ 2147483647 w 411"/>
              <a:gd name="T13" fmla="*/ 2147483647 h 879"/>
              <a:gd name="T14" fmla="*/ 2147483647 w 411"/>
              <a:gd name="T15" fmla="*/ 2147483647 h 879"/>
              <a:gd name="T16" fmla="*/ 2147483647 w 411"/>
              <a:gd name="T17" fmla="*/ 2147483647 h 879"/>
              <a:gd name="T18" fmla="*/ 2147483647 w 411"/>
              <a:gd name="T19" fmla="*/ 2147483647 h 879"/>
              <a:gd name="T20" fmla="*/ 2147483647 w 411"/>
              <a:gd name="T21" fmla="*/ 2147483647 h 879"/>
              <a:gd name="T22" fmla="*/ 2147483647 w 411"/>
              <a:gd name="T23" fmla="*/ 2147483647 h 879"/>
              <a:gd name="T24" fmla="*/ 2147483647 w 411"/>
              <a:gd name="T25" fmla="*/ 2147483647 h 879"/>
              <a:gd name="T26" fmla="*/ 2147483647 w 411"/>
              <a:gd name="T27" fmla="*/ 2147483647 h 879"/>
              <a:gd name="T28" fmla="*/ 2147483647 w 411"/>
              <a:gd name="T29" fmla="*/ 2147483647 h 879"/>
              <a:gd name="T30" fmla="*/ 2147483647 w 411"/>
              <a:gd name="T31" fmla="*/ 2147483647 h 879"/>
              <a:gd name="T32" fmla="*/ 2147483647 w 411"/>
              <a:gd name="T33" fmla="*/ 2147483647 h 879"/>
              <a:gd name="T34" fmla="*/ 2147483647 w 411"/>
              <a:gd name="T35" fmla="*/ 2147483647 h 879"/>
              <a:gd name="T36" fmla="*/ 2147483647 w 411"/>
              <a:gd name="T37" fmla="*/ 2147483647 h 879"/>
              <a:gd name="T38" fmla="*/ 2147483647 w 411"/>
              <a:gd name="T39" fmla="*/ 2147483647 h 879"/>
              <a:gd name="T40" fmla="*/ 2147483647 w 411"/>
              <a:gd name="T41" fmla="*/ 2147483647 h 879"/>
              <a:gd name="T42" fmla="*/ 2147483647 w 411"/>
              <a:gd name="T43" fmla="*/ 2147483647 h 879"/>
              <a:gd name="T44" fmla="*/ 2147483647 w 411"/>
              <a:gd name="T45" fmla="*/ 2147483647 h 879"/>
              <a:gd name="T46" fmla="*/ 2147483647 w 411"/>
              <a:gd name="T47" fmla="*/ 2147483647 h 879"/>
              <a:gd name="T48" fmla="*/ 2147483647 w 411"/>
              <a:gd name="T49" fmla="*/ 2147483647 h 879"/>
              <a:gd name="T50" fmla="*/ 2147483647 w 411"/>
              <a:gd name="T51" fmla="*/ 2147483647 h 879"/>
              <a:gd name="T52" fmla="*/ 2147483647 w 411"/>
              <a:gd name="T53" fmla="*/ 2147483647 h 879"/>
              <a:gd name="T54" fmla="*/ 2147483647 w 411"/>
              <a:gd name="T55" fmla="*/ 2147483647 h 879"/>
              <a:gd name="T56" fmla="*/ 2147483647 w 411"/>
              <a:gd name="T57" fmla="*/ 2147483647 h 879"/>
              <a:gd name="T58" fmla="*/ 2147483647 w 411"/>
              <a:gd name="T59" fmla="*/ 2147483647 h 879"/>
              <a:gd name="T60" fmla="*/ 2147483647 w 411"/>
              <a:gd name="T61" fmla="*/ 2147483647 h 879"/>
              <a:gd name="T62" fmla="*/ 2147483647 w 411"/>
              <a:gd name="T63" fmla="*/ 2147483647 h 879"/>
              <a:gd name="T64" fmla="*/ 2147483647 w 411"/>
              <a:gd name="T65" fmla="*/ 2147483647 h 879"/>
              <a:gd name="T66" fmla="*/ 2147483647 w 411"/>
              <a:gd name="T67" fmla="*/ 2147483647 h 879"/>
              <a:gd name="T68" fmla="*/ 2147483647 w 411"/>
              <a:gd name="T69" fmla="*/ 2147483647 h 879"/>
              <a:gd name="T70" fmla="*/ 2147483647 w 411"/>
              <a:gd name="T71" fmla="*/ 2147483647 h 879"/>
              <a:gd name="T72" fmla="*/ 2147483647 w 411"/>
              <a:gd name="T73" fmla="*/ 2147483647 h 879"/>
              <a:gd name="T74" fmla="*/ 2147483647 w 411"/>
              <a:gd name="T75" fmla="*/ 2147483647 h 879"/>
              <a:gd name="T76" fmla="*/ 2147483647 w 411"/>
              <a:gd name="T77" fmla="*/ 2147483647 h 879"/>
              <a:gd name="T78" fmla="*/ 2147483647 w 411"/>
              <a:gd name="T79" fmla="*/ 2147483647 h 879"/>
              <a:gd name="T80" fmla="*/ 2147483647 w 411"/>
              <a:gd name="T81" fmla="*/ 2147483647 h 879"/>
              <a:gd name="T82" fmla="*/ 2147483647 w 411"/>
              <a:gd name="T83" fmla="*/ 2147483647 h 879"/>
              <a:gd name="T84" fmla="*/ 2147483647 w 411"/>
              <a:gd name="T85" fmla="*/ 2147483647 h 879"/>
              <a:gd name="T86" fmla="*/ 2147483647 w 411"/>
              <a:gd name="T87" fmla="*/ 2147483647 h 879"/>
              <a:gd name="T88" fmla="*/ 2147483647 w 411"/>
              <a:gd name="T89" fmla="*/ 2147483647 h 879"/>
              <a:gd name="T90" fmla="*/ 2147483647 w 411"/>
              <a:gd name="T91" fmla="*/ 2147483647 h 879"/>
              <a:gd name="T92" fmla="*/ 2147483647 w 411"/>
              <a:gd name="T93" fmla="*/ 2147483647 h 879"/>
              <a:gd name="T94" fmla="*/ 2147483647 w 411"/>
              <a:gd name="T95" fmla="*/ 2147483647 h 879"/>
              <a:gd name="T96" fmla="*/ 2147483647 w 411"/>
              <a:gd name="T97" fmla="*/ 2147483647 h 879"/>
              <a:gd name="T98" fmla="*/ 2147483647 w 411"/>
              <a:gd name="T99" fmla="*/ 2147483647 h 879"/>
              <a:gd name="T100" fmla="*/ 2147483647 w 411"/>
              <a:gd name="T101" fmla="*/ 2147483647 h 879"/>
              <a:gd name="T102" fmla="*/ 2147483647 w 411"/>
              <a:gd name="T103" fmla="*/ 2147483647 h 879"/>
              <a:gd name="T104" fmla="*/ 2147483647 w 411"/>
              <a:gd name="T105" fmla="*/ 2147483647 h 879"/>
              <a:gd name="T106" fmla="*/ 2147483647 w 411"/>
              <a:gd name="T107" fmla="*/ 2147483647 h 8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1"/>
              <a:gd name="T163" fmla="*/ 0 h 879"/>
              <a:gd name="T164" fmla="*/ 411 w 411"/>
              <a:gd name="T165" fmla="*/ 879 h 8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1" h="879">
                <a:moveTo>
                  <a:pt x="207" y="879"/>
                </a:moveTo>
                <a:cubicBezTo>
                  <a:pt x="199" y="845"/>
                  <a:pt x="163" y="838"/>
                  <a:pt x="135" y="825"/>
                </a:cubicBezTo>
                <a:cubicBezTo>
                  <a:pt x="126" y="821"/>
                  <a:pt x="117" y="819"/>
                  <a:pt x="108" y="816"/>
                </a:cubicBezTo>
                <a:cubicBezTo>
                  <a:pt x="102" y="814"/>
                  <a:pt x="90" y="810"/>
                  <a:pt x="90" y="810"/>
                </a:cubicBezTo>
                <a:cubicBezTo>
                  <a:pt x="80" y="781"/>
                  <a:pt x="70" y="756"/>
                  <a:pt x="63" y="726"/>
                </a:cubicBezTo>
                <a:cubicBezTo>
                  <a:pt x="60" y="698"/>
                  <a:pt x="63" y="648"/>
                  <a:pt x="45" y="630"/>
                </a:cubicBezTo>
                <a:cubicBezTo>
                  <a:pt x="40" y="614"/>
                  <a:pt x="31" y="599"/>
                  <a:pt x="27" y="582"/>
                </a:cubicBezTo>
                <a:cubicBezTo>
                  <a:pt x="33" y="553"/>
                  <a:pt x="37" y="524"/>
                  <a:pt x="42" y="495"/>
                </a:cubicBezTo>
                <a:cubicBezTo>
                  <a:pt x="43" y="487"/>
                  <a:pt x="28" y="472"/>
                  <a:pt x="30" y="465"/>
                </a:cubicBezTo>
                <a:cubicBezTo>
                  <a:pt x="31" y="462"/>
                  <a:pt x="54" y="456"/>
                  <a:pt x="54" y="456"/>
                </a:cubicBezTo>
                <a:cubicBezTo>
                  <a:pt x="55" y="440"/>
                  <a:pt x="38" y="433"/>
                  <a:pt x="36" y="417"/>
                </a:cubicBezTo>
                <a:cubicBezTo>
                  <a:pt x="35" y="411"/>
                  <a:pt x="24" y="357"/>
                  <a:pt x="24" y="357"/>
                </a:cubicBezTo>
                <a:cubicBezTo>
                  <a:pt x="22" y="330"/>
                  <a:pt x="21" y="305"/>
                  <a:pt x="30" y="279"/>
                </a:cubicBezTo>
                <a:cubicBezTo>
                  <a:pt x="27" y="234"/>
                  <a:pt x="59" y="243"/>
                  <a:pt x="12" y="234"/>
                </a:cubicBezTo>
                <a:cubicBezTo>
                  <a:pt x="0" y="216"/>
                  <a:pt x="19" y="185"/>
                  <a:pt x="30" y="168"/>
                </a:cubicBezTo>
                <a:cubicBezTo>
                  <a:pt x="33" y="135"/>
                  <a:pt x="35" y="131"/>
                  <a:pt x="30" y="93"/>
                </a:cubicBezTo>
                <a:cubicBezTo>
                  <a:pt x="29" y="84"/>
                  <a:pt x="21" y="66"/>
                  <a:pt x="21" y="66"/>
                </a:cubicBezTo>
                <a:cubicBezTo>
                  <a:pt x="31" y="37"/>
                  <a:pt x="33" y="45"/>
                  <a:pt x="69" y="42"/>
                </a:cubicBezTo>
                <a:cubicBezTo>
                  <a:pt x="85" y="37"/>
                  <a:pt x="101" y="35"/>
                  <a:pt x="117" y="30"/>
                </a:cubicBezTo>
                <a:cubicBezTo>
                  <a:pt x="126" y="27"/>
                  <a:pt x="144" y="21"/>
                  <a:pt x="144" y="21"/>
                </a:cubicBezTo>
                <a:cubicBezTo>
                  <a:pt x="152" y="9"/>
                  <a:pt x="160" y="11"/>
                  <a:pt x="171" y="3"/>
                </a:cubicBezTo>
                <a:cubicBezTo>
                  <a:pt x="191" y="10"/>
                  <a:pt x="171" y="0"/>
                  <a:pt x="183" y="15"/>
                </a:cubicBezTo>
                <a:cubicBezTo>
                  <a:pt x="188" y="21"/>
                  <a:pt x="204" y="25"/>
                  <a:pt x="210" y="27"/>
                </a:cubicBezTo>
                <a:cubicBezTo>
                  <a:pt x="219" y="30"/>
                  <a:pt x="237" y="39"/>
                  <a:pt x="237" y="39"/>
                </a:cubicBezTo>
                <a:cubicBezTo>
                  <a:pt x="275" y="31"/>
                  <a:pt x="300" y="28"/>
                  <a:pt x="342" y="24"/>
                </a:cubicBezTo>
                <a:cubicBezTo>
                  <a:pt x="370" y="15"/>
                  <a:pt x="354" y="17"/>
                  <a:pt x="390" y="21"/>
                </a:cubicBezTo>
                <a:cubicBezTo>
                  <a:pt x="393" y="34"/>
                  <a:pt x="392" y="51"/>
                  <a:pt x="399" y="63"/>
                </a:cubicBezTo>
                <a:cubicBezTo>
                  <a:pt x="403" y="69"/>
                  <a:pt x="411" y="81"/>
                  <a:pt x="411" y="81"/>
                </a:cubicBezTo>
                <a:cubicBezTo>
                  <a:pt x="407" y="102"/>
                  <a:pt x="394" y="103"/>
                  <a:pt x="387" y="123"/>
                </a:cubicBezTo>
                <a:cubicBezTo>
                  <a:pt x="385" y="129"/>
                  <a:pt x="381" y="141"/>
                  <a:pt x="381" y="141"/>
                </a:cubicBezTo>
                <a:cubicBezTo>
                  <a:pt x="377" y="282"/>
                  <a:pt x="387" y="204"/>
                  <a:pt x="369" y="258"/>
                </a:cubicBezTo>
                <a:cubicBezTo>
                  <a:pt x="372" y="284"/>
                  <a:pt x="368" y="290"/>
                  <a:pt x="387" y="303"/>
                </a:cubicBezTo>
                <a:cubicBezTo>
                  <a:pt x="392" y="318"/>
                  <a:pt x="389" y="333"/>
                  <a:pt x="384" y="348"/>
                </a:cubicBezTo>
                <a:cubicBezTo>
                  <a:pt x="364" y="341"/>
                  <a:pt x="372" y="339"/>
                  <a:pt x="363" y="330"/>
                </a:cubicBezTo>
                <a:cubicBezTo>
                  <a:pt x="362" y="329"/>
                  <a:pt x="342" y="324"/>
                  <a:pt x="342" y="324"/>
                </a:cubicBezTo>
                <a:cubicBezTo>
                  <a:pt x="332" y="325"/>
                  <a:pt x="320" y="324"/>
                  <a:pt x="312" y="330"/>
                </a:cubicBezTo>
                <a:cubicBezTo>
                  <a:pt x="284" y="352"/>
                  <a:pt x="325" y="326"/>
                  <a:pt x="303" y="348"/>
                </a:cubicBezTo>
                <a:cubicBezTo>
                  <a:pt x="298" y="353"/>
                  <a:pt x="291" y="354"/>
                  <a:pt x="285" y="357"/>
                </a:cubicBezTo>
                <a:cubicBezTo>
                  <a:pt x="279" y="360"/>
                  <a:pt x="273" y="363"/>
                  <a:pt x="267" y="366"/>
                </a:cubicBezTo>
                <a:cubicBezTo>
                  <a:pt x="261" y="369"/>
                  <a:pt x="249" y="372"/>
                  <a:pt x="249" y="372"/>
                </a:cubicBezTo>
                <a:cubicBezTo>
                  <a:pt x="236" y="385"/>
                  <a:pt x="222" y="401"/>
                  <a:pt x="207" y="411"/>
                </a:cubicBezTo>
                <a:cubicBezTo>
                  <a:pt x="195" y="429"/>
                  <a:pt x="186" y="453"/>
                  <a:pt x="171" y="468"/>
                </a:cubicBezTo>
                <a:cubicBezTo>
                  <a:pt x="167" y="479"/>
                  <a:pt x="162" y="487"/>
                  <a:pt x="159" y="498"/>
                </a:cubicBezTo>
                <a:cubicBezTo>
                  <a:pt x="163" y="556"/>
                  <a:pt x="154" y="552"/>
                  <a:pt x="189" y="540"/>
                </a:cubicBezTo>
                <a:cubicBezTo>
                  <a:pt x="201" y="544"/>
                  <a:pt x="196" y="536"/>
                  <a:pt x="207" y="543"/>
                </a:cubicBezTo>
                <a:cubicBezTo>
                  <a:pt x="213" y="562"/>
                  <a:pt x="206" y="594"/>
                  <a:pt x="213" y="615"/>
                </a:cubicBezTo>
                <a:cubicBezTo>
                  <a:pt x="215" y="622"/>
                  <a:pt x="225" y="633"/>
                  <a:pt x="225" y="633"/>
                </a:cubicBezTo>
                <a:cubicBezTo>
                  <a:pt x="221" y="651"/>
                  <a:pt x="215" y="662"/>
                  <a:pt x="207" y="678"/>
                </a:cubicBezTo>
                <a:cubicBezTo>
                  <a:pt x="208" y="687"/>
                  <a:pt x="207" y="696"/>
                  <a:pt x="210" y="705"/>
                </a:cubicBezTo>
                <a:cubicBezTo>
                  <a:pt x="212" y="712"/>
                  <a:pt x="218" y="717"/>
                  <a:pt x="222" y="723"/>
                </a:cubicBezTo>
                <a:cubicBezTo>
                  <a:pt x="230" y="736"/>
                  <a:pt x="244" y="756"/>
                  <a:pt x="252" y="768"/>
                </a:cubicBezTo>
                <a:cubicBezTo>
                  <a:pt x="254" y="787"/>
                  <a:pt x="250" y="817"/>
                  <a:pt x="246" y="831"/>
                </a:cubicBezTo>
                <a:cubicBezTo>
                  <a:pt x="242" y="845"/>
                  <a:pt x="232" y="844"/>
                  <a:pt x="225" y="852"/>
                </a:cubicBezTo>
                <a:cubicBezTo>
                  <a:pt x="222" y="857"/>
                  <a:pt x="212" y="872"/>
                  <a:pt x="207" y="879"/>
                </a:cubicBezTo>
                <a:close/>
              </a:path>
            </a:pathLst>
          </a:custGeom>
          <a:solidFill>
            <a:srgbClr val="FF0000"/>
          </a:solidFill>
          <a:ln w="12700">
            <a:solidFill>
              <a:srgbClr val="993300"/>
            </a:solidFill>
            <a:round/>
            <a:headEnd/>
            <a:tailEnd/>
          </a:ln>
        </p:spPr>
        <p:txBody>
          <a:bodyPr wrap="none" anchor="ctr"/>
          <a:lstStyle/>
          <a:p>
            <a:endParaRPr lang="it-IT"/>
          </a:p>
        </p:txBody>
      </p:sp>
      <p:sp>
        <p:nvSpPr>
          <p:cNvPr id="29735" name="Freeform 39"/>
          <p:cNvSpPr>
            <a:spLocks/>
          </p:cNvSpPr>
          <p:nvPr/>
        </p:nvSpPr>
        <p:spPr bwMode="auto">
          <a:xfrm>
            <a:off x="5761038" y="2765425"/>
            <a:ext cx="1173162" cy="817563"/>
          </a:xfrm>
          <a:custGeom>
            <a:avLst/>
            <a:gdLst>
              <a:gd name="T0" fmla="*/ 2147483647 w 739"/>
              <a:gd name="T1" fmla="*/ 2147483647 h 515"/>
              <a:gd name="T2" fmla="*/ 2147483647 w 739"/>
              <a:gd name="T3" fmla="*/ 2147483647 h 515"/>
              <a:gd name="T4" fmla="*/ 2147483647 w 739"/>
              <a:gd name="T5" fmla="*/ 2147483647 h 515"/>
              <a:gd name="T6" fmla="*/ 2147483647 w 739"/>
              <a:gd name="T7" fmla="*/ 2147483647 h 515"/>
              <a:gd name="T8" fmla="*/ 2147483647 w 739"/>
              <a:gd name="T9" fmla="*/ 2147483647 h 515"/>
              <a:gd name="T10" fmla="*/ 0 w 739"/>
              <a:gd name="T11" fmla="*/ 2147483647 h 515"/>
              <a:gd name="T12" fmla="*/ 2147483647 w 739"/>
              <a:gd name="T13" fmla="*/ 2147483647 h 515"/>
              <a:gd name="T14" fmla="*/ 2147483647 w 739"/>
              <a:gd name="T15" fmla="*/ 2147483647 h 515"/>
              <a:gd name="T16" fmla="*/ 2147483647 w 739"/>
              <a:gd name="T17" fmla="*/ 2147483647 h 515"/>
              <a:gd name="T18" fmla="*/ 2147483647 w 739"/>
              <a:gd name="T19" fmla="*/ 2147483647 h 515"/>
              <a:gd name="T20" fmla="*/ 2147483647 w 739"/>
              <a:gd name="T21" fmla="*/ 2147483647 h 515"/>
              <a:gd name="T22" fmla="*/ 2147483647 w 739"/>
              <a:gd name="T23" fmla="*/ 2147483647 h 515"/>
              <a:gd name="T24" fmla="*/ 2147483647 w 739"/>
              <a:gd name="T25" fmla="*/ 2147483647 h 515"/>
              <a:gd name="T26" fmla="*/ 2147483647 w 739"/>
              <a:gd name="T27" fmla="*/ 2147483647 h 515"/>
              <a:gd name="T28" fmla="*/ 2147483647 w 739"/>
              <a:gd name="T29" fmla="*/ 2147483647 h 515"/>
              <a:gd name="T30" fmla="*/ 2147483647 w 739"/>
              <a:gd name="T31" fmla="*/ 2147483647 h 515"/>
              <a:gd name="T32" fmla="*/ 2147483647 w 739"/>
              <a:gd name="T33" fmla="*/ 2147483647 h 515"/>
              <a:gd name="T34" fmla="*/ 2147483647 w 739"/>
              <a:gd name="T35" fmla="*/ 2147483647 h 515"/>
              <a:gd name="T36" fmla="*/ 2147483647 w 739"/>
              <a:gd name="T37" fmla="*/ 2147483647 h 515"/>
              <a:gd name="T38" fmla="*/ 2147483647 w 739"/>
              <a:gd name="T39" fmla="*/ 2147483647 h 515"/>
              <a:gd name="T40" fmla="*/ 2147483647 w 739"/>
              <a:gd name="T41" fmla="*/ 2147483647 h 515"/>
              <a:gd name="T42" fmla="*/ 2147483647 w 739"/>
              <a:gd name="T43" fmla="*/ 2147483647 h 515"/>
              <a:gd name="T44" fmla="*/ 2147483647 w 739"/>
              <a:gd name="T45" fmla="*/ 2147483647 h 515"/>
              <a:gd name="T46" fmla="*/ 2147483647 w 739"/>
              <a:gd name="T47" fmla="*/ 2147483647 h 515"/>
              <a:gd name="T48" fmla="*/ 2147483647 w 739"/>
              <a:gd name="T49" fmla="*/ 2147483647 h 515"/>
              <a:gd name="T50" fmla="*/ 2147483647 w 739"/>
              <a:gd name="T51" fmla="*/ 2147483647 h 515"/>
              <a:gd name="T52" fmla="*/ 2147483647 w 739"/>
              <a:gd name="T53" fmla="*/ 2147483647 h 515"/>
              <a:gd name="T54" fmla="*/ 2147483647 w 739"/>
              <a:gd name="T55" fmla="*/ 2147483647 h 515"/>
              <a:gd name="T56" fmla="*/ 2147483647 w 739"/>
              <a:gd name="T57" fmla="*/ 2147483647 h 515"/>
              <a:gd name="T58" fmla="*/ 2147483647 w 739"/>
              <a:gd name="T59" fmla="*/ 2147483647 h 515"/>
              <a:gd name="T60" fmla="*/ 2147483647 w 739"/>
              <a:gd name="T61" fmla="*/ 2147483647 h 515"/>
              <a:gd name="T62" fmla="*/ 2147483647 w 739"/>
              <a:gd name="T63" fmla="*/ 2147483647 h 515"/>
              <a:gd name="T64" fmla="*/ 2147483647 w 739"/>
              <a:gd name="T65" fmla="*/ 2147483647 h 515"/>
              <a:gd name="T66" fmla="*/ 2147483647 w 739"/>
              <a:gd name="T67" fmla="*/ 2147483647 h 5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9" h="515">
                <a:moveTo>
                  <a:pt x="268" y="240"/>
                </a:moveTo>
                <a:cubicBezTo>
                  <a:pt x="254" y="235"/>
                  <a:pt x="238" y="244"/>
                  <a:pt x="226" y="252"/>
                </a:cubicBezTo>
                <a:cubicBezTo>
                  <a:pt x="221" y="267"/>
                  <a:pt x="199" y="273"/>
                  <a:pt x="184" y="278"/>
                </a:cubicBezTo>
                <a:cubicBezTo>
                  <a:pt x="165" y="297"/>
                  <a:pt x="194" y="267"/>
                  <a:pt x="174" y="296"/>
                </a:cubicBezTo>
                <a:cubicBezTo>
                  <a:pt x="171" y="300"/>
                  <a:pt x="166" y="308"/>
                  <a:pt x="166" y="308"/>
                </a:cubicBezTo>
                <a:cubicBezTo>
                  <a:pt x="159" y="298"/>
                  <a:pt x="149" y="296"/>
                  <a:pt x="144" y="282"/>
                </a:cubicBezTo>
                <a:cubicBezTo>
                  <a:pt x="148" y="269"/>
                  <a:pt x="155" y="260"/>
                  <a:pt x="158" y="246"/>
                </a:cubicBezTo>
                <a:cubicBezTo>
                  <a:pt x="152" y="203"/>
                  <a:pt x="79" y="198"/>
                  <a:pt x="46" y="196"/>
                </a:cubicBezTo>
                <a:cubicBezTo>
                  <a:pt x="38" y="190"/>
                  <a:pt x="33" y="183"/>
                  <a:pt x="30" y="174"/>
                </a:cubicBezTo>
                <a:cubicBezTo>
                  <a:pt x="27" y="152"/>
                  <a:pt x="33" y="135"/>
                  <a:pt x="12" y="124"/>
                </a:cubicBezTo>
                <a:cubicBezTo>
                  <a:pt x="9" y="120"/>
                  <a:pt x="6" y="117"/>
                  <a:pt x="4" y="112"/>
                </a:cubicBezTo>
                <a:cubicBezTo>
                  <a:pt x="3" y="108"/>
                  <a:pt x="0" y="100"/>
                  <a:pt x="0" y="100"/>
                </a:cubicBezTo>
                <a:cubicBezTo>
                  <a:pt x="3" y="86"/>
                  <a:pt x="6" y="70"/>
                  <a:pt x="14" y="58"/>
                </a:cubicBezTo>
                <a:cubicBezTo>
                  <a:pt x="24" y="61"/>
                  <a:pt x="18" y="67"/>
                  <a:pt x="28" y="70"/>
                </a:cubicBezTo>
                <a:cubicBezTo>
                  <a:pt x="33" y="75"/>
                  <a:pt x="46" y="80"/>
                  <a:pt x="46" y="80"/>
                </a:cubicBezTo>
                <a:cubicBezTo>
                  <a:pt x="86" y="77"/>
                  <a:pt x="61" y="77"/>
                  <a:pt x="82" y="70"/>
                </a:cubicBezTo>
                <a:cubicBezTo>
                  <a:pt x="87" y="63"/>
                  <a:pt x="91" y="63"/>
                  <a:pt x="98" y="58"/>
                </a:cubicBezTo>
                <a:cubicBezTo>
                  <a:pt x="102" y="53"/>
                  <a:pt x="108" y="45"/>
                  <a:pt x="114" y="42"/>
                </a:cubicBezTo>
                <a:cubicBezTo>
                  <a:pt x="118" y="40"/>
                  <a:pt x="126" y="38"/>
                  <a:pt x="126" y="38"/>
                </a:cubicBezTo>
                <a:cubicBezTo>
                  <a:pt x="129" y="33"/>
                  <a:pt x="142" y="28"/>
                  <a:pt x="142" y="28"/>
                </a:cubicBezTo>
                <a:cubicBezTo>
                  <a:pt x="159" y="34"/>
                  <a:pt x="154" y="53"/>
                  <a:pt x="170" y="54"/>
                </a:cubicBezTo>
                <a:cubicBezTo>
                  <a:pt x="181" y="55"/>
                  <a:pt x="193" y="55"/>
                  <a:pt x="204" y="56"/>
                </a:cubicBezTo>
                <a:cubicBezTo>
                  <a:pt x="215" y="63"/>
                  <a:pt x="226" y="59"/>
                  <a:pt x="236" y="52"/>
                </a:cubicBezTo>
                <a:cubicBezTo>
                  <a:pt x="240" y="40"/>
                  <a:pt x="232" y="25"/>
                  <a:pt x="246" y="20"/>
                </a:cubicBezTo>
                <a:cubicBezTo>
                  <a:pt x="256" y="6"/>
                  <a:pt x="285" y="5"/>
                  <a:pt x="300" y="0"/>
                </a:cubicBezTo>
                <a:cubicBezTo>
                  <a:pt x="322" y="3"/>
                  <a:pt x="344" y="9"/>
                  <a:pt x="366" y="12"/>
                </a:cubicBezTo>
                <a:cubicBezTo>
                  <a:pt x="385" y="18"/>
                  <a:pt x="388" y="44"/>
                  <a:pt x="400" y="56"/>
                </a:cubicBezTo>
                <a:cubicBezTo>
                  <a:pt x="403" y="59"/>
                  <a:pt x="412" y="64"/>
                  <a:pt x="412" y="64"/>
                </a:cubicBezTo>
                <a:cubicBezTo>
                  <a:pt x="419" y="75"/>
                  <a:pt x="415" y="88"/>
                  <a:pt x="408" y="98"/>
                </a:cubicBezTo>
                <a:cubicBezTo>
                  <a:pt x="409" y="104"/>
                  <a:pt x="407" y="111"/>
                  <a:pt x="410" y="116"/>
                </a:cubicBezTo>
                <a:cubicBezTo>
                  <a:pt x="412" y="120"/>
                  <a:pt x="422" y="120"/>
                  <a:pt x="422" y="120"/>
                </a:cubicBezTo>
                <a:cubicBezTo>
                  <a:pt x="436" y="110"/>
                  <a:pt x="431" y="115"/>
                  <a:pt x="440" y="106"/>
                </a:cubicBezTo>
                <a:cubicBezTo>
                  <a:pt x="447" y="86"/>
                  <a:pt x="467" y="76"/>
                  <a:pt x="486" y="70"/>
                </a:cubicBezTo>
                <a:cubicBezTo>
                  <a:pt x="493" y="71"/>
                  <a:pt x="508" y="76"/>
                  <a:pt x="508" y="76"/>
                </a:cubicBezTo>
                <a:cubicBezTo>
                  <a:pt x="515" y="83"/>
                  <a:pt x="516" y="93"/>
                  <a:pt x="526" y="96"/>
                </a:cubicBezTo>
                <a:cubicBezTo>
                  <a:pt x="530" y="101"/>
                  <a:pt x="534" y="114"/>
                  <a:pt x="534" y="114"/>
                </a:cubicBezTo>
                <a:cubicBezTo>
                  <a:pt x="536" y="138"/>
                  <a:pt x="540" y="152"/>
                  <a:pt x="564" y="160"/>
                </a:cubicBezTo>
                <a:cubicBezTo>
                  <a:pt x="567" y="164"/>
                  <a:pt x="571" y="168"/>
                  <a:pt x="574" y="172"/>
                </a:cubicBezTo>
                <a:cubicBezTo>
                  <a:pt x="583" y="185"/>
                  <a:pt x="582" y="210"/>
                  <a:pt x="600" y="216"/>
                </a:cubicBezTo>
                <a:cubicBezTo>
                  <a:pt x="603" y="215"/>
                  <a:pt x="614" y="214"/>
                  <a:pt x="618" y="212"/>
                </a:cubicBezTo>
                <a:cubicBezTo>
                  <a:pt x="622" y="210"/>
                  <a:pt x="630" y="204"/>
                  <a:pt x="630" y="204"/>
                </a:cubicBezTo>
                <a:cubicBezTo>
                  <a:pt x="649" y="207"/>
                  <a:pt x="662" y="216"/>
                  <a:pt x="680" y="222"/>
                </a:cubicBezTo>
                <a:cubicBezTo>
                  <a:pt x="693" y="218"/>
                  <a:pt x="693" y="218"/>
                  <a:pt x="706" y="222"/>
                </a:cubicBezTo>
                <a:cubicBezTo>
                  <a:pt x="713" y="233"/>
                  <a:pt x="709" y="244"/>
                  <a:pt x="720" y="252"/>
                </a:cubicBezTo>
                <a:cubicBezTo>
                  <a:pt x="726" y="261"/>
                  <a:pt x="725" y="271"/>
                  <a:pt x="728" y="282"/>
                </a:cubicBezTo>
                <a:cubicBezTo>
                  <a:pt x="729" y="286"/>
                  <a:pt x="732" y="294"/>
                  <a:pt x="732" y="294"/>
                </a:cubicBezTo>
                <a:cubicBezTo>
                  <a:pt x="734" y="314"/>
                  <a:pt x="739" y="337"/>
                  <a:pt x="728" y="354"/>
                </a:cubicBezTo>
                <a:cubicBezTo>
                  <a:pt x="725" y="369"/>
                  <a:pt x="712" y="372"/>
                  <a:pt x="702" y="382"/>
                </a:cubicBezTo>
                <a:cubicBezTo>
                  <a:pt x="698" y="395"/>
                  <a:pt x="704" y="407"/>
                  <a:pt x="700" y="424"/>
                </a:cubicBezTo>
                <a:cubicBezTo>
                  <a:pt x="699" y="429"/>
                  <a:pt x="692" y="436"/>
                  <a:pt x="692" y="436"/>
                </a:cubicBezTo>
                <a:cubicBezTo>
                  <a:pt x="692" y="443"/>
                  <a:pt x="705" y="515"/>
                  <a:pt x="684" y="510"/>
                </a:cubicBezTo>
                <a:cubicBezTo>
                  <a:pt x="682" y="509"/>
                  <a:pt x="680" y="507"/>
                  <a:pt x="678" y="506"/>
                </a:cubicBezTo>
                <a:cubicBezTo>
                  <a:pt x="676" y="505"/>
                  <a:pt x="674" y="505"/>
                  <a:pt x="672" y="504"/>
                </a:cubicBezTo>
                <a:cubicBezTo>
                  <a:pt x="668" y="502"/>
                  <a:pt x="660" y="496"/>
                  <a:pt x="660" y="496"/>
                </a:cubicBezTo>
                <a:cubicBezTo>
                  <a:pt x="659" y="493"/>
                  <a:pt x="654" y="475"/>
                  <a:pt x="650" y="472"/>
                </a:cubicBezTo>
                <a:cubicBezTo>
                  <a:pt x="630" y="458"/>
                  <a:pt x="589" y="457"/>
                  <a:pt x="568" y="456"/>
                </a:cubicBezTo>
                <a:cubicBezTo>
                  <a:pt x="547" y="451"/>
                  <a:pt x="573" y="457"/>
                  <a:pt x="528" y="452"/>
                </a:cubicBezTo>
                <a:cubicBezTo>
                  <a:pt x="520" y="451"/>
                  <a:pt x="516" y="444"/>
                  <a:pt x="510" y="440"/>
                </a:cubicBezTo>
                <a:cubicBezTo>
                  <a:pt x="502" y="435"/>
                  <a:pt x="486" y="435"/>
                  <a:pt x="478" y="434"/>
                </a:cubicBezTo>
                <a:cubicBezTo>
                  <a:pt x="466" y="426"/>
                  <a:pt x="465" y="417"/>
                  <a:pt x="448" y="414"/>
                </a:cubicBezTo>
                <a:cubicBezTo>
                  <a:pt x="442" y="410"/>
                  <a:pt x="440" y="402"/>
                  <a:pt x="434" y="398"/>
                </a:cubicBezTo>
                <a:cubicBezTo>
                  <a:pt x="415" y="386"/>
                  <a:pt x="388" y="378"/>
                  <a:pt x="366" y="374"/>
                </a:cubicBezTo>
                <a:cubicBezTo>
                  <a:pt x="351" y="375"/>
                  <a:pt x="348" y="375"/>
                  <a:pt x="336" y="378"/>
                </a:cubicBezTo>
                <a:cubicBezTo>
                  <a:pt x="332" y="379"/>
                  <a:pt x="324" y="382"/>
                  <a:pt x="324" y="382"/>
                </a:cubicBezTo>
                <a:cubicBezTo>
                  <a:pt x="314" y="375"/>
                  <a:pt x="303" y="369"/>
                  <a:pt x="294" y="360"/>
                </a:cubicBezTo>
                <a:cubicBezTo>
                  <a:pt x="285" y="333"/>
                  <a:pt x="298" y="319"/>
                  <a:pt x="306" y="296"/>
                </a:cubicBezTo>
                <a:cubicBezTo>
                  <a:pt x="304" y="283"/>
                  <a:pt x="298" y="272"/>
                  <a:pt x="294" y="260"/>
                </a:cubicBezTo>
                <a:cubicBezTo>
                  <a:pt x="293" y="256"/>
                  <a:pt x="294" y="249"/>
                  <a:pt x="290" y="248"/>
                </a:cubicBezTo>
                <a:cubicBezTo>
                  <a:pt x="285" y="246"/>
                  <a:pt x="263" y="231"/>
                  <a:pt x="268" y="240"/>
                </a:cubicBezTo>
                <a:close/>
              </a:path>
            </a:pathLst>
          </a:custGeom>
          <a:solidFill>
            <a:srgbClr val="FF0000"/>
          </a:solidFill>
          <a:ln w="12700">
            <a:solidFill>
              <a:srgbClr val="993300"/>
            </a:solidFill>
            <a:round/>
            <a:headEnd/>
            <a:tailEnd/>
          </a:ln>
          <a:effectLst>
            <a:outerShdw dist="28398" dir="20006097" algn="ctr" rotWithShape="0">
              <a:srgbClr val="66FFFF"/>
            </a:outerShdw>
          </a:effectLst>
        </p:spPr>
        <p:txBody>
          <a:bodyPr wrap="none" anchor="ctr"/>
          <a:lstStyle/>
          <a:p>
            <a:endParaRPr lang="it-IT"/>
          </a:p>
        </p:txBody>
      </p:sp>
      <p:sp>
        <p:nvSpPr>
          <p:cNvPr id="29736" name="Freeform 40"/>
          <p:cNvSpPr>
            <a:spLocks/>
          </p:cNvSpPr>
          <p:nvPr/>
        </p:nvSpPr>
        <p:spPr bwMode="auto">
          <a:xfrm>
            <a:off x="6156325" y="2459038"/>
            <a:ext cx="660400" cy="649287"/>
          </a:xfrm>
          <a:custGeom>
            <a:avLst/>
            <a:gdLst>
              <a:gd name="T0" fmla="*/ 2147483647 w 416"/>
              <a:gd name="T1" fmla="*/ 2147483647 h 409"/>
              <a:gd name="T2" fmla="*/ 2147483647 w 416"/>
              <a:gd name="T3" fmla="*/ 2147483647 h 409"/>
              <a:gd name="T4" fmla="*/ 2147483647 w 416"/>
              <a:gd name="T5" fmla="*/ 2147483647 h 409"/>
              <a:gd name="T6" fmla="*/ 2147483647 w 416"/>
              <a:gd name="T7" fmla="*/ 2147483647 h 409"/>
              <a:gd name="T8" fmla="*/ 2147483647 w 416"/>
              <a:gd name="T9" fmla="*/ 2147483647 h 409"/>
              <a:gd name="T10" fmla="*/ 2147483647 w 416"/>
              <a:gd name="T11" fmla="*/ 2147483647 h 409"/>
              <a:gd name="T12" fmla="*/ 2147483647 w 416"/>
              <a:gd name="T13" fmla="*/ 2147483647 h 409"/>
              <a:gd name="T14" fmla="*/ 2147483647 w 416"/>
              <a:gd name="T15" fmla="*/ 2147483647 h 409"/>
              <a:gd name="T16" fmla="*/ 2147483647 w 416"/>
              <a:gd name="T17" fmla="*/ 2147483647 h 409"/>
              <a:gd name="T18" fmla="*/ 2147483647 w 416"/>
              <a:gd name="T19" fmla="*/ 2147483647 h 409"/>
              <a:gd name="T20" fmla="*/ 2147483647 w 416"/>
              <a:gd name="T21" fmla="*/ 2147483647 h 409"/>
              <a:gd name="T22" fmla="*/ 2147483647 w 416"/>
              <a:gd name="T23" fmla="*/ 2147483647 h 409"/>
              <a:gd name="T24" fmla="*/ 2147483647 w 416"/>
              <a:gd name="T25" fmla="*/ 2147483647 h 409"/>
              <a:gd name="T26" fmla="*/ 0 w 416"/>
              <a:gd name="T27" fmla="*/ 2147483647 h 409"/>
              <a:gd name="T28" fmla="*/ 2147483647 w 416"/>
              <a:gd name="T29" fmla="*/ 2147483647 h 409"/>
              <a:gd name="T30" fmla="*/ 2147483647 w 416"/>
              <a:gd name="T31" fmla="*/ 2147483647 h 409"/>
              <a:gd name="T32" fmla="*/ 2147483647 w 416"/>
              <a:gd name="T33" fmla="*/ 2147483647 h 409"/>
              <a:gd name="T34" fmla="*/ 2147483647 w 416"/>
              <a:gd name="T35" fmla="*/ 2147483647 h 409"/>
              <a:gd name="T36" fmla="*/ 2147483647 w 416"/>
              <a:gd name="T37" fmla="*/ 2147483647 h 409"/>
              <a:gd name="T38" fmla="*/ 2147483647 w 416"/>
              <a:gd name="T39" fmla="*/ 2147483647 h 409"/>
              <a:gd name="T40" fmla="*/ 2147483647 w 416"/>
              <a:gd name="T41" fmla="*/ 2147483647 h 409"/>
              <a:gd name="T42" fmla="*/ 2147483647 w 416"/>
              <a:gd name="T43" fmla="*/ 2147483647 h 409"/>
              <a:gd name="T44" fmla="*/ 2147483647 w 416"/>
              <a:gd name="T45" fmla="*/ 2147483647 h 409"/>
              <a:gd name="T46" fmla="*/ 2147483647 w 416"/>
              <a:gd name="T47" fmla="*/ 2147483647 h 409"/>
              <a:gd name="T48" fmla="*/ 2147483647 w 416"/>
              <a:gd name="T49" fmla="*/ 2147483647 h 409"/>
              <a:gd name="T50" fmla="*/ 2147483647 w 416"/>
              <a:gd name="T51" fmla="*/ 2147483647 h 409"/>
              <a:gd name="T52" fmla="*/ 2147483647 w 416"/>
              <a:gd name="T53" fmla="*/ 2147483647 h 409"/>
              <a:gd name="T54" fmla="*/ 2147483647 w 416"/>
              <a:gd name="T55" fmla="*/ 2147483647 h 409"/>
              <a:gd name="T56" fmla="*/ 2147483647 w 416"/>
              <a:gd name="T57" fmla="*/ 2147483647 h 409"/>
              <a:gd name="T58" fmla="*/ 2147483647 w 416"/>
              <a:gd name="T59" fmla="*/ 2147483647 h 409"/>
              <a:gd name="T60" fmla="*/ 2147483647 w 416"/>
              <a:gd name="T61" fmla="*/ 2147483647 h 409"/>
              <a:gd name="T62" fmla="*/ 2147483647 w 416"/>
              <a:gd name="T63" fmla="*/ 2147483647 h 409"/>
              <a:gd name="T64" fmla="*/ 2147483647 w 416"/>
              <a:gd name="T65" fmla="*/ 2147483647 h 409"/>
              <a:gd name="T66" fmla="*/ 2147483647 w 416"/>
              <a:gd name="T67" fmla="*/ 2147483647 h 409"/>
              <a:gd name="T68" fmla="*/ 2147483647 w 416"/>
              <a:gd name="T69" fmla="*/ 2147483647 h 409"/>
              <a:gd name="T70" fmla="*/ 2147483647 w 416"/>
              <a:gd name="T71" fmla="*/ 2147483647 h 409"/>
              <a:gd name="T72" fmla="*/ 2147483647 w 416"/>
              <a:gd name="T73" fmla="*/ 2147483647 h 409"/>
              <a:gd name="T74" fmla="*/ 2147483647 w 416"/>
              <a:gd name="T75" fmla="*/ 2147483647 h 409"/>
              <a:gd name="T76" fmla="*/ 2147483647 w 416"/>
              <a:gd name="T77" fmla="*/ 2147483647 h 409"/>
              <a:gd name="T78" fmla="*/ 2147483647 w 416"/>
              <a:gd name="T79" fmla="*/ 2147483647 h 409"/>
              <a:gd name="T80" fmla="*/ 2147483647 w 416"/>
              <a:gd name="T81" fmla="*/ 2147483647 h 409"/>
              <a:gd name="T82" fmla="*/ 2147483647 w 416"/>
              <a:gd name="T83" fmla="*/ 2147483647 h 409"/>
              <a:gd name="T84" fmla="*/ 2147483647 w 416"/>
              <a:gd name="T85" fmla="*/ 2147483647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6" h="409">
                <a:moveTo>
                  <a:pt x="404" y="399"/>
                </a:moveTo>
                <a:cubicBezTo>
                  <a:pt x="395" y="398"/>
                  <a:pt x="385" y="394"/>
                  <a:pt x="376" y="397"/>
                </a:cubicBezTo>
                <a:cubicBezTo>
                  <a:pt x="367" y="406"/>
                  <a:pt x="362" y="405"/>
                  <a:pt x="350" y="403"/>
                </a:cubicBezTo>
                <a:cubicBezTo>
                  <a:pt x="347" y="393"/>
                  <a:pt x="338" y="388"/>
                  <a:pt x="334" y="379"/>
                </a:cubicBezTo>
                <a:cubicBezTo>
                  <a:pt x="326" y="361"/>
                  <a:pt x="318" y="344"/>
                  <a:pt x="298" y="337"/>
                </a:cubicBezTo>
                <a:cubicBezTo>
                  <a:pt x="294" y="331"/>
                  <a:pt x="286" y="319"/>
                  <a:pt x="286" y="319"/>
                </a:cubicBezTo>
                <a:cubicBezTo>
                  <a:pt x="280" y="296"/>
                  <a:pt x="274" y="272"/>
                  <a:pt x="248" y="263"/>
                </a:cubicBezTo>
                <a:cubicBezTo>
                  <a:pt x="223" y="265"/>
                  <a:pt x="220" y="267"/>
                  <a:pt x="202" y="279"/>
                </a:cubicBezTo>
                <a:cubicBezTo>
                  <a:pt x="194" y="291"/>
                  <a:pt x="189" y="305"/>
                  <a:pt x="176" y="309"/>
                </a:cubicBezTo>
                <a:cubicBezTo>
                  <a:pt x="162" y="304"/>
                  <a:pt x="165" y="309"/>
                  <a:pt x="162" y="299"/>
                </a:cubicBezTo>
                <a:cubicBezTo>
                  <a:pt x="164" y="281"/>
                  <a:pt x="172" y="259"/>
                  <a:pt x="154" y="247"/>
                </a:cubicBezTo>
                <a:cubicBezTo>
                  <a:pt x="151" y="237"/>
                  <a:pt x="146" y="231"/>
                  <a:pt x="138" y="225"/>
                </a:cubicBezTo>
                <a:cubicBezTo>
                  <a:pt x="118" y="195"/>
                  <a:pt x="95" y="197"/>
                  <a:pt x="60" y="191"/>
                </a:cubicBezTo>
                <a:cubicBezTo>
                  <a:pt x="39" y="193"/>
                  <a:pt x="20" y="198"/>
                  <a:pt x="0" y="205"/>
                </a:cubicBezTo>
                <a:cubicBezTo>
                  <a:pt x="7" y="195"/>
                  <a:pt x="12" y="185"/>
                  <a:pt x="24" y="181"/>
                </a:cubicBezTo>
                <a:cubicBezTo>
                  <a:pt x="28" y="177"/>
                  <a:pt x="33" y="175"/>
                  <a:pt x="36" y="171"/>
                </a:cubicBezTo>
                <a:cubicBezTo>
                  <a:pt x="48" y="156"/>
                  <a:pt x="47" y="126"/>
                  <a:pt x="68" y="119"/>
                </a:cubicBezTo>
                <a:cubicBezTo>
                  <a:pt x="77" y="110"/>
                  <a:pt x="88" y="108"/>
                  <a:pt x="98" y="101"/>
                </a:cubicBezTo>
                <a:cubicBezTo>
                  <a:pt x="99" y="99"/>
                  <a:pt x="100" y="96"/>
                  <a:pt x="102" y="95"/>
                </a:cubicBezTo>
                <a:cubicBezTo>
                  <a:pt x="104" y="93"/>
                  <a:pt x="108" y="95"/>
                  <a:pt x="110" y="93"/>
                </a:cubicBezTo>
                <a:cubicBezTo>
                  <a:pt x="130" y="76"/>
                  <a:pt x="114" y="76"/>
                  <a:pt x="142" y="67"/>
                </a:cubicBezTo>
                <a:cubicBezTo>
                  <a:pt x="146" y="61"/>
                  <a:pt x="144" y="43"/>
                  <a:pt x="144" y="43"/>
                </a:cubicBezTo>
                <a:cubicBezTo>
                  <a:pt x="145" y="25"/>
                  <a:pt x="146" y="16"/>
                  <a:pt x="157" y="5"/>
                </a:cubicBezTo>
                <a:cubicBezTo>
                  <a:pt x="162" y="0"/>
                  <a:pt x="182" y="1"/>
                  <a:pt x="182" y="1"/>
                </a:cubicBezTo>
                <a:cubicBezTo>
                  <a:pt x="200" y="4"/>
                  <a:pt x="197" y="5"/>
                  <a:pt x="202" y="21"/>
                </a:cubicBezTo>
                <a:cubicBezTo>
                  <a:pt x="204" y="26"/>
                  <a:pt x="211" y="24"/>
                  <a:pt x="216" y="25"/>
                </a:cubicBezTo>
                <a:cubicBezTo>
                  <a:pt x="220" y="26"/>
                  <a:pt x="228" y="29"/>
                  <a:pt x="228" y="29"/>
                </a:cubicBezTo>
                <a:cubicBezTo>
                  <a:pt x="234" y="27"/>
                  <a:pt x="242" y="28"/>
                  <a:pt x="248" y="25"/>
                </a:cubicBezTo>
                <a:cubicBezTo>
                  <a:pt x="253" y="23"/>
                  <a:pt x="250" y="9"/>
                  <a:pt x="256" y="5"/>
                </a:cubicBezTo>
                <a:cubicBezTo>
                  <a:pt x="260" y="3"/>
                  <a:pt x="268" y="1"/>
                  <a:pt x="268" y="1"/>
                </a:cubicBezTo>
                <a:cubicBezTo>
                  <a:pt x="280" y="5"/>
                  <a:pt x="289" y="19"/>
                  <a:pt x="302" y="23"/>
                </a:cubicBezTo>
                <a:cubicBezTo>
                  <a:pt x="316" y="37"/>
                  <a:pt x="309" y="41"/>
                  <a:pt x="304" y="57"/>
                </a:cubicBezTo>
                <a:cubicBezTo>
                  <a:pt x="305" y="70"/>
                  <a:pt x="304" y="101"/>
                  <a:pt x="316" y="109"/>
                </a:cubicBezTo>
                <a:cubicBezTo>
                  <a:pt x="328" y="126"/>
                  <a:pt x="316" y="106"/>
                  <a:pt x="322" y="151"/>
                </a:cubicBezTo>
                <a:cubicBezTo>
                  <a:pt x="324" y="164"/>
                  <a:pt x="337" y="167"/>
                  <a:pt x="346" y="173"/>
                </a:cubicBezTo>
                <a:cubicBezTo>
                  <a:pt x="350" y="186"/>
                  <a:pt x="344" y="194"/>
                  <a:pt x="340" y="205"/>
                </a:cubicBezTo>
                <a:cubicBezTo>
                  <a:pt x="345" y="221"/>
                  <a:pt x="343" y="236"/>
                  <a:pt x="340" y="253"/>
                </a:cubicBezTo>
                <a:cubicBezTo>
                  <a:pt x="341" y="262"/>
                  <a:pt x="339" y="272"/>
                  <a:pt x="342" y="281"/>
                </a:cubicBezTo>
                <a:cubicBezTo>
                  <a:pt x="345" y="288"/>
                  <a:pt x="360" y="293"/>
                  <a:pt x="360" y="293"/>
                </a:cubicBezTo>
                <a:cubicBezTo>
                  <a:pt x="369" y="307"/>
                  <a:pt x="383" y="319"/>
                  <a:pt x="388" y="335"/>
                </a:cubicBezTo>
                <a:cubicBezTo>
                  <a:pt x="391" y="359"/>
                  <a:pt x="389" y="346"/>
                  <a:pt x="408" y="349"/>
                </a:cubicBezTo>
                <a:cubicBezTo>
                  <a:pt x="416" y="361"/>
                  <a:pt x="414" y="364"/>
                  <a:pt x="412" y="381"/>
                </a:cubicBezTo>
                <a:cubicBezTo>
                  <a:pt x="411" y="392"/>
                  <a:pt x="404" y="409"/>
                  <a:pt x="404" y="399"/>
                </a:cubicBezTo>
                <a:close/>
              </a:path>
            </a:pathLst>
          </a:custGeom>
          <a:solidFill>
            <a:srgbClr val="FF0000"/>
          </a:solidFill>
          <a:ln w="15875">
            <a:solidFill>
              <a:srgbClr val="993300"/>
            </a:solidFill>
            <a:round/>
            <a:headEnd/>
            <a:tailEnd/>
          </a:ln>
          <a:effectLst>
            <a:outerShdw dist="35921" dir="18900000" algn="ctr" rotWithShape="0">
              <a:srgbClr val="66FFFF"/>
            </a:outerShdw>
          </a:effectLst>
        </p:spPr>
        <p:txBody>
          <a:bodyPr wrap="none" anchor="ctr"/>
          <a:lstStyle/>
          <a:p>
            <a:endParaRPr lang="it-IT"/>
          </a:p>
        </p:txBody>
      </p:sp>
      <p:sp>
        <p:nvSpPr>
          <p:cNvPr id="29737" name="Text Box 41"/>
          <p:cNvSpPr txBox="1">
            <a:spLocks noChangeArrowheads="1"/>
          </p:cNvSpPr>
          <p:nvPr/>
        </p:nvSpPr>
        <p:spPr bwMode="auto">
          <a:xfrm>
            <a:off x="6324600" y="3048000"/>
            <a:ext cx="10668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RUDA</a:t>
            </a:r>
            <a:endParaRPr lang="it-IT" sz="1000" b="1" i="1">
              <a:latin typeface="Garamond" pitchFamily="18" charset="0"/>
            </a:endParaRPr>
          </a:p>
        </p:txBody>
      </p:sp>
      <p:sp>
        <p:nvSpPr>
          <p:cNvPr id="29738" name="Freeform 42"/>
          <p:cNvSpPr>
            <a:spLocks/>
          </p:cNvSpPr>
          <p:nvPr/>
        </p:nvSpPr>
        <p:spPr bwMode="auto">
          <a:xfrm>
            <a:off x="5637213" y="2112963"/>
            <a:ext cx="720725" cy="781050"/>
          </a:xfrm>
          <a:custGeom>
            <a:avLst/>
            <a:gdLst>
              <a:gd name="T0" fmla="*/ 2147483647 w 454"/>
              <a:gd name="T1" fmla="*/ 2147483647 h 492"/>
              <a:gd name="T2" fmla="*/ 2147483647 w 454"/>
              <a:gd name="T3" fmla="*/ 2147483647 h 492"/>
              <a:gd name="T4" fmla="*/ 2147483647 w 454"/>
              <a:gd name="T5" fmla="*/ 2147483647 h 492"/>
              <a:gd name="T6" fmla="*/ 2147483647 w 454"/>
              <a:gd name="T7" fmla="*/ 2147483647 h 492"/>
              <a:gd name="T8" fmla="*/ 2147483647 w 454"/>
              <a:gd name="T9" fmla="*/ 2147483647 h 492"/>
              <a:gd name="T10" fmla="*/ 2147483647 w 454"/>
              <a:gd name="T11" fmla="*/ 2147483647 h 492"/>
              <a:gd name="T12" fmla="*/ 2147483647 w 454"/>
              <a:gd name="T13" fmla="*/ 2147483647 h 492"/>
              <a:gd name="T14" fmla="*/ 2147483647 w 454"/>
              <a:gd name="T15" fmla="*/ 2147483647 h 492"/>
              <a:gd name="T16" fmla="*/ 2147483647 w 454"/>
              <a:gd name="T17" fmla="*/ 2147483647 h 492"/>
              <a:gd name="T18" fmla="*/ 2147483647 w 454"/>
              <a:gd name="T19" fmla="*/ 2147483647 h 492"/>
              <a:gd name="T20" fmla="*/ 2147483647 w 454"/>
              <a:gd name="T21" fmla="*/ 2147483647 h 492"/>
              <a:gd name="T22" fmla="*/ 2147483647 w 454"/>
              <a:gd name="T23" fmla="*/ 2147483647 h 492"/>
              <a:gd name="T24" fmla="*/ 2147483647 w 454"/>
              <a:gd name="T25" fmla="*/ 2147483647 h 492"/>
              <a:gd name="T26" fmla="*/ 2147483647 w 454"/>
              <a:gd name="T27" fmla="*/ 2147483647 h 492"/>
              <a:gd name="T28" fmla="*/ 2147483647 w 454"/>
              <a:gd name="T29" fmla="*/ 2147483647 h 492"/>
              <a:gd name="T30" fmla="*/ 2147483647 w 454"/>
              <a:gd name="T31" fmla="*/ 2147483647 h 492"/>
              <a:gd name="T32" fmla="*/ 2147483647 w 454"/>
              <a:gd name="T33" fmla="*/ 2147483647 h 492"/>
              <a:gd name="T34" fmla="*/ 2147483647 w 454"/>
              <a:gd name="T35" fmla="*/ 2147483647 h 492"/>
              <a:gd name="T36" fmla="*/ 2147483647 w 454"/>
              <a:gd name="T37" fmla="*/ 2147483647 h 492"/>
              <a:gd name="T38" fmla="*/ 2147483647 w 454"/>
              <a:gd name="T39" fmla="*/ 2147483647 h 492"/>
              <a:gd name="T40" fmla="*/ 2147483647 w 454"/>
              <a:gd name="T41" fmla="*/ 2147483647 h 492"/>
              <a:gd name="T42" fmla="*/ 2147483647 w 454"/>
              <a:gd name="T43" fmla="*/ 2147483647 h 492"/>
              <a:gd name="T44" fmla="*/ 2147483647 w 454"/>
              <a:gd name="T45" fmla="*/ 2147483647 h 492"/>
              <a:gd name="T46" fmla="*/ 2147483647 w 454"/>
              <a:gd name="T47" fmla="*/ 2147483647 h 492"/>
              <a:gd name="T48" fmla="*/ 2147483647 w 454"/>
              <a:gd name="T49" fmla="*/ 2147483647 h 492"/>
              <a:gd name="T50" fmla="*/ 2147483647 w 454"/>
              <a:gd name="T51" fmla="*/ 2147483647 h 492"/>
              <a:gd name="T52" fmla="*/ 2147483647 w 454"/>
              <a:gd name="T53" fmla="*/ 2147483647 h 492"/>
              <a:gd name="T54" fmla="*/ 2147483647 w 454"/>
              <a:gd name="T55" fmla="*/ 2147483647 h 492"/>
              <a:gd name="T56" fmla="*/ 2147483647 w 454"/>
              <a:gd name="T57" fmla="*/ 2147483647 h 492"/>
              <a:gd name="T58" fmla="*/ 2147483647 w 454"/>
              <a:gd name="T59" fmla="*/ 2147483647 h 492"/>
              <a:gd name="T60" fmla="*/ 2147483647 w 454"/>
              <a:gd name="T61" fmla="*/ 2147483647 h 492"/>
              <a:gd name="T62" fmla="*/ 2147483647 w 454"/>
              <a:gd name="T63" fmla="*/ 2147483647 h 492"/>
              <a:gd name="T64" fmla="*/ 2147483647 w 454"/>
              <a:gd name="T65" fmla="*/ 2147483647 h 492"/>
              <a:gd name="T66" fmla="*/ 0 w 454"/>
              <a:gd name="T67" fmla="*/ 2147483647 h 4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4"/>
              <a:gd name="T103" fmla="*/ 0 h 492"/>
              <a:gd name="T104" fmla="*/ 454 w 454"/>
              <a:gd name="T105" fmla="*/ 492 h 4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4" h="492">
                <a:moveTo>
                  <a:pt x="12" y="219"/>
                </a:moveTo>
                <a:cubicBezTo>
                  <a:pt x="10" y="214"/>
                  <a:pt x="7" y="209"/>
                  <a:pt x="5" y="204"/>
                </a:cubicBezTo>
                <a:cubicBezTo>
                  <a:pt x="4" y="201"/>
                  <a:pt x="1" y="195"/>
                  <a:pt x="1" y="195"/>
                </a:cubicBezTo>
                <a:cubicBezTo>
                  <a:pt x="2" y="177"/>
                  <a:pt x="8" y="163"/>
                  <a:pt x="11" y="145"/>
                </a:cubicBezTo>
                <a:cubicBezTo>
                  <a:pt x="10" y="129"/>
                  <a:pt x="8" y="113"/>
                  <a:pt x="7" y="97"/>
                </a:cubicBezTo>
                <a:cubicBezTo>
                  <a:pt x="8" y="79"/>
                  <a:pt x="10" y="64"/>
                  <a:pt x="17" y="48"/>
                </a:cubicBezTo>
                <a:cubicBezTo>
                  <a:pt x="18" y="45"/>
                  <a:pt x="17" y="41"/>
                  <a:pt x="20" y="39"/>
                </a:cubicBezTo>
                <a:cubicBezTo>
                  <a:pt x="29" y="33"/>
                  <a:pt x="24" y="35"/>
                  <a:pt x="38" y="33"/>
                </a:cubicBezTo>
                <a:cubicBezTo>
                  <a:pt x="55" y="34"/>
                  <a:pt x="72" y="33"/>
                  <a:pt x="89" y="36"/>
                </a:cubicBezTo>
                <a:cubicBezTo>
                  <a:pt x="90" y="36"/>
                  <a:pt x="106" y="51"/>
                  <a:pt x="114" y="54"/>
                </a:cubicBezTo>
                <a:cubicBezTo>
                  <a:pt x="116" y="56"/>
                  <a:pt x="122" y="65"/>
                  <a:pt x="123" y="65"/>
                </a:cubicBezTo>
                <a:cubicBezTo>
                  <a:pt x="126" y="67"/>
                  <a:pt x="132" y="68"/>
                  <a:pt x="132" y="68"/>
                </a:cubicBezTo>
                <a:cubicBezTo>
                  <a:pt x="140" y="67"/>
                  <a:pt x="142" y="62"/>
                  <a:pt x="150" y="61"/>
                </a:cubicBezTo>
                <a:cubicBezTo>
                  <a:pt x="174" y="45"/>
                  <a:pt x="172" y="48"/>
                  <a:pt x="211" y="47"/>
                </a:cubicBezTo>
                <a:cubicBezTo>
                  <a:pt x="224" y="44"/>
                  <a:pt x="238" y="46"/>
                  <a:pt x="251" y="43"/>
                </a:cubicBezTo>
                <a:cubicBezTo>
                  <a:pt x="254" y="39"/>
                  <a:pt x="256" y="39"/>
                  <a:pt x="260" y="35"/>
                </a:cubicBezTo>
                <a:cubicBezTo>
                  <a:pt x="262" y="29"/>
                  <a:pt x="266" y="31"/>
                  <a:pt x="272" y="32"/>
                </a:cubicBezTo>
                <a:cubicBezTo>
                  <a:pt x="291" y="30"/>
                  <a:pt x="281" y="22"/>
                  <a:pt x="293" y="19"/>
                </a:cubicBezTo>
                <a:cubicBezTo>
                  <a:pt x="297" y="17"/>
                  <a:pt x="297" y="14"/>
                  <a:pt x="300" y="11"/>
                </a:cubicBezTo>
                <a:cubicBezTo>
                  <a:pt x="313" y="12"/>
                  <a:pt x="323" y="12"/>
                  <a:pt x="336" y="9"/>
                </a:cubicBezTo>
                <a:cubicBezTo>
                  <a:pt x="337" y="5"/>
                  <a:pt x="337" y="3"/>
                  <a:pt x="341" y="0"/>
                </a:cubicBezTo>
                <a:cubicBezTo>
                  <a:pt x="350" y="1"/>
                  <a:pt x="347" y="2"/>
                  <a:pt x="353" y="8"/>
                </a:cubicBezTo>
                <a:cubicBezTo>
                  <a:pt x="355" y="15"/>
                  <a:pt x="360" y="25"/>
                  <a:pt x="365" y="30"/>
                </a:cubicBezTo>
                <a:cubicBezTo>
                  <a:pt x="367" y="35"/>
                  <a:pt x="369" y="38"/>
                  <a:pt x="371" y="43"/>
                </a:cubicBezTo>
                <a:cubicBezTo>
                  <a:pt x="372" y="54"/>
                  <a:pt x="370" y="70"/>
                  <a:pt x="377" y="80"/>
                </a:cubicBezTo>
                <a:cubicBezTo>
                  <a:pt x="380" y="91"/>
                  <a:pt x="385" y="112"/>
                  <a:pt x="395" y="119"/>
                </a:cubicBezTo>
                <a:cubicBezTo>
                  <a:pt x="402" y="129"/>
                  <a:pt x="400" y="142"/>
                  <a:pt x="405" y="153"/>
                </a:cubicBezTo>
                <a:cubicBezTo>
                  <a:pt x="407" y="156"/>
                  <a:pt x="410" y="159"/>
                  <a:pt x="411" y="162"/>
                </a:cubicBezTo>
                <a:cubicBezTo>
                  <a:pt x="413" y="167"/>
                  <a:pt x="415" y="172"/>
                  <a:pt x="417" y="177"/>
                </a:cubicBezTo>
                <a:cubicBezTo>
                  <a:pt x="418" y="179"/>
                  <a:pt x="419" y="183"/>
                  <a:pt x="419" y="183"/>
                </a:cubicBezTo>
                <a:cubicBezTo>
                  <a:pt x="420" y="198"/>
                  <a:pt x="420" y="230"/>
                  <a:pt x="432" y="242"/>
                </a:cubicBezTo>
                <a:cubicBezTo>
                  <a:pt x="436" y="258"/>
                  <a:pt x="438" y="273"/>
                  <a:pt x="450" y="285"/>
                </a:cubicBezTo>
                <a:cubicBezTo>
                  <a:pt x="452" y="291"/>
                  <a:pt x="454" y="297"/>
                  <a:pt x="446" y="300"/>
                </a:cubicBezTo>
                <a:cubicBezTo>
                  <a:pt x="442" y="307"/>
                  <a:pt x="436" y="311"/>
                  <a:pt x="428" y="314"/>
                </a:cubicBezTo>
                <a:cubicBezTo>
                  <a:pt x="424" y="320"/>
                  <a:pt x="415" y="325"/>
                  <a:pt x="407" y="327"/>
                </a:cubicBezTo>
                <a:cubicBezTo>
                  <a:pt x="404" y="329"/>
                  <a:pt x="398" y="331"/>
                  <a:pt x="398" y="331"/>
                </a:cubicBezTo>
                <a:cubicBezTo>
                  <a:pt x="395" y="335"/>
                  <a:pt x="380" y="349"/>
                  <a:pt x="375" y="351"/>
                </a:cubicBezTo>
                <a:cubicBezTo>
                  <a:pt x="371" y="364"/>
                  <a:pt x="369" y="376"/>
                  <a:pt x="365" y="389"/>
                </a:cubicBezTo>
                <a:cubicBezTo>
                  <a:pt x="364" y="392"/>
                  <a:pt x="360" y="393"/>
                  <a:pt x="357" y="395"/>
                </a:cubicBezTo>
                <a:cubicBezTo>
                  <a:pt x="351" y="399"/>
                  <a:pt x="349" y="406"/>
                  <a:pt x="342" y="409"/>
                </a:cubicBezTo>
                <a:cubicBezTo>
                  <a:pt x="338" y="411"/>
                  <a:pt x="332" y="415"/>
                  <a:pt x="332" y="415"/>
                </a:cubicBezTo>
                <a:cubicBezTo>
                  <a:pt x="331" y="421"/>
                  <a:pt x="325" y="425"/>
                  <a:pt x="320" y="428"/>
                </a:cubicBezTo>
                <a:cubicBezTo>
                  <a:pt x="317" y="433"/>
                  <a:pt x="315" y="434"/>
                  <a:pt x="313" y="440"/>
                </a:cubicBezTo>
                <a:cubicBezTo>
                  <a:pt x="313" y="441"/>
                  <a:pt x="312" y="443"/>
                  <a:pt x="312" y="443"/>
                </a:cubicBezTo>
                <a:cubicBezTo>
                  <a:pt x="311" y="457"/>
                  <a:pt x="314" y="472"/>
                  <a:pt x="299" y="474"/>
                </a:cubicBezTo>
                <a:cubicBezTo>
                  <a:pt x="281" y="472"/>
                  <a:pt x="263" y="469"/>
                  <a:pt x="245" y="468"/>
                </a:cubicBezTo>
                <a:cubicBezTo>
                  <a:pt x="240" y="467"/>
                  <a:pt x="238" y="465"/>
                  <a:pt x="234" y="461"/>
                </a:cubicBezTo>
                <a:cubicBezTo>
                  <a:pt x="233" y="457"/>
                  <a:pt x="229" y="453"/>
                  <a:pt x="225" y="451"/>
                </a:cubicBezTo>
                <a:cubicBezTo>
                  <a:pt x="222" y="446"/>
                  <a:pt x="221" y="447"/>
                  <a:pt x="216" y="444"/>
                </a:cubicBezTo>
                <a:cubicBezTo>
                  <a:pt x="207" y="446"/>
                  <a:pt x="203" y="450"/>
                  <a:pt x="195" y="455"/>
                </a:cubicBezTo>
                <a:cubicBezTo>
                  <a:pt x="191" y="457"/>
                  <a:pt x="183" y="459"/>
                  <a:pt x="183" y="459"/>
                </a:cubicBezTo>
                <a:cubicBezTo>
                  <a:pt x="180" y="463"/>
                  <a:pt x="175" y="467"/>
                  <a:pt x="171" y="470"/>
                </a:cubicBezTo>
                <a:cubicBezTo>
                  <a:pt x="168" y="472"/>
                  <a:pt x="162" y="477"/>
                  <a:pt x="162" y="477"/>
                </a:cubicBezTo>
                <a:cubicBezTo>
                  <a:pt x="159" y="485"/>
                  <a:pt x="145" y="490"/>
                  <a:pt x="137" y="492"/>
                </a:cubicBezTo>
                <a:cubicBezTo>
                  <a:pt x="127" y="491"/>
                  <a:pt x="124" y="489"/>
                  <a:pt x="113" y="488"/>
                </a:cubicBezTo>
                <a:cubicBezTo>
                  <a:pt x="107" y="486"/>
                  <a:pt x="104" y="483"/>
                  <a:pt x="99" y="480"/>
                </a:cubicBezTo>
                <a:cubicBezTo>
                  <a:pt x="95" y="475"/>
                  <a:pt x="91" y="471"/>
                  <a:pt x="87" y="465"/>
                </a:cubicBezTo>
                <a:cubicBezTo>
                  <a:pt x="84" y="461"/>
                  <a:pt x="85" y="455"/>
                  <a:pt x="83" y="450"/>
                </a:cubicBezTo>
                <a:cubicBezTo>
                  <a:pt x="75" y="431"/>
                  <a:pt x="74" y="423"/>
                  <a:pt x="57" y="413"/>
                </a:cubicBezTo>
                <a:cubicBezTo>
                  <a:pt x="53" y="408"/>
                  <a:pt x="47" y="405"/>
                  <a:pt x="41" y="404"/>
                </a:cubicBezTo>
                <a:cubicBezTo>
                  <a:pt x="39" y="403"/>
                  <a:pt x="35" y="402"/>
                  <a:pt x="35" y="402"/>
                </a:cubicBezTo>
                <a:cubicBezTo>
                  <a:pt x="31" y="398"/>
                  <a:pt x="30" y="394"/>
                  <a:pt x="27" y="389"/>
                </a:cubicBezTo>
                <a:cubicBezTo>
                  <a:pt x="23" y="367"/>
                  <a:pt x="28" y="351"/>
                  <a:pt x="32" y="332"/>
                </a:cubicBezTo>
                <a:cubicBezTo>
                  <a:pt x="31" y="314"/>
                  <a:pt x="36" y="283"/>
                  <a:pt x="18" y="271"/>
                </a:cubicBezTo>
                <a:cubicBezTo>
                  <a:pt x="16" y="262"/>
                  <a:pt x="17" y="252"/>
                  <a:pt x="19" y="243"/>
                </a:cubicBezTo>
                <a:cubicBezTo>
                  <a:pt x="19" y="237"/>
                  <a:pt x="19" y="231"/>
                  <a:pt x="18" y="225"/>
                </a:cubicBezTo>
                <a:cubicBezTo>
                  <a:pt x="17" y="220"/>
                  <a:pt x="8" y="215"/>
                  <a:pt x="8" y="215"/>
                </a:cubicBezTo>
                <a:cubicBezTo>
                  <a:pt x="6" y="208"/>
                  <a:pt x="0" y="203"/>
                  <a:pt x="0" y="195"/>
                </a:cubicBezTo>
              </a:path>
            </a:pathLst>
          </a:custGeom>
          <a:solidFill>
            <a:srgbClr val="FF0000"/>
          </a:solidFill>
          <a:ln w="15875">
            <a:solidFill>
              <a:srgbClr val="993300"/>
            </a:solidFill>
            <a:round/>
            <a:headEnd/>
            <a:tailEnd/>
          </a:ln>
        </p:spPr>
        <p:txBody>
          <a:bodyPr wrap="none" anchor="ctr"/>
          <a:lstStyle/>
          <a:p>
            <a:endParaRPr lang="it-IT"/>
          </a:p>
        </p:txBody>
      </p:sp>
      <p:sp>
        <p:nvSpPr>
          <p:cNvPr id="29739" name="Freeform 43"/>
          <p:cNvSpPr>
            <a:spLocks/>
          </p:cNvSpPr>
          <p:nvPr/>
        </p:nvSpPr>
        <p:spPr bwMode="auto">
          <a:xfrm>
            <a:off x="4233863" y="1677988"/>
            <a:ext cx="1144587" cy="727075"/>
          </a:xfrm>
          <a:custGeom>
            <a:avLst/>
            <a:gdLst>
              <a:gd name="T0" fmla="*/ 2147483647 w 721"/>
              <a:gd name="T1" fmla="*/ 2147483647 h 458"/>
              <a:gd name="T2" fmla="*/ 2147483647 w 721"/>
              <a:gd name="T3" fmla="*/ 2147483647 h 458"/>
              <a:gd name="T4" fmla="*/ 2147483647 w 721"/>
              <a:gd name="T5" fmla="*/ 2147483647 h 458"/>
              <a:gd name="T6" fmla="*/ 2147483647 w 721"/>
              <a:gd name="T7" fmla="*/ 2147483647 h 458"/>
              <a:gd name="T8" fmla="*/ 2147483647 w 721"/>
              <a:gd name="T9" fmla="*/ 2147483647 h 458"/>
              <a:gd name="T10" fmla="*/ 2147483647 w 721"/>
              <a:gd name="T11" fmla="*/ 2147483647 h 458"/>
              <a:gd name="T12" fmla="*/ 2147483647 w 721"/>
              <a:gd name="T13" fmla="*/ 2147483647 h 458"/>
              <a:gd name="T14" fmla="*/ 2147483647 w 721"/>
              <a:gd name="T15" fmla="*/ 2147483647 h 458"/>
              <a:gd name="T16" fmla="*/ 2147483647 w 721"/>
              <a:gd name="T17" fmla="*/ 2147483647 h 458"/>
              <a:gd name="T18" fmla="*/ 2147483647 w 721"/>
              <a:gd name="T19" fmla="*/ 0 h 458"/>
              <a:gd name="T20" fmla="*/ 2147483647 w 721"/>
              <a:gd name="T21" fmla="*/ 2147483647 h 458"/>
              <a:gd name="T22" fmla="*/ 2147483647 w 721"/>
              <a:gd name="T23" fmla="*/ 2147483647 h 458"/>
              <a:gd name="T24" fmla="*/ 2147483647 w 721"/>
              <a:gd name="T25" fmla="*/ 2147483647 h 458"/>
              <a:gd name="T26" fmla="*/ 2147483647 w 721"/>
              <a:gd name="T27" fmla="*/ 2147483647 h 458"/>
              <a:gd name="T28" fmla="*/ 2147483647 w 721"/>
              <a:gd name="T29" fmla="*/ 2147483647 h 458"/>
              <a:gd name="T30" fmla="*/ 2147483647 w 721"/>
              <a:gd name="T31" fmla="*/ 2147483647 h 458"/>
              <a:gd name="T32" fmla="*/ 2147483647 w 721"/>
              <a:gd name="T33" fmla="*/ 2147483647 h 458"/>
              <a:gd name="T34" fmla="*/ 2147483647 w 721"/>
              <a:gd name="T35" fmla="*/ 2147483647 h 458"/>
              <a:gd name="T36" fmla="*/ 2147483647 w 721"/>
              <a:gd name="T37" fmla="*/ 2147483647 h 458"/>
              <a:gd name="T38" fmla="*/ 2147483647 w 721"/>
              <a:gd name="T39" fmla="*/ 2147483647 h 458"/>
              <a:gd name="T40" fmla="*/ 2147483647 w 721"/>
              <a:gd name="T41" fmla="*/ 2147483647 h 458"/>
              <a:gd name="T42" fmla="*/ 2147483647 w 721"/>
              <a:gd name="T43" fmla="*/ 2147483647 h 458"/>
              <a:gd name="T44" fmla="*/ 2147483647 w 721"/>
              <a:gd name="T45" fmla="*/ 2147483647 h 458"/>
              <a:gd name="T46" fmla="*/ 2147483647 w 721"/>
              <a:gd name="T47" fmla="*/ 2147483647 h 458"/>
              <a:gd name="T48" fmla="*/ 2147483647 w 721"/>
              <a:gd name="T49" fmla="*/ 2147483647 h 458"/>
              <a:gd name="T50" fmla="*/ 2147483647 w 721"/>
              <a:gd name="T51" fmla="*/ 2147483647 h 458"/>
              <a:gd name="T52" fmla="*/ 2147483647 w 721"/>
              <a:gd name="T53" fmla="*/ 2147483647 h 458"/>
              <a:gd name="T54" fmla="*/ 2147483647 w 721"/>
              <a:gd name="T55" fmla="*/ 2147483647 h 458"/>
              <a:gd name="T56" fmla="*/ 2147483647 w 721"/>
              <a:gd name="T57" fmla="*/ 2147483647 h 458"/>
              <a:gd name="T58" fmla="*/ 2147483647 w 721"/>
              <a:gd name="T59" fmla="*/ 2147483647 h 458"/>
              <a:gd name="T60" fmla="*/ 2147483647 w 721"/>
              <a:gd name="T61" fmla="*/ 2147483647 h 458"/>
              <a:gd name="T62" fmla="*/ 2147483647 w 721"/>
              <a:gd name="T63" fmla="*/ 2147483647 h 458"/>
              <a:gd name="T64" fmla="*/ 2147483647 w 721"/>
              <a:gd name="T65" fmla="*/ 2147483647 h 458"/>
              <a:gd name="T66" fmla="*/ 2147483647 w 721"/>
              <a:gd name="T67" fmla="*/ 2147483647 h 4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1"/>
              <a:gd name="T103" fmla="*/ 0 h 458"/>
              <a:gd name="T104" fmla="*/ 721 w 721"/>
              <a:gd name="T105" fmla="*/ 458 h 4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1" h="458">
                <a:moveTo>
                  <a:pt x="9" y="392"/>
                </a:moveTo>
                <a:cubicBezTo>
                  <a:pt x="4" y="383"/>
                  <a:pt x="0" y="374"/>
                  <a:pt x="11" y="368"/>
                </a:cubicBezTo>
                <a:cubicBezTo>
                  <a:pt x="16" y="362"/>
                  <a:pt x="19" y="364"/>
                  <a:pt x="22" y="357"/>
                </a:cubicBezTo>
                <a:cubicBezTo>
                  <a:pt x="23" y="350"/>
                  <a:pt x="27" y="336"/>
                  <a:pt x="27" y="336"/>
                </a:cubicBezTo>
                <a:cubicBezTo>
                  <a:pt x="28" y="329"/>
                  <a:pt x="29" y="324"/>
                  <a:pt x="35" y="320"/>
                </a:cubicBezTo>
                <a:cubicBezTo>
                  <a:pt x="36" y="318"/>
                  <a:pt x="37" y="316"/>
                  <a:pt x="38" y="315"/>
                </a:cubicBezTo>
                <a:cubicBezTo>
                  <a:pt x="39" y="313"/>
                  <a:pt x="42" y="313"/>
                  <a:pt x="43" y="311"/>
                </a:cubicBezTo>
                <a:cubicBezTo>
                  <a:pt x="54" y="296"/>
                  <a:pt x="53" y="278"/>
                  <a:pt x="73" y="272"/>
                </a:cubicBezTo>
                <a:cubicBezTo>
                  <a:pt x="79" y="266"/>
                  <a:pt x="82" y="260"/>
                  <a:pt x="86" y="253"/>
                </a:cubicBezTo>
                <a:cubicBezTo>
                  <a:pt x="90" y="234"/>
                  <a:pt x="101" y="236"/>
                  <a:pt x="113" y="224"/>
                </a:cubicBezTo>
                <a:cubicBezTo>
                  <a:pt x="118" y="211"/>
                  <a:pt x="126" y="199"/>
                  <a:pt x="131" y="186"/>
                </a:cubicBezTo>
                <a:cubicBezTo>
                  <a:pt x="134" y="167"/>
                  <a:pt x="148" y="167"/>
                  <a:pt x="163" y="163"/>
                </a:cubicBezTo>
                <a:cubicBezTo>
                  <a:pt x="169" y="158"/>
                  <a:pt x="173" y="153"/>
                  <a:pt x="179" y="149"/>
                </a:cubicBezTo>
                <a:cubicBezTo>
                  <a:pt x="181" y="140"/>
                  <a:pt x="187" y="121"/>
                  <a:pt x="196" y="119"/>
                </a:cubicBezTo>
                <a:cubicBezTo>
                  <a:pt x="200" y="114"/>
                  <a:pt x="205" y="110"/>
                  <a:pt x="211" y="107"/>
                </a:cubicBezTo>
                <a:cubicBezTo>
                  <a:pt x="217" y="99"/>
                  <a:pt x="214" y="97"/>
                  <a:pt x="225" y="95"/>
                </a:cubicBezTo>
                <a:cubicBezTo>
                  <a:pt x="233" y="89"/>
                  <a:pt x="235" y="88"/>
                  <a:pt x="246" y="87"/>
                </a:cubicBezTo>
                <a:cubicBezTo>
                  <a:pt x="251" y="85"/>
                  <a:pt x="254" y="82"/>
                  <a:pt x="259" y="80"/>
                </a:cubicBezTo>
                <a:cubicBezTo>
                  <a:pt x="263" y="73"/>
                  <a:pt x="270" y="69"/>
                  <a:pt x="278" y="67"/>
                </a:cubicBezTo>
                <a:cubicBezTo>
                  <a:pt x="298" y="55"/>
                  <a:pt x="270" y="19"/>
                  <a:pt x="295" y="0"/>
                </a:cubicBezTo>
                <a:cubicBezTo>
                  <a:pt x="321" y="7"/>
                  <a:pt x="298" y="10"/>
                  <a:pt x="311" y="31"/>
                </a:cubicBezTo>
                <a:cubicBezTo>
                  <a:pt x="315" y="38"/>
                  <a:pt x="322" y="43"/>
                  <a:pt x="326" y="51"/>
                </a:cubicBezTo>
                <a:cubicBezTo>
                  <a:pt x="328" y="59"/>
                  <a:pt x="331" y="64"/>
                  <a:pt x="335" y="71"/>
                </a:cubicBezTo>
                <a:cubicBezTo>
                  <a:pt x="337" y="74"/>
                  <a:pt x="339" y="79"/>
                  <a:pt x="339" y="79"/>
                </a:cubicBezTo>
                <a:cubicBezTo>
                  <a:pt x="341" y="92"/>
                  <a:pt x="333" y="113"/>
                  <a:pt x="348" y="119"/>
                </a:cubicBezTo>
                <a:cubicBezTo>
                  <a:pt x="367" y="111"/>
                  <a:pt x="400" y="120"/>
                  <a:pt x="419" y="120"/>
                </a:cubicBezTo>
                <a:cubicBezTo>
                  <a:pt x="430" y="128"/>
                  <a:pt x="428" y="133"/>
                  <a:pt x="444" y="136"/>
                </a:cubicBezTo>
                <a:cubicBezTo>
                  <a:pt x="450" y="135"/>
                  <a:pt x="454" y="133"/>
                  <a:pt x="459" y="130"/>
                </a:cubicBezTo>
                <a:cubicBezTo>
                  <a:pt x="464" y="121"/>
                  <a:pt x="472" y="127"/>
                  <a:pt x="481" y="128"/>
                </a:cubicBezTo>
                <a:cubicBezTo>
                  <a:pt x="502" y="127"/>
                  <a:pt x="506" y="122"/>
                  <a:pt x="524" y="117"/>
                </a:cubicBezTo>
                <a:cubicBezTo>
                  <a:pt x="545" y="104"/>
                  <a:pt x="568" y="99"/>
                  <a:pt x="593" y="98"/>
                </a:cubicBezTo>
                <a:cubicBezTo>
                  <a:pt x="597" y="94"/>
                  <a:pt x="602" y="91"/>
                  <a:pt x="607" y="87"/>
                </a:cubicBezTo>
                <a:cubicBezTo>
                  <a:pt x="627" y="91"/>
                  <a:pt x="636" y="82"/>
                  <a:pt x="652" y="79"/>
                </a:cubicBezTo>
                <a:cubicBezTo>
                  <a:pt x="656" y="73"/>
                  <a:pt x="658" y="74"/>
                  <a:pt x="665" y="75"/>
                </a:cubicBezTo>
                <a:cubicBezTo>
                  <a:pt x="671" y="83"/>
                  <a:pt x="672" y="91"/>
                  <a:pt x="678" y="99"/>
                </a:cubicBezTo>
                <a:cubicBezTo>
                  <a:pt x="681" y="112"/>
                  <a:pt x="688" y="126"/>
                  <a:pt x="694" y="139"/>
                </a:cubicBezTo>
                <a:cubicBezTo>
                  <a:pt x="695" y="150"/>
                  <a:pt x="695" y="181"/>
                  <a:pt x="710" y="184"/>
                </a:cubicBezTo>
                <a:cubicBezTo>
                  <a:pt x="714" y="187"/>
                  <a:pt x="721" y="195"/>
                  <a:pt x="721" y="195"/>
                </a:cubicBezTo>
                <a:cubicBezTo>
                  <a:pt x="720" y="197"/>
                  <a:pt x="721" y="200"/>
                  <a:pt x="719" y="202"/>
                </a:cubicBezTo>
                <a:cubicBezTo>
                  <a:pt x="718" y="203"/>
                  <a:pt x="715" y="203"/>
                  <a:pt x="713" y="203"/>
                </a:cubicBezTo>
                <a:cubicBezTo>
                  <a:pt x="706" y="205"/>
                  <a:pt x="701" y="210"/>
                  <a:pt x="694" y="211"/>
                </a:cubicBezTo>
                <a:cubicBezTo>
                  <a:pt x="690" y="218"/>
                  <a:pt x="681" y="226"/>
                  <a:pt x="673" y="227"/>
                </a:cubicBezTo>
                <a:cubicBezTo>
                  <a:pt x="665" y="230"/>
                  <a:pt x="657" y="231"/>
                  <a:pt x="649" y="232"/>
                </a:cubicBezTo>
                <a:cubicBezTo>
                  <a:pt x="631" y="238"/>
                  <a:pt x="602" y="239"/>
                  <a:pt x="583" y="240"/>
                </a:cubicBezTo>
                <a:cubicBezTo>
                  <a:pt x="578" y="246"/>
                  <a:pt x="573" y="252"/>
                  <a:pt x="567" y="256"/>
                </a:cubicBezTo>
                <a:cubicBezTo>
                  <a:pt x="564" y="270"/>
                  <a:pt x="568" y="281"/>
                  <a:pt x="574" y="293"/>
                </a:cubicBezTo>
                <a:cubicBezTo>
                  <a:pt x="577" y="308"/>
                  <a:pt x="578" y="324"/>
                  <a:pt x="579" y="339"/>
                </a:cubicBezTo>
                <a:cubicBezTo>
                  <a:pt x="578" y="350"/>
                  <a:pt x="579" y="362"/>
                  <a:pt x="577" y="373"/>
                </a:cubicBezTo>
                <a:cubicBezTo>
                  <a:pt x="577" y="375"/>
                  <a:pt x="573" y="375"/>
                  <a:pt x="572" y="376"/>
                </a:cubicBezTo>
                <a:cubicBezTo>
                  <a:pt x="566" y="383"/>
                  <a:pt x="559" y="399"/>
                  <a:pt x="559" y="399"/>
                </a:cubicBezTo>
                <a:cubicBezTo>
                  <a:pt x="557" y="408"/>
                  <a:pt x="554" y="417"/>
                  <a:pt x="551" y="426"/>
                </a:cubicBezTo>
                <a:cubicBezTo>
                  <a:pt x="550" y="434"/>
                  <a:pt x="550" y="438"/>
                  <a:pt x="542" y="440"/>
                </a:cubicBezTo>
                <a:cubicBezTo>
                  <a:pt x="533" y="445"/>
                  <a:pt x="529" y="449"/>
                  <a:pt x="518" y="451"/>
                </a:cubicBezTo>
                <a:cubicBezTo>
                  <a:pt x="500" y="458"/>
                  <a:pt x="512" y="455"/>
                  <a:pt x="483" y="456"/>
                </a:cubicBezTo>
                <a:cubicBezTo>
                  <a:pt x="437" y="454"/>
                  <a:pt x="395" y="448"/>
                  <a:pt x="347" y="447"/>
                </a:cubicBezTo>
                <a:cubicBezTo>
                  <a:pt x="337" y="446"/>
                  <a:pt x="326" y="444"/>
                  <a:pt x="316" y="443"/>
                </a:cubicBezTo>
                <a:cubicBezTo>
                  <a:pt x="313" y="443"/>
                  <a:pt x="308" y="442"/>
                  <a:pt x="308" y="442"/>
                </a:cubicBezTo>
                <a:cubicBezTo>
                  <a:pt x="306" y="433"/>
                  <a:pt x="303" y="429"/>
                  <a:pt x="295" y="424"/>
                </a:cubicBezTo>
                <a:cubicBezTo>
                  <a:pt x="292" y="422"/>
                  <a:pt x="287" y="418"/>
                  <a:pt x="287" y="418"/>
                </a:cubicBezTo>
                <a:cubicBezTo>
                  <a:pt x="281" y="408"/>
                  <a:pt x="273" y="388"/>
                  <a:pt x="263" y="384"/>
                </a:cubicBezTo>
                <a:cubicBezTo>
                  <a:pt x="257" y="385"/>
                  <a:pt x="251" y="384"/>
                  <a:pt x="246" y="387"/>
                </a:cubicBezTo>
                <a:cubicBezTo>
                  <a:pt x="234" y="395"/>
                  <a:pt x="238" y="408"/>
                  <a:pt x="222" y="411"/>
                </a:cubicBezTo>
                <a:cubicBezTo>
                  <a:pt x="213" y="415"/>
                  <a:pt x="193" y="416"/>
                  <a:pt x="193" y="416"/>
                </a:cubicBezTo>
                <a:cubicBezTo>
                  <a:pt x="180" y="421"/>
                  <a:pt x="170" y="420"/>
                  <a:pt x="155" y="421"/>
                </a:cubicBezTo>
                <a:cubicBezTo>
                  <a:pt x="122" y="416"/>
                  <a:pt x="96" y="408"/>
                  <a:pt x="62" y="407"/>
                </a:cubicBezTo>
                <a:cubicBezTo>
                  <a:pt x="53" y="405"/>
                  <a:pt x="45" y="403"/>
                  <a:pt x="36" y="402"/>
                </a:cubicBezTo>
                <a:cubicBezTo>
                  <a:pt x="29" y="399"/>
                  <a:pt x="23" y="396"/>
                  <a:pt x="15" y="394"/>
                </a:cubicBezTo>
                <a:cubicBezTo>
                  <a:pt x="14" y="394"/>
                  <a:pt x="0" y="389"/>
                  <a:pt x="9" y="392"/>
                </a:cubicBezTo>
                <a:close/>
              </a:path>
            </a:pathLst>
          </a:custGeom>
          <a:solidFill>
            <a:srgbClr val="FF0000"/>
          </a:solidFill>
          <a:ln w="15875">
            <a:solidFill>
              <a:srgbClr val="993300"/>
            </a:solidFill>
            <a:round/>
            <a:headEnd/>
            <a:tailEnd/>
          </a:ln>
        </p:spPr>
        <p:txBody>
          <a:bodyPr wrap="none" anchor="ctr"/>
          <a:lstStyle/>
          <a:p>
            <a:endParaRPr lang="it-IT"/>
          </a:p>
        </p:txBody>
      </p:sp>
      <p:sp>
        <p:nvSpPr>
          <p:cNvPr id="29740" name="Text Box 44"/>
          <p:cNvSpPr txBox="1">
            <a:spLocks noChangeArrowheads="1"/>
          </p:cNvSpPr>
          <p:nvPr/>
        </p:nvSpPr>
        <p:spPr bwMode="auto">
          <a:xfrm>
            <a:off x="4419600" y="1981200"/>
            <a:ext cx="7620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GONARS</a:t>
            </a:r>
            <a:endParaRPr lang="it-IT" sz="600" b="1" i="1">
              <a:latin typeface="Garamond" pitchFamily="18" charset="0"/>
            </a:endParaRPr>
          </a:p>
        </p:txBody>
      </p:sp>
      <p:sp>
        <p:nvSpPr>
          <p:cNvPr id="29741" name="Freeform 45"/>
          <p:cNvSpPr>
            <a:spLocks/>
          </p:cNvSpPr>
          <p:nvPr/>
        </p:nvSpPr>
        <p:spPr bwMode="auto">
          <a:xfrm>
            <a:off x="5267325" y="1566863"/>
            <a:ext cx="914400" cy="473075"/>
          </a:xfrm>
          <a:custGeom>
            <a:avLst/>
            <a:gdLst>
              <a:gd name="T0" fmla="*/ 2147483647 w 576"/>
              <a:gd name="T1" fmla="*/ 2147483647 h 298"/>
              <a:gd name="T2" fmla="*/ 2147483647 w 576"/>
              <a:gd name="T3" fmla="*/ 2147483647 h 298"/>
              <a:gd name="T4" fmla="*/ 2147483647 w 576"/>
              <a:gd name="T5" fmla="*/ 2147483647 h 298"/>
              <a:gd name="T6" fmla="*/ 2147483647 w 576"/>
              <a:gd name="T7" fmla="*/ 2147483647 h 298"/>
              <a:gd name="T8" fmla="*/ 2147483647 w 576"/>
              <a:gd name="T9" fmla="*/ 2147483647 h 298"/>
              <a:gd name="T10" fmla="*/ 2147483647 w 576"/>
              <a:gd name="T11" fmla="*/ 2147483647 h 298"/>
              <a:gd name="T12" fmla="*/ 2147483647 w 576"/>
              <a:gd name="T13" fmla="*/ 2147483647 h 298"/>
              <a:gd name="T14" fmla="*/ 2147483647 w 576"/>
              <a:gd name="T15" fmla="*/ 2147483647 h 298"/>
              <a:gd name="T16" fmla="*/ 2147483647 w 576"/>
              <a:gd name="T17" fmla="*/ 2147483647 h 298"/>
              <a:gd name="T18" fmla="*/ 2147483647 w 576"/>
              <a:gd name="T19" fmla="*/ 2147483647 h 298"/>
              <a:gd name="T20" fmla="*/ 2147483647 w 576"/>
              <a:gd name="T21" fmla="*/ 2147483647 h 298"/>
              <a:gd name="T22" fmla="*/ 2147483647 w 576"/>
              <a:gd name="T23" fmla="*/ 2147483647 h 298"/>
              <a:gd name="T24" fmla="*/ 2147483647 w 576"/>
              <a:gd name="T25" fmla="*/ 2147483647 h 298"/>
              <a:gd name="T26" fmla="*/ 2147483647 w 576"/>
              <a:gd name="T27" fmla="*/ 2147483647 h 298"/>
              <a:gd name="T28" fmla="*/ 2147483647 w 576"/>
              <a:gd name="T29" fmla="*/ 2147483647 h 298"/>
              <a:gd name="T30" fmla="*/ 2147483647 w 576"/>
              <a:gd name="T31" fmla="*/ 2147483647 h 298"/>
              <a:gd name="T32" fmla="*/ 2147483647 w 576"/>
              <a:gd name="T33" fmla="*/ 2147483647 h 298"/>
              <a:gd name="T34" fmla="*/ 2147483647 w 576"/>
              <a:gd name="T35" fmla="*/ 2147483647 h 298"/>
              <a:gd name="T36" fmla="*/ 2147483647 w 576"/>
              <a:gd name="T37" fmla="*/ 2147483647 h 298"/>
              <a:gd name="T38" fmla="*/ 2147483647 w 576"/>
              <a:gd name="T39" fmla="*/ 2147483647 h 298"/>
              <a:gd name="T40" fmla="*/ 2147483647 w 576"/>
              <a:gd name="T41" fmla="*/ 2147483647 h 298"/>
              <a:gd name="T42" fmla="*/ 2147483647 w 576"/>
              <a:gd name="T43" fmla="*/ 2147483647 h 298"/>
              <a:gd name="T44" fmla="*/ 2147483647 w 576"/>
              <a:gd name="T45" fmla="*/ 2147483647 h 298"/>
              <a:gd name="T46" fmla="*/ 2147483647 w 576"/>
              <a:gd name="T47" fmla="*/ 0 h 298"/>
              <a:gd name="T48" fmla="*/ 2147483647 w 576"/>
              <a:gd name="T49" fmla="*/ 2147483647 h 298"/>
              <a:gd name="T50" fmla="*/ 2147483647 w 576"/>
              <a:gd name="T51" fmla="*/ 2147483647 h 298"/>
              <a:gd name="T52" fmla="*/ 2147483647 w 576"/>
              <a:gd name="T53" fmla="*/ 2147483647 h 298"/>
              <a:gd name="T54" fmla="*/ 2147483647 w 576"/>
              <a:gd name="T55" fmla="*/ 2147483647 h 298"/>
              <a:gd name="T56" fmla="*/ 2147483647 w 576"/>
              <a:gd name="T57" fmla="*/ 2147483647 h 298"/>
              <a:gd name="T58" fmla="*/ 2147483647 w 576"/>
              <a:gd name="T59" fmla="*/ 2147483647 h 298"/>
              <a:gd name="T60" fmla="*/ 2147483647 w 576"/>
              <a:gd name="T61" fmla="*/ 2147483647 h 298"/>
              <a:gd name="T62" fmla="*/ 2147483647 w 576"/>
              <a:gd name="T63" fmla="*/ 2147483647 h 298"/>
              <a:gd name="T64" fmla="*/ 2147483647 w 576"/>
              <a:gd name="T65" fmla="*/ 2147483647 h 298"/>
              <a:gd name="T66" fmla="*/ 2147483647 w 576"/>
              <a:gd name="T67" fmla="*/ 2147483647 h 298"/>
              <a:gd name="T68" fmla="*/ 2147483647 w 576"/>
              <a:gd name="T69" fmla="*/ 2147483647 h 298"/>
              <a:gd name="T70" fmla="*/ 2147483647 w 576"/>
              <a:gd name="T71" fmla="*/ 2147483647 h 298"/>
              <a:gd name="T72" fmla="*/ 2147483647 w 576"/>
              <a:gd name="T73" fmla="*/ 2147483647 h 298"/>
              <a:gd name="T74" fmla="*/ 2147483647 w 576"/>
              <a:gd name="T75" fmla="*/ 2147483647 h 298"/>
              <a:gd name="T76" fmla="*/ 2147483647 w 576"/>
              <a:gd name="T77" fmla="*/ 2147483647 h 298"/>
              <a:gd name="T78" fmla="*/ 2147483647 w 576"/>
              <a:gd name="T79" fmla="*/ 2147483647 h 298"/>
              <a:gd name="T80" fmla="*/ 2147483647 w 576"/>
              <a:gd name="T81" fmla="*/ 2147483647 h 298"/>
              <a:gd name="T82" fmla="*/ 2147483647 w 576"/>
              <a:gd name="T83" fmla="*/ 2147483647 h 298"/>
              <a:gd name="T84" fmla="*/ 2147483647 w 576"/>
              <a:gd name="T85" fmla="*/ 2147483647 h 298"/>
              <a:gd name="T86" fmla="*/ 2147483647 w 576"/>
              <a:gd name="T87" fmla="*/ 2147483647 h 298"/>
              <a:gd name="T88" fmla="*/ 2147483647 w 576"/>
              <a:gd name="T89" fmla="*/ 2147483647 h 298"/>
              <a:gd name="T90" fmla="*/ 2147483647 w 576"/>
              <a:gd name="T91" fmla="*/ 2147483647 h 298"/>
              <a:gd name="T92" fmla="*/ 2147483647 w 576"/>
              <a:gd name="T93" fmla="*/ 2147483647 h 298"/>
              <a:gd name="T94" fmla="*/ 2147483647 w 576"/>
              <a:gd name="T95" fmla="*/ 2147483647 h 298"/>
              <a:gd name="T96" fmla="*/ 2147483647 w 576"/>
              <a:gd name="T97" fmla="*/ 2147483647 h 298"/>
              <a:gd name="T98" fmla="*/ 2147483647 w 576"/>
              <a:gd name="T99" fmla="*/ 2147483647 h 298"/>
              <a:gd name="T100" fmla="*/ 2147483647 w 576"/>
              <a:gd name="T101" fmla="*/ 2147483647 h 298"/>
              <a:gd name="T102" fmla="*/ 2147483647 w 576"/>
              <a:gd name="T103" fmla="*/ 2147483647 h 298"/>
              <a:gd name="T104" fmla="*/ 2147483647 w 576"/>
              <a:gd name="T105" fmla="*/ 2147483647 h 298"/>
              <a:gd name="T106" fmla="*/ 2147483647 w 576"/>
              <a:gd name="T107" fmla="*/ 2147483647 h 298"/>
              <a:gd name="T108" fmla="*/ 2147483647 w 576"/>
              <a:gd name="T109" fmla="*/ 2147483647 h 298"/>
              <a:gd name="T110" fmla="*/ 2147483647 w 576"/>
              <a:gd name="T111" fmla="*/ 2147483647 h 298"/>
              <a:gd name="T112" fmla="*/ 2147483647 w 576"/>
              <a:gd name="T113" fmla="*/ 214748364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6"/>
              <a:gd name="T172" fmla="*/ 0 h 298"/>
              <a:gd name="T173" fmla="*/ 576 w 576"/>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6" h="298">
                <a:moveTo>
                  <a:pt x="2" y="138"/>
                </a:moveTo>
                <a:cubicBezTo>
                  <a:pt x="22" y="133"/>
                  <a:pt x="0" y="140"/>
                  <a:pt x="15" y="131"/>
                </a:cubicBezTo>
                <a:cubicBezTo>
                  <a:pt x="23" y="126"/>
                  <a:pt x="35" y="127"/>
                  <a:pt x="44" y="122"/>
                </a:cubicBezTo>
                <a:cubicBezTo>
                  <a:pt x="50" y="112"/>
                  <a:pt x="62" y="107"/>
                  <a:pt x="68" y="95"/>
                </a:cubicBezTo>
                <a:cubicBezTo>
                  <a:pt x="70" y="87"/>
                  <a:pt x="71" y="81"/>
                  <a:pt x="79" y="79"/>
                </a:cubicBezTo>
                <a:cubicBezTo>
                  <a:pt x="85" y="75"/>
                  <a:pt x="89" y="74"/>
                  <a:pt x="95" y="72"/>
                </a:cubicBezTo>
                <a:cubicBezTo>
                  <a:pt x="100" y="63"/>
                  <a:pt x="103" y="64"/>
                  <a:pt x="114" y="63"/>
                </a:cubicBezTo>
                <a:cubicBezTo>
                  <a:pt x="132" y="59"/>
                  <a:pt x="125" y="60"/>
                  <a:pt x="135" y="58"/>
                </a:cubicBezTo>
                <a:cubicBezTo>
                  <a:pt x="144" y="43"/>
                  <a:pt x="155" y="39"/>
                  <a:pt x="173" y="35"/>
                </a:cubicBezTo>
                <a:cubicBezTo>
                  <a:pt x="182" y="36"/>
                  <a:pt x="188" y="38"/>
                  <a:pt x="196" y="40"/>
                </a:cubicBezTo>
                <a:cubicBezTo>
                  <a:pt x="206" y="45"/>
                  <a:pt x="216" y="43"/>
                  <a:pt x="228" y="42"/>
                </a:cubicBezTo>
                <a:cubicBezTo>
                  <a:pt x="235" y="36"/>
                  <a:pt x="241" y="30"/>
                  <a:pt x="250" y="26"/>
                </a:cubicBezTo>
                <a:cubicBezTo>
                  <a:pt x="260" y="28"/>
                  <a:pt x="254" y="30"/>
                  <a:pt x="261" y="35"/>
                </a:cubicBezTo>
                <a:cubicBezTo>
                  <a:pt x="268" y="40"/>
                  <a:pt x="281" y="40"/>
                  <a:pt x="288" y="40"/>
                </a:cubicBezTo>
                <a:cubicBezTo>
                  <a:pt x="301" y="40"/>
                  <a:pt x="318" y="36"/>
                  <a:pt x="330" y="43"/>
                </a:cubicBezTo>
                <a:cubicBezTo>
                  <a:pt x="334" y="49"/>
                  <a:pt x="342" y="50"/>
                  <a:pt x="349" y="51"/>
                </a:cubicBezTo>
                <a:cubicBezTo>
                  <a:pt x="360" y="55"/>
                  <a:pt x="361" y="55"/>
                  <a:pt x="375" y="53"/>
                </a:cubicBezTo>
                <a:cubicBezTo>
                  <a:pt x="387" y="55"/>
                  <a:pt x="394" y="57"/>
                  <a:pt x="404" y="59"/>
                </a:cubicBezTo>
                <a:cubicBezTo>
                  <a:pt x="429" y="57"/>
                  <a:pt x="432" y="45"/>
                  <a:pt x="452" y="42"/>
                </a:cubicBezTo>
                <a:cubicBezTo>
                  <a:pt x="457" y="39"/>
                  <a:pt x="461" y="39"/>
                  <a:pt x="466" y="35"/>
                </a:cubicBezTo>
                <a:cubicBezTo>
                  <a:pt x="485" y="40"/>
                  <a:pt x="477" y="40"/>
                  <a:pt x="492" y="37"/>
                </a:cubicBezTo>
                <a:cubicBezTo>
                  <a:pt x="497" y="35"/>
                  <a:pt x="501" y="34"/>
                  <a:pt x="506" y="31"/>
                </a:cubicBezTo>
                <a:cubicBezTo>
                  <a:pt x="512" y="22"/>
                  <a:pt x="537" y="16"/>
                  <a:pt x="548" y="8"/>
                </a:cubicBezTo>
                <a:cubicBezTo>
                  <a:pt x="552" y="2"/>
                  <a:pt x="554" y="3"/>
                  <a:pt x="560" y="0"/>
                </a:cubicBezTo>
                <a:cubicBezTo>
                  <a:pt x="566" y="2"/>
                  <a:pt x="569" y="1"/>
                  <a:pt x="572" y="7"/>
                </a:cubicBezTo>
                <a:cubicBezTo>
                  <a:pt x="576" y="32"/>
                  <a:pt x="575" y="52"/>
                  <a:pt x="552" y="63"/>
                </a:cubicBezTo>
                <a:cubicBezTo>
                  <a:pt x="547" y="73"/>
                  <a:pt x="541" y="81"/>
                  <a:pt x="536" y="91"/>
                </a:cubicBezTo>
                <a:cubicBezTo>
                  <a:pt x="537" y="105"/>
                  <a:pt x="537" y="118"/>
                  <a:pt x="543" y="131"/>
                </a:cubicBezTo>
                <a:cubicBezTo>
                  <a:pt x="539" y="156"/>
                  <a:pt x="547" y="195"/>
                  <a:pt x="522" y="210"/>
                </a:cubicBezTo>
                <a:cubicBezTo>
                  <a:pt x="517" y="218"/>
                  <a:pt x="521" y="214"/>
                  <a:pt x="509" y="221"/>
                </a:cubicBezTo>
                <a:cubicBezTo>
                  <a:pt x="507" y="222"/>
                  <a:pt x="504" y="224"/>
                  <a:pt x="504" y="224"/>
                </a:cubicBezTo>
                <a:cubicBezTo>
                  <a:pt x="496" y="238"/>
                  <a:pt x="499" y="239"/>
                  <a:pt x="484" y="240"/>
                </a:cubicBezTo>
                <a:cubicBezTo>
                  <a:pt x="476" y="242"/>
                  <a:pt x="472" y="247"/>
                  <a:pt x="464" y="250"/>
                </a:cubicBezTo>
                <a:cubicBezTo>
                  <a:pt x="456" y="246"/>
                  <a:pt x="440" y="250"/>
                  <a:pt x="431" y="251"/>
                </a:cubicBezTo>
                <a:cubicBezTo>
                  <a:pt x="414" y="254"/>
                  <a:pt x="414" y="243"/>
                  <a:pt x="400" y="242"/>
                </a:cubicBezTo>
                <a:cubicBezTo>
                  <a:pt x="383" y="241"/>
                  <a:pt x="365" y="241"/>
                  <a:pt x="348" y="240"/>
                </a:cubicBezTo>
                <a:cubicBezTo>
                  <a:pt x="343" y="243"/>
                  <a:pt x="341" y="247"/>
                  <a:pt x="336" y="250"/>
                </a:cubicBezTo>
                <a:cubicBezTo>
                  <a:pt x="333" y="255"/>
                  <a:pt x="326" y="261"/>
                  <a:pt x="320" y="264"/>
                </a:cubicBezTo>
                <a:cubicBezTo>
                  <a:pt x="316" y="264"/>
                  <a:pt x="305" y="262"/>
                  <a:pt x="301" y="264"/>
                </a:cubicBezTo>
                <a:cubicBezTo>
                  <a:pt x="300" y="265"/>
                  <a:pt x="301" y="268"/>
                  <a:pt x="300" y="269"/>
                </a:cubicBezTo>
                <a:cubicBezTo>
                  <a:pt x="299" y="270"/>
                  <a:pt x="297" y="270"/>
                  <a:pt x="296" y="271"/>
                </a:cubicBezTo>
                <a:cubicBezTo>
                  <a:pt x="292" y="277"/>
                  <a:pt x="294" y="282"/>
                  <a:pt x="288" y="285"/>
                </a:cubicBezTo>
                <a:cubicBezTo>
                  <a:pt x="271" y="279"/>
                  <a:pt x="265" y="278"/>
                  <a:pt x="244" y="277"/>
                </a:cubicBezTo>
                <a:cubicBezTo>
                  <a:pt x="237" y="279"/>
                  <a:pt x="233" y="282"/>
                  <a:pt x="226" y="283"/>
                </a:cubicBezTo>
                <a:cubicBezTo>
                  <a:pt x="214" y="288"/>
                  <a:pt x="219" y="288"/>
                  <a:pt x="210" y="285"/>
                </a:cubicBezTo>
                <a:cubicBezTo>
                  <a:pt x="187" y="287"/>
                  <a:pt x="166" y="290"/>
                  <a:pt x="143" y="291"/>
                </a:cubicBezTo>
                <a:cubicBezTo>
                  <a:pt x="137" y="293"/>
                  <a:pt x="133" y="296"/>
                  <a:pt x="127" y="298"/>
                </a:cubicBezTo>
                <a:cubicBezTo>
                  <a:pt x="118" y="296"/>
                  <a:pt x="111" y="291"/>
                  <a:pt x="101" y="290"/>
                </a:cubicBezTo>
                <a:cubicBezTo>
                  <a:pt x="92" y="286"/>
                  <a:pt x="80" y="281"/>
                  <a:pt x="71" y="279"/>
                </a:cubicBezTo>
                <a:cubicBezTo>
                  <a:pt x="66" y="273"/>
                  <a:pt x="69" y="276"/>
                  <a:pt x="64" y="267"/>
                </a:cubicBezTo>
                <a:cubicBezTo>
                  <a:pt x="63" y="265"/>
                  <a:pt x="61" y="261"/>
                  <a:pt x="61" y="261"/>
                </a:cubicBezTo>
                <a:cubicBezTo>
                  <a:pt x="60" y="255"/>
                  <a:pt x="48" y="247"/>
                  <a:pt x="48" y="247"/>
                </a:cubicBezTo>
                <a:cubicBezTo>
                  <a:pt x="44" y="240"/>
                  <a:pt x="40" y="234"/>
                  <a:pt x="37" y="227"/>
                </a:cubicBezTo>
                <a:cubicBezTo>
                  <a:pt x="36" y="215"/>
                  <a:pt x="35" y="205"/>
                  <a:pt x="29" y="195"/>
                </a:cubicBezTo>
                <a:cubicBezTo>
                  <a:pt x="28" y="187"/>
                  <a:pt x="24" y="182"/>
                  <a:pt x="21" y="175"/>
                </a:cubicBezTo>
                <a:cubicBezTo>
                  <a:pt x="20" y="168"/>
                  <a:pt x="17" y="161"/>
                  <a:pt x="13" y="155"/>
                </a:cubicBezTo>
                <a:cubicBezTo>
                  <a:pt x="13" y="153"/>
                  <a:pt x="2" y="130"/>
                  <a:pt x="2" y="138"/>
                </a:cubicBezTo>
                <a:close/>
              </a:path>
            </a:pathLst>
          </a:custGeom>
          <a:solidFill>
            <a:srgbClr val="FF0000"/>
          </a:solidFill>
          <a:ln w="9525">
            <a:solidFill>
              <a:srgbClr val="993300"/>
            </a:solidFill>
            <a:round/>
            <a:headEnd/>
            <a:tailEnd/>
          </a:ln>
        </p:spPr>
        <p:txBody>
          <a:bodyPr wrap="none" anchor="ctr"/>
          <a:lstStyle/>
          <a:p>
            <a:endParaRPr lang="it-IT"/>
          </a:p>
        </p:txBody>
      </p:sp>
      <p:sp>
        <p:nvSpPr>
          <p:cNvPr id="29742" name="Freeform 46"/>
          <p:cNvSpPr>
            <a:spLocks/>
          </p:cNvSpPr>
          <p:nvPr/>
        </p:nvSpPr>
        <p:spPr bwMode="auto">
          <a:xfrm>
            <a:off x="5691188" y="1884363"/>
            <a:ext cx="525462" cy="325437"/>
          </a:xfrm>
          <a:custGeom>
            <a:avLst/>
            <a:gdLst>
              <a:gd name="T0" fmla="*/ 2147483647 w 331"/>
              <a:gd name="T1" fmla="*/ 2147483647 h 205"/>
              <a:gd name="T2" fmla="*/ 2147483647 w 331"/>
              <a:gd name="T3" fmla="*/ 2147483647 h 205"/>
              <a:gd name="T4" fmla="*/ 2147483647 w 331"/>
              <a:gd name="T5" fmla="*/ 2147483647 h 205"/>
              <a:gd name="T6" fmla="*/ 0 w 331"/>
              <a:gd name="T7" fmla="*/ 2147483647 h 205"/>
              <a:gd name="T8" fmla="*/ 2147483647 w 331"/>
              <a:gd name="T9" fmla="*/ 2147483647 h 205"/>
              <a:gd name="T10" fmla="*/ 2147483647 w 331"/>
              <a:gd name="T11" fmla="*/ 2147483647 h 205"/>
              <a:gd name="T12" fmla="*/ 2147483647 w 331"/>
              <a:gd name="T13" fmla="*/ 2147483647 h 205"/>
              <a:gd name="T14" fmla="*/ 2147483647 w 331"/>
              <a:gd name="T15" fmla="*/ 2147483647 h 205"/>
              <a:gd name="T16" fmla="*/ 2147483647 w 331"/>
              <a:gd name="T17" fmla="*/ 2147483647 h 205"/>
              <a:gd name="T18" fmla="*/ 2147483647 w 331"/>
              <a:gd name="T19" fmla="*/ 2147483647 h 205"/>
              <a:gd name="T20" fmla="*/ 2147483647 w 331"/>
              <a:gd name="T21" fmla="*/ 2147483647 h 205"/>
              <a:gd name="T22" fmla="*/ 2147483647 w 331"/>
              <a:gd name="T23" fmla="*/ 2147483647 h 205"/>
              <a:gd name="T24" fmla="*/ 2147483647 w 331"/>
              <a:gd name="T25" fmla="*/ 2147483647 h 205"/>
              <a:gd name="T26" fmla="*/ 2147483647 w 331"/>
              <a:gd name="T27" fmla="*/ 2147483647 h 205"/>
              <a:gd name="T28" fmla="*/ 2147483647 w 331"/>
              <a:gd name="T29" fmla="*/ 2147483647 h 205"/>
              <a:gd name="T30" fmla="*/ 2147483647 w 331"/>
              <a:gd name="T31" fmla="*/ 2147483647 h 205"/>
              <a:gd name="T32" fmla="*/ 2147483647 w 331"/>
              <a:gd name="T33" fmla="*/ 2147483647 h 205"/>
              <a:gd name="T34" fmla="*/ 2147483647 w 331"/>
              <a:gd name="T35" fmla="*/ 2147483647 h 205"/>
              <a:gd name="T36" fmla="*/ 2147483647 w 331"/>
              <a:gd name="T37" fmla="*/ 2147483647 h 205"/>
              <a:gd name="T38" fmla="*/ 2147483647 w 331"/>
              <a:gd name="T39" fmla="*/ 2147483647 h 205"/>
              <a:gd name="T40" fmla="*/ 2147483647 w 331"/>
              <a:gd name="T41" fmla="*/ 2147483647 h 205"/>
              <a:gd name="T42" fmla="*/ 2147483647 w 331"/>
              <a:gd name="T43" fmla="*/ 2147483647 h 205"/>
              <a:gd name="T44" fmla="*/ 2147483647 w 331"/>
              <a:gd name="T45" fmla="*/ 2147483647 h 205"/>
              <a:gd name="T46" fmla="*/ 2147483647 w 331"/>
              <a:gd name="T47" fmla="*/ 2147483647 h 205"/>
              <a:gd name="T48" fmla="*/ 2147483647 w 331"/>
              <a:gd name="T49" fmla="*/ 2147483647 h 205"/>
              <a:gd name="T50" fmla="*/ 2147483647 w 331"/>
              <a:gd name="T51" fmla="*/ 2147483647 h 205"/>
              <a:gd name="T52" fmla="*/ 2147483647 w 331"/>
              <a:gd name="T53" fmla="*/ 2147483647 h 205"/>
              <a:gd name="T54" fmla="*/ 2147483647 w 331"/>
              <a:gd name="T55" fmla="*/ 2147483647 h 205"/>
              <a:gd name="T56" fmla="*/ 2147483647 w 331"/>
              <a:gd name="T57" fmla="*/ 2147483647 h 205"/>
              <a:gd name="T58" fmla="*/ 2147483647 w 331"/>
              <a:gd name="T59" fmla="*/ 2147483647 h 2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1"/>
              <a:gd name="T91" fmla="*/ 0 h 205"/>
              <a:gd name="T92" fmla="*/ 331 w 331"/>
              <a:gd name="T93" fmla="*/ 205 h 2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1" h="205">
                <a:moveTo>
                  <a:pt x="11" y="168"/>
                </a:moveTo>
                <a:cubicBezTo>
                  <a:pt x="13" y="163"/>
                  <a:pt x="14" y="157"/>
                  <a:pt x="16" y="152"/>
                </a:cubicBezTo>
                <a:cubicBezTo>
                  <a:pt x="15" y="145"/>
                  <a:pt x="8" y="131"/>
                  <a:pt x="8" y="131"/>
                </a:cubicBezTo>
                <a:cubicBezTo>
                  <a:pt x="6" y="122"/>
                  <a:pt x="5" y="115"/>
                  <a:pt x="0" y="107"/>
                </a:cubicBezTo>
                <a:cubicBezTo>
                  <a:pt x="1" y="89"/>
                  <a:pt x="0" y="90"/>
                  <a:pt x="13" y="83"/>
                </a:cubicBezTo>
                <a:cubicBezTo>
                  <a:pt x="19" y="75"/>
                  <a:pt x="16" y="73"/>
                  <a:pt x="27" y="71"/>
                </a:cubicBezTo>
                <a:cubicBezTo>
                  <a:pt x="39" y="66"/>
                  <a:pt x="33" y="68"/>
                  <a:pt x="43" y="66"/>
                </a:cubicBezTo>
                <a:cubicBezTo>
                  <a:pt x="51" y="61"/>
                  <a:pt x="47" y="65"/>
                  <a:pt x="54" y="55"/>
                </a:cubicBezTo>
                <a:cubicBezTo>
                  <a:pt x="57" y="51"/>
                  <a:pt x="70" y="47"/>
                  <a:pt x="75" y="45"/>
                </a:cubicBezTo>
                <a:cubicBezTo>
                  <a:pt x="92" y="46"/>
                  <a:pt x="108" y="46"/>
                  <a:pt x="125" y="48"/>
                </a:cubicBezTo>
                <a:cubicBezTo>
                  <a:pt x="132" y="49"/>
                  <a:pt x="137" y="55"/>
                  <a:pt x="145" y="56"/>
                </a:cubicBezTo>
                <a:cubicBezTo>
                  <a:pt x="162" y="55"/>
                  <a:pt x="174" y="51"/>
                  <a:pt x="190" y="50"/>
                </a:cubicBezTo>
                <a:cubicBezTo>
                  <a:pt x="199" y="47"/>
                  <a:pt x="208" y="45"/>
                  <a:pt x="217" y="43"/>
                </a:cubicBezTo>
                <a:cubicBezTo>
                  <a:pt x="222" y="39"/>
                  <a:pt x="222" y="35"/>
                  <a:pt x="229" y="34"/>
                </a:cubicBezTo>
                <a:cubicBezTo>
                  <a:pt x="231" y="30"/>
                  <a:pt x="248" y="11"/>
                  <a:pt x="253" y="8"/>
                </a:cubicBezTo>
                <a:cubicBezTo>
                  <a:pt x="258" y="0"/>
                  <a:pt x="261" y="3"/>
                  <a:pt x="264" y="10"/>
                </a:cubicBezTo>
                <a:cubicBezTo>
                  <a:pt x="265" y="28"/>
                  <a:pt x="262" y="36"/>
                  <a:pt x="280" y="40"/>
                </a:cubicBezTo>
                <a:cubicBezTo>
                  <a:pt x="290" y="46"/>
                  <a:pt x="295" y="57"/>
                  <a:pt x="307" y="59"/>
                </a:cubicBezTo>
                <a:cubicBezTo>
                  <a:pt x="319" y="64"/>
                  <a:pt x="315" y="60"/>
                  <a:pt x="320" y="67"/>
                </a:cubicBezTo>
                <a:cubicBezTo>
                  <a:pt x="321" y="73"/>
                  <a:pt x="325" y="77"/>
                  <a:pt x="328" y="83"/>
                </a:cubicBezTo>
                <a:cubicBezTo>
                  <a:pt x="326" y="92"/>
                  <a:pt x="322" y="95"/>
                  <a:pt x="320" y="103"/>
                </a:cubicBezTo>
                <a:cubicBezTo>
                  <a:pt x="321" y="127"/>
                  <a:pt x="331" y="139"/>
                  <a:pt x="307" y="149"/>
                </a:cubicBezTo>
                <a:cubicBezTo>
                  <a:pt x="293" y="144"/>
                  <a:pt x="280" y="148"/>
                  <a:pt x="267" y="154"/>
                </a:cubicBezTo>
                <a:cubicBezTo>
                  <a:pt x="262" y="168"/>
                  <a:pt x="248" y="170"/>
                  <a:pt x="235" y="175"/>
                </a:cubicBezTo>
                <a:cubicBezTo>
                  <a:pt x="232" y="179"/>
                  <a:pt x="222" y="183"/>
                  <a:pt x="222" y="183"/>
                </a:cubicBezTo>
                <a:cubicBezTo>
                  <a:pt x="197" y="179"/>
                  <a:pt x="170" y="177"/>
                  <a:pt x="147" y="186"/>
                </a:cubicBezTo>
                <a:cubicBezTo>
                  <a:pt x="137" y="196"/>
                  <a:pt x="121" y="196"/>
                  <a:pt x="109" y="205"/>
                </a:cubicBezTo>
                <a:cubicBezTo>
                  <a:pt x="104" y="203"/>
                  <a:pt x="102" y="200"/>
                  <a:pt x="97" y="197"/>
                </a:cubicBezTo>
                <a:cubicBezTo>
                  <a:pt x="87" y="181"/>
                  <a:pt x="67" y="172"/>
                  <a:pt x="49" y="171"/>
                </a:cubicBezTo>
                <a:cubicBezTo>
                  <a:pt x="10" y="169"/>
                  <a:pt x="11" y="183"/>
                  <a:pt x="11" y="168"/>
                </a:cubicBezTo>
                <a:close/>
              </a:path>
            </a:pathLst>
          </a:custGeom>
          <a:solidFill>
            <a:srgbClr val="FF0000"/>
          </a:solidFill>
          <a:ln w="15875">
            <a:solidFill>
              <a:srgbClr val="993300"/>
            </a:solidFill>
            <a:round/>
            <a:headEnd/>
            <a:tailEnd/>
          </a:ln>
        </p:spPr>
        <p:txBody>
          <a:bodyPr wrap="none" anchor="ctr"/>
          <a:lstStyle/>
          <a:p>
            <a:endParaRPr lang="it-IT"/>
          </a:p>
        </p:txBody>
      </p:sp>
      <p:sp>
        <p:nvSpPr>
          <p:cNvPr id="29743" name="Freeform 47"/>
          <p:cNvSpPr>
            <a:spLocks/>
          </p:cNvSpPr>
          <p:nvPr/>
        </p:nvSpPr>
        <p:spPr bwMode="auto">
          <a:xfrm>
            <a:off x="6086475" y="1547813"/>
            <a:ext cx="560388" cy="1019175"/>
          </a:xfrm>
          <a:custGeom>
            <a:avLst/>
            <a:gdLst>
              <a:gd name="T0" fmla="*/ 2147483647 w 353"/>
              <a:gd name="T1" fmla="*/ 2147483647 h 642"/>
              <a:gd name="T2" fmla="*/ 2147483647 w 353"/>
              <a:gd name="T3" fmla="*/ 2147483647 h 642"/>
              <a:gd name="T4" fmla="*/ 2147483647 w 353"/>
              <a:gd name="T5" fmla="*/ 2147483647 h 642"/>
              <a:gd name="T6" fmla="*/ 2147483647 w 353"/>
              <a:gd name="T7" fmla="*/ 2147483647 h 642"/>
              <a:gd name="T8" fmla="*/ 2147483647 w 353"/>
              <a:gd name="T9" fmla="*/ 2147483647 h 642"/>
              <a:gd name="T10" fmla="*/ 2147483647 w 353"/>
              <a:gd name="T11" fmla="*/ 2147483647 h 642"/>
              <a:gd name="T12" fmla="*/ 2147483647 w 353"/>
              <a:gd name="T13" fmla="*/ 2147483647 h 642"/>
              <a:gd name="T14" fmla="*/ 2147483647 w 353"/>
              <a:gd name="T15" fmla="*/ 2147483647 h 642"/>
              <a:gd name="T16" fmla="*/ 2147483647 w 353"/>
              <a:gd name="T17" fmla="*/ 2147483647 h 642"/>
              <a:gd name="T18" fmla="*/ 2147483647 w 353"/>
              <a:gd name="T19" fmla="*/ 2147483647 h 642"/>
              <a:gd name="T20" fmla="*/ 2147483647 w 353"/>
              <a:gd name="T21" fmla="*/ 2147483647 h 642"/>
              <a:gd name="T22" fmla="*/ 2147483647 w 353"/>
              <a:gd name="T23" fmla="*/ 2147483647 h 642"/>
              <a:gd name="T24" fmla="*/ 2147483647 w 353"/>
              <a:gd name="T25" fmla="*/ 2147483647 h 642"/>
              <a:gd name="T26" fmla="*/ 2147483647 w 353"/>
              <a:gd name="T27" fmla="*/ 2147483647 h 642"/>
              <a:gd name="T28" fmla="*/ 2147483647 w 353"/>
              <a:gd name="T29" fmla="*/ 2147483647 h 642"/>
              <a:gd name="T30" fmla="*/ 2147483647 w 353"/>
              <a:gd name="T31" fmla="*/ 2147483647 h 642"/>
              <a:gd name="T32" fmla="*/ 2147483647 w 353"/>
              <a:gd name="T33" fmla="*/ 2147483647 h 642"/>
              <a:gd name="T34" fmla="*/ 2147483647 w 353"/>
              <a:gd name="T35" fmla="*/ 2147483647 h 642"/>
              <a:gd name="T36" fmla="*/ 2147483647 w 353"/>
              <a:gd name="T37" fmla="*/ 2147483647 h 642"/>
              <a:gd name="T38" fmla="*/ 2147483647 w 353"/>
              <a:gd name="T39" fmla="*/ 2147483647 h 642"/>
              <a:gd name="T40" fmla="*/ 2147483647 w 353"/>
              <a:gd name="T41" fmla="*/ 2147483647 h 642"/>
              <a:gd name="T42" fmla="*/ 2147483647 w 353"/>
              <a:gd name="T43" fmla="*/ 2147483647 h 642"/>
              <a:gd name="T44" fmla="*/ 2147483647 w 353"/>
              <a:gd name="T45" fmla="*/ 2147483647 h 642"/>
              <a:gd name="T46" fmla="*/ 2147483647 w 353"/>
              <a:gd name="T47" fmla="*/ 2147483647 h 642"/>
              <a:gd name="T48" fmla="*/ 2147483647 w 353"/>
              <a:gd name="T49" fmla="*/ 2147483647 h 642"/>
              <a:gd name="T50" fmla="*/ 2147483647 w 353"/>
              <a:gd name="T51" fmla="*/ 2147483647 h 642"/>
              <a:gd name="T52" fmla="*/ 2147483647 w 353"/>
              <a:gd name="T53" fmla="*/ 2147483647 h 642"/>
              <a:gd name="T54" fmla="*/ 2147483647 w 353"/>
              <a:gd name="T55" fmla="*/ 2147483647 h 642"/>
              <a:gd name="T56" fmla="*/ 2147483647 w 353"/>
              <a:gd name="T57" fmla="*/ 2147483647 h 642"/>
              <a:gd name="T58" fmla="*/ 2147483647 w 353"/>
              <a:gd name="T59" fmla="*/ 2147483647 h 642"/>
              <a:gd name="T60" fmla="*/ 2147483647 w 353"/>
              <a:gd name="T61" fmla="*/ 2147483647 h 642"/>
              <a:gd name="T62" fmla="*/ 2147483647 w 353"/>
              <a:gd name="T63" fmla="*/ 2147483647 h 642"/>
              <a:gd name="T64" fmla="*/ 2147483647 w 353"/>
              <a:gd name="T65" fmla="*/ 2147483647 h 642"/>
              <a:gd name="T66" fmla="*/ 2147483647 w 353"/>
              <a:gd name="T67" fmla="*/ 2147483647 h 642"/>
              <a:gd name="T68" fmla="*/ 2147483647 w 353"/>
              <a:gd name="T69" fmla="*/ 2147483647 h 642"/>
              <a:gd name="T70" fmla="*/ 2147483647 w 353"/>
              <a:gd name="T71" fmla="*/ 2147483647 h 642"/>
              <a:gd name="T72" fmla="*/ 2147483647 w 353"/>
              <a:gd name="T73" fmla="*/ 2147483647 h 642"/>
              <a:gd name="T74" fmla="*/ 2147483647 w 353"/>
              <a:gd name="T75" fmla="*/ 2147483647 h 642"/>
              <a:gd name="T76" fmla="*/ 2147483647 w 353"/>
              <a:gd name="T77" fmla="*/ 2147483647 h 642"/>
              <a:gd name="T78" fmla="*/ 2147483647 w 353"/>
              <a:gd name="T79" fmla="*/ 2147483647 h 642"/>
              <a:gd name="T80" fmla="*/ 2147483647 w 353"/>
              <a:gd name="T81" fmla="*/ 2147483647 h 642"/>
              <a:gd name="T82" fmla="*/ 2147483647 w 353"/>
              <a:gd name="T83" fmla="*/ 2147483647 h 642"/>
              <a:gd name="T84" fmla="*/ 2147483647 w 353"/>
              <a:gd name="T85" fmla="*/ 2147483647 h 642"/>
              <a:gd name="T86" fmla="*/ 2147483647 w 353"/>
              <a:gd name="T87" fmla="*/ 2147483647 h 642"/>
              <a:gd name="T88" fmla="*/ 2147483647 w 353"/>
              <a:gd name="T89" fmla="*/ 2147483647 h 642"/>
              <a:gd name="T90" fmla="*/ 2147483647 w 353"/>
              <a:gd name="T91" fmla="*/ 2147483647 h 642"/>
              <a:gd name="T92" fmla="*/ 2147483647 w 353"/>
              <a:gd name="T93" fmla="*/ 2147483647 h 642"/>
              <a:gd name="T94" fmla="*/ 2147483647 w 353"/>
              <a:gd name="T95" fmla="*/ 2147483647 h 642"/>
              <a:gd name="T96" fmla="*/ 2147483647 w 353"/>
              <a:gd name="T97" fmla="*/ 2147483647 h 642"/>
              <a:gd name="T98" fmla="*/ 2147483647 w 353"/>
              <a:gd name="T99" fmla="*/ 2147483647 h 642"/>
              <a:gd name="T100" fmla="*/ 2147483647 w 353"/>
              <a:gd name="T101" fmla="*/ 2147483647 h 642"/>
              <a:gd name="T102" fmla="*/ 2147483647 w 353"/>
              <a:gd name="T103" fmla="*/ 2147483647 h 642"/>
              <a:gd name="T104" fmla="*/ 2147483647 w 353"/>
              <a:gd name="T105" fmla="*/ 2147483647 h 642"/>
              <a:gd name="T106" fmla="*/ 2147483647 w 353"/>
              <a:gd name="T107" fmla="*/ 2147483647 h 642"/>
              <a:gd name="T108" fmla="*/ 2147483647 w 353"/>
              <a:gd name="T109" fmla="*/ 2147483647 h 642"/>
              <a:gd name="T110" fmla="*/ 2147483647 w 353"/>
              <a:gd name="T111" fmla="*/ 2147483647 h 642"/>
              <a:gd name="T112" fmla="*/ 2147483647 w 353"/>
              <a:gd name="T113" fmla="*/ 2147483647 h 642"/>
              <a:gd name="T114" fmla="*/ 2147483647 w 353"/>
              <a:gd name="T115" fmla="*/ 2147483647 h 6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3" h="642">
                <a:moveTo>
                  <a:pt x="191" y="636"/>
                </a:moveTo>
                <a:cubicBezTo>
                  <a:pt x="184" y="635"/>
                  <a:pt x="175" y="636"/>
                  <a:pt x="170" y="631"/>
                </a:cubicBezTo>
                <a:cubicBezTo>
                  <a:pt x="168" y="617"/>
                  <a:pt x="160" y="607"/>
                  <a:pt x="153" y="595"/>
                </a:cubicBezTo>
                <a:cubicBezTo>
                  <a:pt x="150" y="589"/>
                  <a:pt x="146" y="575"/>
                  <a:pt x="146" y="575"/>
                </a:cubicBezTo>
                <a:cubicBezTo>
                  <a:pt x="143" y="557"/>
                  <a:pt x="143" y="535"/>
                  <a:pt x="135" y="519"/>
                </a:cubicBezTo>
                <a:cubicBezTo>
                  <a:pt x="134" y="511"/>
                  <a:pt x="130" y="506"/>
                  <a:pt x="127" y="499"/>
                </a:cubicBezTo>
                <a:cubicBezTo>
                  <a:pt x="126" y="491"/>
                  <a:pt x="122" y="486"/>
                  <a:pt x="119" y="478"/>
                </a:cubicBezTo>
                <a:cubicBezTo>
                  <a:pt x="117" y="463"/>
                  <a:pt x="109" y="460"/>
                  <a:pt x="103" y="447"/>
                </a:cubicBezTo>
                <a:cubicBezTo>
                  <a:pt x="100" y="428"/>
                  <a:pt x="95" y="409"/>
                  <a:pt x="90" y="391"/>
                </a:cubicBezTo>
                <a:cubicBezTo>
                  <a:pt x="88" y="378"/>
                  <a:pt x="85" y="369"/>
                  <a:pt x="74" y="361"/>
                </a:cubicBezTo>
                <a:cubicBezTo>
                  <a:pt x="67" y="349"/>
                  <a:pt x="69" y="355"/>
                  <a:pt x="66" y="343"/>
                </a:cubicBezTo>
                <a:cubicBezTo>
                  <a:pt x="67" y="327"/>
                  <a:pt x="67" y="314"/>
                  <a:pt x="73" y="300"/>
                </a:cubicBezTo>
                <a:cubicBezTo>
                  <a:pt x="71" y="285"/>
                  <a:pt x="70" y="270"/>
                  <a:pt x="52" y="267"/>
                </a:cubicBezTo>
                <a:cubicBezTo>
                  <a:pt x="40" y="262"/>
                  <a:pt x="35" y="256"/>
                  <a:pt x="26" y="249"/>
                </a:cubicBezTo>
                <a:cubicBezTo>
                  <a:pt x="21" y="241"/>
                  <a:pt x="12" y="237"/>
                  <a:pt x="7" y="228"/>
                </a:cubicBezTo>
                <a:cubicBezTo>
                  <a:pt x="8" y="220"/>
                  <a:pt x="8" y="210"/>
                  <a:pt x="12" y="203"/>
                </a:cubicBezTo>
                <a:cubicBezTo>
                  <a:pt x="11" y="195"/>
                  <a:pt x="11" y="186"/>
                  <a:pt x="7" y="179"/>
                </a:cubicBezTo>
                <a:cubicBezTo>
                  <a:pt x="7" y="162"/>
                  <a:pt x="7" y="144"/>
                  <a:pt x="6" y="127"/>
                </a:cubicBezTo>
                <a:cubicBezTo>
                  <a:pt x="6" y="124"/>
                  <a:pt x="2" y="119"/>
                  <a:pt x="2" y="119"/>
                </a:cubicBezTo>
                <a:cubicBezTo>
                  <a:pt x="0" y="107"/>
                  <a:pt x="4" y="96"/>
                  <a:pt x="14" y="89"/>
                </a:cubicBezTo>
                <a:cubicBezTo>
                  <a:pt x="18" y="82"/>
                  <a:pt x="24" y="77"/>
                  <a:pt x="31" y="73"/>
                </a:cubicBezTo>
                <a:cubicBezTo>
                  <a:pt x="35" y="67"/>
                  <a:pt x="38" y="64"/>
                  <a:pt x="39" y="57"/>
                </a:cubicBezTo>
                <a:cubicBezTo>
                  <a:pt x="43" y="0"/>
                  <a:pt x="33" y="25"/>
                  <a:pt x="62" y="4"/>
                </a:cubicBezTo>
                <a:cubicBezTo>
                  <a:pt x="73" y="8"/>
                  <a:pt x="80" y="25"/>
                  <a:pt x="87" y="35"/>
                </a:cubicBezTo>
                <a:cubicBezTo>
                  <a:pt x="90" y="40"/>
                  <a:pt x="102" y="43"/>
                  <a:pt x="102" y="43"/>
                </a:cubicBezTo>
                <a:cubicBezTo>
                  <a:pt x="106" y="48"/>
                  <a:pt x="106" y="52"/>
                  <a:pt x="110" y="57"/>
                </a:cubicBezTo>
                <a:cubicBezTo>
                  <a:pt x="113" y="74"/>
                  <a:pt x="122" y="63"/>
                  <a:pt x="130" y="59"/>
                </a:cubicBezTo>
                <a:cubicBezTo>
                  <a:pt x="136" y="56"/>
                  <a:pt x="140" y="56"/>
                  <a:pt x="146" y="52"/>
                </a:cubicBezTo>
                <a:cubicBezTo>
                  <a:pt x="152" y="55"/>
                  <a:pt x="154" y="56"/>
                  <a:pt x="156" y="62"/>
                </a:cubicBezTo>
                <a:cubicBezTo>
                  <a:pt x="157" y="72"/>
                  <a:pt x="155" y="82"/>
                  <a:pt x="158" y="91"/>
                </a:cubicBezTo>
                <a:cubicBezTo>
                  <a:pt x="159" y="94"/>
                  <a:pt x="166" y="97"/>
                  <a:pt x="166" y="97"/>
                </a:cubicBezTo>
                <a:cubicBezTo>
                  <a:pt x="169" y="113"/>
                  <a:pt x="182" y="118"/>
                  <a:pt x="194" y="127"/>
                </a:cubicBezTo>
                <a:cubicBezTo>
                  <a:pt x="204" y="148"/>
                  <a:pt x="207" y="183"/>
                  <a:pt x="233" y="193"/>
                </a:cubicBezTo>
                <a:cubicBezTo>
                  <a:pt x="249" y="188"/>
                  <a:pt x="252" y="207"/>
                  <a:pt x="263" y="214"/>
                </a:cubicBezTo>
                <a:cubicBezTo>
                  <a:pt x="266" y="218"/>
                  <a:pt x="270" y="227"/>
                  <a:pt x="270" y="227"/>
                </a:cubicBezTo>
                <a:cubicBezTo>
                  <a:pt x="273" y="246"/>
                  <a:pt x="295" y="251"/>
                  <a:pt x="310" y="252"/>
                </a:cubicBezTo>
                <a:cubicBezTo>
                  <a:pt x="315" y="255"/>
                  <a:pt x="318" y="253"/>
                  <a:pt x="321" y="259"/>
                </a:cubicBezTo>
                <a:cubicBezTo>
                  <a:pt x="321" y="270"/>
                  <a:pt x="320" y="281"/>
                  <a:pt x="322" y="292"/>
                </a:cubicBezTo>
                <a:cubicBezTo>
                  <a:pt x="322" y="293"/>
                  <a:pt x="333" y="298"/>
                  <a:pt x="334" y="299"/>
                </a:cubicBezTo>
                <a:cubicBezTo>
                  <a:pt x="339" y="303"/>
                  <a:pt x="350" y="311"/>
                  <a:pt x="350" y="311"/>
                </a:cubicBezTo>
                <a:cubicBezTo>
                  <a:pt x="351" y="314"/>
                  <a:pt x="353" y="318"/>
                  <a:pt x="353" y="321"/>
                </a:cubicBezTo>
                <a:cubicBezTo>
                  <a:pt x="353" y="329"/>
                  <a:pt x="326" y="343"/>
                  <a:pt x="318" y="347"/>
                </a:cubicBezTo>
                <a:cubicBezTo>
                  <a:pt x="312" y="350"/>
                  <a:pt x="298" y="355"/>
                  <a:pt x="298" y="355"/>
                </a:cubicBezTo>
                <a:cubicBezTo>
                  <a:pt x="295" y="360"/>
                  <a:pt x="290" y="362"/>
                  <a:pt x="287" y="367"/>
                </a:cubicBezTo>
                <a:cubicBezTo>
                  <a:pt x="285" y="377"/>
                  <a:pt x="283" y="385"/>
                  <a:pt x="274" y="390"/>
                </a:cubicBezTo>
                <a:cubicBezTo>
                  <a:pt x="276" y="404"/>
                  <a:pt x="278" y="408"/>
                  <a:pt x="276" y="422"/>
                </a:cubicBezTo>
                <a:cubicBezTo>
                  <a:pt x="277" y="428"/>
                  <a:pt x="275" y="435"/>
                  <a:pt x="278" y="441"/>
                </a:cubicBezTo>
                <a:cubicBezTo>
                  <a:pt x="279" y="442"/>
                  <a:pt x="310" y="451"/>
                  <a:pt x="313" y="452"/>
                </a:cubicBezTo>
                <a:cubicBezTo>
                  <a:pt x="320" y="464"/>
                  <a:pt x="316" y="478"/>
                  <a:pt x="321" y="491"/>
                </a:cubicBezTo>
                <a:cubicBezTo>
                  <a:pt x="317" y="525"/>
                  <a:pt x="310" y="524"/>
                  <a:pt x="279" y="529"/>
                </a:cubicBezTo>
                <a:cubicBezTo>
                  <a:pt x="271" y="532"/>
                  <a:pt x="267" y="539"/>
                  <a:pt x="260" y="540"/>
                </a:cubicBezTo>
                <a:cubicBezTo>
                  <a:pt x="255" y="543"/>
                  <a:pt x="249" y="553"/>
                  <a:pt x="249" y="553"/>
                </a:cubicBezTo>
                <a:cubicBezTo>
                  <a:pt x="253" y="576"/>
                  <a:pt x="257" y="570"/>
                  <a:pt x="239" y="574"/>
                </a:cubicBezTo>
                <a:cubicBezTo>
                  <a:pt x="235" y="579"/>
                  <a:pt x="240" y="588"/>
                  <a:pt x="234" y="591"/>
                </a:cubicBezTo>
                <a:cubicBezTo>
                  <a:pt x="227" y="603"/>
                  <a:pt x="231" y="595"/>
                  <a:pt x="218" y="599"/>
                </a:cubicBezTo>
                <a:cubicBezTo>
                  <a:pt x="225" y="605"/>
                  <a:pt x="210" y="610"/>
                  <a:pt x="206" y="617"/>
                </a:cubicBezTo>
                <a:cubicBezTo>
                  <a:pt x="205" y="624"/>
                  <a:pt x="189" y="629"/>
                  <a:pt x="186" y="635"/>
                </a:cubicBezTo>
                <a:cubicBezTo>
                  <a:pt x="185" y="642"/>
                  <a:pt x="191" y="640"/>
                  <a:pt x="191" y="636"/>
                </a:cubicBezTo>
                <a:close/>
              </a:path>
            </a:pathLst>
          </a:custGeom>
          <a:solidFill>
            <a:srgbClr val="FF0000"/>
          </a:solidFill>
          <a:ln w="15875">
            <a:solidFill>
              <a:srgbClr val="993300"/>
            </a:solidFill>
            <a:round/>
            <a:headEnd/>
            <a:tailEnd/>
          </a:ln>
          <a:effectLst>
            <a:outerShdw dist="35921" dir="18900000" algn="ctr" rotWithShape="0">
              <a:srgbClr val="66FFFF"/>
            </a:outerShdw>
          </a:effectLst>
        </p:spPr>
        <p:txBody>
          <a:bodyPr wrap="none" anchor="ctr"/>
          <a:lstStyle/>
          <a:p>
            <a:endParaRPr lang="it-IT"/>
          </a:p>
        </p:txBody>
      </p:sp>
      <p:sp>
        <p:nvSpPr>
          <p:cNvPr id="29744" name="Freeform 48"/>
          <p:cNvSpPr>
            <a:spLocks/>
          </p:cNvSpPr>
          <p:nvPr/>
        </p:nvSpPr>
        <p:spPr bwMode="auto">
          <a:xfrm>
            <a:off x="6470650" y="2093913"/>
            <a:ext cx="400050" cy="623887"/>
          </a:xfrm>
          <a:custGeom>
            <a:avLst/>
            <a:gdLst>
              <a:gd name="T0" fmla="*/ 2147483647 w 252"/>
              <a:gd name="T1" fmla="*/ 2147483647 h 393"/>
              <a:gd name="T2" fmla="*/ 2147483647 w 252"/>
              <a:gd name="T3" fmla="*/ 2147483647 h 393"/>
              <a:gd name="T4" fmla="*/ 2147483647 w 252"/>
              <a:gd name="T5" fmla="*/ 2147483647 h 393"/>
              <a:gd name="T6" fmla="*/ 2147483647 w 252"/>
              <a:gd name="T7" fmla="*/ 2147483647 h 393"/>
              <a:gd name="T8" fmla="*/ 2147483647 w 252"/>
              <a:gd name="T9" fmla="*/ 2147483647 h 393"/>
              <a:gd name="T10" fmla="*/ 2147483647 w 252"/>
              <a:gd name="T11" fmla="*/ 2147483647 h 393"/>
              <a:gd name="T12" fmla="*/ 2147483647 w 252"/>
              <a:gd name="T13" fmla="*/ 2147483647 h 393"/>
              <a:gd name="T14" fmla="*/ 2147483647 w 252"/>
              <a:gd name="T15" fmla="*/ 2147483647 h 393"/>
              <a:gd name="T16" fmla="*/ 2147483647 w 252"/>
              <a:gd name="T17" fmla="*/ 2147483647 h 393"/>
              <a:gd name="T18" fmla="*/ 2147483647 w 252"/>
              <a:gd name="T19" fmla="*/ 2147483647 h 393"/>
              <a:gd name="T20" fmla="*/ 2147483647 w 252"/>
              <a:gd name="T21" fmla="*/ 2147483647 h 393"/>
              <a:gd name="T22" fmla="*/ 2147483647 w 252"/>
              <a:gd name="T23" fmla="*/ 2147483647 h 393"/>
              <a:gd name="T24" fmla="*/ 2147483647 w 252"/>
              <a:gd name="T25" fmla="*/ 2147483647 h 393"/>
              <a:gd name="T26" fmla="*/ 2147483647 w 252"/>
              <a:gd name="T27" fmla="*/ 2147483647 h 393"/>
              <a:gd name="T28" fmla="*/ 2147483647 w 252"/>
              <a:gd name="T29" fmla="*/ 2147483647 h 393"/>
              <a:gd name="T30" fmla="*/ 2147483647 w 252"/>
              <a:gd name="T31" fmla="*/ 2147483647 h 393"/>
              <a:gd name="T32" fmla="*/ 2147483647 w 252"/>
              <a:gd name="T33" fmla="*/ 2147483647 h 393"/>
              <a:gd name="T34" fmla="*/ 2147483647 w 252"/>
              <a:gd name="T35" fmla="*/ 2147483647 h 393"/>
              <a:gd name="T36" fmla="*/ 2147483647 w 252"/>
              <a:gd name="T37" fmla="*/ 2147483647 h 393"/>
              <a:gd name="T38" fmla="*/ 2147483647 w 252"/>
              <a:gd name="T39" fmla="*/ 2147483647 h 393"/>
              <a:gd name="T40" fmla="*/ 2147483647 w 252"/>
              <a:gd name="T41" fmla="*/ 2147483647 h 393"/>
              <a:gd name="T42" fmla="*/ 2147483647 w 252"/>
              <a:gd name="T43" fmla="*/ 2147483647 h 393"/>
              <a:gd name="T44" fmla="*/ 2147483647 w 252"/>
              <a:gd name="T45" fmla="*/ 2147483647 h 393"/>
              <a:gd name="T46" fmla="*/ 2147483647 w 252"/>
              <a:gd name="T47" fmla="*/ 2147483647 h 393"/>
              <a:gd name="T48" fmla="*/ 2147483647 w 252"/>
              <a:gd name="T49" fmla="*/ 2147483647 h 393"/>
              <a:gd name="T50" fmla="*/ 2147483647 w 252"/>
              <a:gd name="T51" fmla="*/ 2147483647 h 393"/>
              <a:gd name="T52" fmla="*/ 2147483647 w 252"/>
              <a:gd name="T53" fmla="*/ 2147483647 h 393"/>
              <a:gd name="T54" fmla="*/ 2147483647 w 252"/>
              <a:gd name="T55" fmla="*/ 2147483647 h 393"/>
              <a:gd name="T56" fmla="*/ 2147483647 w 252"/>
              <a:gd name="T57" fmla="*/ 2147483647 h 393"/>
              <a:gd name="T58" fmla="*/ 2147483647 w 252"/>
              <a:gd name="T59" fmla="*/ 2147483647 h 393"/>
              <a:gd name="T60" fmla="*/ 2147483647 w 252"/>
              <a:gd name="T61" fmla="*/ 2147483647 h 393"/>
              <a:gd name="T62" fmla="*/ 2147483647 w 252"/>
              <a:gd name="T63" fmla="*/ 2147483647 h 393"/>
              <a:gd name="T64" fmla="*/ 2147483647 w 252"/>
              <a:gd name="T65" fmla="*/ 2147483647 h 393"/>
              <a:gd name="T66" fmla="*/ 2147483647 w 252"/>
              <a:gd name="T67" fmla="*/ 2147483647 h 393"/>
              <a:gd name="T68" fmla="*/ 2147483647 w 252"/>
              <a:gd name="T69" fmla="*/ 2147483647 h 393"/>
              <a:gd name="T70" fmla="*/ 2147483647 w 252"/>
              <a:gd name="T71" fmla="*/ 2147483647 h 393"/>
              <a:gd name="T72" fmla="*/ 2147483647 w 252"/>
              <a:gd name="T73" fmla="*/ 2147483647 h 393"/>
              <a:gd name="T74" fmla="*/ 2147483647 w 252"/>
              <a:gd name="T75" fmla="*/ 2147483647 h 393"/>
              <a:gd name="T76" fmla="*/ 2147483647 w 252"/>
              <a:gd name="T77" fmla="*/ 2147483647 h 393"/>
              <a:gd name="T78" fmla="*/ 2147483647 w 252"/>
              <a:gd name="T79" fmla="*/ 2147483647 h 3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2" h="393">
                <a:moveTo>
                  <a:pt x="75" y="228"/>
                </a:moveTo>
                <a:cubicBezTo>
                  <a:pt x="64" y="229"/>
                  <a:pt x="63" y="231"/>
                  <a:pt x="58" y="240"/>
                </a:cubicBezTo>
                <a:cubicBezTo>
                  <a:pt x="57" y="248"/>
                  <a:pt x="56" y="249"/>
                  <a:pt x="49" y="253"/>
                </a:cubicBezTo>
                <a:cubicBezTo>
                  <a:pt x="34" y="252"/>
                  <a:pt x="30" y="249"/>
                  <a:pt x="16" y="247"/>
                </a:cubicBezTo>
                <a:cubicBezTo>
                  <a:pt x="12" y="241"/>
                  <a:pt x="12" y="236"/>
                  <a:pt x="6" y="231"/>
                </a:cubicBezTo>
                <a:cubicBezTo>
                  <a:pt x="0" y="217"/>
                  <a:pt x="6" y="237"/>
                  <a:pt x="13" y="225"/>
                </a:cubicBezTo>
                <a:cubicBezTo>
                  <a:pt x="16" y="220"/>
                  <a:pt x="13" y="213"/>
                  <a:pt x="15" y="207"/>
                </a:cubicBezTo>
                <a:cubicBezTo>
                  <a:pt x="20" y="189"/>
                  <a:pt x="27" y="177"/>
                  <a:pt x="40" y="174"/>
                </a:cubicBezTo>
                <a:cubicBezTo>
                  <a:pt x="50" y="158"/>
                  <a:pt x="47" y="162"/>
                  <a:pt x="53" y="153"/>
                </a:cubicBezTo>
                <a:cubicBezTo>
                  <a:pt x="59" y="150"/>
                  <a:pt x="63" y="147"/>
                  <a:pt x="68" y="147"/>
                </a:cubicBezTo>
                <a:cubicBezTo>
                  <a:pt x="71" y="144"/>
                  <a:pt x="70" y="140"/>
                  <a:pt x="72" y="137"/>
                </a:cubicBezTo>
                <a:cubicBezTo>
                  <a:pt x="71" y="127"/>
                  <a:pt x="84" y="138"/>
                  <a:pt x="79" y="130"/>
                </a:cubicBezTo>
                <a:cubicBezTo>
                  <a:pt x="77" y="118"/>
                  <a:pt x="81" y="104"/>
                  <a:pt x="67" y="102"/>
                </a:cubicBezTo>
                <a:cubicBezTo>
                  <a:pt x="62" y="100"/>
                  <a:pt x="42" y="97"/>
                  <a:pt x="37" y="95"/>
                </a:cubicBezTo>
                <a:cubicBezTo>
                  <a:pt x="31" y="91"/>
                  <a:pt x="43" y="87"/>
                  <a:pt x="40" y="81"/>
                </a:cubicBezTo>
                <a:cubicBezTo>
                  <a:pt x="42" y="62"/>
                  <a:pt x="41" y="42"/>
                  <a:pt x="51" y="25"/>
                </a:cubicBezTo>
                <a:cubicBezTo>
                  <a:pt x="53" y="15"/>
                  <a:pt x="72" y="7"/>
                  <a:pt x="81" y="1"/>
                </a:cubicBezTo>
                <a:cubicBezTo>
                  <a:pt x="95" y="2"/>
                  <a:pt x="109" y="0"/>
                  <a:pt x="123" y="3"/>
                </a:cubicBezTo>
                <a:cubicBezTo>
                  <a:pt x="127" y="4"/>
                  <a:pt x="123" y="23"/>
                  <a:pt x="135" y="25"/>
                </a:cubicBezTo>
                <a:cubicBezTo>
                  <a:pt x="151" y="33"/>
                  <a:pt x="170" y="43"/>
                  <a:pt x="181" y="58"/>
                </a:cubicBezTo>
                <a:cubicBezTo>
                  <a:pt x="181" y="74"/>
                  <a:pt x="182" y="90"/>
                  <a:pt x="180" y="106"/>
                </a:cubicBezTo>
                <a:cubicBezTo>
                  <a:pt x="180" y="110"/>
                  <a:pt x="175" y="118"/>
                  <a:pt x="175" y="118"/>
                </a:cubicBezTo>
                <a:cubicBezTo>
                  <a:pt x="173" y="133"/>
                  <a:pt x="174" y="140"/>
                  <a:pt x="183" y="151"/>
                </a:cubicBezTo>
                <a:cubicBezTo>
                  <a:pt x="184" y="182"/>
                  <a:pt x="190" y="181"/>
                  <a:pt x="202" y="205"/>
                </a:cubicBezTo>
                <a:cubicBezTo>
                  <a:pt x="204" y="214"/>
                  <a:pt x="204" y="222"/>
                  <a:pt x="210" y="229"/>
                </a:cubicBezTo>
                <a:cubicBezTo>
                  <a:pt x="213" y="246"/>
                  <a:pt x="219" y="261"/>
                  <a:pt x="225" y="277"/>
                </a:cubicBezTo>
                <a:cubicBezTo>
                  <a:pt x="227" y="283"/>
                  <a:pt x="225" y="292"/>
                  <a:pt x="231" y="295"/>
                </a:cubicBezTo>
                <a:cubicBezTo>
                  <a:pt x="236" y="297"/>
                  <a:pt x="244" y="304"/>
                  <a:pt x="244" y="304"/>
                </a:cubicBezTo>
                <a:cubicBezTo>
                  <a:pt x="247" y="309"/>
                  <a:pt x="249" y="313"/>
                  <a:pt x="252" y="318"/>
                </a:cubicBezTo>
                <a:cubicBezTo>
                  <a:pt x="247" y="351"/>
                  <a:pt x="250" y="352"/>
                  <a:pt x="214" y="355"/>
                </a:cubicBezTo>
                <a:cubicBezTo>
                  <a:pt x="208" y="358"/>
                  <a:pt x="205" y="355"/>
                  <a:pt x="199" y="354"/>
                </a:cubicBezTo>
                <a:cubicBezTo>
                  <a:pt x="190" y="350"/>
                  <a:pt x="181" y="353"/>
                  <a:pt x="172" y="355"/>
                </a:cubicBezTo>
                <a:cubicBezTo>
                  <a:pt x="164" y="361"/>
                  <a:pt x="158" y="368"/>
                  <a:pt x="154" y="376"/>
                </a:cubicBezTo>
                <a:cubicBezTo>
                  <a:pt x="153" y="382"/>
                  <a:pt x="151" y="387"/>
                  <a:pt x="150" y="393"/>
                </a:cubicBezTo>
                <a:cubicBezTo>
                  <a:pt x="145" y="390"/>
                  <a:pt x="141" y="387"/>
                  <a:pt x="136" y="384"/>
                </a:cubicBezTo>
                <a:cubicBezTo>
                  <a:pt x="131" y="361"/>
                  <a:pt x="138" y="339"/>
                  <a:pt x="120" y="321"/>
                </a:cubicBezTo>
                <a:cubicBezTo>
                  <a:pt x="113" y="304"/>
                  <a:pt x="118" y="285"/>
                  <a:pt x="121" y="268"/>
                </a:cubicBezTo>
                <a:cubicBezTo>
                  <a:pt x="121" y="265"/>
                  <a:pt x="122" y="262"/>
                  <a:pt x="120" y="259"/>
                </a:cubicBezTo>
                <a:cubicBezTo>
                  <a:pt x="116" y="252"/>
                  <a:pt x="95" y="238"/>
                  <a:pt x="88" y="237"/>
                </a:cubicBezTo>
                <a:cubicBezTo>
                  <a:pt x="83" y="230"/>
                  <a:pt x="72" y="228"/>
                  <a:pt x="75" y="228"/>
                </a:cubicBezTo>
                <a:close/>
              </a:path>
            </a:pathLst>
          </a:custGeom>
          <a:solidFill>
            <a:srgbClr val="FF0000"/>
          </a:solidFill>
          <a:ln w="15875">
            <a:solidFill>
              <a:srgbClr val="993300"/>
            </a:solidFill>
            <a:round/>
            <a:headEnd/>
            <a:tailEnd/>
          </a:ln>
          <a:effectLst>
            <a:outerShdw dist="35921" dir="18900000" algn="ctr" rotWithShape="0">
              <a:srgbClr val="66FFFF"/>
            </a:outerShdw>
          </a:effectLst>
        </p:spPr>
        <p:txBody>
          <a:bodyPr wrap="none" anchor="ctr"/>
          <a:lstStyle/>
          <a:p>
            <a:endParaRPr lang="it-IT"/>
          </a:p>
        </p:txBody>
      </p:sp>
      <p:sp>
        <p:nvSpPr>
          <p:cNvPr id="29745" name="Freeform 49"/>
          <p:cNvSpPr>
            <a:spLocks/>
          </p:cNvSpPr>
          <p:nvPr/>
        </p:nvSpPr>
        <p:spPr bwMode="auto">
          <a:xfrm>
            <a:off x="4178300" y="1047750"/>
            <a:ext cx="1009650" cy="846138"/>
          </a:xfrm>
          <a:custGeom>
            <a:avLst/>
            <a:gdLst>
              <a:gd name="T0" fmla="*/ 2147483647 w 636"/>
              <a:gd name="T1" fmla="*/ 2147483647 h 533"/>
              <a:gd name="T2" fmla="*/ 2147483647 w 636"/>
              <a:gd name="T3" fmla="*/ 2147483647 h 533"/>
              <a:gd name="T4" fmla="*/ 2147483647 w 636"/>
              <a:gd name="T5" fmla="*/ 2147483647 h 533"/>
              <a:gd name="T6" fmla="*/ 2147483647 w 636"/>
              <a:gd name="T7" fmla="*/ 2147483647 h 533"/>
              <a:gd name="T8" fmla="*/ 2147483647 w 636"/>
              <a:gd name="T9" fmla="*/ 2147483647 h 533"/>
              <a:gd name="T10" fmla="*/ 2147483647 w 636"/>
              <a:gd name="T11" fmla="*/ 2147483647 h 533"/>
              <a:gd name="T12" fmla="*/ 2147483647 w 636"/>
              <a:gd name="T13" fmla="*/ 2147483647 h 533"/>
              <a:gd name="T14" fmla="*/ 2147483647 w 636"/>
              <a:gd name="T15" fmla="*/ 2147483647 h 533"/>
              <a:gd name="T16" fmla="*/ 2147483647 w 636"/>
              <a:gd name="T17" fmla="*/ 2147483647 h 533"/>
              <a:gd name="T18" fmla="*/ 2147483647 w 636"/>
              <a:gd name="T19" fmla="*/ 2147483647 h 533"/>
              <a:gd name="T20" fmla="*/ 2147483647 w 636"/>
              <a:gd name="T21" fmla="*/ 2147483647 h 533"/>
              <a:gd name="T22" fmla="*/ 2147483647 w 636"/>
              <a:gd name="T23" fmla="*/ 2147483647 h 533"/>
              <a:gd name="T24" fmla="*/ 2147483647 w 636"/>
              <a:gd name="T25" fmla="*/ 2147483647 h 533"/>
              <a:gd name="T26" fmla="*/ 2147483647 w 636"/>
              <a:gd name="T27" fmla="*/ 2147483647 h 533"/>
              <a:gd name="T28" fmla="*/ 2147483647 w 636"/>
              <a:gd name="T29" fmla="*/ 2147483647 h 533"/>
              <a:gd name="T30" fmla="*/ 2147483647 w 636"/>
              <a:gd name="T31" fmla="*/ 2147483647 h 533"/>
              <a:gd name="T32" fmla="*/ 2147483647 w 636"/>
              <a:gd name="T33" fmla="*/ 2147483647 h 533"/>
              <a:gd name="T34" fmla="*/ 2147483647 w 636"/>
              <a:gd name="T35" fmla="*/ 2147483647 h 533"/>
              <a:gd name="T36" fmla="*/ 2147483647 w 636"/>
              <a:gd name="T37" fmla="*/ 2147483647 h 533"/>
              <a:gd name="T38" fmla="*/ 2147483647 w 636"/>
              <a:gd name="T39" fmla="*/ 2147483647 h 533"/>
              <a:gd name="T40" fmla="*/ 2147483647 w 636"/>
              <a:gd name="T41" fmla="*/ 2147483647 h 533"/>
              <a:gd name="T42" fmla="*/ 2147483647 w 636"/>
              <a:gd name="T43" fmla="*/ 2147483647 h 533"/>
              <a:gd name="T44" fmla="*/ 2147483647 w 636"/>
              <a:gd name="T45" fmla="*/ 2147483647 h 533"/>
              <a:gd name="T46" fmla="*/ 2147483647 w 636"/>
              <a:gd name="T47" fmla="*/ 2147483647 h 533"/>
              <a:gd name="T48" fmla="*/ 2147483647 w 636"/>
              <a:gd name="T49" fmla="*/ 2147483647 h 533"/>
              <a:gd name="T50" fmla="*/ 2147483647 w 636"/>
              <a:gd name="T51" fmla="*/ 2147483647 h 533"/>
              <a:gd name="T52" fmla="*/ 2147483647 w 636"/>
              <a:gd name="T53" fmla="*/ 2147483647 h 533"/>
              <a:gd name="T54" fmla="*/ 2147483647 w 636"/>
              <a:gd name="T55" fmla="*/ 2147483647 h 533"/>
              <a:gd name="T56" fmla="*/ 2147483647 w 636"/>
              <a:gd name="T57" fmla="*/ 2147483647 h 533"/>
              <a:gd name="T58" fmla="*/ 2147483647 w 636"/>
              <a:gd name="T59" fmla="*/ 2147483647 h 533"/>
              <a:gd name="T60" fmla="*/ 2147483647 w 636"/>
              <a:gd name="T61" fmla="*/ 2147483647 h 533"/>
              <a:gd name="T62" fmla="*/ 2147483647 w 636"/>
              <a:gd name="T63" fmla="*/ 2147483647 h 533"/>
              <a:gd name="T64" fmla="*/ 2147483647 w 636"/>
              <a:gd name="T65" fmla="*/ 2147483647 h 533"/>
              <a:gd name="T66" fmla="*/ 2147483647 w 636"/>
              <a:gd name="T67" fmla="*/ 2147483647 h 533"/>
              <a:gd name="T68" fmla="*/ 2147483647 w 636"/>
              <a:gd name="T69" fmla="*/ 2147483647 h 533"/>
              <a:gd name="T70" fmla="*/ 2147483647 w 636"/>
              <a:gd name="T71" fmla="*/ 2147483647 h 533"/>
              <a:gd name="T72" fmla="*/ 2147483647 w 636"/>
              <a:gd name="T73" fmla="*/ 2147483647 h 533"/>
              <a:gd name="T74" fmla="*/ 2147483647 w 636"/>
              <a:gd name="T75" fmla="*/ 2147483647 h 533"/>
              <a:gd name="T76" fmla="*/ 2147483647 w 636"/>
              <a:gd name="T77" fmla="*/ 2147483647 h 5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6"/>
              <a:gd name="T118" fmla="*/ 0 h 533"/>
              <a:gd name="T119" fmla="*/ 636 w 636"/>
              <a:gd name="T120" fmla="*/ 533 h 5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6" h="533">
                <a:moveTo>
                  <a:pt x="253" y="501"/>
                </a:moveTo>
                <a:cubicBezTo>
                  <a:pt x="252" y="489"/>
                  <a:pt x="250" y="477"/>
                  <a:pt x="245" y="466"/>
                </a:cubicBezTo>
                <a:cubicBezTo>
                  <a:pt x="244" y="459"/>
                  <a:pt x="238" y="454"/>
                  <a:pt x="232" y="450"/>
                </a:cubicBezTo>
                <a:cubicBezTo>
                  <a:pt x="218" y="426"/>
                  <a:pt x="200" y="428"/>
                  <a:pt x="172" y="426"/>
                </a:cubicBezTo>
                <a:cubicBezTo>
                  <a:pt x="166" y="424"/>
                  <a:pt x="163" y="419"/>
                  <a:pt x="157" y="416"/>
                </a:cubicBezTo>
                <a:cubicBezTo>
                  <a:pt x="150" y="405"/>
                  <a:pt x="141" y="384"/>
                  <a:pt x="127" y="381"/>
                </a:cubicBezTo>
                <a:cubicBezTo>
                  <a:pt x="124" y="376"/>
                  <a:pt x="122" y="371"/>
                  <a:pt x="120" y="365"/>
                </a:cubicBezTo>
                <a:cubicBezTo>
                  <a:pt x="119" y="355"/>
                  <a:pt x="114" y="348"/>
                  <a:pt x="104" y="346"/>
                </a:cubicBezTo>
                <a:cubicBezTo>
                  <a:pt x="98" y="342"/>
                  <a:pt x="94" y="341"/>
                  <a:pt x="88" y="338"/>
                </a:cubicBezTo>
                <a:cubicBezTo>
                  <a:pt x="79" y="325"/>
                  <a:pt x="94" y="345"/>
                  <a:pt x="77" y="333"/>
                </a:cubicBezTo>
                <a:cubicBezTo>
                  <a:pt x="70" y="328"/>
                  <a:pt x="84" y="328"/>
                  <a:pt x="64" y="325"/>
                </a:cubicBezTo>
                <a:cubicBezTo>
                  <a:pt x="58" y="321"/>
                  <a:pt x="55" y="308"/>
                  <a:pt x="48" y="306"/>
                </a:cubicBezTo>
                <a:cubicBezTo>
                  <a:pt x="42" y="304"/>
                  <a:pt x="35" y="305"/>
                  <a:pt x="29" y="304"/>
                </a:cubicBezTo>
                <a:cubicBezTo>
                  <a:pt x="26" y="290"/>
                  <a:pt x="31" y="272"/>
                  <a:pt x="15" y="269"/>
                </a:cubicBezTo>
                <a:cubicBezTo>
                  <a:pt x="0" y="244"/>
                  <a:pt x="20" y="233"/>
                  <a:pt x="42" y="230"/>
                </a:cubicBezTo>
                <a:cubicBezTo>
                  <a:pt x="57" y="233"/>
                  <a:pt x="54" y="244"/>
                  <a:pt x="68" y="251"/>
                </a:cubicBezTo>
                <a:cubicBezTo>
                  <a:pt x="74" y="254"/>
                  <a:pt x="88" y="256"/>
                  <a:pt x="88" y="256"/>
                </a:cubicBezTo>
                <a:cubicBezTo>
                  <a:pt x="95" y="260"/>
                  <a:pt x="103" y="266"/>
                  <a:pt x="108" y="272"/>
                </a:cubicBezTo>
                <a:cubicBezTo>
                  <a:pt x="111" y="287"/>
                  <a:pt x="117" y="296"/>
                  <a:pt x="132" y="299"/>
                </a:cubicBezTo>
                <a:cubicBezTo>
                  <a:pt x="137" y="302"/>
                  <a:pt x="140" y="299"/>
                  <a:pt x="146" y="298"/>
                </a:cubicBezTo>
                <a:cubicBezTo>
                  <a:pt x="154" y="295"/>
                  <a:pt x="157" y="299"/>
                  <a:pt x="164" y="304"/>
                </a:cubicBezTo>
                <a:cubicBezTo>
                  <a:pt x="165" y="305"/>
                  <a:pt x="168" y="307"/>
                  <a:pt x="168" y="307"/>
                </a:cubicBezTo>
                <a:cubicBezTo>
                  <a:pt x="184" y="305"/>
                  <a:pt x="175" y="296"/>
                  <a:pt x="188" y="293"/>
                </a:cubicBezTo>
                <a:cubicBezTo>
                  <a:pt x="196" y="289"/>
                  <a:pt x="199" y="286"/>
                  <a:pt x="202" y="278"/>
                </a:cubicBezTo>
                <a:cubicBezTo>
                  <a:pt x="196" y="270"/>
                  <a:pt x="191" y="257"/>
                  <a:pt x="183" y="250"/>
                </a:cubicBezTo>
                <a:cubicBezTo>
                  <a:pt x="178" y="246"/>
                  <a:pt x="168" y="240"/>
                  <a:pt x="168" y="240"/>
                </a:cubicBezTo>
                <a:cubicBezTo>
                  <a:pt x="162" y="231"/>
                  <a:pt x="160" y="223"/>
                  <a:pt x="149" y="221"/>
                </a:cubicBezTo>
                <a:cubicBezTo>
                  <a:pt x="141" y="216"/>
                  <a:pt x="141" y="206"/>
                  <a:pt x="140" y="197"/>
                </a:cubicBezTo>
                <a:cubicBezTo>
                  <a:pt x="141" y="172"/>
                  <a:pt x="154" y="151"/>
                  <a:pt x="180" y="146"/>
                </a:cubicBezTo>
                <a:cubicBezTo>
                  <a:pt x="187" y="142"/>
                  <a:pt x="204" y="141"/>
                  <a:pt x="204" y="141"/>
                </a:cubicBezTo>
                <a:cubicBezTo>
                  <a:pt x="212" y="135"/>
                  <a:pt x="226" y="135"/>
                  <a:pt x="236" y="131"/>
                </a:cubicBezTo>
                <a:cubicBezTo>
                  <a:pt x="247" y="133"/>
                  <a:pt x="251" y="136"/>
                  <a:pt x="260" y="141"/>
                </a:cubicBezTo>
                <a:cubicBezTo>
                  <a:pt x="271" y="135"/>
                  <a:pt x="283" y="135"/>
                  <a:pt x="296" y="134"/>
                </a:cubicBezTo>
                <a:cubicBezTo>
                  <a:pt x="308" y="132"/>
                  <a:pt x="324" y="116"/>
                  <a:pt x="333" y="107"/>
                </a:cubicBezTo>
                <a:cubicBezTo>
                  <a:pt x="343" y="110"/>
                  <a:pt x="340" y="111"/>
                  <a:pt x="346" y="118"/>
                </a:cubicBezTo>
                <a:cubicBezTo>
                  <a:pt x="365" y="116"/>
                  <a:pt x="342" y="121"/>
                  <a:pt x="360" y="107"/>
                </a:cubicBezTo>
                <a:cubicBezTo>
                  <a:pt x="371" y="99"/>
                  <a:pt x="384" y="88"/>
                  <a:pt x="397" y="83"/>
                </a:cubicBezTo>
                <a:cubicBezTo>
                  <a:pt x="412" y="87"/>
                  <a:pt x="454" y="79"/>
                  <a:pt x="466" y="78"/>
                </a:cubicBezTo>
                <a:cubicBezTo>
                  <a:pt x="473" y="77"/>
                  <a:pt x="478" y="75"/>
                  <a:pt x="484" y="74"/>
                </a:cubicBezTo>
                <a:cubicBezTo>
                  <a:pt x="491" y="64"/>
                  <a:pt x="492" y="48"/>
                  <a:pt x="480" y="43"/>
                </a:cubicBezTo>
                <a:cubicBezTo>
                  <a:pt x="475" y="17"/>
                  <a:pt x="479" y="11"/>
                  <a:pt x="500" y="0"/>
                </a:cubicBezTo>
                <a:cubicBezTo>
                  <a:pt x="508" y="4"/>
                  <a:pt x="507" y="10"/>
                  <a:pt x="514" y="14"/>
                </a:cubicBezTo>
                <a:cubicBezTo>
                  <a:pt x="516" y="19"/>
                  <a:pt x="516" y="25"/>
                  <a:pt x="519" y="30"/>
                </a:cubicBezTo>
                <a:cubicBezTo>
                  <a:pt x="522" y="45"/>
                  <a:pt x="523" y="58"/>
                  <a:pt x="530" y="72"/>
                </a:cubicBezTo>
                <a:cubicBezTo>
                  <a:pt x="532" y="94"/>
                  <a:pt x="528" y="103"/>
                  <a:pt x="549" y="107"/>
                </a:cubicBezTo>
                <a:cubicBezTo>
                  <a:pt x="561" y="112"/>
                  <a:pt x="563" y="127"/>
                  <a:pt x="567" y="138"/>
                </a:cubicBezTo>
                <a:cubicBezTo>
                  <a:pt x="568" y="145"/>
                  <a:pt x="572" y="157"/>
                  <a:pt x="572" y="157"/>
                </a:cubicBezTo>
                <a:cubicBezTo>
                  <a:pt x="573" y="173"/>
                  <a:pt x="576" y="186"/>
                  <a:pt x="583" y="200"/>
                </a:cubicBezTo>
                <a:cubicBezTo>
                  <a:pt x="584" y="207"/>
                  <a:pt x="588" y="214"/>
                  <a:pt x="589" y="221"/>
                </a:cubicBezTo>
                <a:cubicBezTo>
                  <a:pt x="590" y="237"/>
                  <a:pt x="595" y="255"/>
                  <a:pt x="584" y="269"/>
                </a:cubicBezTo>
                <a:cubicBezTo>
                  <a:pt x="579" y="294"/>
                  <a:pt x="585" y="284"/>
                  <a:pt x="572" y="278"/>
                </a:cubicBezTo>
                <a:cubicBezTo>
                  <a:pt x="563" y="280"/>
                  <a:pt x="554" y="282"/>
                  <a:pt x="546" y="285"/>
                </a:cubicBezTo>
                <a:cubicBezTo>
                  <a:pt x="532" y="299"/>
                  <a:pt x="550" y="310"/>
                  <a:pt x="559" y="322"/>
                </a:cubicBezTo>
                <a:cubicBezTo>
                  <a:pt x="562" y="343"/>
                  <a:pt x="560" y="335"/>
                  <a:pt x="564" y="346"/>
                </a:cubicBezTo>
                <a:cubicBezTo>
                  <a:pt x="566" y="357"/>
                  <a:pt x="568" y="368"/>
                  <a:pt x="572" y="378"/>
                </a:cubicBezTo>
                <a:cubicBezTo>
                  <a:pt x="573" y="384"/>
                  <a:pt x="575" y="389"/>
                  <a:pt x="580" y="394"/>
                </a:cubicBezTo>
                <a:cubicBezTo>
                  <a:pt x="582" y="396"/>
                  <a:pt x="588" y="400"/>
                  <a:pt x="588" y="400"/>
                </a:cubicBezTo>
                <a:cubicBezTo>
                  <a:pt x="595" y="412"/>
                  <a:pt x="591" y="408"/>
                  <a:pt x="599" y="413"/>
                </a:cubicBezTo>
                <a:cubicBezTo>
                  <a:pt x="606" y="427"/>
                  <a:pt x="606" y="442"/>
                  <a:pt x="612" y="456"/>
                </a:cubicBezTo>
                <a:cubicBezTo>
                  <a:pt x="617" y="469"/>
                  <a:pt x="630" y="477"/>
                  <a:pt x="636" y="490"/>
                </a:cubicBezTo>
                <a:cubicBezTo>
                  <a:pt x="631" y="501"/>
                  <a:pt x="636" y="492"/>
                  <a:pt x="613" y="496"/>
                </a:cubicBezTo>
                <a:cubicBezTo>
                  <a:pt x="601" y="498"/>
                  <a:pt x="585" y="508"/>
                  <a:pt x="570" y="510"/>
                </a:cubicBezTo>
                <a:cubicBezTo>
                  <a:pt x="564" y="514"/>
                  <a:pt x="558" y="517"/>
                  <a:pt x="551" y="518"/>
                </a:cubicBezTo>
                <a:cubicBezTo>
                  <a:pt x="541" y="526"/>
                  <a:pt x="513" y="527"/>
                  <a:pt x="501" y="528"/>
                </a:cubicBezTo>
                <a:cubicBezTo>
                  <a:pt x="496" y="530"/>
                  <a:pt x="490" y="531"/>
                  <a:pt x="485" y="533"/>
                </a:cubicBezTo>
                <a:cubicBezTo>
                  <a:pt x="475" y="530"/>
                  <a:pt x="476" y="528"/>
                  <a:pt x="468" y="523"/>
                </a:cubicBezTo>
                <a:cubicBezTo>
                  <a:pt x="458" y="517"/>
                  <a:pt x="427" y="518"/>
                  <a:pt x="416" y="517"/>
                </a:cubicBezTo>
                <a:cubicBezTo>
                  <a:pt x="404" y="515"/>
                  <a:pt x="402" y="524"/>
                  <a:pt x="391" y="520"/>
                </a:cubicBezTo>
                <a:cubicBezTo>
                  <a:pt x="390" y="518"/>
                  <a:pt x="381" y="506"/>
                  <a:pt x="381" y="504"/>
                </a:cubicBezTo>
                <a:cubicBezTo>
                  <a:pt x="380" y="491"/>
                  <a:pt x="382" y="478"/>
                  <a:pt x="380" y="466"/>
                </a:cubicBezTo>
                <a:cubicBezTo>
                  <a:pt x="379" y="462"/>
                  <a:pt x="372" y="458"/>
                  <a:pt x="372" y="458"/>
                </a:cubicBezTo>
                <a:cubicBezTo>
                  <a:pt x="370" y="447"/>
                  <a:pt x="367" y="439"/>
                  <a:pt x="362" y="430"/>
                </a:cubicBezTo>
                <a:cubicBezTo>
                  <a:pt x="359" y="435"/>
                  <a:pt x="358" y="438"/>
                  <a:pt x="352" y="435"/>
                </a:cubicBezTo>
                <a:cubicBezTo>
                  <a:pt x="345" y="424"/>
                  <a:pt x="349" y="408"/>
                  <a:pt x="338" y="402"/>
                </a:cubicBezTo>
                <a:cubicBezTo>
                  <a:pt x="331" y="403"/>
                  <a:pt x="328" y="407"/>
                  <a:pt x="324" y="413"/>
                </a:cubicBezTo>
                <a:cubicBezTo>
                  <a:pt x="322" y="427"/>
                  <a:pt x="322" y="445"/>
                  <a:pt x="317" y="458"/>
                </a:cubicBezTo>
                <a:cubicBezTo>
                  <a:pt x="314" y="477"/>
                  <a:pt x="276" y="482"/>
                  <a:pt x="261" y="491"/>
                </a:cubicBezTo>
                <a:cubicBezTo>
                  <a:pt x="259" y="495"/>
                  <a:pt x="258" y="501"/>
                  <a:pt x="253" y="501"/>
                </a:cubicBezTo>
                <a:close/>
              </a:path>
            </a:pathLst>
          </a:custGeom>
          <a:solidFill>
            <a:srgbClr val="FF0000"/>
          </a:solidFill>
          <a:ln w="15875">
            <a:solidFill>
              <a:srgbClr val="993300"/>
            </a:solidFill>
            <a:round/>
            <a:headEnd/>
            <a:tailEnd/>
          </a:ln>
        </p:spPr>
        <p:txBody>
          <a:bodyPr wrap="none" anchor="ctr"/>
          <a:lstStyle/>
          <a:p>
            <a:endParaRPr lang="it-IT"/>
          </a:p>
        </p:txBody>
      </p:sp>
      <p:sp>
        <p:nvSpPr>
          <p:cNvPr id="29746" name="Text Box 50"/>
          <p:cNvSpPr txBox="1">
            <a:spLocks noChangeArrowheads="1"/>
          </p:cNvSpPr>
          <p:nvPr/>
        </p:nvSpPr>
        <p:spPr bwMode="auto">
          <a:xfrm>
            <a:off x="4343400" y="1506538"/>
            <a:ext cx="762000"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BICINICCO</a:t>
            </a:r>
            <a:endParaRPr lang="it-IT" sz="600" b="1" i="1">
              <a:latin typeface="Garamond" pitchFamily="18" charset="0"/>
            </a:endParaRPr>
          </a:p>
          <a:p>
            <a:pPr>
              <a:spcBef>
                <a:spcPct val="50000"/>
              </a:spcBef>
            </a:pPr>
            <a:endParaRPr lang="it-IT" sz="600" b="1" i="1">
              <a:latin typeface="Garamond" pitchFamily="18" charset="0"/>
            </a:endParaRPr>
          </a:p>
        </p:txBody>
      </p:sp>
      <p:sp>
        <p:nvSpPr>
          <p:cNvPr id="29747" name="Freeform 51"/>
          <p:cNvSpPr>
            <a:spLocks/>
          </p:cNvSpPr>
          <p:nvPr/>
        </p:nvSpPr>
        <p:spPr bwMode="auto">
          <a:xfrm>
            <a:off x="4906963" y="465138"/>
            <a:ext cx="757237" cy="1352550"/>
          </a:xfrm>
          <a:custGeom>
            <a:avLst/>
            <a:gdLst>
              <a:gd name="T0" fmla="*/ 2147483647 w 477"/>
              <a:gd name="T1" fmla="*/ 2147483647 h 852"/>
              <a:gd name="T2" fmla="*/ 2147483647 w 477"/>
              <a:gd name="T3" fmla="*/ 2147483647 h 852"/>
              <a:gd name="T4" fmla="*/ 2147483647 w 477"/>
              <a:gd name="T5" fmla="*/ 2147483647 h 852"/>
              <a:gd name="T6" fmla="*/ 2147483647 w 477"/>
              <a:gd name="T7" fmla="*/ 2147483647 h 852"/>
              <a:gd name="T8" fmla="*/ 2147483647 w 477"/>
              <a:gd name="T9" fmla="*/ 2147483647 h 852"/>
              <a:gd name="T10" fmla="*/ 2147483647 w 477"/>
              <a:gd name="T11" fmla="*/ 2147483647 h 852"/>
              <a:gd name="T12" fmla="*/ 2147483647 w 477"/>
              <a:gd name="T13" fmla="*/ 2147483647 h 852"/>
              <a:gd name="T14" fmla="*/ 2147483647 w 477"/>
              <a:gd name="T15" fmla="*/ 2147483647 h 852"/>
              <a:gd name="T16" fmla="*/ 2147483647 w 477"/>
              <a:gd name="T17" fmla="*/ 2147483647 h 852"/>
              <a:gd name="T18" fmla="*/ 2147483647 w 477"/>
              <a:gd name="T19" fmla="*/ 2147483647 h 852"/>
              <a:gd name="T20" fmla="*/ 2147483647 w 477"/>
              <a:gd name="T21" fmla="*/ 2147483647 h 852"/>
              <a:gd name="T22" fmla="*/ 2147483647 w 477"/>
              <a:gd name="T23" fmla="*/ 2147483647 h 852"/>
              <a:gd name="T24" fmla="*/ 2147483647 w 477"/>
              <a:gd name="T25" fmla="*/ 2147483647 h 852"/>
              <a:gd name="T26" fmla="*/ 2147483647 w 477"/>
              <a:gd name="T27" fmla="*/ 2147483647 h 852"/>
              <a:gd name="T28" fmla="*/ 2147483647 w 477"/>
              <a:gd name="T29" fmla="*/ 2147483647 h 852"/>
              <a:gd name="T30" fmla="*/ 2147483647 w 477"/>
              <a:gd name="T31" fmla="*/ 2147483647 h 852"/>
              <a:gd name="T32" fmla="*/ 2147483647 w 477"/>
              <a:gd name="T33" fmla="*/ 2147483647 h 852"/>
              <a:gd name="T34" fmla="*/ 2147483647 w 477"/>
              <a:gd name="T35" fmla="*/ 2147483647 h 852"/>
              <a:gd name="T36" fmla="*/ 2147483647 w 477"/>
              <a:gd name="T37" fmla="*/ 2147483647 h 852"/>
              <a:gd name="T38" fmla="*/ 2147483647 w 477"/>
              <a:gd name="T39" fmla="*/ 2147483647 h 852"/>
              <a:gd name="T40" fmla="*/ 2147483647 w 477"/>
              <a:gd name="T41" fmla="*/ 2147483647 h 852"/>
              <a:gd name="T42" fmla="*/ 2147483647 w 477"/>
              <a:gd name="T43" fmla="*/ 2147483647 h 852"/>
              <a:gd name="T44" fmla="*/ 2147483647 w 477"/>
              <a:gd name="T45" fmla="*/ 2147483647 h 852"/>
              <a:gd name="T46" fmla="*/ 2147483647 w 477"/>
              <a:gd name="T47" fmla="*/ 0 h 852"/>
              <a:gd name="T48" fmla="*/ 2147483647 w 477"/>
              <a:gd name="T49" fmla="*/ 2147483647 h 852"/>
              <a:gd name="T50" fmla="*/ 2147483647 w 477"/>
              <a:gd name="T51" fmla="*/ 2147483647 h 852"/>
              <a:gd name="T52" fmla="*/ 2147483647 w 477"/>
              <a:gd name="T53" fmla="*/ 2147483647 h 852"/>
              <a:gd name="T54" fmla="*/ 2147483647 w 477"/>
              <a:gd name="T55" fmla="*/ 2147483647 h 852"/>
              <a:gd name="T56" fmla="*/ 2147483647 w 477"/>
              <a:gd name="T57" fmla="*/ 2147483647 h 852"/>
              <a:gd name="T58" fmla="*/ 2147483647 w 477"/>
              <a:gd name="T59" fmla="*/ 2147483647 h 852"/>
              <a:gd name="T60" fmla="*/ 2147483647 w 477"/>
              <a:gd name="T61" fmla="*/ 2147483647 h 852"/>
              <a:gd name="T62" fmla="*/ 2147483647 w 477"/>
              <a:gd name="T63" fmla="*/ 2147483647 h 852"/>
              <a:gd name="T64" fmla="*/ 2147483647 w 477"/>
              <a:gd name="T65" fmla="*/ 2147483647 h 852"/>
              <a:gd name="T66" fmla="*/ 2147483647 w 477"/>
              <a:gd name="T67" fmla="*/ 2147483647 h 852"/>
              <a:gd name="T68" fmla="*/ 2147483647 w 477"/>
              <a:gd name="T69" fmla="*/ 2147483647 h 852"/>
              <a:gd name="T70" fmla="*/ 2147483647 w 477"/>
              <a:gd name="T71" fmla="*/ 2147483647 h 852"/>
              <a:gd name="T72" fmla="*/ 2147483647 w 477"/>
              <a:gd name="T73" fmla="*/ 2147483647 h 852"/>
              <a:gd name="T74" fmla="*/ 2147483647 w 477"/>
              <a:gd name="T75" fmla="*/ 2147483647 h 852"/>
              <a:gd name="T76" fmla="*/ 2147483647 w 477"/>
              <a:gd name="T77" fmla="*/ 2147483647 h 852"/>
              <a:gd name="T78" fmla="*/ 2147483647 w 477"/>
              <a:gd name="T79" fmla="*/ 2147483647 h 852"/>
              <a:gd name="T80" fmla="*/ 2147483647 w 477"/>
              <a:gd name="T81" fmla="*/ 2147483647 h 852"/>
              <a:gd name="T82" fmla="*/ 2147483647 w 477"/>
              <a:gd name="T83" fmla="*/ 2147483647 h 852"/>
              <a:gd name="T84" fmla="*/ 2147483647 w 477"/>
              <a:gd name="T85" fmla="*/ 2147483647 h 852"/>
              <a:gd name="T86" fmla="*/ 2147483647 w 477"/>
              <a:gd name="T87" fmla="*/ 2147483647 h 852"/>
              <a:gd name="T88" fmla="*/ 2147483647 w 477"/>
              <a:gd name="T89" fmla="*/ 2147483647 h 852"/>
              <a:gd name="T90" fmla="*/ 2147483647 w 477"/>
              <a:gd name="T91" fmla="*/ 2147483647 h 852"/>
              <a:gd name="T92" fmla="*/ 2147483647 w 477"/>
              <a:gd name="T93" fmla="*/ 2147483647 h 8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7"/>
              <a:gd name="T142" fmla="*/ 0 h 852"/>
              <a:gd name="T143" fmla="*/ 477 w 477"/>
              <a:gd name="T144" fmla="*/ 852 h 8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7" h="852">
                <a:moveTo>
                  <a:pt x="165" y="852"/>
                </a:moveTo>
                <a:cubicBezTo>
                  <a:pt x="159" y="842"/>
                  <a:pt x="159" y="835"/>
                  <a:pt x="149" y="829"/>
                </a:cubicBezTo>
                <a:cubicBezTo>
                  <a:pt x="136" y="808"/>
                  <a:pt x="130" y="762"/>
                  <a:pt x="107" y="753"/>
                </a:cubicBezTo>
                <a:cubicBezTo>
                  <a:pt x="100" y="724"/>
                  <a:pt x="83" y="690"/>
                  <a:pt x="73" y="662"/>
                </a:cubicBezTo>
                <a:cubicBezTo>
                  <a:pt x="74" y="657"/>
                  <a:pt x="72" y="650"/>
                  <a:pt x="76" y="646"/>
                </a:cubicBezTo>
                <a:cubicBezTo>
                  <a:pt x="81" y="641"/>
                  <a:pt x="111" y="637"/>
                  <a:pt x="118" y="636"/>
                </a:cubicBezTo>
                <a:cubicBezTo>
                  <a:pt x="121" y="619"/>
                  <a:pt x="122" y="601"/>
                  <a:pt x="115" y="584"/>
                </a:cubicBezTo>
                <a:cubicBezTo>
                  <a:pt x="113" y="557"/>
                  <a:pt x="111" y="546"/>
                  <a:pt x="102" y="524"/>
                </a:cubicBezTo>
                <a:cubicBezTo>
                  <a:pt x="98" y="501"/>
                  <a:pt x="93" y="470"/>
                  <a:pt x="68" y="461"/>
                </a:cubicBezTo>
                <a:cubicBezTo>
                  <a:pt x="59" y="447"/>
                  <a:pt x="55" y="431"/>
                  <a:pt x="52" y="414"/>
                </a:cubicBezTo>
                <a:cubicBezTo>
                  <a:pt x="51" y="394"/>
                  <a:pt x="47" y="365"/>
                  <a:pt x="39" y="346"/>
                </a:cubicBezTo>
                <a:cubicBezTo>
                  <a:pt x="35" y="338"/>
                  <a:pt x="16" y="333"/>
                  <a:pt x="16" y="333"/>
                </a:cubicBezTo>
                <a:cubicBezTo>
                  <a:pt x="8" y="320"/>
                  <a:pt x="0" y="301"/>
                  <a:pt x="21" y="297"/>
                </a:cubicBezTo>
                <a:cubicBezTo>
                  <a:pt x="33" y="292"/>
                  <a:pt x="39" y="283"/>
                  <a:pt x="52" y="279"/>
                </a:cubicBezTo>
                <a:cubicBezTo>
                  <a:pt x="62" y="269"/>
                  <a:pt x="67" y="265"/>
                  <a:pt x="81" y="260"/>
                </a:cubicBezTo>
                <a:cubicBezTo>
                  <a:pt x="89" y="253"/>
                  <a:pt x="95" y="246"/>
                  <a:pt x="102" y="239"/>
                </a:cubicBezTo>
                <a:cubicBezTo>
                  <a:pt x="108" y="226"/>
                  <a:pt x="119" y="215"/>
                  <a:pt x="131" y="208"/>
                </a:cubicBezTo>
                <a:cubicBezTo>
                  <a:pt x="133" y="199"/>
                  <a:pt x="138" y="193"/>
                  <a:pt x="141" y="185"/>
                </a:cubicBezTo>
                <a:cubicBezTo>
                  <a:pt x="138" y="140"/>
                  <a:pt x="132" y="128"/>
                  <a:pt x="123" y="91"/>
                </a:cubicBezTo>
                <a:cubicBezTo>
                  <a:pt x="126" y="62"/>
                  <a:pt x="131" y="61"/>
                  <a:pt x="157" y="54"/>
                </a:cubicBezTo>
                <a:cubicBezTo>
                  <a:pt x="162" y="51"/>
                  <a:pt x="168" y="51"/>
                  <a:pt x="172" y="47"/>
                </a:cubicBezTo>
                <a:cubicBezTo>
                  <a:pt x="177" y="42"/>
                  <a:pt x="178" y="36"/>
                  <a:pt x="183" y="31"/>
                </a:cubicBezTo>
                <a:cubicBezTo>
                  <a:pt x="190" y="4"/>
                  <a:pt x="179" y="41"/>
                  <a:pt x="191" y="18"/>
                </a:cubicBezTo>
                <a:cubicBezTo>
                  <a:pt x="194" y="13"/>
                  <a:pt x="194" y="6"/>
                  <a:pt x="196" y="0"/>
                </a:cubicBezTo>
                <a:cubicBezTo>
                  <a:pt x="209" y="3"/>
                  <a:pt x="208" y="6"/>
                  <a:pt x="211" y="18"/>
                </a:cubicBezTo>
                <a:cubicBezTo>
                  <a:pt x="209" y="60"/>
                  <a:pt x="199" y="76"/>
                  <a:pt x="188" y="114"/>
                </a:cubicBezTo>
                <a:cubicBezTo>
                  <a:pt x="190" y="150"/>
                  <a:pt x="195" y="260"/>
                  <a:pt x="248" y="273"/>
                </a:cubicBezTo>
                <a:cubicBezTo>
                  <a:pt x="258" y="285"/>
                  <a:pt x="271" y="294"/>
                  <a:pt x="282" y="305"/>
                </a:cubicBezTo>
                <a:cubicBezTo>
                  <a:pt x="288" y="327"/>
                  <a:pt x="302" y="340"/>
                  <a:pt x="316" y="357"/>
                </a:cubicBezTo>
                <a:cubicBezTo>
                  <a:pt x="327" y="371"/>
                  <a:pt x="325" y="383"/>
                  <a:pt x="342" y="393"/>
                </a:cubicBezTo>
                <a:cubicBezTo>
                  <a:pt x="346" y="408"/>
                  <a:pt x="354" y="425"/>
                  <a:pt x="360" y="440"/>
                </a:cubicBezTo>
                <a:cubicBezTo>
                  <a:pt x="361" y="451"/>
                  <a:pt x="359" y="464"/>
                  <a:pt x="365" y="474"/>
                </a:cubicBezTo>
                <a:cubicBezTo>
                  <a:pt x="375" y="492"/>
                  <a:pt x="391" y="489"/>
                  <a:pt x="399" y="518"/>
                </a:cubicBezTo>
                <a:cubicBezTo>
                  <a:pt x="400" y="526"/>
                  <a:pt x="400" y="550"/>
                  <a:pt x="407" y="560"/>
                </a:cubicBezTo>
                <a:cubicBezTo>
                  <a:pt x="420" y="578"/>
                  <a:pt x="411" y="558"/>
                  <a:pt x="420" y="576"/>
                </a:cubicBezTo>
                <a:cubicBezTo>
                  <a:pt x="426" y="587"/>
                  <a:pt x="426" y="599"/>
                  <a:pt x="433" y="610"/>
                </a:cubicBezTo>
                <a:cubicBezTo>
                  <a:pt x="437" y="624"/>
                  <a:pt x="438" y="634"/>
                  <a:pt x="454" y="638"/>
                </a:cubicBezTo>
                <a:cubicBezTo>
                  <a:pt x="458" y="652"/>
                  <a:pt x="462" y="668"/>
                  <a:pt x="477" y="672"/>
                </a:cubicBezTo>
                <a:cubicBezTo>
                  <a:pt x="476" y="694"/>
                  <a:pt x="476" y="699"/>
                  <a:pt x="469" y="716"/>
                </a:cubicBezTo>
                <a:cubicBezTo>
                  <a:pt x="462" y="755"/>
                  <a:pt x="398" y="743"/>
                  <a:pt x="368" y="745"/>
                </a:cubicBezTo>
                <a:cubicBezTo>
                  <a:pt x="348" y="751"/>
                  <a:pt x="357" y="756"/>
                  <a:pt x="352" y="758"/>
                </a:cubicBezTo>
                <a:cubicBezTo>
                  <a:pt x="347" y="760"/>
                  <a:pt x="344" y="756"/>
                  <a:pt x="337" y="758"/>
                </a:cubicBezTo>
                <a:cubicBezTo>
                  <a:pt x="329" y="763"/>
                  <a:pt x="321" y="768"/>
                  <a:pt x="311" y="771"/>
                </a:cubicBezTo>
                <a:cubicBezTo>
                  <a:pt x="303" y="776"/>
                  <a:pt x="298" y="781"/>
                  <a:pt x="292" y="789"/>
                </a:cubicBezTo>
                <a:cubicBezTo>
                  <a:pt x="286" y="812"/>
                  <a:pt x="259" y="820"/>
                  <a:pt x="238" y="823"/>
                </a:cubicBezTo>
                <a:cubicBezTo>
                  <a:pt x="224" y="831"/>
                  <a:pt x="221" y="837"/>
                  <a:pt x="209" y="842"/>
                </a:cubicBezTo>
                <a:cubicBezTo>
                  <a:pt x="197" y="847"/>
                  <a:pt x="174" y="850"/>
                  <a:pt x="165" y="852"/>
                </a:cubicBezTo>
                <a:close/>
              </a:path>
            </a:pathLst>
          </a:custGeom>
          <a:solidFill>
            <a:srgbClr val="FF0000"/>
          </a:solidFill>
          <a:ln w="15875">
            <a:solidFill>
              <a:srgbClr val="993300"/>
            </a:solidFill>
            <a:round/>
            <a:headEnd/>
            <a:tailEnd/>
          </a:ln>
        </p:spPr>
        <p:txBody>
          <a:bodyPr/>
          <a:lstStyle/>
          <a:p>
            <a:endParaRPr lang="it-IT"/>
          </a:p>
        </p:txBody>
      </p:sp>
      <p:sp>
        <p:nvSpPr>
          <p:cNvPr id="29748" name="Rectangle 52"/>
          <p:cNvSpPr>
            <a:spLocks noChangeArrowheads="1"/>
          </p:cNvSpPr>
          <p:nvPr/>
        </p:nvSpPr>
        <p:spPr bwMode="auto">
          <a:xfrm>
            <a:off x="4724400" y="1295400"/>
            <a:ext cx="6858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S.  MARIA LA  L.</a:t>
            </a:r>
            <a:endParaRPr lang="it-IT" sz="600" b="1" i="1">
              <a:latin typeface="Garamond" pitchFamily="18" charset="0"/>
            </a:endParaRPr>
          </a:p>
        </p:txBody>
      </p:sp>
      <p:sp>
        <p:nvSpPr>
          <p:cNvPr id="29749" name="Freeform 53"/>
          <p:cNvSpPr>
            <a:spLocks/>
          </p:cNvSpPr>
          <p:nvPr/>
        </p:nvSpPr>
        <p:spPr bwMode="auto">
          <a:xfrm>
            <a:off x="6200775" y="1233488"/>
            <a:ext cx="742950" cy="731837"/>
          </a:xfrm>
          <a:custGeom>
            <a:avLst/>
            <a:gdLst>
              <a:gd name="T0" fmla="*/ 2147483647 w 468"/>
              <a:gd name="T1" fmla="*/ 2147483647 h 461"/>
              <a:gd name="T2" fmla="*/ 2147483647 w 468"/>
              <a:gd name="T3" fmla="*/ 2147483647 h 461"/>
              <a:gd name="T4" fmla="*/ 2147483647 w 468"/>
              <a:gd name="T5" fmla="*/ 2147483647 h 461"/>
              <a:gd name="T6" fmla="*/ 2147483647 w 468"/>
              <a:gd name="T7" fmla="*/ 2147483647 h 461"/>
              <a:gd name="T8" fmla="*/ 2147483647 w 468"/>
              <a:gd name="T9" fmla="*/ 2147483647 h 461"/>
              <a:gd name="T10" fmla="*/ 2147483647 w 468"/>
              <a:gd name="T11" fmla="*/ 2147483647 h 461"/>
              <a:gd name="T12" fmla="*/ 2147483647 w 468"/>
              <a:gd name="T13" fmla="*/ 2147483647 h 461"/>
              <a:gd name="T14" fmla="*/ 2147483647 w 468"/>
              <a:gd name="T15" fmla="*/ 2147483647 h 461"/>
              <a:gd name="T16" fmla="*/ 2147483647 w 468"/>
              <a:gd name="T17" fmla="*/ 2147483647 h 461"/>
              <a:gd name="T18" fmla="*/ 2147483647 w 468"/>
              <a:gd name="T19" fmla="*/ 2147483647 h 461"/>
              <a:gd name="T20" fmla="*/ 2147483647 w 468"/>
              <a:gd name="T21" fmla="*/ 2147483647 h 461"/>
              <a:gd name="T22" fmla="*/ 2147483647 w 468"/>
              <a:gd name="T23" fmla="*/ 2147483647 h 461"/>
              <a:gd name="T24" fmla="*/ 2147483647 w 468"/>
              <a:gd name="T25" fmla="*/ 2147483647 h 461"/>
              <a:gd name="T26" fmla="*/ 2147483647 w 468"/>
              <a:gd name="T27" fmla="*/ 2147483647 h 461"/>
              <a:gd name="T28" fmla="*/ 2147483647 w 468"/>
              <a:gd name="T29" fmla="*/ 2147483647 h 461"/>
              <a:gd name="T30" fmla="*/ 2147483647 w 468"/>
              <a:gd name="T31" fmla="*/ 2147483647 h 461"/>
              <a:gd name="T32" fmla="*/ 2147483647 w 468"/>
              <a:gd name="T33" fmla="*/ 2147483647 h 461"/>
              <a:gd name="T34" fmla="*/ 2147483647 w 468"/>
              <a:gd name="T35" fmla="*/ 2147483647 h 461"/>
              <a:gd name="T36" fmla="*/ 2147483647 w 468"/>
              <a:gd name="T37" fmla="*/ 2147483647 h 461"/>
              <a:gd name="T38" fmla="*/ 2147483647 w 468"/>
              <a:gd name="T39" fmla="*/ 2147483647 h 461"/>
              <a:gd name="T40" fmla="*/ 2147483647 w 468"/>
              <a:gd name="T41" fmla="*/ 2147483647 h 461"/>
              <a:gd name="T42" fmla="*/ 2147483647 w 468"/>
              <a:gd name="T43" fmla="*/ 2147483647 h 461"/>
              <a:gd name="T44" fmla="*/ 2147483647 w 468"/>
              <a:gd name="T45" fmla="*/ 2147483647 h 461"/>
              <a:gd name="T46" fmla="*/ 2147483647 w 468"/>
              <a:gd name="T47" fmla="*/ 2147483647 h 461"/>
              <a:gd name="T48" fmla="*/ 2147483647 w 468"/>
              <a:gd name="T49" fmla="*/ 2147483647 h 461"/>
              <a:gd name="T50" fmla="*/ 2147483647 w 468"/>
              <a:gd name="T51" fmla="*/ 2147483647 h 461"/>
              <a:gd name="T52" fmla="*/ 2147483647 w 468"/>
              <a:gd name="T53" fmla="*/ 2147483647 h 461"/>
              <a:gd name="T54" fmla="*/ 2147483647 w 468"/>
              <a:gd name="T55" fmla="*/ 2147483647 h 461"/>
              <a:gd name="T56" fmla="*/ 2147483647 w 468"/>
              <a:gd name="T57" fmla="*/ 2147483647 h 461"/>
              <a:gd name="T58" fmla="*/ 2147483647 w 468"/>
              <a:gd name="T59" fmla="*/ 2147483647 h 461"/>
              <a:gd name="T60" fmla="*/ 2147483647 w 468"/>
              <a:gd name="T61" fmla="*/ 2147483647 h 461"/>
              <a:gd name="T62" fmla="*/ 2147483647 w 468"/>
              <a:gd name="T63" fmla="*/ 2147483647 h 461"/>
              <a:gd name="T64" fmla="*/ 2147483647 w 468"/>
              <a:gd name="T65" fmla="*/ 2147483647 h 461"/>
              <a:gd name="T66" fmla="*/ 2147483647 w 468"/>
              <a:gd name="T67" fmla="*/ 2147483647 h 461"/>
              <a:gd name="T68" fmla="*/ 2147483647 w 468"/>
              <a:gd name="T69" fmla="*/ 2147483647 h 461"/>
              <a:gd name="T70" fmla="*/ 2147483647 w 468"/>
              <a:gd name="T71" fmla="*/ 2147483647 h 461"/>
              <a:gd name="T72" fmla="*/ 2147483647 w 468"/>
              <a:gd name="T73" fmla="*/ 2147483647 h 461"/>
              <a:gd name="T74" fmla="*/ 2147483647 w 468"/>
              <a:gd name="T75" fmla="*/ 2147483647 h 461"/>
              <a:gd name="T76" fmla="*/ 2147483647 w 468"/>
              <a:gd name="T77" fmla="*/ 2147483647 h 461"/>
              <a:gd name="T78" fmla="*/ 2147483647 w 468"/>
              <a:gd name="T79" fmla="*/ 2147483647 h 461"/>
              <a:gd name="T80" fmla="*/ 2147483647 w 468"/>
              <a:gd name="T81" fmla="*/ 2147483647 h 461"/>
              <a:gd name="T82" fmla="*/ 2147483647 w 468"/>
              <a:gd name="T83" fmla="*/ 2147483647 h 461"/>
              <a:gd name="T84" fmla="*/ 2147483647 w 468"/>
              <a:gd name="T85" fmla="*/ 2147483647 h 461"/>
              <a:gd name="T86" fmla="*/ 2147483647 w 468"/>
              <a:gd name="T87" fmla="*/ 2147483647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8" h="461">
                <a:moveTo>
                  <a:pt x="266" y="457"/>
                </a:moveTo>
                <a:cubicBezTo>
                  <a:pt x="236" y="453"/>
                  <a:pt x="233" y="445"/>
                  <a:pt x="224" y="417"/>
                </a:cubicBezTo>
                <a:cubicBezTo>
                  <a:pt x="223" y="413"/>
                  <a:pt x="202" y="402"/>
                  <a:pt x="200" y="401"/>
                </a:cubicBezTo>
                <a:cubicBezTo>
                  <a:pt x="196" y="400"/>
                  <a:pt x="188" y="397"/>
                  <a:pt x="188" y="397"/>
                </a:cubicBezTo>
                <a:cubicBezTo>
                  <a:pt x="183" y="383"/>
                  <a:pt x="188" y="387"/>
                  <a:pt x="178" y="381"/>
                </a:cubicBezTo>
                <a:cubicBezTo>
                  <a:pt x="169" y="368"/>
                  <a:pt x="165" y="354"/>
                  <a:pt x="160" y="339"/>
                </a:cubicBezTo>
                <a:cubicBezTo>
                  <a:pt x="158" y="332"/>
                  <a:pt x="142" y="325"/>
                  <a:pt x="142" y="325"/>
                </a:cubicBezTo>
                <a:cubicBezTo>
                  <a:pt x="136" y="316"/>
                  <a:pt x="130" y="312"/>
                  <a:pt x="124" y="303"/>
                </a:cubicBezTo>
                <a:cubicBezTo>
                  <a:pt x="116" y="290"/>
                  <a:pt x="110" y="272"/>
                  <a:pt x="94" y="267"/>
                </a:cubicBezTo>
                <a:cubicBezTo>
                  <a:pt x="76" y="270"/>
                  <a:pt x="96" y="264"/>
                  <a:pt x="80" y="269"/>
                </a:cubicBezTo>
                <a:cubicBezTo>
                  <a:pt x="78" y="270"/>
                  <a:pt x="78" y="257"/>
                  <a:pt x="78" y="257"/>
                </a:cubicBezTo>
                <a:cubicBezTo>
                  <a:pt x="76" y="256"/>
                  <a:pt x="70" y="263"/>
                  <a:pt x="68" y="261"/>
                </a:cubicBezTo>
                <a:cubicBezTo>
                  <a:pt x="66" y="259"/>
                  <a:pt x="64" y="250"/>
                  <a:pt x="62" y="247"/>
                </a:cubicBezTo>
                <a:cubicBezTo>
                  <a:pt x="61" y="245"/>
                  <a:pt x="58" y="246"/>
                  <a:pt x="56" y="245"/>
                </a:cubicBezTo>
                <a:cubicBezTo>
                  <a:pt x="50" y="242"/>
                  <a:pt x="38" y="237"/>
                  <a:pt x="38" y="237"/>
                </a:cubicBezTo>
                <a:cubicBezTo>
                  <a:pt x="35" y="228"/>
                  <a:pt x="31" y="220"/>
                  <a:pt x="24" y="215"/>
                </a:cubicBezTo>
                <a:cubicBezTo>
                  <a:pt x="9" y="193"/>
                  <a:pt x="0" y="146"/>
                  <a:pt x="28" y="137"/>
                </a:cubicBezTo>
                <a:cubicBezTo>
                  <a:pt x="34" y="128"/>
                  <a:pt x="39" y="118"/>
                  <a:pt x="46" y="109"/>
                </a:cubicBezTo>
                <a:cubicBezTo>
                  <a:pt x="53" y="83"/>
                  <a:pt x="56" y="58"/>
                  <a:pt x="60" y="31"/>
                </a:cubicBezTo>
                <a:cubicBezTo>
                  <a:pt x="62" y="17"/>
                  <a:pt x="54" y="6"/>
                  <a:pt x="56" y="3"/>
                </a:cubicBezTo>
                <a:cubicBezTo>
                  <a:pt x="58" y="0"/>
                  <a:pt x="64" y="10"/>
                  <a:pt x="70" y="13"/>
                </a:cubicBezTo>
                <a:cubicBezTo>
                  <a:pt x="78" y="15"/>
                  <a:pt x="86" y="16"/>
                  <a:pt x="94" y="19"/>
                </a:cubicBezTo>
                <a:cubicBezTo>
                  <a:pt x="99" y="26"/>
                  <a:pt x="107" y="32"/>
                  <a:pt x="114" y="37"/>
                </a:cubicBezTo>
                <a:cubicBezTo>
                  <a:pt x="122" y="50"/>
                  <a:pt x="128" y="69"/>
                  <a:pt x="140" y="77"/>
                </a:cubicBezTo>
                <a:cubicBezTo>
                  <a:pt x="141" y="79"/>
                  <a:pt x="142" y="81"/>
                  <a:pt x="142" y="83"/>
                </a:cubicBezTo>
                <a:cubicBezTo>
                  <a:pt x="143" y="102"/>
                  <a:pt x="140" y="121"/>
                  <a:pt x="144" y="139"/>
                </a:cubicBezTo>
                <a:cubicBezTo>
                  <a:pt x="145" y="144"/>
                  <a:pt x="181" y="149"/>
                  <a:pt x="184" y="149"/>
                </a:cubicBezTo>
                <a:cubicBezTo>
                  <a:pt x="222" y="148"/>
                  <a:pt x="246" y="145"/>
                  <a:pt x="282" y="143"/>
                </a:cubicBezTo>
                <a:cubicBezTo>
                  <a:pt x="294" y="141"/>
                  <a:pt x="301" y="132"/>
                  <a:pt x="312" y="129"/>
                </a:cubicBezTo>
                <a:cubicBezTo>
                  <a:pt x="320" y="127"/>
                  <a:pt x="336" y="125"/>
                  <a:pt x="336" y="125"/>
                </a:cubicBezTo>
                <a:cubicBezTo>
                  <a:pt x="344" y="120"/>
                  <a:pt x="355" y="116"/>
                  <a:pt x="364" y="113"/>
                </a:cubicBezTo>
                <a:cubicBezTo>
                  <a:pt x="371" y="111"/>
                  <a:pt x="384" y="107"/>
                  <a:pt x="384" y="107"/>
                </a:cubicBezTo>
                <a:cubicBezTo>
                  <a:pt x="403" y="108"/>
                  <a:pt x="423" y="108"/>
                  <a:pt x="442" y="109"/>
                </a:cubicBezTo>
                <a:lnTo>
                  <a:pt x="460" y="119"/>
                </a:lnTo>
                <a:cubicBezTo>
                  <a:pt x="460" y="119"/>
                  <a:pt x="466" y="137"/>
                  <a:pt x="466" y="137"/>
                </a:cubicBezTo>
                <a:cubicBezTo>
                  <a:pt x="467" y="139"/>
                  <a:pt x="468" y="143"/>
                  <a:pt x="468" y="143"/>
                </a:cubicBezTo>
                <a:cubicBezTo>
                  <a:pt x="466" y="160"/>
                  <a:pt x="462" y="181"/>
                  <a:pt x="456" y="197"/>
                </a:cubicBezTo>
                <a:cubicBezTo>
                  <a:pt x="453" y="205"/>
                  <a:pt x="443" y="210"/>
                  <a:pt x="438" y="217"/>
                </a:cubicBezTo>
                <a:cubicBezTo>
                  <a:pt x="430" y="240"/>
                  <a:pt x="413" y="262"/>
                  <a:pt x="398" y="281"/>
                </a:cubicBezTo>
                <a:cubicBezTo>
                  <a:pt x="382" y="301"/>
                  <a:pt x="370" y="325"/>
                  <a:pt x="354" y="345"/>
                </a:cubicBezTo>
                <a:cubicBezTo>
                  <a:pt x="342" y="360"/>
                  <a:pt x="331" y="373"/>
                  <a:pt x="320" y="389"/>
                </a:cubicBezTo>
                <a:cubicBezTo>
                  <a:pt x="311" y="403"/>
                  <a:pt x="297" y="418"/>
                  <a:pt x="290" y="433"/>
                </a:cubicBezTo>
                <a:cubicBezTo>
                  <a:pt x="285" y="444"/>
                  <a:pt x="282" y="454"/>
                  <a:pt x="272" y="461"/>
                </a:cubicBezTo>
                <a:cubicBezTo>
                  <a:pt x="265" y="459"/>
                  <a:pt x="266" y="461"/>
                  <a:pt x="266" y="457"/>
                </a:cubicBezTo>
                <a:close/>
              </a:path>
            </a:pathLst>
          </a:custGeom>
          <a:solidFill>
            <a:srgbClr val="FF0000"/>
          </a:solidFill>
          <a:ln w="15875">
            <a:solidFill>
              <a:srgbClr val="993300"/>
            </a:solidFill>
            <a:round/>
            <a:headEnd/>
            <a:tailEnd/>
          </a:ln>
          <a:effectLst>
            <a:outerShdw dist="40161" dir="9693903" algn="ctr" rotWithShape="0">
              <a:srgbClr val="66FFFF"/>
            </a:outerShdw>
          </a:effectLst>
        </p:spPr>
        <p:txBody>
          <a:bodyPr/>
          <a:lstStyle/>
          <a:p>
            <a:endParaRPr lang="it-IT"/>
          </a:p>
        </p:txBody>
      </p:sp>
      <p:sp>
        <p:nvSpPr>
          <p:cNvPr id="29750" name="Freeform 54"/>
          <p:cNvSpPr>
            <a:spLocks/>
          </p:cNvSpPr>
          <p:nvPr/>
        </p:nvSpPr>
        <p:spPr bwMode="auto">
          <a:xfrm>
            <a:off x="5445125" y="1006475"/>
            <a:ext cx="835025" cy="650875"/>
          </a:xfrm>
          <a:custGeom>
            <a:avLst/>
            <a:gdLst>
              <a:gd name="T0" fmla="*/ 2147483647 w 526"/>
              <a:gd name="T1" fmla="*/ 2147483647 h 410"/>
              <a:gd name="T2" fmla="*/ 2147483647 w 526"/>
              <a:gd name="T3" fmla="*/ 2147483647 h 410"/>
              <a:gd name="T4" fmla="*/ 2147483647 w 526"/>
              <a:gd name="T5" fmla="*/ 2147483647 h 410"/>
              <a:gd name="T6" fmla="*/ 2147483647 w 526"/>
              <a:gd name="T7" fmla="*/ 2147483647 h 410"/>
              <a:gd name="T8" fmla="*/ 2147483647 w 526"/>
              <a:gd name="T9" fmla="*/ 2147483647 h 410"/>
              <a:gd name="T10" fmla="*/ 2147483647 w 526"/>
              <a:gd name="T11" fmla="*/ 2147483647 h 410"/>
              <a:gd name="T12" fmla="*/ 2147483647 w 526"/>
              <a:gd name="T13" fmla="*/ 2147483647 h 410"/>
              <a:gd name="T14" fmla="*/ 2147483647 w 526"/>
              <a:gd name="T15" fmla="*/ 2147483647 h 410"/>
              <a:gd name="T16" fmla="*/ 2147483647 w 526"/>
              <a:gd name="T17" fmla="*/ 2147483647 h 410"/>
              <a:gd name="T18" fmla="*/ 2147483647 w 526"/>
              <a:gd name="T19" fmla="*/ 2147483647 h 410"/>
              <a:gd name="T20" fmla="*/ 2147483647 w 526"/>
              <a:gd name="T21" fmla="*/ 2147483647 h 410"/>
              <a:gd name="T22" fmla="*/ 0 w 526"/>
              <a:gd name="T23" fmla="*/ 2147483647 h 410"/>
              <a:gd name="T24" fmla="*/ 2147483647 w 526"/>
              <a:gd name="T25" fmla="*/ 2147483647 h 410"/>
              <a:gd name="T26" fmla="*/ 2147483647 w 526"/>
              <a:gd name="T27" fmla="*/ 2147483647 h 410"/>
              <a:gd name="T28" fmla="*/ 2147483647 w 526"/>
              <a:gd name="T29" fmla="*/ 2147483647 h 410"/>
              <a:gd name="T30" fmla="*/ 2147483647 w 526"/>
              <a:gd name="T31" fmla="*/ 2147483647 h 410"/>
              <a:gd name="T32" fmla="*/ 2147483647 w 526"/>
              <a:gd name="T33" fmla="*/ 2147483647 h 410"/>
              <a:gd name="T34" fmla="*/ 2147483647 w 526"/>
              <a:gd name="T35" fmla="*/ 2147483647 h 410"/>
              <a:gd name="T36" fmla="*/ 2147483647 w 526"/>
              <a:gd name="T37" fmla="*/ 2147483647 h 410"/>
              <a:gd name="T38" fmla="*/ 2147483647 w 526"/>
              <a:gd name="T39" fmla="*/ 2147483647 h 410"/>
              <a:gd name="T40" fmla="*/ 2147483647 w 526"/>
              <a:gd name="T41" fmla="*/ 2147483647 h 410"/>
              <a:gd name="T42" fmla="*/ 2147483647 w 526"/>
              <a:gd name="T43" fmla="*/ 2147483647 h 410"/>
              <a:gd name="T44" fmla="*/ 2147483647 w 526"/>
              <a:gd name="T45" fmla="*/ 0 h 410"/>
              <a:gd name="T46" fmla="*/ 2147483647 w 526"/>
              <a:gd name="T47" fmla="*/ 2147483647 h 410"/>
              <a:gd name="T48" fmla="*/ 2147483647 w 526"/>
              <a:gd name="T49" fmla="*/ 2147483647 h 410"/>
              <a:gd name="T50" fmla="*/ 2147483647 w 526"/>
              <a:gd name="T51" fmla="*/ 2147483647 h 410"/>
              <a:gd name="T52" fmla="*/ 2147483647 w 526"/>
              <a:gd name="T53" fmla="*/ 2147483647 h 410"/>
              <a:gd name="T54" fmla="*/ 2147483647 w 526"/>
              <a:gd name="T55" fmla="*/ 2147483647 h 410"/>
              <a:gd name="T56" fmla="*/ 2147483647 w 526"/>
              <a:gd name="T57" fmla="*/ 2147483647 h 410"/>
              <a:gd name="T58" fmla="*/ 2147483647 w 526"/>
              <a:gd name="T59" fmla="*/ 2147483647 h 410"/>
              <a:gd name="T60" fmla="*/ 2147483647 w 526"/>
              <a:gd name="T61" fmla="*/ 2147483647 h 410"/>
              <a:gd name="T62" fmla="*/ 2147483647 w 526"/>
              <a:gd name="T63" fmla="*/ 2147483647 h 410"/>
              <a:gd name="T64" fmla="*/ 2147483647 w 526"/>
              <a:gd name="T65" fmla="*/ 2147483647 h 410"/>
              <a:gd name="T66" fmla="*/ 2147483647 w 526"/>
              <a:gd name="T67" fmla="*/ 2147483647 h 410"/>
              <a:gd name="T68" fmla="*/ 2147483647 w 526"/>
              <a:gd name="T69" fmla="*/ 2147483647 h 410"/>
              <a:gd name="T70" fmla="*/ 2147483647 w 526"/>
              <a:gd name="T71" fmla="*/ 2147483647 h 410"/>
              <a:gd name="T72" fmla="*/ 2147483647 w 526"/>
              <a:gd name="T73" fmla="*/ 2147483647 h 410"/>
              <a:gd name="T74" fmla="*/ 2147483647 w 526"/>
              <a:gd name="T75" fmla="*/ 2147483647 h 410"/>
              <a:gd name="T76" fmla="*/ 2147483647 w 526"/>
              <a:gd name="T77" fmla="*/ 2147483647 h 410"/>
              <a:gd name="T78" fmla="*/ 2147483647 w 526"/>
              <a:gd name="T79" fmla="*/ 2147483647 h 410"/>
              <a:gd name="T80" fmla="*/ 2147483647 w 526"/>
              <a:gd name="T81" fmla="*/ 2147483647 h 410"/>
              <a:gd name="T82" fmla="*/ 2147483647 w 526"/>
              <a:gd name="T83" fmla="*/ 2147483647 h 410"/>
              <a:gd name="T84" fmla="*/ 2147483647 w 526"/>
              <a:gd name="T85" fmla="*/ 2147483647 h 410"/>
              <a:gd name="T86" fmla="*/ 2147483647 w 526"/>
              <a:gd name="T87" fmla="*/ 2147483647 h 410"/>
              <a:gd name="T88" fmla="*/ 2147483647 w 526"/>
              <a:gd name="T89" fmla="*/ 2147483647 h 410"/>
              <a:gd name="T90" fmla="*/ 2147483647 w 526"/>
              <a:gd name="T91" fmla="*/ 2147483647 h 410"/>
              <a:gd name="T92" fmla="*/ 2147483647 w 526"/>
              <a:gd name="T93" fmla="*/ 2147483647 h 4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6"/>
              <a:gd name="T142" fmla="*/ 0 h 410"/>
              <a:gd name="T143" fmla="*/ 526 w 526"/>
              <a:gd name="T144" fmla="*/ 410 h 4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6" h="410">
                <a:moveTo>
                  <a:pt x="130" y="372"/>
                </a:moveTo>
                <a:cubicBezTo>
                  <a:pt x="136" y="350"/>
                  <a:pt x="140" y="322"/>
                  <a:pt x="120" y="308"/>
                </a:cubicBezTo>
                <a:cubicBezTo>
                  <a:pt x="113" y="298"/>
                  <a:pt x="108" y="283"/>
                  <a:pt x="104" y="272"/>
                </a:cubicBezTo>
                <a:cubicBezTo>
                  <a:pt x="102" y="267"/>
                  <a:pt x="97" y="264"/>
                  <a:pt x="94" y="260"/>
                </a:cubicBezTo>
                <a:cubicBezTo>
                  <a:pt x="90" y="256"/>
                  <a:pt x="82" y="248"/>
                  <a:pt x="82" y="248"/>
                </a:cubicBezTo>
                <a:cubicBezTo>
                  <a:pt x="77" y="233"/>
                  <a:pt x="75" y="213"/>
                  <a:pt x="64" y="202"/>
                </a:cubicBezTo>
                <a:cubicBezTo>
                  <a:pt x="59" y="187"/>
                  <a:pt x="59" y="171"/>
                  <a:pt x="54" y="156"/>
                </a:cubicBezTo>
                <a:cubicBezTo>
                  <a:pt x="52" y="149"/>
                  <a:pt x="43" y="146"/>
                  <a:pt x="38" y="142"/>
                </a:cubicBezTo>
                <a:cubicBezTo>
                  <a:pt x="36" y="141"/>
                  <a:pt x="32" y="138"/>
                  <a:pt x="32" y="138"/>
                </a:cubicBezTo>
                <a:cubicBezTo>
                  <a:pt x="20" y="120"/>
                  <a:pt x="31" y="92"/>
                  <a:pt x="18" y="76"/>
                </a:cubicBezTo>
                <a:cubicBezTo>
                  <a:pt x="10" y="66"/>
                  <a:pt x="11" y="75"/>
                  <a:pt x="6" y="64"/>
                </a:cubicBezTo>
                <a:cubicBezTo>
                  <a:pt x="3" y="58"/>
                  <a:pt x="0" y="46"/>
                  <a:pt x="0" y="46"/>
                </a:cubicBezTo>
                <a:cubicBezTo>
                  <a:pt x="3" y="31"/>
                  <a:pt x="16" y="29"/>
                  <a:pt x="30" y="26"/>
                </a:cubicBezTo>
                <a:cubicBezTo>
                  <a:pt x="35" y="25"/>
                  <a:pt x="46" y="22"/>
                  <a:pt x="46" y="22"/>
                </a:cubicBezTo>
                <a:cubicBezTo>
                  <a:pt x="85" y="24"/>
                  <a:pt x="80" y="25"/>
                  <a:pt x="106" y="32"/>
                </a:cubicBezTo>
                <a:cubicBezTo>
                  <a:pt x="117" y="39"/>
                  <a:pt x="117" y="44"/>
                  <a:pt x="126" y="50"/>
                </a:cubicBezTo>
                <a:cubicBezTo>
                  <a:pt x="135" y="63"/>
                  <a:pt x="138" y="60"/>
                  <a:pt x="156" y="58"/>
                </a:cubicBezTo>
                <a:cubicBezTo>
                  <a:pt x="165" y="44"/>
                  <a:pt x="172" y="37"/>
                  <a:pt x="188" y="32"/>
                </a:cubicBezTo>
                <a:cubicBezTo>
                  <a:pt x="194" y="30"/>
                  <a:pt x="206" y="24"/>
                  <a:pt x="206" y="24"/>
                </a:cubicBezTo>
                <a:cubicBezTo>
                  <a:pt x="223" y="26"/>
                  <a:pt x="244" y="30"/>
                  <a:pt x="260" y="22"/>
                </a:cubicBezTo>
                <a:cubicBezTo>
                  <a:pt x="279" y="12"/>
                  <a:pt x="247" y="24"/>
                  <a:pt x="278" y="14"/>
                </a:cubicBezTo>
                <a:cubicBezTo>
                  <a:pt x="280" y="13"/>
                  <a:pt x="284" y="12"/>
                  <a:pt x="284" y="12"/>
                </a:cubicBezTo>
                <a:cubicBezTo>
                  <a:pt x="292" y="4"/>
                  <a:pt x="300" y="3"/>
                  <a:pt x="310" y="0"/>
                </a:cubicBezTo>
                <a:cubicBezTo>
                  <a:pt x="326" y="1"/>
                  <a:pt x="336" y="0"/>
                  <a:pt x="348" y="8"/>
                </a:cubicBezTo>
                <a:cubicBezTo>
                  <a:pt x="360" y="26"/>
                  <a:pt x="370" y="19"/>
                  <a:pt x="396" y="20"/>
                </a:cubicBezTo>
                <a:cubicBezTo>
                  <a:pt x="402" y="24"/>
                  <a:pt x="408" y="26"/>
                  <a:pt x="414" y="30"/>
                </a:cubicBezTo>
                <a:cubicBezTo>
                  <a:pt x="425" y="47"/>
                  <a:pt x="416" y="31"/>
                  <a:pt x="420" y="72"/>
                </a:cubicBezTo>
                <a:cubicBezTo>
                  <a:pt x="423" y="99"/>
                  <a:pt x="475" y="97"/>
                  <a:pt x="490" y="98"/>
                </a:cubicBezTo>
                <a:cubicBezTo>
                  <a:pt x="497" y="100"/>
                  <a:pt x="510" y="104"/>
                  <a:pt x="510" y="104"/>
                </a:cubicBezTo>
                <a:cubicBezTo>
                  <a:pt x="513" y="112"/>
                  <a:pt x="518" y="113"/>
                  <a:pt x="522" y="120"/>
                </a:cubicBezTo>
                <a:cubicBezTo>
                  <a:pt x="526" y="137"/>
                  <a:pt x="525" y="130"/>
                  <a:pt x="522" y="160"/>
                </a:cubicBezTo>
                <a:cubicBezTo>
                  <a:pt x="521" y="167"/>
                  <a:pt x="518" y="180"/>
                  <a:pt x="518" y="180"/>
                </a:cubicBezTo>
                <a:cubicBezTo>
                  <a:pt x="516" y="198"/>
                  <a:pt x="515" y="231"/>
                  <a:pt x="494" y="238"/>
                </a:cubicBezTo>
                <a:cubicBezTo>
                  <a:pt x="491" y="242"/>
                  <a:pt x="489" y="246"/>
                  <a:pt x="486" y="250"/>
                </a:cubicBezTo>
                <a:cubicBezTo>
                  <a:pt x="484" y="254"/>
                  <a:pt x="482" y="262"/>
                  <a:pt x="482" y="262"/>
                </a:cubicBezTo>
                <a:cubicBezTo>
                  <a:pt x="481" y="288"/>
                  <a:pt x="486" y="315"/>
                  <a:pt x="478" y="340"/>
                </a:cubicBezTo>
                <a:cubicBezTo>
                  <a:pt x="475" y="351"/>
                  <a:pt x="439" y="350"/>
                  <a:pt x="432" y="352"/>
                </a:cubicBezTo>
                <a:cubicBezTo>
                  <a:pt x="422" y="355"/>
                  <a:pt x="430" y="357"/>
                  <a:pt x="422" y="362"/>
                </a:cubicBezTo>
                <a:cubicBezTo>
                  <a:pt x="414" y="367"/>
                  <a:pt x="396" y="379"/>
                  <a:pt x="382" y="384"/>
                </a:cubicBezTo>
                <a:cubicBezTo>
                  <a:pt x="369" y="390"/>
                  <a:pt x="350" y="389"/>
                  <a:pt x="338" y="390"/>
                </a:cubicBezTo>
                <a:cubicBezTo>
                  <a:pt x="330" y="393"/>
                  <a:pt x="322" y="394"/>
                  <a:pt x="314" y="396"/>
                </a:cubicBezTo>
                <a:cubicBezTo>
                  <a:pt x="306" y="402"/>
                  <a:pt x="299" y="407"/>
                  <a:pt x="290" y="410"/>
                </a:cubicBezTo>
                <a:cubicBezTo>
                  <a:pt x="272" y="407"/>
                  <a:pt x="258" y="404"/>
                  <a:pt x="240" y="402"/>
                </a:cubicBezTo>
                <a:cubicBezTo>
                  <a:pt x="226" y="393"/>
                  <a:pt x="215" y="390"/>
                  <a:pt x="198" y="388"/>
                </a:cubicBezTo>
                <a:cubicBezTo>
                  <a:pt x="186" y="385"/>
                  <a:pt x="175" y="387"/>
                  <a:pt x="166" y="386"/>
                </a:cubicBezTo>
                <a:cubicBezTo>
                  <a:pt x="157" y="385"/>
                  <a:pt x="150" y="382"/>
                  <a:pt x="144" y="380"/>
                </a:cubicBezTo>
                <a:cubicBezTo>
                  <a:pt x="140" y="374"/>
                  <a:pt x="137" y="365"/>
                  <a:pt x="130" y="372"/>
                </a:cubicBezTo>
                <a:close/>
              </a:path>
            </a:pathLst>
          </a:custGeom>
          <a:solidFill>
            <a:srgbClr val="FF0000"/>
          </a:solidFill>
          <a:ln w="9525">
            <a:solidFill>
              <a:srgbClr val="993300"/>
            </a:solidFill>
            <a:round/>
            <a:headEnd/>
            <a:tailEnd/>
          </a:ln>
        </p:spPr>
        <p:txBody>
          <a:bodyPr/>
          <a:lstStyle/>
          <a:p>
            <a:endParaRPr lang="it-IT"/>
          </a:p>
        </p:txBody>
      </p:sp>
      <p:sp>
        <p:nvSpPr>
          <p:cNvPr id="29751" name="Rectangle 55"/>
          <p:cNvSpPr>
            <a:spLocks noChangeArrowheads="1"/>
          </p:cNvSpPr>
          <p:nvPr/>
        </p:nvSpPr>
        <p:spPr bwMode="auto">
          <a:xfrm>
            <a:off x="6324600" y="1524000"/>
            <a:ext cx="685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dirty="0">
                <a:latin typeface="Garamond" pitchFamily="18" charset="0"/>
              </a:rPr>
              <a:t>CHIOPRIS</a:t>
            </a:r>
          </a:p>
          <a:p>
            <a:pPr algn="ctr"/>
            <a:r>
              <a:rPr lang="it-IT" sz="800" b="1" dirty="0">
                <a:latin typeface="Garamond" pitchFamily="18" charset="0"/>
              </a:rPr>
              <a:t>VISCONE</a:t>
            </a:r>
            <a:endParaRPr lang="it-IT" sz="600" b="1" dirty="0">
              <a:latin typeface="Garamond" pitchFamily="18" charset="0"/>
            </a:endParaRPr>
          </a:p>
        </p:txBody>
      </p:sp>
      <p:sp>
        <p:nvSpPr>
          <p:cNvPr id="29752" name="Text Box 56"/>
          <p:cNvSpPr txBox="1">
            <a:spLocks noChangeArrowheads="1"/>
          </p:cNvSpPr>
          <p:nvPr/>
        </p:nvSpPr>
        <p:spPr bwMode="auto">
          <a:xfrm>
            <a:off x="6096000" y="1752600"/>
            <a:ext cx="800100"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S. VITO</a:t>
            </a:r>
          </a:p>
          <a:p>
            <a:pPr>
              <a:spcBef>
                <a:spcPct val="50000"/>
              </a:spcBef>
            </a:pPr>
            <a:r>
              <a:rPr lang="it-IT" sz="800" b="1" i="1">
                <a:latin typeface="Garamond" pitchFamily="18" charset="0"/>
              </a:rPr>
              <a:t>AL TORRE</a:t>
            </a:r>
            <a:endParaRPr lang="it-IT" sz="600" b="1" i="1">
              <a:latin typeface="Garamond" pitchFamily="18" charset="0"/>
            </a:endParaRPr>
          </a:p>
        </p:txBody>
      </p:sp>
      <p:sp>
        <p:nvSpPr>
          <p:cNvPr id="29753" name="Freeform 57"/>
          <p:cNvSpPr>
            <a:spLocks/>
          </p:cNvSpPr>
          <p:nvPr/>
        </p:nvSpPr>
        <p:spPr bwMode="auto">
          <a:xfrm>
            <a:off x="5280025" y="2495550"/>
            <a:ext cx="996950" cy="1428750"/>
          </a:xfrm>
          <a:custGeom>
            <a:avLst/>
            <a:gdLst>
              <a:gd name="T0" fmla="*/ 2147483647 w 628"/>
              <a:gd name="T1" fmla="*/ 2147483647 h 900"/>
              <a:gd name="T2" fmla="*/ 2147483647 w 628"/>
              <a:gd name="T3" fmla="*/ 2147483647 h 900"/>
              <a:gd name="T4" fmla="*/ 2147483647 w 628"/>
              <a:gd name="T5" fmla="*/ 2147483647 h 900"/>
              <a:gd name="T6" fmla="*/ 2147483647 w 628"/>
              <a:gd name="T7" fmla="*/ 2147483647 h 900"/>
              <a:gd name="T8" fmla="*/ 2147483647 w 628"/>
              <a:gd name="T9" fmla="*/ 2147483647 h 900"/>
              <a:gd name="T10" fmla="*/ 2147483647 w 628"/>
              <a:gd name="T11" fmla="*/ 2147483647 h 900"/>
              <a:gd name="T12" fmla="*/ 2147483647 w 628"/>
              <a:gd name="T13" fmla="*/ 2147483647 h 900"/>
              <a:gd name="T14" fmla="*/ 2147483647 w 628"/>
              <a:gd name="T15" fmla="*/ 2147483647 h 900"/>
              <a:gd name="T16" fmla="*/ 2147483647 w 628"/>
              <a:gd name="T17" fmla="*/ 2147483647 h 900"/>
              <a:gd name="T18" fmla="*/ 2147483647 w 628"/>
              <a:gd name="T19" fmla="*/ 0 h 900"/>
              <a:gd name="T20" fmla="*/ 2147483647 w 628"/>
              <a:gd name="T21" fmla="*/ 2147483647 h 900"/>
              <a:gd name="T22" fmla="*/ 2147483647 w 628"/>
              <a:gd name="T23" fmla="*/ 2147483647 h 900"/>
              <a:gd name="T24" fmla="*/ 2147483647 w 628"/>
              <a:gd name="T25" fmla="*/ 2147483647 h 900"/>
              <a:gd name="T26" fmla="*/ 2147483647 w 628"/>
              <a:gd name="T27" fmla="*/ 2147483647 h 900"/>
              <a:gd name="T28" fmla="*/ 2147483647 w 628"/>
              <a:gd name="T29" fmla="*/ 2147483647 h 900"/>
              <a:gd name="T30" fmla="*/ 2147483647 w 628"/>
              <a:gd name="T31" fmla="*/ 2147483647 h 900"/>
              <a:gd name="T32" fmla="*/ 2147483647 w 628"/>
              <a:gd name="T33" fmla="*/ 2147483647 h 900"/>
              <a:gd name="T34" fmla="*/ 2147483647 w 628"/>
              <a:gd name="T35" fmla="*/ 2147483647 h 900"/>
              <a:gd name="T36" fmla="*/ 2147483647 w 628"/>
              <a:gd name="T37" fmla="*/ 2147483647 h 900"/>
              <a:gd name="T38" fmla="*/ 2147483647 w 628"/>
              <a:gd name="T39" fmla="*/ 2147483647 h 900"/>
              <a:gd name="T40" fmla="*/ 2147483647 w 628"/>
              <a:gd name="T41" fmla="*/ 2147483647 h 900"/>
              <a:gd name="T42" fmla="*/ 2147483647 w 628"/>
              <a:gd name="T43" fmla="*/ 2147483647 h 900"/>
              <a:gd name="T44" fmla="*/ 2147483647 w 628"/>
              <a:gd name="T45" fmla="*/ 2147483647 h 900"/>
              <a:gd name="T46" fmla="*/ 2147483647 w 628"/>
              <a:gd name="T47" fmla="*/ 2147483647 h 900"/>
              <a:gd name="T48" fmla="*/ 2147483647 w 628"/>
              <a:gd name="T49" fmla="*/ 2147483647 h 900"/>
              <a:gd name="T50" fmla="*/ 2147483647 w 628"/>
              <a:gd name="T51" fmla="*/ 2147483647 h 900"/>
              <a:gd name="T52" fmla="*/ 2147483647 w 628"/>
              <a:gd name="T53" fmla="*/ 2147483647 h 900"/>
              <a:gd name="T54" fmla="*/ 2147483647 w 628"/>
              <a:gd name="T55" fmla="*/ 2147483647 h 900"/>
              <a:gd name="T56" fmla="*/ 2147483647 w 628"/>
              <a:gd name="T57" fmla="*/ 2147483647 h 900"/>
              <a:gd name="T58" fmla="*/ 2147483647 w 628"/>
              <a:gd name="T59" fmla="*/ 2147483647 h 900"/>
              <a:gd name="T60" fmla="*/ 2147483647 w 628"/>
              <a:gd name="T61" fmla="*/ 2147483647 h 900"/>
              <a:gd name="T62" fmla="*/ 2147483647 w 628"/>
              <a:gd name="T63" fmla="*/ 2147483647 h 900"/>
              <a:gd name="T64" fmla="*/ 2147483647 w 628"/>
              <a:gd name="T65" fmla="*/ 2147483647 h 900"/>
              <a:gd name="T66" fmla="*/ 2147483647 w 628"/>
              <a:gd name="T67" fmla="*/ 2147483647 h 900"/>
              <a:gd name="T68" fmla="*/ 0 w 628"/>
              <a:gd name="T69" fmla="*/ 2147483647 h 900"/>
              <a:gd name="T70" fmla="*/ 2147483647 w 628"/>
              <a:gd name="T71" fmla="*/ 2147483647 h 900"/>
              <a:gd name="T72" fmla="*/ 2147483647 w 628"/>
              <a:gd name="T73" fmla="*/ 2147483647 h 9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8"/>
              <a:gd name="T112" fmla="*/ 0 h 900"/>
              <a:gd name="T113" fmla="*/ 628 w 628"/>
              <a:gd name="T114" fmla="*/ 900 h 9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8" h="900">
                <a:moveTo>
                  <a:pt x="60" y="566"/>
                </a:moveTo>
                <a:cubicBezTo>
                  <a:pt x="62" y="561"/>
                  <a:pt x="62" y="555"/>
                  <a:pt x="65" y="550"/>
                </a:cubicBezTo>
                <a:cubicBezTo>
                  <a:pt x="70" y="543"/>
                  <a:pt x="81" y="543"/>
                  <a:pt x="87" y="538"/>
                </a:cubicBezTo>
                <a:cubicBezTo>
                  <a:pt x="91" y="534"/>
                  <a:pt x="96" y="528"/>
                  <a:pt x="99" y="523"/>
                </a:cubicBezTo>
                <a:cubicBezTo>
                  <a:pt x="102" y="513"/>
                  <a:pt x="104" y="504"/>
                  <a:pt x="106" y="494"/>
                </a:cubicBezTo>
                <a:cubicBezTo>
                  <a:pt x="108" y="475"/>
                  <a:pt x="114" y="450"/>
                  <a:pt x="96" y="439"/>
                </a:cubicBezTo>
                <a:cubicBezTo>
                  <a:pt x="89" y="416"/>
                  <a:pt x="81" y="397"/>
                  <a:pt x="60" y="384"/>
                </a:cubicBezTo>
                <a:cubicBezTo>
                  <a:pt x="59" y="382"/>
                  <a:pt x="53" y="372"/>
                  <a:pt x="53" y="370"/>
                </a:cubicBezTo>
                <a:cubicBezTo>
                  <a:pt x="53" y="361"/>
                  <a:pt x="70" y="334"/>
                  <a:pt x="75" y="326"/>
                </a:cubicBezTo>
                <a:cubicBezTo>
                  <a:pt x="69" y="312"/>
                  <a:pt x="73" y="255"/>
                  <a:pt x="72" y="250"/>
                </a:cubicBezTo>
                <a:cubicBezTo>
                  <a:pt x="71" y="243"/>
                  <a:pt x="62" y="224"/>
                  <a:pt x="60" y="218"/>
                </a:cubicBezTo>
                <a:cubicBezTo>
                  <a:pt x="59" y="216"/>
                  <a:pt x="58" y="211"/>
                  <a:pt x="58" y="211"/>
                </a:cubicBezTo>
                <a:cubicBezTo>
                  <a:pt x="39" y="214"/>
                  <a:pt x="36" y="214"/>
                  <a:pt x="24" y="226"/>
                </a:cubicBezTo>
                <a:cubicBezTo>
                  <a:pt x="15" y="222"/>
                  <a:pt x="13" y="218"/>
                  <a:pt x="10" y="209"/>
                </a:cubicBezTo>
                <a:cubicBezTo>
                  <a:pt x="11" y="188"/>
                  <a:pt x="14" y="157"/>
                  <a:pt x="27" y="139"/>
                </a:cubicBezTo>
                <a:cubicBezTo>
                  <a:pt x="30" y="128"/>
                  <a:pt x="37" y="128"/>
                  <a:pt x="44" y="120"/>
                </a:cubicBezTo>
                <a:cubicBezTo>
                  <a:pt x="49" y="114"/>
                  <a:pt x="54" y="105"/>
                  <a:pt x="58" y="98"/>
                </a:cubicBezTo>
                <a:cubicBezTo>
                  <a:pt x="62" y="85"/>
                  <a:pt x="86" y="75"/>
                  <a:pt x="94" y="62"/>
                </a:cubicBezTo>
                <a:cubicBezTo>
                  <a:pt x="100" y="43"/>
                  <a:pt x="136" y="39"/>
                  <a:pt x="154" y="36"/>
                </a:cubicBezTo>
                <a:cubicBezTo>
                  <a:pt x="157" y="20"/>
                  <a:pt x="159" y="3"/>
                  <a:pt x="176" y="0"/>
                </a:cubicBezTo>
                <a:cubicBezTo>
                  <a:pt x="186" y="2"/>
                  <a:pt x="194" y="5"/>
                  <a:pt x="204" y="7"/>
                </a:cubicBezTo>
                <a:cubicBezTo>
                  <a:pt x="219" y="28"/>
                  <a:pt x="216" y="28"/>
                  <a:pt x="245" y="31"/>
                </a:cubicBezTo>
                <a:cubicBezTo>
                  <a:pt x="258" y="49"/>
                  <a:pt x="247" y="71"/>
                  <a:pt x="260" y="89"/>
                </a:cubicBezTo>
                <a:cubicBezTo>
                  <a:pt x="253" y="105"/>
                  <a:pt x="252" y="103"/>
                  <a:pt x="250" y="125"/>
                </a:cubicBezTo>
                <a:cubicBezTo>
                  <a:pt x="252" y="137"/>
                  <a:pt x="253" y="142"/>
                  <a:pt x="260" y="151"/>
                </a:cubicBezTo>
                <a:cubicBezTo>
                  <a:pt x="263" y="161"/>
                  <a:pt x="266" y="165"/>
                  <a:pt x="276" y="168"/>
                </a:cubicBezTo>
                <a:cubicBezTo>
                  <a:pt x="285" y="173"/>
                  <a:pt x="290" y="174"/>
                  <a:pt x="296" y="182"/>
                </a:cubicBezTo>
                <a:cubicBezTo>
                  <a:pt x="299" y="196"/>
                  <a:pt x="307" y="214"/>
                  <a:pt x="315" y="226"/>
                </a:cubicBezTo>
                <a:cubicBezTo>
                  <a:pt x="311" y="239"/>
                  <a:pt x="307" y="251"/>
                  <a:pt x="303" y="264"/>
                </a:cubicBezTo>
                <a:cubicBezTo>
                  <a:pt x="307" y="289"/>
                  <a:pt x="303" y="297"/>
                  <a:pt x="327" y="302"/>
                </a:cubicBezTo>
                <a:cubicBezTo>
                  <a:pt x="331" y="309"/>
                  <a:pt x="336" y="324"/>
                  <a:pt x="336" y="324"/>
                </a:cubicBezTo>
                <a:cubicBezTo>
                  <a:pt x="339" y="351"/>
                  <a:pt x="334" y="367"/>
                  <a:pt x="358" y="377"/>
                </a:cubicBezTo>
                <a:cubicBezTo>
                  <a:pt x="378" y="368"/>
                  <a:pt x="413" y="383"/>
                  <a:pt x="435" y="386"/>
                </a:cubicBezTo>
                <a:cubicBezTo>
                  <a:pt x="443" y="396"/>
                  <a:pt x="453" y="397"/>
                  <a:pt x="461" y="408"/>
                </a:cubicBezTo>
                <a:cubicBezTo>
                  <a:pt x="459" y="429"/>
                  <a:pt x="462" y="433"/>
                  <a:pt x="449" y="446"/>
                </a:cubicBezTo>
                <a:cubicBezTo>
                  <a:pt x="444" y="465"/>
                  <a:pt x="450" y="475"/>
                  <a:pt x="468" y="480"/>
                </a:cubicBezTo>
                <a:cubicBezTo>
                  <a:pt x="485" y="476"/>
                  <a:pt x="477" y="457"/>
                  <a:pt x="492" y="451"/>
                </a:cubicBezTo>
                <a:cubicBezTo>
                  <a:pt x="500" y="440"/>
                  <a:pt x="511" y="439"/>
                  <a:pt x="524" y="437"/>
                </a:cubicBezTo>
                <a:cubicBezTo>
                  <a:pt x="538" y="414"/>
                  <a:pt x="546" y="420"/>
                  <a:pt x="569" y="410"/>
                </a:cubicBezTo>
                <a:cubicBezTo>
                  <a:pt x="586" y="413"/>
                  <a:pt x="585" y="413"/>
                  <a:pt x="591" y="427"/>
                </a:cubicBezTo>
                <a:cubicBezTo>
                  <a:pt x="594" y="440"/>
                  <a:pt x="596" y="452"/>
                  <a:pt x="605" y="461"/>
                </a:cubicBezTo>
                <a:cubicBezTo>
                  <a:pt x="603" y="474"/>
                  <a:pt x="598" y="482"/>
                  <a:pt x="593" y="494"/>
                </a:cubicBezTo>
                <a:cubicBezTo>
                  <a:pt x="596" y="543"/>
                  <a:pt x="586" y="539"/>
                  <a:pt x="620" y="547"/>
                </a:cubicBezTo>
                <a:cubicBezTo>
                  <a:pt x="622" y="549"/>
                  <a:pt x="626" y="551"/>
                  <a:pt x="627" y="554"/>
                </a:cubicBezTo>
                <a:cubicBezTo>
                  <a:pt x="628" y="557"/>
                  <a:pt x="617" y="607"/>
                  <a:pt x="615" y="610"/>
                </a:cubicBezTo>
                <a:cubicBezTo>
                  <a:pt x="610" y="617"/>
                  <a:pt x="603" y="624"/>
                  <a:pt x="598" y="631"/>
                </a:cubicBezTo>
                <a:cubicBezTo>
                  <a:pt x="593" y="649"/>
                  <a:pt x="601" y="623"/>
                  <a:pt x="586" y="648"/>
                </a:cubicBezTo>
                <a:cubicBezTo>
                  <a:pt x="579" y="660"/>
                  <a:pt x="575" y="674"/>
                  <a:pt x="567" y="686"/>
                </a:cubicBezTo>
                <a:cubicBezTo>
                  <a:pt x="563" y="699"/>
                  <a:pt x="564" y="724"/>
                  <a:pt x="552" y="727"/>
                </a:cubicBezTo>
                <a:cubicBezTo>
                  <a:pt x="537" y="712"/>
                  <a:pt x="530" y="734"/>
                  <a:pt x="516" y="742"/>
                </a:cubicBezTo>
                <a:cubicBezTo>
                  <a:pt x="514" y="743"/>
                  <a:pt x="495" y="746"/>
                  <a:pt x="495" y="746"/>
                </a:cubicBezTo>
                <a:cubicBezTo>
                  <a:pt x="473" y="755"/>
                  <a:pt x="453" y="756"/>
                  <a:pt x="430" y="758"/>
                </a:cubicBezTo>
                <a:cubicBezTo>
                  <a:pt x="418" y="767"/>
                  <a:pt x="407" y="775"/>
                  <a:pt x="394" y="782"/>
                </a:cubicBezTo>
                <a:cubicBezTo>
                  <a:pt x="377" y="777"/>
                  <a:pt x="384" y="781"/>
                  <a:pt x="372" y="773"/>
                </a:cubicBezTo>
                <a:cubicBezTo>
                  <a:pt x="362" y="756"/>
                  <a:pt x="366" y="763"/>
                  <a:pt x="358" y="751"/>
                </a:cubicBezTo>
                <a:cubicBezTo>
                  <a:pt x="351" y="701"/>
                  <a:pt x="335" y="697"/>
                  <a:pt x="288" y="694"/>
                </a:cubicBezTo>
                <a:cubicBezTo>
                  <a:pt x="256" y="683"/>
                  <a:pt x="236" y="666"/>
                  <a:pt x="202" y="662"/>
                </a:cubicBezTo>
                <a:cubicBezTo>
                  <a:pt x="183" y="656"/>
                  <a:pt x="193" y="657"/>
                  <a:pt x="171" y="660"/>
                </a:cubicBezTo>
                <a:cubicBezTo>
                  <a:pt x="155" y="665"/>
                  <a:pt x="174" y="658"/>
                  <a:pt x="159" y="670"/>
                </a:cubicBezTo>
                <a:cubicBezTo>
                  <a:pt x="147" y="680"/>
                  <a:pt x="135" y="684"/>
                  <a:pt x="120" y="686"/>
                </a:cubicBezTo>
                <a:cubicBezTo>
                  <a:pt x="115" y="696"/>
                  <a:pt x="109" y="696"/>
                  <a:pt x="104" y="706"/>
                </a:cubicBezTo>
                <a:cubicBezTo>
                  <a:pt x="108" y="713"/>
                  <a:pt x="111" y="720"/>
                  <a:pt x="116" y="727"/>
                </a:cubicBezTo>
                <a:cubicBezTo>
                  <a:pt x="123" y="751"/>
                  <a:pt x="126" y="787"/>
                  <a:pt x="140" y="806"/>
                </a:cubicBezTo>
                <a:cubicBezTo>
                  <a:pt x="142" y="814"/>
                  <a:pt x="144" y="821"/>
                  <a:pt x="147" y="828"/>
                </a:cubicBezTo>
                <a:cubicBezTo>
                  <a:pt x="151" y="866"/>
                  <a:pt x="131" y="884"/>
                  <a:pt x="94" y="888"/>
                </a:cubicBezTo>
                <a:cubicBezTo>
                  <a:pt x="85" y="895"/>
                  <a:pt x="74" y="898"/>
                  <a:pt x="63" y="900"/>
                </a:cubicBezTo>
                <a:cubicBezTo>
                  <a:pt x="55" y="894"/>
                  <a:pt x="49" y="892"/>
                  <a:pt x="44" y="883"/>
                </a:cubicBezTo>
                <a:cubicBezTo>
                  <a:pt x="39" y="864"/>
                  <a:pt x="42" y="841"/>
                  <a:pt x="32" y="823"/>
                </a:cubicBezTo>
                <a:cubicBezTo>
                  <a:pt x="28" y="816"/>
                  <a:pt x="17" y="802"/>
                  <a:pt x="17" y="802"/>
                </a:cubicBezTo>
                <a:cubicBezTo>
                  <a:pt x="14" y="788"/>
                  <a:pt x="5" y="779"/>
                  <a:pt x="0" y="766"/>
                </a:cubicBezTo>
                <a:cubicBezTo>
                  <a:pt x="5" y="754"/>
                  <a:pt x="12" y="741"/>
                  <a:pt x="20" y="730"/>
                </a:cubicBezTo>
                <a:cubicBezTo>
                  <a:pt x="23" y="717"/>
                  <a:pt x="34" y="680"/>
                  <a:pt x="44" y="674"/>
                </a:cubicBezTo>
                <a:cubicBezTo>
                  <a:pt x="48" y="661"/>
                  <a:pt x="45" y="669"/>
                  <a:pt x="56" y="653"/>
                </a:cubicBezTo>
                <a:cubicBezTo>
                  <a:pt x="59" y="648"/>
                  <a:pt x="65" y="638"/>
                  <a:pt x="65" y="638"/>
                </a:cubicBezTo>
                <a:cubicBezTo>
                  <a:pt x="70" y="618"/>
                  <a:pt x="76" y="582"/>
                  <a:pt x="60" y="566"/>
                </a:cubicBezTo>
                <a:close/>
              </a:path>
            </a:pathLst>
          </a:custGeom>
          <a:solidFill>
            <a:srgbClr val="FF0000"/>
          </a:solidFill>
          <a:ln w="12700">
            <a:solidFill>
              <a:srgbClr val="993300"/>
            </a:solidFill>
            <a:round/>
            <a:headEnd/>
            <a:tailEnd/>
          </a:ln>
        </p:spPr>
        <p:txBody>
          <a:bodyPr wrap="none" anchor="ctr"/>
          <a:lstStyle/>
          <a:p>
            <a:endParaRPr lang="it-IT"/>
          </a:p>
        </p:txBody>
      </p:sp>
      <p:sp>
        <p:nvSpPr>
          <p:cNvPr id="29754" name="Text Box 58"/>
          <p:cNvSpPr txBox="1">
            <a:spLocks noChangeArrowheads="1"/>
          </p:cNvSpPr>
          <p:nvPr/>
        </p:nvSpPr>
        <p:spPr bwMode="auto">
          <a:xfrm>
            <a:off x="6019800" y="3429000"/>
            <a:ext cx="6858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VILLA V.</a:t>
            </a:r>
            <a:endParaRPr lang="it-IT" sz="1000" b="1" i="1">
              <a:latin typeface="Garamond" pitchFamily="18" charset="0"/>
            </a:endParaRPr>
          </a:p>
        </p:txBody>
      </p:sp>
      <p:sp>
        <p:nvSpPr>
          <p:cNvPr id="29755" name="Rectangle 59"/>
          <p:cNvSpPr>
            <a:spLocks noChangeArrowheads="1"/>
          </p:cNvSpPr>
          <p:nvPr/>
        </p:nvSpPr>
        <p:spPr bwMode="auto">
          <a:xfrm>
            <a:off x="4724400" y="2895600"/>
            <a:ext cx="1371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1600" b="1" dirty="0" smtClean="0">
                <a:latin typeface="+mj-lt"/>
              </a:rPr>
              <a:t>CERVIGNANO</a:t>
            </a:r>
          </a:p>
          <a:p>
            <a:pPr algn="ctr"/>
            <a:r>
              <a:rPr lang="it-IT" sz="1600" b="1" dirty="0" smtClean="0">
                <a:latin typeface="+mj-lt"/>
              </a:rPr>
              <a:t>DEL FRIULI</a:t>
            </a:r>
          </a:p>
          <a:p>
            <a:pPr algn="ctr"/>
            <a:r>
              <a:rPr lang="it-IT" sz="2800" b="1" i="1" dirty="0" smtClean="0">
                <a:latin typeface="Garamond" pitchFamily="18" charset="0"/>
              </a:rPr>
              <a:t>    </a:t>
            </a:r>
            <a:r>
              <a:rPr lang="it-IT" sz="2800" b="1" i="1" dirty="0" smtClean="0">
                <a:cs typeface="Calibri" pitchFamily="34" charset="0"/>
              </a:rPr>
              <a:t>●</a:t>
            </a:r>
            <a:endParaRPr lang="it-IT" sz="2800" b="1" i="1" dirty="0">
              <a:latin typeface="Garamond" pitchFamily="18" charset="0"/>
            </a:endParaRPr>
          </a:p>
        </p:txBody>
      </p:sp>
      <p:sp>
        <p:nvSpPr>
          <p:cNvPr id="29756" name="Text Box 60"/>
          <p:cNvSpPr txBox="1">
            <a:spLocks noChangeArrowheads="1"/>
          </p:cNvSpPr>
          <p:nvPr/>
        </p:nvSpPr>
        <p:spPr bwMode="auto">
          <a:xfrm>
            <a:off x="6324600" y="2344738"/>
            <a:ext cx="9144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TAPOGLIANO</a:t>
            </a:r>
            <a:endParaRPr lang="it-IT" sz="600" b="1" i="1">
              <a:latin typeface="Garamond" pitchFamily="18" charset="0"/>
            </a:endParaRPr>
          </a:p>
        </p:txBody>
      </p:sp>
      <p:sp>
        <p:nvSpPr>
          <p:cNvPr id="29757" name="Rectangle 61"/>
          <p:cNvSpPr>
            <a:spLocks noChangeArrowheads="1"/>
          </p:cNvSpPr>
          <p:nvPr/>
        </p:nvSpPr>
        <p:spPr bwMode="auto">
          <a:xfrm>
            <a:off x="3500438" y="3286125"/>
            <a:ext cx="1447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1400" b="1" dirty="0">
                <a:latin typeface="+mj-lt"/>
              </a:rPr>
              <a:t>S. GIORGIO </a:t>
            </a:r>
            <a:endParaRPr lang="it-IT" sz="1400" b="1" dirty="0" smtClean="0">
              <a:latin typeface="+mj-lt"/>
            </a:endParaRPr>
          </a:p>
          <a:p>
            <a:pPr algn="ctr"/>
            <a:r>
              <a:rPr lang="it-IT" sz="1400" b="1" dirty="0" smtClean="0">
                <a:latin typeface="+mj-lt"/>
              </a:rPr>
              <a:t>DI </a:t>
            </a:r>
            <a:r>
              <a:rPr lang="it-IT" sz="1400" b="1" dirty="0">
                <a:latin typeface="+mj-lt"/>
              </a:rPr>
              <a:t>N.</a:t>
            </a:r>
          </a:p>
          <a:p>
            <a:pPr algn="ctr"/>
            <a:r>
              <a:rPr lang="it-IT" i="1" dirty="0">
                <a:latin typeface="+mj-lt"/>
              </a:rPr>
              <a:t>      ●</a:t>
            </a:r>
          </a:p>
        </p:txBody>
      </p:sp>
      <p:sp>
        <p:nvSpPr>
          <p:cNvPr id="29758" name="Text Box 62"/>
          <p:cNvSpPr txBox="1">
            <a:spLocks noChangeArrowheads="1"/>
          </p:cNvSpPr>
          <p:nvPr/>
        </p:nvSpPr>
        <p:spPr bwMode="auto">
          <a:xfrm>
            <a:off x="5133976" y="1638404"/>
            <a:ext cx="1495424" cy="455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400" b="1" dirty="0">
                <a:latin typeface="+mj-lt"/>
                <a:ea typeface="+mn-ea"/>
              </a:rPr>
              <a:t>PALMANOVA</a:t>
            </a:r>
          </a:p>
          <a:p>
            <a:pPr>
              <a:lnSpc>
                <a:spcPct val="10000"/>
              </a:lnSpc>
              <a:spcBef>
                <a:spcPct val="50000"/>
              </a:spcBef>
            </a:pPr>
            <a:r>
              <a:rPr lang="it-IT" sz="1000" b="1" dirty="0">
                <a:latin typeface="Garamond" pitchFamily="18" charset="0"/>
                <a:cs typeface="Arial" pitchFamily="34" charset="0"/>
              </a:rPr>
              <a:t>       </a:t>
            </a:r>
            <a:r>
              <a:rPr lang="it-IT" sz="1000" b="1" dirty="0">
                <a:cs typeface="Calibri" pitchFamily="34" charset="0"/>
              </a:rPr>
              <a:t>●</a:t>
            </a:r>
          </a:p>
          <a:p>
            <a:pPr algn="ctr">
              <a:lnSpc>
                <a:spcPct val="10000"/>
              </a:lnSpc>
              <a:spcBef>
                <a:spcPct val="50000"/>
              </a:spcBef>
            </a:pPr>
            <a:r>
              <a:rPr lang="it-IT" sz="600" b="1" i="1" dirty="0">
                <a:latin typeface="Garamond" pitchFamily="18" charset="0"/>
              </a:rPr>
              <a:t>	</a:t>
            </a:r>
          </a:p>
        </p:txBody>
      </p:sp>
      <p:sp>
        <p:nvSpPr>
          <p:cNvPr id="29759" name="Text Box 63"/>
          <p:cNvSpPr txBox="1">
            <a:spLocks noChangeArrowheads="1"/>
          </p:cNvSpPr>
          <p:nvPr/>
        </p:nvSpPr>
        <p:spPr bwMode="auto">
          <a:xfrm>
            <a:off x="6172200" y="2590800"/>
            <a:ext cx="990600"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CAMPOLONGO </a:t>
            </a:r>
          </a:p>
          <a:p>
            <a:pPr>
              <a:spcBef>
                <a:spcPct val="50000"/>
              </a:spcBef>
            </a:pPr>
            <a:r>
              <a:rPr lang="it-IT" sz="800" b="1" i="1">
                <a:latin typeface="Garamond" pitchFamily="18" charset="0"/>
              </a:rPr>
              <a:t>AL TORRE</a:t>
            </a:r>
            <a:endParaRPr lang="it-IT" sz="800">
              <a:latin typeface="Garamond" pitchFamily="18" charset="0"/>
            </a:endParaRPr>
          </a:p>
        </p:txBody>
      </p:sp>
      <p:sp>
        <p:nvSpPr>
          <p:cNvPr id="29760" name="Text Box 64"/>
          <p:cNvSpPr txBox="1">
            <a:spLocks noChangeArrowheads="1"/>
          </p:cNvSpPr>
          <p:nvPr/>
        </p:nvSpPr>
        <p:spPr bwMode="auto">
          <a:xfrm>
            <a:off x="4724400" y="2147888"/>
            <a:ext cx="106680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BAGNARIA ARSA</a:t>
            </a:r>
            <a:endParaRPr lang="it-IT" sz="1000" b="1" i="1">
              <a:latin typeface="Garamond" pitchFamily="18" charset="0"/>
            </a:endParaRPr>
          </a:p>
        </p:txBody>
      </p:sp>
      <p:sp>
        <p:nvSpPr>
          <p:cNvPr id="29761" name="Text Box 65"/>
          <p:cNvSpPr txBox="1">
            <a:spLocks noChangeArrowheads="1"/>
          </p:cNvSpPr>
          <p:nvPr/>
        </p:nvSpPr>
        <p:spPr bwMode="auto">
          <a:xfrm>
            <a:off x="5638800" y="2192338"/>
            <a:ext cx="990600" cy="39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dirty="0">
                <a:latin typeface="Garamond" pitchFamily="18" charset="0"/>
              </a:rPr>
              <a:t>AIELLO DEL</a:t>
            </a:r>
          </a:p>
          <a:p>
            <a:pPr>
              <a:spcBef>
                <a:spcPct val="50000"/>
              </a:spcBef>
            </a:pPr>
            <a:r>
              <a:rPr lang="it-IT" sz="800" b="1" i="1" dirty="0">
                <a:latin typeface="Garamond" pitchFamily="18" charset="0"/>
              </a:rPr>
              <a:t>FRIULI</a:t>
            </a:r>
            <a:endParaRPr lang="it-IT" sz="600" b="1" i="1" dirty="0">
              <a:latin typeface="Garamond" pitchFamily="18" charset="0"/>
            </a:endParaRPr>
          </a:p>
        </p:txBody>
      </p:sp>
      <p:sp>
        <p:nvSpPr>
          <p:cNvPr id="29762" name="Text Box 66"/>
          <p:cNvSpPr txBox="1">
            <a:spLocks noChangeArrowheads="1"/>
          </p:cNvSpPr>
          <p:nvPr/>
        </p:nvSpPr>
        <p:spPr bwMode="auto">
          <a:xfrm>
            <a:off x="5715000" y="1981200"/>
            <a:ext cx="53340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VISCO</a:t>
            </a:r>
            <a:endParaRPr lang="it-IT" sz="600" b="1" i="1">
              <a:latin typeface="Garamond" pitchFamily="18" charset="0"/>
            </a:endParaRPr>
          </a:p>
        </p:txBody>
      </p:sp>
      <p:sp>
        <p:nvSpPr>
          <p:cNvPr id="29763" name="Rectangle 67"/>
          <p:cNvSpPr>
            <a:spLocks noChangeArrowheads="1"/>
          </p:cNvSpPr>
          <p:nvPr/>
        </p:nvSpPr>
        <p:spPr bwMode="auto">
          <a:xfrm>
            <a:off x="5562600" y="1295400"/>
            <a:ext cx="762000" cy="15240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TRIVIGNANO U</a:t>
            </a:r>
            <a:r>
              <a:rPr lang="it-IT" sz="600" b="1" i="1">
                <a:latin typeface="Garamond" pitchFamily="18" charset="0"/>
              </a:rPr>
              <a:t>.</a:t>
            </a:r>
          </a:p>
        </p:txBody>
      </p:sp>
      <p:sp>
        <p:nvSpPr>
          <p:cNvPr id="29764" name="Text Box 68"/>
          <p:cNvSpPr txBox="1">
            <a:spLocks noChangeArrowheads="1"/>
          </p:cNvSpPr>
          <p:nvPr/>
        </p:nvSpPr>
        <p:spPr bwMode="auto">
          <a:xfrm>
            <a:off x="5105400" y="4038600"/>
            <a:ext cx="838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800" b="1" i="1">
                <a:latin typeface="Garamond" pitchFamily="18" charset="0"/>
              </a:rPr>
              <a:t>TERZO D’AQUILEIA</a:t>
            </a:r>
          </a:p>
        </p:txBody>
      </p:sp>
      <p:sp>
        <p:nvSpPr>
          <p:cNvPr id="29765" name="Text Box 69"/>
          <p:cNvSpPr txBox="1">
            <a:spLocks noChangeArrowheads="1"/>
          </p:cNvSpPr>
          <p:nvPr/>
        </p:nvSpPr>
        <p:spPr bwMode="auto">
          <a:xfrm>
            <a:off x="0" y="0"/>
            <a:ext cx="7264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800" b="1" dirty="0" smtClean="0">
                <a:solidFill>
                  <a:schemeClr val="accent1">
                    <a:lumMod val="75000"/>
                  </a:schemeClr>
                </a:solidFill>
                <a:latin typeface="+mj-lt"/>
              </a:rPr>
              <a:t>L’infermiere </a:t>
            </a:r>
            <a:r>
              <a:rPr lang="it-IT" sz="1800" b="1" dirty="0">
                <a:solidFill>
                  <a:schemeClr val="accent1">
                    <a:lumMod val="75000"/>
                  </a:schemeClr>
                </a:solidFill>
                <a:latin typeface="+mj-lt"/>
              </a:rPr>
              <a:t>di comunità  </a:t>
            </a:r>
            <a:r>
              <a:rPr lang="it-IT" sz="1800" b="1" dirty="0" smtClean="0">
                <a:solidFill>
                  <a:schemeClr val="accent1">
                    <a:lumMod val="75000"/>
                  </a:schemeClr>
                </a:solidFill>
                <a:latin typeface="+mj-lt"/>
              </a:rPr>
              <a:t>nel territorio  </a:t>
            </a:r>
            <a:r>
              <a:rPr lang="it-IT" sz="1800" b="1" dirty="0">
                <a:solidFill>
                  <a:schemeClr val="accent1">
                    <a:lumMod val="75000"/>
                  </a:schemeClr>
                </a:solidFill>
                <a:latin typeface="+mj-lt"/>
              </a:rPr>
              <a:t>A.S.S. </a:t>
            </a:r>
            <a:r>
              <a:rPr lang="it-IT" sz="1800" b="1" dirty="0" smtClean="0">
                <a:solidFill>
                  <a:schemeClr val="accent1">
                    <a:lumMod val="75000"/>
                  </a:schemeClr>
                </a:solidFill>
                <a:latin typeface="+mj-lt"/>
              </a:rPr>
              <a:t>n°5 </a:t>
            </a:r>
          </a:p>
          <a:p>
            <a:pPr>
              <a:spcBef>
                <a:spcPct val="50000"/>
              </a:spcBef>
            </a:pPr>
            <a:r>
              <a:rPr lang="it-IT" sz="1800" b="1" dirty="0">
                <a:solidFill>
                  <a:schemeClr val="accent1">
                    <a:lumMod val="75000"/>
                  </a:schemeClr>
                </a:solidFill>
                <a:latin typeface="+mj-lt"/>
              </a:rPr>
              <a:t>	</a:t>
            </a:r>
            <a:r>
              <a:rPr lang="it-IT" sz="1800" b="1" dirty="0" smtClean="0">
                <a:solidFill>
                  <a:schemeClr val="accent1">
                    <a:lumMod val="75000"/>
                  </a:schemeClr>
                </a:solidFill>
                <a:latin typeface="+mj-lt"/>
              </a:rPr>
              <a:t>Comuni non serviti </a:t>
            </a:r>
          </a:p>
          <a:p>
            <a:pPr>
              <a:spcBef>
                <a:spcPct val="50000"/>
              </a:spcBef>
            </a:pPr>
            <a:r>
              <a:rPr lang="it-IT" sz="1400" b="1" dirty="0" smtClean="0">
                <a:solidFill>
                  <a:schemeClr val="accent1">
                    <a:lumMod val="75000"/>
                  </a:schemeClr>
                </a:solidFill>
                <a:latin typeface="Eras Medium ITC" pitchFamily="34" charset="0"/>
              </a:rPr>
              <a:t>           	</a:t>
            </a:r>
            <a:r>
              <a:rPr lang="it-IT" sz="1800" b="1" dirty="0" smtClean="0">
                <a:solidFill>
                  <a:schemeClr val="accent1">
                    <a:lumMod val="75000"/>
                  </a:schemeClr>
                </a:solidFill>
                <a:latin typeface="+mj-lt"/>
              </a:rPr>
              <a:t>Comuni serviti</a:t>
            </a:r>
            <a:endParaRPr lang="it-IT" sz="1800" b="1" dirty="0">
              <a:solidFill>
                <a:schemeClr val="accent1">
                  <a:lumMod val="75000"/>
                </a:schemeClr>
              </a:solidFill>
              <a:latin typeface="+mj-lt"/>
            </a:endParaRPr>
          </a:p>
        </p:txBody>
      </p:sp>
      <p:sp>
        <p:nvSpPr>
          <p:cNvPr id="29766" name="Oval 70"/>
          <p:cNvSpPr>
            <a:spLocks noChangeArrowheads="1"/>
          </p:cNvSpPr>
          <p:nvPr/>
        </p:nvSpPr>
        <p:spPr bwMode="auto">
          <a:xfrm>
            <a:off x="285750" y="457200"/>
            <a:ext cx="228600" cy="228600"/>
          </a:xfrm>
          <a:prstGeom prst="ellipse">
            <a:avLst/>
          </a:prstGeom>
          <a:solidFill>
            <a:srgbClr val="C0C0C0"/>
          </a:solidFill>
          <a:ln w="9525">
            <a:solidFill>
              <a:srgbClr val="0000FF"/>
            </a:solidFill>
            <a:round/>
            <a:headEnd/>
            <a:tailEnd/>
          </a:ln>
        </p:spPr>
        <p:txBody>
          <a:bodyPr wrap="none" anchor="ctr"/>
          <a:lstStyle/>
          <a:p>
            <a:endParaRPr lang="it-IT">
              <a:latin typeface="Garamond" pitchFamily="18" charset="0"/>
            </a:endParaRPr>
          </a:p>
        </p:txBody>
      </p:sp>
      <p:sp>
        <p:nvSpPr>
          <p:cNvPr id="29767" name="Oval 71"/>
          <p:cNvSpPr>
            <a:spLocks noChangeArrowheads="1"/>
          </p:cNvSpPr>
          <p:nvPr/>
        </p:nvSpPr>
        <p:spPr bwMode="auto">
          <a:xfrm>
            <a:off x="285750" y="777875"/>
            <a:ext cx="228600" cy="228600"/>
          </a:xfrm>
          <a:prstGeom prst="ellipse">
            <a:avLst/>
          </a:prstGeom>
          <a:solidFill>
            <a:srgbClr val="FF0000"/>
          </a:solidFill>
          <a:ln w="9525">
            <a:solidFill>
              <a:srgbClr val="0000FF"/>
            </a:solidFill>
            <a:round/>
            <a:headEnd/>
            <a:tailEnd/>
          </a:ln>
        </p:spPr>
        <p:txBody>
          <a:bodyPr wrap="none" anchor="ctr"/>
          <a:lstStyle/>
          <a:p>
            <a:endParaRPr lang="it-IT">
              <a:latin typeface="Garamond" pitchFamily="18" charset="0"/>
            </a:endParaRPr>
          </a:p>
        </p:txBody>
      </p:sp>
      <p:sp>
        <p:nvSpPr>
          <p:cNvPr id="29768" name="Text Box 72"/>
          <p:cNvSpPr txBox="1">
            <a:spLocks noChangeArrowheads="1"/>
          </p:cNvSpPr>
          <p:nvPr/>
        </p:nvSpPr>
        <p:spPr bwMode="auto">
          <a:xfrm>
            <a:off x="6786563" y="0"/>
            <a:ext cx="2514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it-IT" sz="1200" b="1" dirty="0">
                <a:solidFill>
                  <a:schemeClr val="accent1">
                    <a:lumMod val="75000"/>
                  </a:schemeClr>
                </a:solidFill>
                <a:latin typeface="+mj-lt"/>
              </a:rPr>
              <a:t>DATA </a:t>
            </a:r>
          </a:p>
          <a:p>
            <a:pPr algn="ctr"/>
            <a:r>
              <a:rPr lang="it-IT" sz="1200" b="1" dirty="0">
                <a:solidFill>
                  <a:schemeClr val="accent1">
                    <a:lumMod val="75000"/>
                  </a:schemeClr>
                </a:solidFill>
                <a:latin typeface="+mj-lt"/>
              </a:rPr>
              <a:t> ATTIVAZIONE SERVIZIO</a:t>
            </a:r>
          </a:p>
        </p:txBody>
      </p:sp>
      <p:sp>
        <p:nvSpPr>
          <p:cNvPr id="29769" name="Text Box 73"/>
          <p:cNvSpPr txBox="1">
            <a:spLocks noChangeArrowheads="1"/>
          </p:cNvSpPr>
          <p:nvPr/>
        </p:nvSpPr>
        <p:spPr bwMode="auto">
          <a:xfrm>
            <a:off x="7162800" y="571500"/>
            <a:ext cx="1981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GONARS                   29/10/2001 </a:t>
            </a:r>
            <a:endParaRPr lang="it-IT" dirty="0">
              <a:latin typeface="Garamond" pitchFamily="18" charset="0"/>
            </a:endParaRPr>
          </a:p>
        </p:txBody>
      </p:sp>
      <p:sp>
        <p:nvSpPr>
          <p:cNvPr id="29770" name="Text Box 74"/>
          <p:cNvSpPr txBox="1">
            <a:spLocks noChangeArrowheads="1"/>
          </p:cNvSpPr>
          <p:nvPr/>
        </p:nvSpPr>
        <p:spPr bwMode="auto">
          <a:xfrm>
            <a:off x="7162800" y="822325"/>
            <a:ext cx="1981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AIELLO  CAMPOLONGO /TAPOGLIANO    17/12/2001</a:t>
            </a:r>
            <a:endParaRPr lang="it-IT" dirty="0">
              <a:latin typeface="Garamond" pitchFamily="18" charset="0"/>
            </a:endParaRPr>
          </a:p>
        </p:txBody>
      </p:sp>
      <p:sp>
        <p:nvSpPr>
          <p:cNvPr id="29771" name="Text Box 75"/>
          <p:cNvSpPr txBox="1">
            <a:spLocks noChangeArrowheads="1"/>
          </p:cNvSpPr>
          <p:nvPr/>
        </p:nvSpPr>
        <p:spPr bwMode="auto">
          <a:xfrm>
            <a:off x="7162800" y="1266825"/>
            <a:ext cx="19050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a:latin typeface="Garamond" pitchFamily="18" charset="0"/>
              </a:rPr>
              <a:t>RIVIGNANO	      21/01/2002</a:t>
            </a:r>
            <a:endParaRPr lang="it-IT">
              <a:latin typeface="Garamond" pitchFamily="18" charset="0"/>
            </a:endParaRPr>
          </a:p>
        </p:txBody>
      </p:sp>
      <p:sp>
        <p:nvSpPr>
          <p:cNvPr id="29772" name="Text Box 76"/>
          <p:cNvSpPr txBox="1">
            <a:spLocks noChangeArrowheads="1"/>
          </p:cNvSpPr>
          <p:nvPr/>
        </p:nvSpPr>
        <p:spPr bwMode="auto">
          <a:xfrm>
            <a:off x="7162800" y="1508125"/>
            <a:ext cx="1981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a:latin typeface="Garamond" pitchFamily="18" charset="0"/>
              </a:rPr>
              <a:t>BAGNARIA ARSA   24/06/2002</a:t>
            </a:r>
            <a:endParaRPr lang="it-IT">
              <a:latin typeface="Garamond" pitchFamily="18" charset="0"/>
            </a:endParaRPr>
          </a:p>
        </p:txBody>
      </p:sp>
      <p:sp>
        <p:nvSpPr>
          <p:cNvPr id="29773" name="Text Box 77"/>
          <p:cNvSpPr txBox="1">
            <a:spLocks noChangeArrowheads="1"/>
          </p:cNvSpPr>
          <p:nvPr/>
        </p:nvSpPr>
        <p:spPr bwMode="auto">
          <a:xfrm>
            <a:off x="7162800" y="1736725"/>
            <a:ext cx="1981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LIGNANO S.	       18/11/2002</a:t>
            </a:r>
            <a:endParaRPr lang="it-IT" dirty="0">
              <a:latin typeface="Garamond" pitchFamily="18" charset="0"/>
            </a:endParaRPr>
          </a:p>
        </p:txBody>
      </p:sp>
      <p:sp>
        <p:nvSpPr>
          <p:cNvPr id="29774" name="Text Box 78"/>
          <p:cNvSpPr txBox="1">
            <a:spLocks noChangeArrowheads="1"/>
          </p:cNvSpPr>
          <p:nvPr/>
        </p:nvSpPr>
        <p:spPr bwMode="auto">
          <a:xfrm>
            <a:off x="7162800" y="1965325"/>
            <a:ext cx="19812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CARLINO </a:t>
            </a:r>
          </a:p>
          <a:p>
            <a:pPr>
              <a:spcBef>
                <a:spcPct val="50000"/>
              </a:spcBef>
            </a:pPr>
            <a:r>
              <a:rPr lang="it-IT" sz="1000" b="1" dirty="0">
                <a:latin typeface="Garamond" pitchFamily="18" charset="0"/>
              </a:rPr>
              <a:t>MARANO L.    	       16/12/2002</a:t>
            </a:r>
            <a:endParaRPr lang="it-IT" dirty="0">
              <a:latin typeface="Garamond" pitchFamily="18" charset="0"/>
            </a:endParaRPr>
          </a:p>
        </p:txBody>
      </p:sp>
      <p:sp>
        <p:nvSpPr>
          <p:cNvPr id="29775" name="Text Box 79"/>
          <p:cNvSpPr txBox="1">
            <a:spLocks noChangeArrowheads="1"/>
          </p:cNvSpPr>
          <p:nvPr/>
        </p:nvSpPr>
        <p:spPr bwMode="auto">
          <a:xfrm>
            <a:off x="7162800" y="2422525"/>
            <a:ext cx="1981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a:latin typeface="Garamond" pitchFamily="18" charset="0"/>
              </a:rPr>
              <a:t>AQUILEIA	       28/04/2003</a:t>
            </a:r>
            <a:endParaRPr lang="it-IT">
              <a:latin typeface="Garamond" pitchFamily="18" charset="0"/>
            </a:endParaRPr>
          </a:p>
        </p:txBody>
      </p:sp>
      <p:sp>
        <p:nvSpPr>
          <p:cNvPr id="29776" name="Text Box 80"/>
          <p:cNvSpPr txBox="1">
            <a:spLocks noChangeArrowheads="1"/>
          </p:cNvSpPr>
          <p:nvPr/>
        </p:nvSpPr>
        <p:spPr bwMode="auto">
          <a:xfrm>
            <a:off x="7162800" y="2676525"/>
            <a:ext cx="19812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S.VITO AL T.</a:t>
            </a:r>
          </a:p>
          <a:p>
            <a:pPr>
              <a:spcBef>
                <a:spcPct val="50000"/>
              </a:spcBef>
            </a:pPr>
            <a:r>
              <a:rPr lang="it-IT" sz="1000" b="1" dirty="0">
                <a:latin typeface="Garamond" pitchFamily="18" charset="0"/>
              </a:rPr>
              <a:t>CHIOPRIS-VISCONE </a:t>
            </a:r>
          </a:p>
          <a:p>
            <a:pPr>
              <a:spcBef>
                <a:spcPct val="50000"/>
              </a:spcBef>
            </a:pPr>
            <a:r>
              <a:rPr lang="it-IT" sz="1000" b="1" dirty="0">
                <a:latin typeface="Garamond" pitchFamily="18" charset="0"/>
              </a:rPr>
              <a:t>VISCO	       27/10/2003</a:t>
            </a:r>
            <a:endParaRPr lang="it-IT" dirty="0">
              <a:latin typeface="Garamond" pitchFamily="18" charset="0"/>
            </a:endParaRPr>
          </a:p>
        </p:txBody>
      </p:sp>
      <p:sp>
        <p:nvSpPr>
          <p:cNvPr id="29777" name="Text Box 81"/>
          <p:cNvSpPr txBox="1">
            <a:spLocks noChangeArrowheads="1"/>
          </p:cNvSpPr>
          <p:nvPr/>
        </p:nvSpPr>
        <p:spPr bwMode="auto">
          <a:xfrm>
            <a:off x="7162800" y="3352800"/>
            <a:ext cx="1981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POCENIA	       15/12/2003</a:t>
            </a:r>
            <a:endParaRPr lang="it-IT" dirty="0">
              <a:latin typeface="Garamond" pitchFamily="18" charset="0"/>
            </a:endParaRPr>
          </a:p>
        </p:txBody>
      </p:sp>
      <p:sp>
        <p:nvSpPr>
          <p:cNvPr id="29778" name="Text Box 82"/>
          <p:cNvSpPr txBox="1">
            <a:spLocks noChangeArrowheads="1"/>
          </p:cNvSpPr>
          <p:nvPr/>
        </p:nvSpPr>
        <p:spPr bwMode="auto">
          <a:xfrm>
            <a:off x="7162800" y="3654425"/>
            <a:ext cx="19812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a:latin typeface="Garamond" pitchFamily="18" charset="0"/>
              </a:rPr>
              <a:t>RUDA VILLA V.     12/01/2004 </a:t>
            </a:r>
            <a:endParaRPr lang="it-IT">
              <a:latin typeface="Garamond" pitchFamily="18" charset="0"/>
            </a:endParaRPr>
          </a:p>
        </p:txBody>
      </p:sp>
      <p:sp>
        <p:nvSpPr>
          <p:cNvPr id="29779" name="Text Box 83"/>
          <p:cNvSpPr txBox="1">
            <a:spLocks noChangeArrowheads="1"/>
          </p:cNvSpPr>
          <p:nvPr/>
        </p:nvSpPr>
        <p:spPr bwMode="auto">
          <a:xfrm>
            <a:off x="7215188" y="3929063"/>
            <a:ext cx="19288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a:latin typeface="Garamond" pitchFamily="18" charset="0"/>
              </a:rPr>
              <a:t>MUZZANA DEL T. 5/03/2004</a:t>
            </a:r>
            <a:endParaRPr lang="it-IT">
              <a:latin typeface="Garamond" pitchFamily="18" charset="0"/>
            </a:endParaRPr>
          </a:p>
        </p:txBody>
      </p:sp>
      <p:sp>
        <p:nvSpPr>
          <p:cNvPr id="29780" name="Text Box 84"/>
          <p:cNvSpPr txBox="1">
            <a:spLocks noChangeArrowheads="1"/>
          </p:cNvSpPr>
          <p:nvPr/>
        </p:nvSpPr>
        <p:spPr bwMode="auto">
          <a:xfrm>
            <a:off x="7162800" y="4214813"/>
            <a:ext cx="1981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S. MARIA LL BICINICCO	       17/05/2004</a:t>
            </a:r>
            <a:endParaRPr lang="it-IT" dirty="0">
              <a:latin typeface="Garamond" pitchFamily="18" charset="0"/>
            </a:endParaRPr>
          </a:p>
        </p:txBody>
      </p:sp>
      <p:sp>
        <p:nvSpPr>
          <p:cNvPr id="29781" name="Text Box 85"/>
          <p:cNvSpPr txBox="1">
            <a:spLocks noChangeArrowheads="1"/>
          </p:cNvSpPr>
          <p:nvPr/>
        </p:nvSpPr>
        <p:spPr bwMode="auto">
          <a:xfrm>
            <a:off x="7162800" y="4572000"/>
            <a:ext cx="19812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PALAZZOLO DELLO S./</a:t>
            </a:r>
          </a:p>
          <a:p>
            <a:pPr>
              <a:spcBef>
                <a:spcPct val="50000"/>
              </a:spcBef>
            </a:pPr>
            <a:r>
              <a:rPr lang="it-IT" sz="1000" b="1" dirty="0">
                <a:latin typeface="Garamond" pitchFamily="18" charset="0"/>
              </a:rPr>
              <a:t>PRECENICCO	       01/08/2004</a:t>
            </a:r>
            <a:endParaRPr lang="it-IT" dirty="0">
              <a:latin typeface="Garamond" pitchFamily="18" charset="0"/>
            </a:endParaRPr>
          </a:p>
        </p:txBody>
      </p:sp>
      <p:sp>
        <p:nvSpPr>
          <p:cNvPr id="29782" name="Text Box 86"/>
          <p:cNvSpPr txBox="1">
            <a:spLocks noChangeArrowheads="1"/>
          </p:cNvSpPr>
          <p:nvPr/>
        </p:nvSpPr>
        <p:spPr bwMode="auto">
          <a:xfrm>
            <a:off x="7215188" y="5929120"/>
            <a:ext cx="19812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PALMANOVA         31/03/2010              </a:t>
            </a:r>
          </a:p>
        </p:txBody>
      </p:sp>
      <p:sp>
        <p:nvSpPr>
          <p:cNvPr id="29783" name="Text Box 88"/>
          <p:cNvSpPr txBox="1">
            <a:spLocks noChangeArrowheads="1"/>
          </p:cNvSpPr>
          <p:nvPr/>
        </p:nvSpPr>
        <p:spPr bwMode="auto">
          <a:xfrm>
            <a:off x="7137603" y="5286500"/>
            <a:ext cx="20156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TORVISCOSA	       20/12/2004</a:t>
            </a:r>
          </a:p>
          <a:p>
            <a:pPr>
              <a:spcBef>
                <a:spcPct val="50000"/>
              </a:spcBef>
            </a:pPr>
            <a:r>
              <a:rPr lang="it-IT" sz="1000" b="1" dirty="0">
                <a:latin typeface="Garamond" pitchFamily="18" charset="0"/>
              </a:rPr>
              <a:t>TEOR- RONCHIS   28/12/2007 </a:t>
            </a:r>
          </a:p>
          <a:p>
            <a:pPr>
              <a:spcBef>
                <a:spcPct val="50000"/>
              </a:spcBef>
            </a:pPr>
            <a:endParaRPr lang="it-IT" sz="1000" b="1" dirty="0">
              <a:latin typeface="Garamond" pitchFamily="18" charset="0"/>
            </a:endParaRPr>
          </a:p>
          <a:p>
            <a:pPr>
              <a:spcBef>
                <a:spcPct val="50000"/>
              </a:spcBef>
            </a:pPr>
            <a:endParaRPr lang="it-IT" sz="1000" b="1" dirty="0" smtClean="0">
              <a:latin typeface="Garamond" pitchFamily="18" charset="0"/>
            </a:endParaRPr>
          </a:p>
          <a:p>
            <a:pPr>
              <a:spcBef>
                <a:spcPct val="50000"/>
              </a:spcBef>
            </a:pPr>
            <a:r>
              <a:rPr lang="it-IT" sz="1000" b="1" dirty="0" smtClean="0">
                <a:latin typeface="Garamond" pitchFamily="18" charset="0"/>
              </a:rPr>
              <a:t>CERVIGNANO </a:t>
            </a:r>
            <a:r>
              <a:rPr lang="it-IT" sz="1000" b="1" dirty="0">
                <a:latin typeface="Garamond" pitchFamily="18" charset="0"/>
              </a:rPr>
              <a:t>D.F. 26/12/21011		</a:t>
            </a:r>
            <a:endParaRPr lang="it-IT" dirty="0">
              <a:latin typeface="Garamond" pitchFamily="18" charset="0"/>
            </a:endParaRPr>
          </a:p>
        </p:txBody>
      </p:sp>
      <p:sp>
        <p:nvSpPr>
          <p:cNvPr id="29784" name="Rectangle 89"/>
          <p:cNvSpPr>
            <a:spLocks noChangeArrowheads="1"/>
          </p:cNvSpPr>
          <p:nvPr/>
        </p:nvSpPr>
        <p:spPr bwMode="auto">
          <a:xfrm>
            <a:off x="4648200" y="3505200"/>
            <a:ext cx="8382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it-IT" sz="800" b="1" i="1">
                <a:latin typeface="Garamond" pitchFamily="18" charset="0"/>
              </a:rPr>
              <a:t>TORVISCOSA</a:t>
            </a:r>
            <a:endParaRPr lang="it-IT" sz="600" b="1" i="1">
              <a:latin typeface="Garamond" pitchFamily="18" charset="0"/>
            </a:endParaRPr>
          </a:p>
        </p:txBody>
      </p:sp>
      <p:sp>
        <p:nvSpPr>
          <p:cNvPr id="29785" name="Text Box 86"/>
          <p:cNvSpPr txBox="1">
            <a:spLocks noChangeArrowheads="1"/>
          </p:cNvSpPr>
          <p:nvPr/>
        </p:nvSpPr>
        <p:spPr bwMode="auto">
          <a:xfrm>
            <a:off x="7185025" y="5005388"/>
            <a:ext cx="1981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FIUMICELLO	       22/11/2004</a:t>
            </a:r>
            <a:endParaRPr lang="it-IT" dirty="0">
              <a:latin typeface="Garamond" pitchFamily="18" charset="0"/>
            </a:endParaRPr>
          </a:p>
        </p:txBody>
      </p:sp>
      <p:sp>
        <p:nvSpPr>
          <p:cNvPr id="29786" name="Text Box 87"/>
          <p:cNvSpPr txBox="1">
            <a:spLocks noChangeArrowheads="1"/>
          </p:cNvSpPr>
          <p:nvPr/>
        </p:nvSpPr>
        <p:spPr bwMode="auto">
          <a:xfrm>
            <a:off x="7154815" y="5737225"/>
            <a:ext cx="1981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  TERZO D’ A.	       13/12/2004</a:t>
            </a:r>
            <a:endParaRPr lang="it-IT" dirty="0">
              <a:latin typeface="Garamond" pitchFamily="18" charset="0"/>
            </a:endParaRPr>
          </a:p>
        </p:txBody>
      </p:sp>
      <p:sp>
        <p:nvSpPr>
          <p:cNvPr id="29787" name="Text Box 86"/>
          <p:cNvSpPr txBox="1">
            <a:spLocks noChangeArrowheads="1"/>
          </p:cNvSpPr>
          <p:nvPr/>
        </p:nvSpPr>
        <p:spPr bwMode="auto">
          <a:xfrm>
            <a:off x="7185025" y="5612325"/>
            <a:ext cx="1981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it-IT" sz="1000" b="1" dirty="0">
                <a:latin typeface="Garamond" pitchFamily="18" charset="0"/>
              </a:rPr>
              <a:t>TRIVIGNANO        10/11/2007              </a:t>
            </a:r>
          </a:p>
        </p:txBody>
      </p:sp>
    </p:spTree>
    <p:extLst>
      <p:ext uri="{BB962C8B-B14F-4D97-AF65-F5344CB8AC3E}">
        <p14:creationId xmlns="" xmlns:p14="http://schemas.microsoft.com/office/powerpoint/2010/main" val="2635566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xmlns="" val="330488657"/>
              </p:ext>
            </p:extLst>
          </p:nvPr>
        </p:nvGraphicFramePr>
        <p:xfrm>
          <a:off x="1475656"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CasellaDiTesto 3"/>
          <p:cNvSpPr txBox="1">
            <a:spLocks noChangeArrowheads="1"/>
          </p:cNvSpPr>
          <p:nvPr/>
        </p:nvSpPr>
        <p:spPr bwMode="auto">
          <a:xfrm>
            <a:off x="3007178" y="1630333"/>
            <a:ext cx="33131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it-IT" sz="2000" b="1" dirty="0">
                <a:latin typeface="+mj-lt"/>
              </a:rPr>
              <a:t>La continuità  delle cure</a:t>
            </a:r>
          </a:p>
        </p:txBody>
      </p:sp>
      <p:sp>
        <p:nvSpPr>
          <p:cNvPr id="20485" name="CasellaDiTesto 4"/>
          <p:cNvSpPr txBox="1">
            <a:spLocks noChangeArrowheads="1"/>
          </p:cNvSpPr>
          <p:nvPr/>
        </p:nvSpPr>
        <p:spPr bwMode="auto">
          <a:xfrm>
            <a:off x="6084888" y="4930775"/>
            <a:ext cx="33115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it-IT" sz="2000" b="1" dirty="0">
                <a:latin typeface="+mj-lt"/>
              </a:rPr>
              <a:t>La prestazione </a:t>
            </a:r>
          </a:p>
        </p:txBody>
      </p:sp>
      <p:sp>
        <p:nvSpPr>
          <p:cNvPr id="20486" name="CasellaDiTesto 5"/>
          <p:cNvSpPr txBox="1">
            <a:spLocks noChangeArrowheads="1"/>
          </p:cNvSpPr>
          <p:nvPr/>
        </p:nvSpPr>
        <p:spPr bwMode="auto">
          <a:xfrm>
            <a:off x="6635750" y="1830388"/>
            <a:ext cx="25082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it-IT" sz="2000" b="1" dirty="0">
                <a:latin typeface="+mj-lt"/>
              </a:rPr>
              <a:t>La presa </a:t>
            </a:r>
          </a:p>
          <a:p>
            <a:pPr algn="ctr"/>
            <a:r>
              <a:rPr lang="it-IT" sz="2000" b="1" dirty="0">
                <a:latin typeface="+mj-lt"/>
              </a:rPr>
              <a:t>in carico integrata</a:t>
            </a:r>
          </a:p>
        </p:txBody>
      </p:sp>
      <p:sp>
        <p:nvSpPr>
          <p:cNvPr id="20487" name="CasellaDiTesto 6"/>
          <p:cNvSpPr txBox="1">
            <a:spLocks noChangeArrowheads="1"/>
          </p:cNvSpPr>
          <p:nvPr/>
        </p:nvSpPr>
        <p:spPr bwMode="auto">
          <a:xfrm>
            <a:off x="-25720" y="5842337"/>
            <a:ext cx="464343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it-IT" sz="2000" b="1" dirty="0">
                <a:latin typeface="+mj-lt"/>
              </a:rPr>
              <a:t>La proattività</a:t>
            </a:r>
          </a:p>
          <a:p>
            <a:pPr algn="ctr"/>
            <a:r>
              <a:rPr lang="it-IT" sz="2000" b="1" dirty="0">
                <a:latin typeface="+mj-lt"/>
              </a:rPr>
              <a:t>(o della conoscenza anticipata </a:t>
            </a:r>
            <a:endParaRPr lang="it-IT" sz="2000" b="1" dirty="0" smtClean="0">
              <a:latin typeface="+mj-lt"/>
            </a:endParaRPr>
          </a:p>
          <a:p>
            <a:pPr algn="ctr"/>
            <a:r>
              <a:rPr lang="it-IT" sz="2000" b="1" dirty="0" smtClean="0">
                <a:latin typeface="+mj-lt"/>
              </a:rPr>
              <a:t>del </a:t>
            </a:r>
            <a:r>
              <a:rPr lang="it-IT" sz="2000" b="1" dirty="0">
                <a:latin typeface="+mj-lt"/>
              </a:rPr>
              <a:t>bisogno)</a:t>
            </a:r>
          </a:p>
        </p:txBody>
      </p:sp>
      <p:sp>
        <p:nvSpPr>
          <p:cNvPr id="20488" name="CasellaDiTesto 7"/>
          <p:cNvSpPr txBox="1">
            <a:spLocks noChangeArrowheads="1"/>
          </p:cNvSpPr>
          <p:nvPr/>
        </p:nvSpPr>
        <p:spPr bwMode="auto">
          <a:xfrm>
            <a:off x="-158750" y="2414588"/>
            <a:ext cx="28797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it-IT" sz="2000" b="1" dirty="0">
                <a:latin typeface="+mj-lt"/>
              </a:rPr>
              <a:t>Lo sviluppo </a:t>
            </a:r>
          </a:p>
          <a:p>
            <a:pPr algn="ctr"/>
            <a:r>
              <a:rPr lang="it-IT" sz="2000" b="1" dirty="0">
                <a:latin typeface="+mj-lt"/>
              </a:rPr>
              <a:t>di comunità</a:t>
            </a:r>
          </a:p>
        </p:txBody>
      </p:sp>
      <p:sp>
        <p:nvSpPr>
          <p:cNvPr id="11" name="Text Box 4"/>
          <p:cNvSpPr txBox="1">
            <a:spLocks noChangeArrowheads="1"/>
          </p:cNvSpPr>
          <p:nvPr/>
        </p:nvSpPr>
        <p:spPr bwMode="auto">
          <a:xfrm>
            <a:off x="286544" y="404664"/>
            <a:ext cx="8534400" cy="685445"/>
          </a:xfrm>
          <a:prstGeom prst="rect">
            <a:avLst/>
          </a:prstGeom>
          <a:solidFill>
            <a:srgbClr val="DDDDDD"/>
          </a:solidFill>
          <a:ln w="19080">
            <a:solidFill>
              <a:srgbClr val="000000"/>
            </a:solidFill>
            <a:miter lim="800000"/>
            <a:headEnd/>
            <a:tailEnd/>
          </a:ln>
        </p:spPr>
        <p:txBody>
          <a:bodyPr lIns="90000" tIns="46800" rIns="90000" bIns="46800">
            <a:spAutoFit/>
          </a:bodyPr>
          <a:lstStyle/>
          <a:p>
            <a:pPr algn="ctr">
              <a:lnSpc>
                <a:spcPct val="80000"/>
              </a:lnSpc>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smtClean="0">
                <a:solidFill>
                  <a:srgbClr val="CC0000"/>
                </a:solidFill>
              </a:rPr>
              <a:t>INFERMIERISTICA DI COMUNITA’: LE DIMENSIONI DEL RUOLO</a:t>
            </a:r>
            <a:endParaRPr lang="it-IT" sz="2400" b="1" dirty="0">
              <a:solidFill>
                <a:srgbClr val="CC0000"/>
              </a:solidFill>
            </a:endParaRPr>
          </a:p>
        </p:txBody>
      </p:sp>
    </p:spTree>
    <p:extLst>
      <p:ext uri="{BB962C8B-B14F-4D97-AF65-F5344CB8AC3E}">
        <p14:creationId xmlns:p14="http://schemas.microsoft.com/office/powerpoint/2010/main" xmlns="" val="3585229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000100" y="357166"/>
            <a:ext cx="7729534" cy="584775"/>
          </a:xfrm>
          <a:prstGeom prst="rect">
            <a:avLst/>
          </a:prstGeom>
          <a:solidFill>
            <a:srgbClr val="DDDDDD"/>
          </a:solidFill>
          <a:ln w="19050">
            <a:solidFill>
              <a:schemeClr val="tx1"/>
            </a:solidFill>
            <a:miter lim="800000"/>
            <a:headEnd/>
            <a:tailEnd/>
          </a:ln>
        </p:spPr>
        <p:txBody>
          <a:bodyPr wrap="square">
            <a:spAutoFit/>
          </a:bodyPr>
          <a:lstStyle/>
          <a:p>
            <a:pPr algn="ctr">
              <a:lnSpc>
                <a:spcPct val="80000"/>
              </a:lnSpc>
              <a:spcBef>
                <a:spcPct val="50000"/>
              </a:spcBef>
            </a:pPr>
            <a:r>
              <a:rPr lang="it-IT" sz="2000" b="1" dirty="0">
                <a:solidFill>
                  <a:srgbClr val="CC0000"/>
                </a:solidFill>
              </a:rPr>
              <a:t>NUOVO PROFILO PROFESSIONALE: INFERMIERE DI COMUNITA’</a:t>
            </a:r>
          </a:p>
        </p:txBody>
      </p:sp>
      <p:sp>
        <p:nvSpPr>
          <p:cNvPr id="766979" name="AutoShape 3"/>
          <p:cNvSpPr>
            <a:spLocks noChangeArrowheads="1"/>
          </p:cNvSpPr>
          <p:nvPr/>
        </p:nvSpPr>
        <p:spPr bwMode="auto">
          <a:xfrm>
            <a:off x="2100263" y="2852738"/>
            <a:ext cx="1985962" cy="1943100"/>
          </a:xfrm>
          <a:prstGeom prst="sun">
            <a:avLst>
              <a:gd name="adj" fmla="val 12500"/>
            </a:avLst>
          </a:prstGeom>
          <a:solidFill>
            <a:srgbClr val="CC0000"/>
          </a:solidFill>
          <a:ln w="9525">
            <a:solidFill>
              <a:schemeClr val="tx1"/>
            </a:solidFill>
            <a:miter lim="800000"/>
            <a:headEnd/>
            <a:tailEnd/>
          </a:ln>
          <a:effectLst/>
        </p:spPr>
        <p:txBody>
          <a:bodyPr wrap="none" anchor="ctr"/>
          <a:lstStyle/>
          <a:p>
            <a:pPr algn="ctr">
              <a:defRPr/>
            </a:pPr>
            <a:r>
              <a:rPr lang="it-IT" sz="1600" b="1">
                <a:solidFill>
                  <a:schemeClr val="bg1"/>
                </a:solidFill>
                <a:effectLst>
                  <a:outerShdw blurRad="38100" dist="38100" dir="2700000" algn="tl">
                    <a:srgbClr val="000000"/>
                  </a:outerShdw>
                </a:effectLst>
                <a:latin typeface="Arial" charset="0"/>
                <a:ea typeface="ＭＳ Ｐゴシック" pitchFamily="48" charset="-128"/>
              </a:rPr>
              <a:t>Presa in carico</a:t>
            </a:r>
          </a:p>
          <a:p>
            <a:pPr algn="ctr">
              <a:defRPr/>
            </a:pPr>
            <a:r>
              <a:rPr lang="it-IT" sz="1600" b="1">
                <a:solidFill>
                  <a:schemeClr val="bg1"/>
                </a:solidFill>
                <a:effectLst>
                  <a:outerShdw blurRad="38100" dist="38100" dir="2700000" algn="tl">
                    <a:srgbClr val="000000"/>
                  </a:outerShdw>
                </a:effectLst>
                <a:latin typeface="Arial" charset="0"/>
                <a:ea typeface="ＭＳ Ｐゴシック" pitchFamily="48" charset="-128"/>
              </a:rPr>
              <a:t>globale della </a:t>
            </a:r>
          </a:p>
          <a:p>
            <a:pPr algn="ctr">
              <a:defRPr/>
            </a:pPr>
            <a:r>
              <a:rPr lang="it-IT" sz="1600" b="1">
                <a:solidFill>
                  <a:schemeClr val="bg1"/>
                </a:solidFill>
                <a:effectLst>
                  <a:outerShdw blurRad="38100" dist="38100" dir="2700000" algn="tl">
                    <a:srgbClr val="000000"/>
                  </a:outerShdw>
                </a:effectLst>
                <a:latin typeface="Arial" charset="0"/>
                <a:ea typeface="ＭＳ Ｐゴシック" pitchFamily="48" charset="-128"/>
              </a:rPr>
              <a:t>situazione di </a:t>
            </a:r>
          </a:p>
          <a:p>
            <a:pPr algn="ctr">
              <a:defRPr/>
            </a:pPr>
            <a:r>
              <a:rPr lang="it-IT" sz="1600" b="1">
                <a:solidFill>
                  <a:schemeClr val="bg1"/>
                </a:solidFill>
                <a:effectLst>
                  <a:outerShdw blurRad="38100" dist="38100" dir="2700000" algn="tl">
                    <a:srgbClr val="000000"/>
                  </a:outerShdw>
                </a:effectLst>
                <a:latin typeface="Arial" charset="0"/>
                <a:ea typeface="ＭＳ Ｐゴシック" pitchFamily="48" charset="-128"/>
              </a:rPr>
              <a:t>bisogno</a:t>
            </a:r>
          </a:p>
        </p:txBody>
      </p:sp>
      <p:grpSp>
        <p:nvGrpSpPr>
          <p:cNvPr id="2" name="Group 4"/>
          <p:cNvGrpSpPr>
            <a:grpSpLocks/>
          </p:cNvGrpSpPr>
          <p:nvPr/>
        </p:nvGrpSpPr>
        <p:grpSpPr bwMode="auto">
          <a:xfrm>
            <a:off x="2195513" y="1268413"/>
            <a:ext cx="1773237" cy="1552575"/>
            <a:chOff x="2887" y="527"/>
            <a:chExt cx="1133" cy="978"/>
          </a:xfrm>
        </p:grpSpPr>
        <p:sp>
          <p:nvSpPr>
            <p:cNvPr id="25630" name="AutoShape 5"/>
            <p:cNvSpPr>
              <a:spLocks noChangeArrowheads="1"/>
            </p:cNvSpPr>
            <p:nvPr/>
          </p:nvSpPr>
          <p:spPr bwMode="auto">
            <a:xfrm>
              <a:off x="2971" y="527"/>
              <a:ext cx="1030" cy="9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4506 h 21600"/>
                <a:gd name="T14" fmla="*/ 17091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a:lstStyle/>
            <a:p>
              <a:pPr algn="ctr"/>
              <a:endParaRPr lang="it-IT" sz="1200"/>
            </a:p>
          </p:txBody>
        </p:sp>
        <p:sp>
          <p:nvSpPr>
            <p:cNvPr id="25631" name="Text Box 6"/>
            <p:cNvSpPr txBox="1">
              <a:spLocks noChangeArrowheads="1"/>
            </p:cNvSpPr>
            <p:nvPr/>
          </p:nvSpPr>
          <p:spPr bwMode="auto">
            <a:xfrm>
              <a:off x="2887" y="527"/>
              <a:ext cx="1133" cy="978"/>
            </a:xfrm>
            <a:prstGeom prst="rect">
              <a:avLst/>
            </a:prstGeom>
            <a:noFill/>
            <a:ln w="9525">
              <a:noFill/>
              <a:miter lim="800000"/>
              <a:headEnd/>
              <a:tailEnd/>
            </a:ln>
          </p:spPr>
          <p:txBody>
            <a:bodyPr>
              <a:spAutoFit/>
            </a:bodyPr>
            <a:lstStyle/>
            <a:p>
              <a:pPr algn="ctr"/>
              <a:r>
                <a:rPr lang="it-IT" sz="1200"/>
                <a:t>   </a:t>
              </a:r>
              <a:r>
                <a:rPr lang="it-IT" sz="1200" b="1"/>
                <a:t>Gestionee dell’assistenza infermieristica</a:t>
              </a:r>
            </a:p>
            <a:p>
              <a:pPr algn="ctr"/>
              <a:r>
                <a:rPr lang="it-IT" sz="1200" b="1"/>
                <a:t>generale</a:t>
              </a:r>
            </a:p>
            <a:p>
              <a:pPr algn="ctr"/>
              <a:r>
                <a:rPr lang="it-IT" sz="1200" b="1"/>
                <a:t>nell’ottica</a:t>
              </a:r>
            </a:p>
            <a:p>
              <a:pPr algn="ctr"/>
              <a:r>
                <a:rPr lang="it-IT" sz="1200" b="1"/>
                <a:t>del</a:t>
              </a:r>
            </a:p>
            <a:p>
              <a:pPr algn="ctr"/>
              <a:r>
                <a:rPr lang="it-IT" sz="1200" b="1"/>
                <a:t>self-care </a:t>
              </a:r>
            </a:p>
            <a:p>
              <a:pPr algn="ctr"/>
              <a:endParaRPr lang="it-IT" sz="1200" b="1"/>
            </a:p>
          </p:txBody>
        </p:sp>
      </p:grpSp>
      <p:grpSp>
        <p:nvGrpSpPr>
          <p:cNvPr id="3" name="Group 7"/>
          <p:cNvGrpSpPr>
            <a:grpSpLocks/>
          </p:cNvGrpSpPr>
          <p:nvPr/>
        </p:nvGrpSpPr>
        <p:grpSpPr bwMode="auto">
          <a:xfrm>
            <a:off x="3733800" y="1771650"/>
            <a:ext cx="1773238" cy="1633538"/>
            <a:chOff x="3742" y="806"/>
            <a:chExt cx="1134" cy="1029"/>
          </a:xfrm>
        </p:grpSpPr>
        <p:sp>
          <p:nvSpPr>
            <p:cNvPr id="25628" name="AutoShape 8"/>
            <p:cNvSpPr>
              <a:spLocks noChangeArrowheads="1"/>
            </p:cNvSpPr>
            <p:nvPr/>
          </p:nvSpPr>
          <p:spPr bwMode="auto">
            <a:xfrm rot="2728929">
              <a:off x="3711" y="844"/>
              <a:ext cx="1029" cy="9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2 w 21600"/>
                <a:gd name="T13" fmla="*/ 4506 h 21600"/>
                <a:gd name="T14" fmla="*/ 17108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rot="10800000" vert="eaVert"/>
            <a:lstStyle/>
            <a:p>
              <a:pPr algn="ctr"/>
              <a:endParaRPr lang="it-IT" sz="1200">
                <a:latin typeface="Bell MT" pitchFamily="18" charset="0"/>
              </a:endParaRPr>
            </a:p>
          </p:txBody>
        </p:sp>
        <p:sp>
          <p:nvSpPr>
            <p:cNvPr id="25629" name="Text Box 9"/>
            <p:cNvSpPr txBox="1">
              <a:spLocks noChangeArrowheads="1"/>
            </p:cNvSpPr>
            <p:nvPr/>
          </p:nvSpPr>
          <p:spPr bwMode="auto">
            <a:xfrm>
              <a:off x="3742" y="890"/>
              <a:ext cx="1134" cy="518"/>
            </a:xfrm>
            <a:prstGeom prst="rect">
              <a:avLst/>
            </a:prstGeom>
            <a:noFill/>
            <a:ln w="9525">
              <a:noFill/>
              <a:miter lim="800000"/>
              <a:headEnd/>
              <a:tailEnd/>
            </a:ln>
          </p:spPr>
          <p:txBody>
            <a:bodyPr>
              <a:spAutoFit/>
            </a:bodyPr>
            <a:lstStyle/>
            <a:p>
              <a:r>
                <a:rPr lang="it-IT" sz="1200">
                  <a:latin typeface="Times New Roman" pitchFamily="18" charset="0"/>
                </a:rPr>
                <a:t>           </a:t>
              </a:r>
            </a:p>
            <a:p>
              <a:endParaRPr lang="it-IT" sz="1200">
                <a:latin typeface="Times New Roman" pitchFamily="18" charset="0"/>
              </a:endParaRPr>
            </a:p>
            <a:p>
              <a:r>
                <a:rPr lang="it-IT" sz="1200"/>
                <a:t>      </a:t>
              </a:r>
              <a:r>
                <a:rPr lang="it-IT" sz="1200" b="1"/>
                <a:t>Case- manager</a:t>
              </a:r>
              <a:endParaRPr lang="it-IT" sz="1200" b="1">
                <a:latin typeface="Times New Roman" pitchFamily="18" charset="0"/>
              </a:endParaRPr>
            </a:p>
            <a:p>
              <a:endParaRPr lang="it-IT" sz="1200" b="1">
                <a:latin typeface="Times New Roman" pitchFamily="18" charset="0"/>
              </a:endParaRPr>
            </a:p>
          </p:txBody>
        </p:sp>
      </p:grpSp>
      <p:grpSp>
        <p:nvGrpSpPr>
          <p:cNvPr id="4" name="Group 10"/>
          <p:cNvGrpSpPr>
            <a:grpSpLocks/>
          </p:cNvGrpSpPr>
          <p:nvPr/>
        </p:nvGrpSpPr>
        <p:grpSpPr bwMode="auto">
          <a:xfrm>
            <a:off x="2338388" y="4868863"/>
            <a:ext cx="1539875" cy="1514475"/>
            <a:chOff x="2949" y="2750"/>
            <a:chExt cx="984" cy="954"/>
          </a:xfrm>
        </p:grpSpPr>
        <p:sp>
          <p:nvSpPr>
            <p:cNvPr id="25626" name="AutoShape 11"/>
            <p:cNvSpPr>
              <a:spLocks noChangeArrowheads="1"/>
            </p:cNvSpPr>
            <p:nvPr/>
          </p:nvSpPr>
          <p:spPr bwMode="auto">
            <a:xfrm rot="10800000">
              <a:off x="2949" y="2750"/>
              <a:ext cx="984" cy="9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6 h 21600"/>
                <a:gd name="T14" fmla="*/ 17100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rot="10800000"/>
            <a:lstStyle/>
            <a:p>
              <a:pPr algn="ctr"/>
              <a:endParaRPr lang="it-IT" sz="1200">
                <a:latin typeface="Bell MT" pitchFamily="18" charset="0"/>
              </a:endParaRPr>
            </a:p>
          </p:txBody>
        </p:sp>
        <p:sp>
          <p:nvSpPr>
            <p:cNvPr id="25627" name="Text Box 12"/>
            <p:cNvSpPr txBox="1">
              <a:spLocks noChangeArrowheads="1"/>
            </p:cNvSpPr>
            <p:nvPr/>
          </p:nvSpPr>
          <p:spPr bwMode="auto">
            <a:xfrm>
              <a:off x="3056" y="2886"/>
              <a:ext cx="802" cy="748"/>
            </a:xfrm>
            <a:prstGeom prst="rect">
              <a:avLst/>
            </a:prstGeom>
            <a:noFill/>
            <a:ln w="9525">
              <a:noFill/>
              <a:miter lim="800000"/>
              <a:headEnd/>
              <a:tailEnd/>
            </a:ln>
          </p:spPr>
          <p:txBody>
            <a:bodyPr>
              <a:spAutoFit/>
            </a:bodyPr>
            <a:lstStyle/>
            <a:p>
              <a:pPr algn="ctr"/>
              <a:r>
                <a:rPr lang="it-IT" sz="1200" b="1"/>
                <a:t>Garantire</a:t>
              </a:r>
            </a:p>
            <a:p>
              <a:pPr algn="ctr"/>
              <a:r>
                <a:rPr lang="it-IT" sz="1200" b="1"/>
                <a:t>orientamento</a:t>
              </a:r>
            </a:p>
            <a:p>
              <a:pPr algn="ctr"/>
              <a:r>
                <a:rPr lang="it-IT" sz="1200" b="1"/>
                <a:t>e informazione</a:t>
              </a:r>
            </a:p>
            <a:p>
              <a:pPr algn="ctr"/>
              <a:r>
                <a:rPr lang="it-IT" sz="1200" b="1"/>
                <a:t>sull’offerta </a:t>
              </a:r>
            </a:p>
            <a:p>
              <a:pPr algn="ctr"/>
              <a:r>
                <a:rPr lang="it-IT" sz="1200" b="1"/>
                <a:t>dei servizi</a:t>
              </a:r>
              <a:endParaRPr lang="it-IT" sz="1200" b="1">
                <a:latin typeface="Times New Roman" pitchFamily="18" charset="0"/>
              </a:endParaRPr>
            </a:p>
          </p:txBody>
        </p:sp>
      </p:grpSp>
      <p:grpSp>
        <p:nvGrpSpPr>
          <p:cNvPr id="5" name="Group 13"/>
          <p:cNvGrpSpPr>
            <a:grpSpLocks/>
          </p:cNvGrpSpPr>
          <p:nvPr/>
        </p:nvGrpSpPr>
        <p:grpSpPr bwMode="auto">
          <a:xfrm>
            <a:off x="827088" y="4364038"/>
            <a:ext cx="1789112" cy="1514475"/>
            <a:chOff x="2018" y="2478"/>
            <a:chExt cx="1144" cy="954"/>
          </a:xfrm>
        </p:grpSpPr>
        <p:sp>
          <p:nvSpPr>
            <p:cNvPr id="25624" name="AutoShape 14"/>
            <p:cNvSpPr>
              <a:spLocks noChangeArrowheads="1"/>
            </p:cNvSpPr>
            <p:nvPr/>
          </p:nvSpPr>
          <p:spPr bwMode="auto">
            <a:xfrm rot="-8215128">
              <a:off x="2178" y="2478"/>
              <a:ext cx="984" cy="9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6 h 21600"/>
                <a:gd name="T14" fmla="*/ 17100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rot="10800000"/>
            <a:lstStyle/>
            <a:p>
              <a:pPr algn="ctr"/>
              <a:endParaRPr lang="it-IT" sz="1200">
                <a:latin typeface="Bell MT" pitchFamily="18" charset="0"/>
              </a:endParaRPr>
            </a:p>
          </p:txBody>
        </p:sp>
        <p:sp>
          <p:nvSpPr>
            <p:cNvPr id="25625" name="Text Box 15"/>
            <p:cNvSpPr txBox="1">
              <a:spLocks noChangeArrowheads="1"/>
            </p:cNvSpPr>
            <p:nvPr/>
          </p:nvSpPr>
          <p:spPr bwMode="auto">
            <a:xfrm>
              <a:off x="2018" y="2614"/>
              <a:ext cx="1134" cy="748"/>
            </a:xfrm>
            <a:prstGeom prst="rect">
              <a:avLst/>
            </a:prstGeom>
            <a:noFill/>
            <a:ln w="9525">
              <a:noFill/>
              <a:miter lim="800000"/>
              <a:headEnd/>
              <a:tailEnd/>
            </a:ln>
          </p:spPr>
          <p:txBody>
            <a:bodyPr>
              <a:spAutoFit/>
            </a:bodyPr>
            <a:lstStyle/>
            <a:p>
              <a:pPr algn="ctr"/>
              <a:r>
                <a:rPr lang="it-IT" sz="1200">
                  <a:latin typeface="Times New Roman" pitchFamily="18" charset="0"/>
                </a:rPr>
                <a:t>                </a:t>
              </a:r>
              <a:r>
                <a:rPr lang="it-IT" sz="1200" b="1"/>
                <a:t>Garantire</a:t>
              </a:r>
            </a:p>
            <a:p>
              <a:r>
                <a:rPr lang="it-IT" sz="1200" b="1"/>
                <a:t>             continuità e </a:t>
              </a:r>
            </a:p>
            <a:p>
              <a:r>
                <a:rPr lang="it-IT" sz="1200" b="1"/>
                <a:t>            integrazione</a:t>
              </a:r>
            </a:p>
            <a:p>
              <a:r>
                <a:rPr lang="it-IT" sz="1200" b="1"/>
                <a:t>           assistenziale </a:t>
              </a:r>
            </a:p>
            <a:p>
              <a:r>
                <a:rPr lang="it-IT" sz="1200" b="1"/>
                <a:t>         tra  ospedale</a:t>
              </a:r>
            </a:p>
            <a:p>
              <a:r>
                <a:rPr lang="it-IT" sz="1200" b="1"/>
                <a:t>           e territorio  </a:t>
              </a:r>
              <a:endParaRPr lang="it-IT" sz="1200" b="1">
                <a:latin typeface="Times New Roman" pitchFamily="18" charset="0"/>
              </a:endParaRPr>
            </a:p>
          </p:txBody>
        </p:sp>
      </p:grpSp>
      <p:grpSp>
        <p:nvGrpSpPr>
          <p:cNvPr id="6" name="Group 16"/>
          <p:cNvGrpSpPr>
            <a:grpSpLocks/>
          </p:cNvGrpSpPr>
          <p:nvPr/>
        </p:nvGrpSpPr>
        <p:grpSpPr bwMode="auto">
          <a:xfrm>
            <a:off x="3562350" y="4364038"/>
            <a:ext cx="1630363" cy="1514475"/>
            <a:chOff x="3742" y="2478"/>
            <a:chExt cx="1043" cy="954"/>
          </a:xfrm>
        </p:grpSpPr>
        <p:sp>
          <p:nvSpPr>
            <p:cNvPr id="25622" name="AutoShape 17"/>
            <p:cNvSpPr>
              <a:spLocks noChangeArrowheads="1"/>
            </p:cNvSpPr>
            <p:nvPr/>
          </p:nvSpPr>
          <p:spPr bwMode="auto">
            <a:xfrm rot="8306535">
              <a:off x="3742" y="2478"/>
              <a:ext cx="984" cy="9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6 h 21600"/>
                <a:gd name="T14" fmla="*/ 17100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rot="10800000"/>
            <a:lstStyle/>
            <a:p>
              <a:pPr algn="ctr"/>
              <a:endParaRPr lang="it-IT" sz="1200">
                <a:latin typeface="Bell MT" pitchFamily="18" charset="0"/>
              </a:endParaRPr>
            </a:p>
          </p:txBody>
        </p:sp>
        <p:sp>
          <p:nvSpPr>
            <p:cNvPr id="25623" name="Text Box 18"/>
            <p:cNvSpPr txBox="1">
              <a:spLocks noChangeArrowheads="1"/>
            </p:cNvSpPr>
            <p:nvPr/>
          </p:nvSpPr>
          <p:spPr bwMode="auto">
            <a:xfrm>
              <a:off x="3742" y="2659"/>
              <a:ext cx="1043" cy="518"/>
            </a:xfrm>
            <a:prstGeom prst="rect">
              <a:avLst/>
            </a:prstGeom>
            <a:noFill/>
            <a:ln w="9525">
              <a:noFill/>
              <a:miter lim="800000"/>
              <a:headEnd/>
              <a:tailEnd/>
            </a:ln>
          </p:spPr>
          <p:txBody>
            <a:bodyPr>
              <a:spAutoFit/>
            </a:bodyPr>
            <a:lstStyle/>
            <a:p>
              <a:pPr algn="ctr"/>
              <a:r>
                <a:rPr lang="it-IT" sz="1200" b="1"/>
                <a:t>Sostenere,</a:t>
              </a:r>
            </a:p>
            <a:p>
              <a:pPr algn="ctr"/>
              <a:r>
                <a:rPr lang="it-IT" sz="1200" b="1"/>
                <a:t>valorizzare e </a:t>
              </a:r>
            </a:p>
            <a:p>
              <a:pPr algn="ctr"/>
              <a:r>
                <a:rPr lang="it-IT" sz="1200" b="1"/>
                <a:t>supportare </a:t>
              </a:r>
            </a:p>
            <a:p>
              <a:pPr algn="ctr"/>
              <a:r>
                <a:rPr lang="it-IT" sz="1200" b="1"/>
                <a:t>le famiglie </a:t>
              </a:r>
            </a:p>
          </p:txBody>
        </p:sp>
      </p:grpSp>
      <p:grpSp>
        <p:nvGrpSpPr>
          <p:cNvPr id="7" name="Group 19"/>
          <p:cNvGrpSpPr>
            <a:grpSpLocks/>
          </p:cNvGrpSpPr>
          <p:nvPr/>
        </p:nvGrpSpPr>
        <p:grpSpPr bwMode="auto">
          <a:xfrm>
            <a:off x="4138613" y="3068638"/>
            <a:ext cx="1492250" cy="1562100"/>
            <a:chOff x="4129" y="1661"/>
            <a:chExt cx="954" cy="984"/>
          </a:xfrm>
        </p:grpSpPr>
        <p:sp>
          <p:nvSpPr>
            <p:cNvPr id="25620" name="AutoShape 20"/>
            <p:cNvSpPr>
              <a:spLocks noChangeArrowheads="1"/>
            </p:cNvSpPr>
            <p:nvPr/>
          </p:nvSpPr>
          <p:spPr bwMode="auto">
            <a:xfrm rot="5400000">
              <a:off x="4114" y="1676"/>
              <a:ext cx="984" cy="9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6 h 21600"/>
                <a:gd name="T14" fmla="*/ 17100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rot="10800000" vert="eaVert"/>
            <a:lstStyle/>
            <a:p>
              <a:pPr algn="ctr"/>
              <a:endParaRPr lang="it-IT" sz="1200">
                <a:latin typeface="Bell MT" pitchFamily="18" charset="0"/>
              </a:endParaRPr>
            </a:p>
          </p:txBody>
        </p:sp>
        <p:sp>
          <p:nvSpPr>
            <p:cNvPr id="25621" name="Text Box 21"/>
            <p:cNvSpPr txBox="1">
              <a:spLocks noChangeArrowheads="1"/>
            </p:cNvSpPr>
            <p:nvPr/>
          </p:nvSpPr>
          <p:spPr bwMode="auto">
            <a:xfrm>
              <a:off x="4241" y="1888"/>
              <a:ext cx="800" cy="403"/>
            </a:xfrm>
            <a:prstGeom prst="rect">
              <a:avLst/>
            </a:prstGeom>
            <a:noFill/>
            <a:ln w="9525">
              <a:noFill/>
              <a:miter lim="800000"/>
              <a:headEnd/>
              <a:tailEnd/>
            </a:ln>
          </p:spPr>
          <p:txBody>
            <a:bodyPr>
              <a:spAutoFit/>
            </a:bodyPr>
            <a:lstStyle/>
            <a:p>
              <a:pPr algn="ctr"/>
              <a:r>
                <a:rPr lang="it-IT" sz="1200" b="1"/>
                <a:t>Promuovere</a:t>
              </a:r>
            </a:p>
            <a:p>
              <a:pPr algn="ctr"/>
              <a:r>
                <a:rPr lang="it-IT" sz="1200" b="1"/>
                <a:t>e attivare</a:t>
              </a:r>
            </a:p>
            <a:p>
              <a:pPr algn="ctr"/>
              <a:r>
                <a:rPr lang="it-IT" sz="1200" b="1"/>
                <a:t>reti informali</a:t>
              </a:r>
              <a:endParaRPr lang="it-IT" sz="1200" b="1">
                <a:latin typeface="Times New Roman" pitchFamily="18" charset="0"/>
              </a:endParaRPr>
            </a:p>
          </p:txBody>
        </p:sp>
      </p:grpSp>
      <p:grpSp>
        <p:nvGrpSpPr>
          <p:cNvPr id="8" name="Group 22"/>
          <p:cNvGrpSpPr>
            <a:grpSpLocks/>
          </p:cNvGrpSpPr>
          <p:nvPr/>
        </p:nvGrpSpPr>
        <p:grpSpPr bwMode="auto">
          <a:xfrm>
            <a:off x="1042988" y="1771650"/>
            <a:ext cx="1633537" cy="1514475"/>
            <a:chOff x="2154" y="845"/>
            <a:chExt cx="1044" cy="954"/>
          </a:xfrm>
        </p:grpSpPr>
        <p:sp>
          <p:nvSpPr>
            <p:cNvPr id="25618" name="AutoShape 23"/>
            <p:cNvSpPr>
              <a:spLocks noChangeArrowheads="1"/>
            </p:cNvSpPr>
            <p:nvPr/>
          </p:nvSpPr>
          <p:spPr bwMode="auto">
            <a:xfrm rot="-2630327">
              <a:off x="2154" y="845"/>
              <a:ext cx="984" cy="9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6 h 21600"/>
                <a:gd name="T14" fmla="*/ 17100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a:lstStyle/>
            <a:p>
              <a:pPr algn="ctr"/>
              <a:endParaRPr lang="it-IT" sz="1200">
                <a:latin typeface="Bell MT" pitchFamily="18" charset="0"/>
              </a:endParaRPr>
            </a:p>
          </p:txBody>
        </p:sp>
        <p:sp>
          <p:nvSpPr>
            <p:cNvPr id="25619" name="Text Box 24"/>
            <p:cNvSpPr txBox="1">
              <a:spLocks noChangeArrowheads="1"/>
            </p:cNvSpPr>
            <p:nvPr/>
          </p:nvSpPr>
          <p:spPr bwMode="auto">
            <a:xfrm>
              <a:off x="2200" y="935"/>
              <a:ext cx="998" cy="633"/>
            </a:xfrm>
            <a:prstGeom prst="rect">
              <a:avLst/>
            </a:prstGeom>
            <a:noFill/>
            <a:ln w="9525">
              <a:noFill/>
              <a:miter lim="800000"/>
              <a:headEnd/>
              <a:tailEnd/>
            </a:ln>
          </p:spPr>
          <p:txBody>
            <a:bodyPr>
              <a:spAutoFit/>
            </a:bodyPr>
            <a:lstStyle/>
            <a:p>
              <a:r>
                <a:rPr lang="it-IT" sz="1200">
                  <a:latin typeface="Times New Roman" pitchFamily="18" charset="0"/>
                </a:rPr>
                <a:t>  </a:t>
              </a:r>
              <a:r>
                <a:rPr lang="it-IT" sz="1200" b="1"/>
                <a:t>Garantire</a:t>
              </a:r>
            </a:p>
            <a:p>
              <a:r>
                <a:rPr lang="it-IT" sz="1200" b="1"/>
                <a:t>una presa in </a:t>
              </a:r>
            </a:p>
            <a:p>
              <a:r>
                <a:rPr lang="it-IT" sz="1200" b="1"/>
                <a:t>carico anticipata</a:t>
              </a:r>
            </a:p>
            <a:p>
              <a:r>
                <a:rPr lang="it-IT" sz="1200" b="1"/>
                <a:t>  dei bisogni della</a:t>
              </a:r>
            </a:p>
            <a:p>
              <a:r>
                <a:rPr lang="it-IT" sz="1200" b="1"/>
                <a:t>       comunità</a:t>
              </a:r>
            </a:p>
          </p:txBody>
        </p:sp>
      </p:grpSp>
      <p:grpSp>
        <p:nvGrpSpPr>
          <p:cNvPr id="9" name="Group 25"/>
          <p:cNvGrpSpPr>
            <a:grpSpLocks/>
          </p:cNvGrpSpPr>
          <p:nvPr/>
        </p:nvGrpSpPr>
        <p:grpSpPr bwMode="auto">
          <a:xfrm>
            <a:off x="500063" y="3068638"/>
            <a:ext cx="1565275" cy="1562100"/>
            <a:chOff x="1745" y="1661"/>
            <a:chExt cx="999" cy="984"/>
          </a:xfrm>
        </p:grpSpPr>
        <p:sp>
          <p:nvSpPr>
            <p:cNvPr id="25616" name="AutoShape 26"/>
            <p:cNvSpPr>
              <a:spLocks noChangeArrowheads="1"/>
            </p:cNvSpPr>
            <p:nvPr/>
          </p:nvSpPr>
          <p:spPr bwMode="auto">
            <a:xfrm rot="-5400000">
              <a:off x="1787" y="1688"/>
              <a:ext cx="984" cy="9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6 h 21600"/>
                <a:gd name="T14" fmla="*/ 17100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vert="eaVert"/>
            <a:lstStyle/>
            <a:p>
              <a:pPr algn="ctr"/>
              <a:endParaRPr lang="it-IT" sz="1200">
                <a:latin typeface="Bell MT" pitchFamily="18" charset="0"/>
              </a:endParaRPr>
            </a:p>
          </p:txBody>
        </p:sp>
        <p:sp>
          <p:nvSpPr>
            <p:cNvPr id="25617" name="Text Box 27"/>
            <p:cNvSpPr txBox="1">
              <a:spLocks noChangeArrowheads="1"/>
            </p:cNvSpPr>
            <p:nvPr/>
          </p:nvSpPr>
          <p:spPr bwMode="auto">
            <a:xfrm>
              <a:off x="1745" y="1887"/>
              <a:ext cx="968" cy="633"/>
            </a:xfrm>
            <a:prstGeom prst="rect">
              <a:avLst/>
            </a:prstGeom>
            <a:noFill/>
            <a:ln w="9525">
              <a:noFill/>
              <a:miter lim="800000"/>
              <a:headEnd/>
              <a:tailEnd/>
            </a:ln>
          </p:spPr>
          <p:txBody>
            <a:bodyPr wrap="none">
              <a:spAutoFit/>
            </a:bodyPr>
            <a:lstStyle/>
            <a:p>
              <a:pPr algn="ctr"/>
              <a:r>
                <a:rPr lang="it-IT" sz="1200" b="1"/>
                <a:t>Attivatore di</a:t>
              </a:r>
            </a:p>
            <a:p>
              <a:pPr algn="ctr"/>
              <a:r>
                <a:rPr lang="it-IT" sz="1200" b="1"/>
                <a:t>interventi</a:t>
              </a:r>
            </a:p>
            <a:p>
              <a:pPr algn="ctr"/>
              <a:r>
                <a:rPr lang="it-IT" sz="1200" b="1"/>
                <a:t>di empowerment </a:t>
              </a:r>
            </a:p>
            <a:p>
              <a:pPr algn="ctr"/>
              <a:r>
                <a:rPr lang="it-IT" sz="1200" b="1"/>
                <a:t>e promozione alla </a:t>
              </a:r>
            </a:p>
            <a:p>
              <a:pPr algn="ctr"/>
              <a:r>
                <a:rPr lang="it-IT" sz="1200" b="1"/>
                <a:t>salute</a:t>
              </a:r>
              <a:endParaRPr lang="it-IT" sz="1200" b="1">
                <a:latin typeface="Times New Roman" pitchFamily="18" charset="0"/>
              </a:endParaRPr>
            </a:p>
          </p:txBody>
        </p:sp>
      </p:grpSp>
      <p:sp>
        <p:nvSpPr>
          <p:cNvPr id="25612" name="AutoShape 28"/>
          <p:cNvSpPr>
            <a:spLocks noChangeArrowheads="1"/>
          </p:cNvSpPr>
          <p:nvPr/>
        </p:nvSpPr>
        <p:spPr bwMode="auto">
          <a:xfrm>
            <a:off x="5715000" y="1295400"/>
            <a:ext cx="3178175" cy="4953000"/>
          </a:xfrm>
          <a:prstGeom prst="leftArrow">
            <a:avLst>
              <a:gd name="adj1" fmla="val 59889"/>
              <a:gd name="adj2" fmla="val 24435"/>
            </a:avLst>
          </a:prstGeom>
          <a:solidFill>
            <a:srgbClr val="CC0000"/>
          </a:solidFill>
          <a:ln w="19050">
            <a:solidFill>
              <a:schemeClr val="tx1"/>
            </a:solidFill>
            <a:miter lim="800000"/>
            <a:headEnd/>
            <a:tailEnd/>
          </a:ln>
        </p:spPr>
        <p:txBody>
          <a:bodyPr wrap="none" anchor="ctr"/>
          <a:lstStyle/>
          <a:p>
            <a:endParaRPr lang="it-IT" sz="3200">
              <a:solidFill>
                <a:schemeClr val="bg1"/>
              </a:solidFill>
              <a:latin typeface="Bell MT" pitchFamily="18" charset="0"/>
            </a:endParaRPr>
          </a:p>
        </p:txBody>
      </p:sp>
      <p:sp>
        <p:nvSpPr>
          <p:cNvPr id="25613" name="Text Box 29"/>
          <p:cNvSpPr txBox="1">
            <a:spLocks noChangeArrowheads="1"/>
          </p:cNvSpPr>
          <p:nvPr/>
        </p:nvSpPr>
        <p:spPr bwMode="auto">
          <a:xfrm>
            <a:off x="6345238" y="2308225"/>
            <a:ext cx="2439987" cy="581025"/>
          </a:xfrm>
          <a:prstGeom prst="rect">
            <a:avLst/>
          </a:prstGeom>
          <a:noFill/>
          <a:ln w="9525">
            <a:noFill/>
            <a:miter lim="800000"/>
            <a:headEnd/>
            <a:tailEnd/>
          </a:ln>
        </p:spPr>
        <p:txBody>
          <a:bodyPr wrap="none">
            <a:spAutoFit/>
          </a:bodyPr>
          <a:lstStyle/>
          <a:p>
            <a:pPr algn="ctr"/>
            <a:r>
              <a:rPr lang="it-IT" sz="1600" b="1">
                <a:solidFill>
                  <a:schemeClr val="bg1"/>
                </a:solidFill>
              </a:rPr>
              <a:t>FUNZIONI GARANTITE </a:t>
            </a:r>
          </a:p>
          <a:p>
            <a:pPr algn="ctr"/>
            <a:r>
              <a:rPr lang="it-IT" sz="1600" b="1">
                <a:solidFill>
                  <a:schemeClr val="bg1"/>
                </a:solidFill>
              </a:rPr>
              <a:t>ATTRAVERSO</a:t>
            </a:r>
          </a:p>
        </p:txBody>
      </p:sp>
      <p:sp>
        <p:nvSpPr>
          <p:cNvPr id="25614" name="Text Box 30"/>
          <p:cNvSpPr txBox="1">
            <a:spLocks noChangeArrowheads="1"/>
          </p:cNvSpPr>
          <p:nvPr/>
        </p:nvSpPr>
        <p:spPr bwMode="auto">
          <a:xfrm>
            <a:off x="5867400" y="2895600"/>
            <a:ext cx="3030538" cy="152400"/>
          </a:xfrm>
          <a:prstGeom prst="rect">
            <a:avLst/>
          </a:prstGeom>
          <a:noFill/>
          <a:ln w="9525">
            <a:noFill/>
            <a:miter lim="800000"/>
            <a:headEnd/>
            <a:tailEnd/>
          </a:ln>
        </p:spPr>
        <p:txBody>
          <a:bodyPr/>
          <a:lstStyle/>
          <a:p>
            <a:pPr marL="342900" indent="-342900">
              <a:buFontTx/>
              <a:buAutoNum type="arabicPeriod"/>
            </a:pPr>
            <a:r>
              <a:rPr lang="it-IT" sz="1500">
                <a:solidFill>
                  <a:schemeClr val="bg1"/>
                </a:solidFill>
              </a:rPr>
              <a:t>Presenza costante nella comunità e riconosciuta dalla comunità stessa come figura di riferimento</a:t>
            </a:r>
          </a:p>
          <a:p>
            <a:pPr marL="342900" indent="-342900">
              <a:buFontTx/>
              <a:buAutoNum type="arabicPeriod"/>
            </a:pPr>
            <a:r>
              <a:rPr lang="it-IT" sz="1500">
                <a:solidFill>
                  <a:schemeClr val="bg1"/>
                </a:solidFill>
              </a:rPr>
              <a:t>Conoscenza del territorio e delle risorse da poter attivare</a:t>
            </a:r>
          </a:p>
          <a:p>
            <a:pPr marL="342900" indent="-342900">
              <a:buFontTx/>
              <a:buAutoNum type="arabicPeriod"/>
            </a:pPr>
            <a:r>
              <a:rPr lang="it-IT" sz="1500">
                <a:solidFill>
                  <a:schemeClr val="bg1"/>
                </a:solidFill>
              </a:rPr>
              <a:t>Collaborazione costante con tutti i professionisti presenti nella comunità con le risorse attive</a:t>
            </a:r>
          </a:p>
        </p:txBody>
      </p:sp>
      <p:sp>
        <p:nvSpPr>
          <p:cNvPr id="25615" name="Text Box 31"/>
          <p:cNvSpPr txBox="1">
            <a:spLocks noChangeArrowheads="1"/>
          </p:cNvSpPr>
          <p:nvPr/>
        </p:nvSpPr>
        <p:spPr bwMode="auto">
          <a:xfrm>
            <a:off x="1752600" y="0"/>
            <a:ext cx="4876800" cy="457200"/>
          </a:xfrm>
          <a:prstGeom prst="rect">
            <a:avLst/>
          </a:prstGeom>
          <a:noFill/>
          <a:ln w="9525">
            <a:noFill/>
            <a:miter lim="800000"/>
            <a:headEnd/>
            <a:tailEnd/>
          </a:ln>
        </p:spPr>
        <p:txBody>
          <a:bodyPr>
            <a:spAutoFit/>
          </a:bodyPr>
          <a:lstStyle/>
          <a:p>
            <a:pPr algn="ct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191000" y="838200"/>
            <a:ext cx="4953000" cy="4760913"/>
          </a:xfrm>
          <a:prstGeom prst="rect">
            <a:avLst/>
          </a:prstGeom>
          <a:noFill/>
          <a:ln w="57150">
            <a:noFill/>
            <a:miter lim="800000"/>
            <a:headEnd/>
            <a:tailEnd type="none" w="lg" len="lg"/>
          </a:ln>
        </p:spPr>
        <p:txBody>
          <a:bodyPr>
            <a:spAutoFit/>
          </a:bodyPr>
          <a:lstStyle/>
          <a:p>
            <a:pPr algn="ctr">
              <a:spcBef>
                <a:spcPct val="50000"/>
              </a:spcBef>
            </a:pPr>
            <a:r>
              <a:rPr lang="it-IT" sz="3600" b="1">
                <a:solidFill>
                  <a:srgbClr val="CC0000"/>
                </a:solidFill>
                <a:latin typeface="Arial Unicode MS" pitchFamily="34" charset="-128"/>
              </a:rPr>
              <a:t>L’INFERMIERE  </a:t>
            </a:r>
          </a:p>
          <a:p>
            <a:pPr algn="ctr">
              <a:spcBef>
                <a:spcPct val="50000"/>
              </a:spcBef>
            </a:pPr>
            <a:r>
              <a:rPr lang="it-IT" sz="3600" b="1">
                <a:solidFill>
                  <a:srgbClr val="CC0000"/>
                </a:solidFill>
                <a:latin typeface="Arial Unicode MS" pitchFamily="34" charset="-128"/>
              </a:rPr>
              <a:t>DI COMUNITA’</a:t>
            </a:r>
          </a:p>
          <a:p>
            <a:pPr algn="ctr">
              <a:spcBef>
                <a:spcPct val="50000"/>
              </a:spcBef>
            </a:pPr>
            <a:r>
              <a:rPr lang="it-IT" sz="3600" b="1">
                <a:solidFill>
                  <a:srgbClr val="CC0000"/>
                </a:solidFill>
                <a:latin typeface="Arial Unicode MS" pitchFamily="34" charset="-128"/>
              </a:rPr>
              <a:t>RAPPRESENTA</a:t>
            </a:r>
          </a:p>
          <a:p>
            <a:pPr algn="ctr">
              <a:spcBef>
                <a:spcPct val="50000"/>
              </a:spcBef>
            </a:pPr>
            <a:r>
              <a:rPr lang="it-IT" sz="3600" b="1">
                <a:solidFill>
                  <a:srgbClr val="CC0000"/>
                </a:solidFill>
                <a:latin typeface="Arial Unicode MS" pitchFamily="34" charset="-128"/>
              </a:rPr>
              <a:t>UN  NODO</a:t>
            </a:r>
          </a:p>
          <a:p>
            <a:pPr algn="ctr">
              <a:spcBef>
                <a:spcPct val="50000"/>
              </a:spcBef>
            </a:pPr>
            <a:r>
              <a:rPr lang="it-IT" sz="3600" b="1">
                <a:solidFill>
                  <a:srgbClr val="CC0000"/>
                </a:solidFill>
                <a:latin typeface="Arial Unicode MS" pitchFamily="34" charset="-128"/>
              </a:rPr>
              <a:t>DELLA RETE</a:t>
            </a:r>
          </a:p>
          <a:p>
            <a:pPr algn="ctr">
              <a:spcBef>
                <a:spcPct val="50000"/>
              </a:spcBef>
            </a:pPr>
            <a:endParaRPr lang="it-IT" sz="3600" b="1">
              <a:solidFill>
                <a:srgbClr val="CC0000"/>
              </a:solidFill>
              <a:latin typeface="Arial Unicode MS" pitchFamily="34" charset="-128"/>
            </a:endParaRPr>
          </a:p>
        </p:txBody>
      </p:sp>
      <p:sp>
        <p:nvSpPr>
          <p:cNvPr id="17411" name="Text Box 3"/>
          <p:cNvSpPr txBox="1">
            <a:spLocks noChangeArrowheads="1"/>
          </p:cNvSpPr>
          <p:nvPr/>
        </p:nvSpPr>
        <p:spPr bwMode="auto">
          <a:xfrm>
            <a:off x="1660525" y="3124200"/>
            <a:ext cx="184150" cy="457200"/>
          </a:xfrm>
          <a:prstGeom prst="rect">
            <a:avLst/>
          </a:prstGeom>
          <a:noFill/>
          <a:ln w="57150">
            <a:noFill/>
            <a:miter lim="800000"/>
            <a:headEnd/>
            <a:tailEnd type="none" w="lg" len="lg"/>
          </a:ln>
        </p:spPr>
        <p:txBody>
          <a:bodyPr>
            <a:spAutoFit/>
          </a:bodyPr>
          <a:lstStyle/>
          <a:p>
            <a:pPr algn="ctr">
              <a:spcBef>
                <a:spcPct val="50000"/>
              </a:spcBef>
            </a:pPr>
            <a:endParaRPr lang="it-IT">
              <a:latin typeface="Times New Roman" pitchFamily="18" charset="0"/>
            </a:endParaRPr>
          </a:p>
        </p:txBody>
      </p:sp>
      <p:sp>
        <p:nvSpPr>
          <p:cNvPr id="17412" name="Text Box 4"/>
          <p:cNvSpPr txBox="1">
            <a:spLocks noChangeArrowheads="1"/>
          </p:cNvSpPr>
          <p:nvPr/>
        </p:nvSpPr>
        <p:spPr bwMode="auto">
          <a:xfrm>
            <a:off x="533400" y="2438400"/>
            <a:ext cx="3048000" cy="1552575"/>
          </a:xfrm>
          <a:prstGeom prst="rect">
            <a:avLst/>
          </a:prstGeom>
          <a:noFill/>
          <a:ln w="57150">
            <a:noFill/>
            <a:miter lim="800000"/>
            <a:headEnd/>
            <a:tailEnd type="none" w="lg" len="lg"/>
          </a:ln>
        </p:spPr>
        <p:txBody>
          <a:bodyPr>
            <a:spAutoFit/>
          </a:bodyPr>
          <a:lstStyle/>
          <a:p>
            <a:pPr algn="ctr">
              <a:spcBef>
                <a:spcPct val="50000"/>
              </a:spcBef>
            </a:pPr>
            <a:endParaRPr lang="it-IT">
              <a:latin typeface="Times New Roman" pitchFamily="18" charset="0"/>
            </a:endParaRPr>
          </a:p>
          <a:p>
            <a:pPr algn="ctr">
              <a:spcBef>
                <a:spcPct val="50000"/>
              </a:spcBef>
            </a:pPr>
            <a:endParaRPr lang="it-IT">
              <a:latin typeface="Times New Roman" pitchFamily="18" charset="0"/>
            </a:endParaRPr>
          </a:p>
          <a:p>
            <a:pPr algn="ctr">
              <a:spcBef>
                <a:spcPct val="50000"/>
              </a:spcBef>
            </a:pPr>
            <a:r>
              <a:rPr lang="it-IT">
                <a:latin typeface="Times New Roman" pitchFamily="18" charset="0"/>
              </a:rPr>
              <a:t>	</a:t>
            </a:r>
          </a:p>
        </p:txBody>
      </p:sp>
      <p:sp>
        <p:nvSpPr>
          <p:cNvPr id="17413" name="Text Box 5"/>
          <p:cNvSpPr txBox="1">
            <a:spLocks noChangeArrowheads="1"/>
          </p:cNvSpPr>
          <p:nvPr/>
        </p:nvSpPr>
        <p:spPr bwMode="auto">
          <a:xfrm>
            <a:off x="762000" y="4038600"/>
            <a:ext cx="2895600" cy="457200"/>
          </a:xfrm>
          <a:prstGeom prst="rect">
            <a:avLst/>
          </a:prstGeom>
          <a:noFill/>
          <a:ln w="57150">
            <a:noFill/>
            <a:miter lim="800000"/>
            <a:headEnd/>
            <a:tailEnd type="none" w="lg" len="lg"/>
          </a:ln>
        </p:spPr>
        <p:txBody>
          <a:bodyPr>
            <a:spAutoFit/>
          </a:bodyPr>
          <a:lstStyle/>
          <a:p>
            <a:pPr algn="ctr">
              <a:spcBef>
                <a:spcPct val="50000"/>
              </a:spcBef>
            </a:pPr>
            <a:r>
              <a:rPr lang="it-IT">
                <a:latin typeface="Times New Roman" pitchFamily="18" charset="0"/>
              </a:rPr>
              <a:t>	  </a:t>
            </a:r>
          </a:p>
        </p:txBody>
      </p:sp>
      <p:pic>
        <p:nvPicPr>
          <p:cNvPr id="17414" name="Picture 6" descr="PH02211J"/>
          <p:cNvPicPr>
            <a:picLocks noChangeAspect="1" noChangeArrowheads="1"/>
          </p:cNvPicPr>
          <p:nvPr/>
        </p:nvPicPr>
        <p:blipFill>
          <a:blip r:embed="rId3"/>
          <a:srcRect/>
          <a:stretch>
            <a:fillRect/>
          </a:stretch>
        </p:blipFill>
        <p:spPr bwMode="auto">
          <a:xfrm>
            <a:off x="0" y="0"/>
            <a:ext cx="3657600" cy="6858000"/>
          </a:xfrm>
          <a:prstGeom prst="rect">
            <a:avLst/>
          </a:prstGeom>
          <a:solidFill>
            <a:srgbClr val="DDDDDD"/>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857224" y="785794"/>
          <a:ext cx="7215238" cy="5500708"/>
        </p:xfrm>
        <a:graphic>
          <a:graphicData uri="http://schemas.openxmlformats.org/presentationml/2006/ole">
            <p:oleObj spid="_x0000_s872450" name="Visio" r:id="rId4" imgW="6433280" imgH="5929274" progId="">
              <p:embed/>
            </p:oleObj>
          </a:graphicData>
        </a:graphic>
      </p:graphicFrame>
      <p:sp>
        <p:nvSpPr>
          <p:cNvPr id="78854" name="AutoShape 6"/>
          <p:cNvSpPr>
            <a:spLocks noChangeArrowheads="1"/>
          </p:cNvSpPr>
          <p:nvPr/>
        </p:nvSpPr>
        <p:spPr bwMode="auto">
          <a:xfrm>
            <a:off x="4859338" y="2708275"/>
            <a:ext cx="215900" cy="266700"/>
          </a:xfrm>
          <a:prstGeom prst="star5">
            <a:avLst/>
          </a:prstGeom>
          <a:solidFill>
            <a:schemeClr val="accent1"/>
          </a:solidFill>
          <a:ln w="9525">
            <a:solidFill>
              <a:schemeClr val="tx1"/>
            </a:solidFill>
            <a:miter lim="800000"/>
            <a:headEnd/>
            <a:tailEnd/>
          </a:ln>
          <a:effectLst/>
        </p:spPr>
        <p:txBody>
          <a:bodyPr wrap="none" anchor="ctr"/>
          <a:lstStyle/>
          <a:p>
            <a:pPr>
              <a:defRPr/>
            </a:pPr>
            <a:endParaRPr lang="it-IT">
              <a:latin typeface="Arial" charset="0"/>
              <a:cs typeface="+mn-cs"/>
            </a:endParaRPr>
          </a:p>
        </p:txBody>
      </p:sp>
      <p:sp>
        <p:nvSpPr>
          <p:cNvPr id="78855" name="AutoShape 7"/>
          <p:cNvSpPr>
            <a:spLocks noChangeArrowheads="1"/>
          </p:cNvSpPr>
          <p:nvPr/>
        </p:nvSpPr>
        <p:spPr bwMode="auto">
          <a:xfrm>
            <a:off x="5362575" y="2060575"/>
            <a:ext cx="215900" cy="266700"/>
          </a:xfrm>
          <a:prstGeom prst="star5">
            <a:avLst/>
          </a:prstGeom>
          <a:solidFill>
            <a:schemeClr val="accent1"/>
          </a:solidFill>
          <a:ln w="9525">
            <a:solidFill>
              <a:schemeClr val="tx1"/>
            </a:solidFill>
            <a:miter lim="800000"/>
            <a:headEnd/>
            <a:tailEnd/>
          </a:ln>
          <a:effectLst/>
        </p:spPr>
        <p:txBody>
          <a:bodyPr wrap="none" anchor="ctr"/>
          <a:lstStyle/>
          <a:p>
            <a:pPr>
              <a:defRPr/>
            </a:pPr>
            <a:endParaRPr lang="it-IT">
              <a:latin typeface="Arial" charset="0"/>
              <a:cs typeface="+mn-cs"/>
            </a:endParaRPr>
          </a:p>
        </p:txBody>
      </p:sp>
      <p:sp>
        <p:nvSpPr>
          <p:cNvPr id="78856" name="AutoShape 8"/>
          <p:cNvSpPr>
            <a:spLocks noChangeArrowheads="1"/>
          </p:cNvSpPr>
          <p:nvPr/>
        </p:nvSpPr>
        <p:spPr bwMode="auto">
          <a:xfrm>
            <a:off x="6731000" y="1268413"/>
            <a:ext cx="215900" cy="266700"/>
          </a:xfrm>
          <a:prstGeom prst="star5">
            <a:avLst/>
          </a:prstGeom>
          <a:solidFill>
            <a:schemeClr val="accent1"/>
          </a:solidFill>
          <a:ln w="9525">
            <a:solidFill>
              <a:schemeClr val="tx1"/>
            </a:solidFill>
            <a:miter lim="800000"/>
            <a:headEnd/>
            <a:tailEnd/>
          </a:ln>
          <a:effectLst/>
        </p:spPr>
        <p:txBody>
          <a:bodyPr wrap="none" anchor="ctr"/>
          <a:lstStyle/>
          <a:p>
            <a:pPr>
              <a:defRPr/>
            </a:pPr>
            <a:endParaRPr lang="it-IT">
              <a:latin typeface="Arial" charset="0"/>
              <a:cs typeface="+mn-cs"/>
            </a:endParaRPr>
          </a:p>
        </p:txBody>
      </p:sp>
      <p:sp>
        <p:nvSpPr>
          <p:cNvPr id="78857" name="AutoShape 9"/>
          <p:cNvSpPr>
            <a:spLocks noChangeArrowheads="1"/>
          </p:cNvSpPr>
          <p:nvPr/>
        </p:nvSpPr>
        <p:spPr bwMode="auto">
          <a:xfrm>
            <a:off x="6659563" y="2276475"/>
            <a:ext cx="215900" cy="266700"/>
          </a:xfrm>
          <a:prstGeom prst="star5">
            <a:avLst/>
          </a:prstGeom>
          <a:solidFill>
            <a:schemeClr val="accent1"/>
          </a:solidFill>
          <a:ln w="9525">
            <a:solidFill>
              <a:schemeClr val="tx1"/>
            </a:solidFill>
            <a:miter lim="800000"/>
            <a:headEnd/>
            <a:tailEnd/>
          </a:ln>
          <a:effectLst/>
        </p:spPr>
        <p:txBody>
          <a:bodyPr wrap="none" anchor="ctr"/>
          <a:lstStyle/>
          <a:p>
            <a:pPr>
              <a:defRPr/>
            </a:pPr>
            <a:endParaRPr lang="it-IT">
              <a:latin typeface="Arial" charset="0"/>
              <a:cs typeface="+mn-cs"/>
            </a:endParaRPr>
          </a:p>
        </p:txBody>
      </p:sp>
      <p:sp>
        <p:nvSpPr>
          <p:cNvPr id="78858" name="AutoShape 10"/>
          <p:cNvSpPr>
            <a:spLocks noChangeArrowheads="1"/>
          </p:cNvSpPr>
          <p:nvPr/>
        </p:nvSpPr>
        <p:spPr bwMode="auto">
          <a:xfrm>
            <a:off x="3635375" y="1773238"/>
            <a:ext cx="215900" cy="266700"/>
          </a:xfrm>
          <a:prstGeom prst="star5">
            <a:avLst/>
          </a:prstGeom>
          <a:solidFill>
            <a:schemeClr val="accent1"/>
          </a:solidFill>
          <a:ln w="9525">
            <a:solidFill>
              <a:schemeClr val="tx1"/>
            </a:solidFill>
            <a:miter lim="800000"/>
            <a:headEnd/>
            <a:tailEnd/>
          </a:ln>
          <a:effectLst/>
        </p:spPr>
        <p:txBody>
          <a:bodyPr wrap="none" anchor="ctr"/>
          <a:lstStyle/>
          <a:p>
            <a:pPr>
              <a:defRPr/>
            </a:pPr>
            <a:endParaRPr lang="it-IT">
              <a:latin typeface="Arial" charset="0"/>
              <a:cs typeface="+mn-cs"/>
            </a:endParaRPr>
          </a:p>
        </p:txBody>
      </p:sp>
      <p:sp>
        <p:nvSpPr>
          <p:cNvPr id="78859" name="AutoShape 11"/>
          <p:cNvSpPr>
            <a:spLocks noChangeArrowheads="1"/>
          </p:cNvSpPr>
          <p:nvPr/>
        </p:nvSpPr>
        <p:spPr bwMode="auto">
          <a:xfrm>
            <a:off x="5003800" y="5949950"/>
            <a:ext cx="215900" cy="266700"/>
          </a:xfrm>
          <a:prstGeom prst="star5">
            <a:avLst/>
          </a:prstGeom>
          <a:solidFill>
            <a:schemeClr val="accent1"/>
          </a:solidFill>
          <a:ln w="9525">
            <a:solidFill>
              <a:schemeClr val="tx1"/>
            </a:solidFill>
            <a:miter lim="800000"/>
            <a:headEnd/>
            <a:tailEnd/>
          </a:ln>
          <a:effectLst/>
        </p:spPr>
        <p:txBody>
          <a:bodyPr wrap="none" anchor="ctr"/>
          <a:lstStyle/>
          <a:p>
            <a:pPr>
              <a:defRPr/>
            </a:pPr>
            <a:endParaRPr lang="it-IT">
              <a:latin typeface="Arial" charset="0"/>
              <a:cs typeface="+mn-cs"/>
            </a:endParaRPr>
          </a:p>
        </p:txBody>
      </p:sp>
      <p:sp>
        <p:nvSpPr>
          <p:cNvPr id="78860" name="AutoShape 12"/>
          <p:cNvSpPr>
            <a:spLocks noChangeArrowheads="1"/>
          </p:cNvSpPr>
          <p:nvPr/>
        </p:nvSpPr>
        <p:spPr bwMode="auto">
          <a:xfrm>
            <a:off x="5580063" y="3573463"/>
            <a:ext cx="215900" cy="266700"/>
          </a:xfrm>
          <a:prstGeom prst="star5">
            <a:avLst/>
          </a:prstGeom>
          <a:solidFill>
            <a:schemeClr val="accent1"/>
          </a:solidFill>
          <a:ln w="9525">
            <a:solidFill>
              <a:schemeClr val="tx1"/>
            </a:solidFill>
            <a:miter lim="800000"/>
            <a:headEnd/>
            <a:tailEnd/>
          </a:ln>
          <a:effectLst/>
        </p:spPr>
        <p:txBody>
          <a:bodyPr wrap="none" anchor="ctr"/>
          <a:lstStyle/>
          <a:p>
            <a:pPr>
              <a:defRPr/>
            </a:pPr>
            <a:endParaRPr lang="it-IT">
              <a:latin typeface="Arial" charset="0"/>
              <a:cs typeface="+mn-cs"/>
            </a:endParaRPr>
          </a:p>
        </p:txBody>
      </p:sp>
      <p:graphicFrame>
        <p:nvGraphicFramePr>
          <p:cNvPr id="1027" name="Object 13"/>
          <p:cNvGraphicFramePr>
            <a:graphicFrameLocks noChangeAspect="1"/>
          </p:cNvGraphicFramePr>
          <p:nvPr/>
        </p:nvGraphicFramePr>
        <p:xfrm>
          <a:off x="5715008" y="1643050"/>
          <a:ext cx="819150" cy="663575"/>
        </p:xfrm>
        <a:graphic>
          <a:graphicData uri="http://schemas.openxmlformats.org/presentationml/2006/ole">
            <p:oleObj spid="_x0000_s872451" name="Visio" r:id="rId5" imgW="818936" imgH="664159" progId="">
              <p:embed/>
            </p:oleObj>
          </a:graphicData>
        </a:graphic>
      </p:graphicFrame>
      <p:sp>
        <p:nvSpPr>
          <p:cNvPr id="13" name="Text Box 21"/>
          <p:cNvSpPr txBox="1">
            <a:spLocks noChangeArrowheads="1"/>
          </p:cNvSpPr>
          <p:nvPr/>
        </p:nvSpPr>
        <p:spPr bwMode="auto">
          <a:xfrm>
            <a:off x="214282" y="285728"/>
            <a:ext cx="8534400" cy="338554"/>
          </a:xfrm>
          <a:prstGeom prst="rect">
            <a:avLst/>
          </a:prstGeom>
          <a:solidFill>
            <a:srgbClr val="DDDDDD"/>
          </a:solidFill>
          <a:ln w="19050">
            <a:solidFill>
              <a:schemeClr val="tx1"/>
            </a:solidFill>
            <a:miter lim="800000"/>
            <a:headEnd/>
            <a:tailEnd/>
          </a:ln>
        </p:spPr>
        <p:txBody>
          <a:bodyPr>
            <a:spAutoFit/>
          </a:bodyPr>
          <a:lstStyle/>
          <a:p>
            <a:pPr algn="ctr">
              <a:lnSpc>
                <a:spcPct val="80000"/>
              </a:lnSpc>
              <a:spcBef>
                <a:spcPct val="50000"/>
              </a:spcBef>
            </a:pPr>
            <a:r>
              <a:rPr lang="it-IT" sz="2000" b="1" dirty="0" smtClean="0">
                <a:solidFill>
                  <a:srgbClr val="CC0000"/>
                </a:solidFill>
              </a:rPr>
              <a:t>IC: NODO IMPORTANTE DELLA RETE – PUA -</a:t>
            </a:r>
            <a:endParaRPr lang="it-IT" sz="2000" b="1" dirty="0">
              <a:solidFill>
                <a:srgbClr val="CC0000"/>
              </a:solidFill>
            </a:endParaRPr>
          </a:p>
        </p:txBody>
      </p:sp>
      <p:sp>
        <p:nvSpPr>
          <p:cNvPr id="12" name="Casella di testo 3"/>
          <p:cNvSpPr txBox="1">
            <a:spLocks/>
          </p:cNvSpPr>
          <p:nvPr/>
        </p:nvSpPr>
        <p:spPr bwMode="auto">
          <a:xfrm>
            <a:off x="7286644" y="6265863"/>
            <a:ext cx="1630362" cy="592137"/>
          </a:xfrm>
          <a:prstGeom prst="rect">
            <a:avLst/>
          </a:prstGeom>
          <a:noFill/>
          <a:ln w="9525">
            <a:noFill/>
            <a:miter lim="800000"/>
            <a:headEnd/>
            <a:tailEnd/>
          </a:ln>
        </p:spPr>
        <p:txBody>
          <a:bodyPr lIns="0" tIns="0" rIns="0"/>
          <a:lstStyle/>
          <a:p>
            <a:pPr algn="ctr"/>
            <a:r>
              <a:rPr lang="en-US" sz="800" b="1" dirty="0">
                <a:solidFill>
                  <a:srgbClr val="008000"/>
                </a:solidFill>
                <a:latin typeface="Times New Roman" pitchFamily="18" charset="0"/>
                <a:ea typeface="MS Mincho" pitchFamily="49" charset="-128"/>
              </a:rPr>
              <a:t>XV </a:t>
            </a:r>
            <a:r>
              <a:rPr lang="en-US" sz="800" b="1" dirty="0" err="1">
                <a:solidFill>
                  <a:srgbClr val="008000"/>
                </a:solidFill>
                <a:latin typeface="Times New Roman" pitchFamily="18" charset="0"/>
                <a:ea typeface="MS Mincho" pitchFamily="49" charset="-128"/>
              </a:rPr>
              <a:t>Conferenza</a:t>
            </a:r>
            <a:r>
              <a:rPr lang="en-US" sz="800" dirty="0">
                <a:solidFill>
                  <a:srgbClr val="008000"/>
                </a:solidFill>
                <a:latin typeface="Times" charset="0"/>
                <a:ea typeface="MS Mincho" pitchFamily="49" charset="-128"/>
              </a:rPr>
              <a:t> </a:t>
            </a:r>
            <a:r>
              <a:rPr lang="en-US" sz="800" b="1" dirty="0" err="1">
                <a:solidFill>
                  <a:srgbClr val="008000"/>
                </a:solidFill>
                <a:latin typeface="Times New Roman" pitchFamily="18" charset="0"/>
                <a:ea typeface="MS Mincho" pitchFamily="49" charset="-128"/>
              </a:rPr>
              <a:t>Nazionale</a:t>
            </a:r>
            <a:endParaRPr lang="it-IT" sz="1000" dirty="0">
              <a:latin typeface="Times" charset="0"/>
              <a:ea typeface="MS Mincho" pitchFamily="49" charset="-128"/>
            </a:endParaRPr>
          </a:p>
          <a:p>
            <a:pPr algn="ctr"/>
            <a:r>
              <a:rPr lang="en-US" sz="800" b="1" dirty="0">
                <a:solidFill>
                  <a:srgbClr val="008000"/>
                </a:solidFill>
                <a:latin typeface="Times New Roman" pitchFamily="18" charset="0"/>
                <a:ea typeface="MS Mincho" pitchFamily="49" charset="-128"/>
              </a:rPr>
              <a:t>HPH</a:t>
            </a:r>
            <a:r>
              <a:rPr lang="en-US" sz="800" dirty="0">
                <a:solidFill>
                  <a:srgbClr val="008000"/>
                </a:solidFill>
                <a:latin typeface="Times New Roman" pitchFamily="18" charset="0"/>
                <a:ea typeface="MS Mincho" pitchFamily="49" charset="-128"/>
              </a:rPr>
              <a:t> </a:t>
            </a:r>
            <a:r>
              <a:rPr lang="en-US" sz="800" b="1" dirty="0">
                <a:solidFill>
                  <a:srgbClr val="008000"/>
                </a:solidFill>
                <a:latin typeface="Times New Roman" pitchFamily="18" charset="0"/>
                <a:ea typeface="MS Mincho" pitchFamily="49" charset="-128"/>
              </a:rPr>
              <a:t>&amp;</a:t>
            </a:r>
            <a:r>
              <a:rPr lang="en-US" sz="800" dirty="0">
                <a:solidFill>
                  <a:srgbClr val="008000"/>
                </a:solidFill>
                <a:latin typeface="Times New Roman" pitchFamily="18" charset="0"/>
                <a:ea typeface="MS Mincho" pitchFamily="49" charset="-128"/>
              </a:rPr>
              <a:t> </a:t>
            </a:r>
            <a:r>
              <a:rPr lang="en-US" sz="800" b="1" dirty="0">
                <a:solidFill>
                  <a:srgbClr val="008000"/>
                </a:solidFill>
                <a:latin typeface="Times New Roman" pitchFamily="18" charset="0"/>
                <a:ea typeface="MS Mincho" pitchFamily="49" charset="-128"/>
              </a:rPr>
              <a:t>HS</a:t>
            </a:r>
            <a:endParaRPr lang="it-IT" sz="1000" dirty="0">
              <a:latin typeface="Times" charset="0"/>
              <a:ea typeface="MS Mincho" pitchFamily="49" charset="-128"/>
            </a:endParaRPr>
          </a:p>
          <a:p>
            <a:pPr algn="ctr"/>
            <a:r>
              <a:rPr lang="en-US" sz="600" b="1" dirty="0">
                <a:solidFill>
                  <a:srgbClr val="000000"/>
                </a:solidFill>
                <a:latin typeface="Times New Roman" pitchFamily="18" charset="0"/>
                <a:ea typeface="MS Mincho" pitchFamily="49" charset="-128"/>
              </a:rPr>
              <a:t>Trieste 8 </a:t>
            </a:r>
            <a:r>
              <a:rPr lang="en-US" sz="600" b="1" dirty="0" err="1">
                <a:solidFill>
                  <a:srgbClr val="000000"/>
                </a:solidFill>
                <a:latin typeface="Times New Roman" pitchFamily="18" charset="0"/>
                <a:ea typeface="MS Mincho" pitchFamily="49" charset="-128"/>
              </a:rPr>
              <a:t>novembre</a:t>
            </a:r>
            <a:r>
              <a:rPr lang="en-US" sz="600" b="1" dirty="0">
                <a:solidFill>
                  <a:srgbClr val="000000"/>
                </a:solidFill>
                <a:latin typeface="Times New Roman" pitchFamily="18" charset="0"/>
                <a:ea typeface="MS Mincho" pitchFamily="49" charset="-128"/>
              </a:rPr>
              <a:t> 2012</a:t>
            </a:r>
            <a:endParaRPr lang="it-IT" sz="1000" dirty="0">
              <a:latin typeface="Times" charset="0"/>
              <a:ea typeface="MS Mincho" pitchFamily="49" charset="-128"/>
            </a:endParaRPr>
          </a:p>
          <a:p>
            <a:pPr algn="ctr"/>
            <a:r>
              <a:rPr lang="it-IT" sz="800" dirty="0">
                <a:latin typeface="Times" charset="0"/>
                <a:ea typeface="MS Mincho" pitchFamily="49" charset="-128"/>
              </a:rPr>
              <a:t> </a:t>
            </a:r>
            <a:endParaRPr lang="it-IT" sz="1000" dirty="0">
              <a:latin typeface="Times" charset="0"/>
              <a:ea typeface="MS Mincho" pitchFamily="49"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228600" y="0"/>
            <a:ext cx="8915400" cy="257175"/>
          </a:xfrm>
          <a:prstGeom prst="rect">
            <a:avLst/>
          </a:prstGeom>
          <a:noFill/>
          <a:ln w="9525">
            <a:noFill/>
            <a:miter lim="800000"/>
            <a:headEnd/>
            <a:tailEnd/>
          </a:ln>
        </p:spPr>
        <p:txBody>
          <a:bodyPr>
            <a:spAutoFit/>
          </a:bodyPr>
          <a:lstStyle/>
          <a:p>
            <a:pPr algn="ctr">
              <a:lnSpc>
                <a:spcPct val="90000"/>
              </a:lnSpc>
              <a:spcBef>
                <a:spcPct val="50000"/>
              </a:spcBef>
            </a:pPr>
            <a:endParaRPr lang="it-IT" sz="1200"/>
          </a:p>
        </p:txBody>
      </p:sp>
      <p:sp>
        <p:nvSpPr>
          <p:cNvPr id="5125" name="Text Box 5"/>
          <p:cNvSpPr txBox="1">
            <a:spLocks noChangeArrowheads="1"/>
          </p:cNvSpPr>
          <p:nvPr/>
        </p:nvSpPr>
        <p:spPr bwMode="auto">
          <a:xfrm>
            <a:off x="642938" y="357188"/>
            <a:ext cx="7772400" cy="313932"/>
          </a:xfrm>
          <a:prstGeom prst="rect">
            <a:avLst/>
          </a:prstGeom>
          <a:solidFill>
            <a:schemeClr val="bg1">
              <a:lumMod val="85000"/>
            </a:schemeClr>
          </a:solidFill>
          <a:ln w="19050">
            <a:solidFill>
              <a:schemeClr val="tx1"/>
            </a:solidFill>
            <a:miter lim="800000"/>
            <a:headEnd/>
            <a:tailEnd/>
          </a:ln>
        </p:spPr>
        <p:txBody>
          <a:bodyPr>
            <a:spAutoFit/>
          </a:bodyPr>
          <a:lstStyle/>
          <a:p>
            <a:pPr algn="ctr">
              <a:lnSpc>
                <a:spcPct val="80000"/>
              </a:lnSpc>
              <a:spcBef>
                <a:spcPct val="50000"/>
              </a:spcBef>
              <a:defRPr/>
            </a:pPr>
            <a:r>
              <a:rPr lang="it-IT" b="1" dirty="0" smtClean="0">
                <a:solidFill>
                  <a:srgbClr val="C00000"/>
                </a:solidFill>
              </a:rPr>
              <a:t>PUNTI </a:t>
            </a:r>
            <a:r>
              <a:rPr lang="it-IT" b="1" dirty="0" err="1" smtClean="0">
                <a:solidFill>
                  <a:srgbClr val="C00000"/>
                </a:solidFill>
              </a:rPr>
              <a:t>DI</a:t>
            </a:r>
            <a:r>
              <a:rPr lang="it-IT" b="1" dirty="0" smtClean="0">
                <a:solidFill>
                  <a:srgbClr val="C00000"/>
                </a:solidFill>
              </a:rPr>
              <a:t> FORZA DEL MODELLO  </a:t>
            </a:r>
            <a:endParaRPr lang="it-IT" b="1" dirty="0">
              <a:solidFill>
                <a:srgbClr val="C00000"/>
              </a:solidFill>
            </a:endParaRPr>
          </a:p>
        </p:txBody>
      </p:sp>
      <p:sp>
        <p:nvSpPr>
          <p:cNvPr id="2" name="Text Box 6"/>
          <p:cNvSpPr txBox="1">
            <a:spLocks noChangeArrowheads="1"/>
          </p:cNvSpPr>
          <p:nvPr/>
        </p:nvSpPr>
        <p:spPr bwMode="auto">
          <a:xfrm>
            <a:off x="190500" y="1828800"/>
            <a:ext cx="8763000" cy="457200"/>
          </a:xfrm>
          <a:prstGeom prst="rect">
            <a:avLst/>
          </a:prstGeom>
          <a:noFill/>
          <a:ln w="9525">
            <a:noFill/>
            <a:miter lim="800000"/>
            <a:headEnd/>
            <a:tailEnd/>
          </a:ln>
        </p:spPr>
        <p:txBody>
          <a:bodyPr>
            <a:spAutoFit/>
          </a:bodyPr>
          <a:lstStyle/>
          <a:p>
            <a:pPr algn="just">
              <a:lnSpc>
                <a:spcPct val="120000"/>
              </a:lnSpc>
              <a:spcBef>
                <a:spcPct val="50000"/>
              </a:spcBef>
            </a:pPr>
            <a:endParaRPr lang="it-IT" sz="2000"/>
          </a:p>
        </p:txBody>
      </p:sp>
      <p:sp>
        <p:nvSpPr>
          <p:cNvPr id="5126" name="Text Box 7"/>
          <p:cNvSpPr txBox="1">
            <a:spLocks noChangeArrowheads="1"/>
          </p:cNvSpPr>
          <p:nvPr/>
        </p:nvSpPr>
        <p:spPr bwMode="auto">
          <a:xfrm>
            <a:off x="571472" y="1500174"/>
            <a:ext cx="8072494" cy="5170646"/>
          </a:xfrm>
          <a:prstGeom prst="rect">
            <a:avLst/>
          </a:prstGeom>
          <a:noFill/>
          <a:ln w="9525">
            <a:solidFill>
              <a:schemeClr val="tx1"/>
            </a:solidFill>
            <a:miter lim="800000"/>
            <a:headEnd/>
            <a:tailEnd/>
          </a:ln>
        </p:spPr>
        <p:txBody>
          <a:bodyPr wrap="square">
            <a:spAutoFit/>
          </a:bodyPr>
          <a:lstStyle/>
          <a:p>
            <a:pPr algn="just">
              <a:lnSpc>
                <a:spcPct val="110000"/>
              </a:lnSpc>
              <a:buFontTx/>
              <a:buBlip>
                <a:blip r:embed="rId2"/>
              </a:buBlip>
            </a:pPr>
            <a:r>
              <a:rPr lang="it-IT" sz="2000" b="1" dirty="0"/>
              <a:t> </a:t>
            </a:r>
            <a:r>
              <a:rPr lang="it-IT" sz="2000" b="1" dirty="0" smtClean="0"/>
              <a:t> I CITTADINI HANNO SEMPRE UN </a:t>
            </a:r>
            <a:r>
              <a:rPr lang="it-IT" sz="2000" b="1" dirty="0" smtClean="0">
                <a:solidFill>
                  <a:srgbClr val="C00000"/>
                </a:solidFill>
              </a:rPr>
              <a:t>PUNTO </a:t>
            </a:r>
            <a:r>
              <a:rPr lang="it-IT" sz="2000" b="1" dirty="0" err="1" smtClean="0">
                <a:solidFill>
                  <a:srgbClr val="C00000"/>
                </a:solidFill>
              </a:rPr>
              <a:t>DI</a:t>
            </a:r>
            <a:r>
              <a:rPr lang="it-IT" sz="2000" b="1" dirty="0" smtClean="0">
                <a:solidFill>
                  <a:srgbClr val="C00000"/>
                </a:solidFill>
              </a:rPr>
              <a:t> RIFERIMENTO PRECISO E COSTANTE</a:t>
            </a:r>
            <a:r>
              <a:rPr lang="it-IT" sz="2000" b="1" dirty="0" smtClean="0"/>
              <a:t>  NEL LORO TERRITORIO</a:t>
            </a:r>
          </a:p>
          <a:p>
            <a:pPr algn="just">
              <a:lnSpc>
                <a:spcPct val="110000"/>
              </a:lnSpc>
              <a:buFontTx/>
              <a:buBlip>
                <a:blip r:embed="rId2"/>
              </a:buBlip>
            </a:pPr>
            <a:endParaRPr lang="it-IT" sz="2000" b="1" dirty="0" smtClean="0"/>
          </a:p>
          <a:p>
            <a:pPr algn="just">
              <a:lnSpc>
                <a:spcPct val="110000"/>
              </a:lnSpc>
              <a:buFontTx/>
              <a:buBlip>
                <a:blip r:embed="rId2"/>
              </a:buBlip>
            </a:pPr>
            <a:r>
              <a:rPr lang="it-IT" sz="2000" b="1" dirty="0" smtClean="0"/>
              <a:t> LA PRESENZA COSTANTE E CONTINUA DEGLI INFERMIERI NELLA COMUNITA’ CREA LE PREMESSE PER REALIZZARE LA </a:t>
            </a:r>
            <a:r>
              <a:rPr lang="it-IT" sz="2000" b="1" dirty="0" smtClean="0">
                <a:solidFill>
                  <a:srgbClr val="C00000"/>
                </a:solidFill>
              </a:rPr>
              <a:t>MEDICINA/ASSISTENZA </a:t>
            </a:r>
            <a:r>
              <a:rPr lang="it-IT" sz="2000" b="1" dirty="0" err="1" smtClean="0">
                <a:solidFill>
                  <a:srgbClr val="C00000"/>
                </a:solidFill>
              </a:rPr>
              <a:t>D’INIZIATIVA</a:t>
            </a:r>
            <a:endParaRPr lang="it-IT" sz="2000" b="1" dirty="0" smtClean="0">
              <a:solidFill>
                <a:srgbClr val="C00000"/>
              </a:solidFill>
            </a:endParaRPr>
          </a:p>
          <a:p>
            <a:pPr algn="just">
              <a:lnSpc>
                <a:spcPct val="110000"/>
              </a:lnSpc>
              <a:buFontTx/>
              <a:buBlip>
                <a:blip r:embed="rId2"/>
              </a:buBlip>
            </a:pPr>
            <a:endParaRPr lang="it-IT" sz="2000" b="1" dirty="0" smtClean="0"/>
          </a:p>
          <a:p>
            <a:pPr algn="just">
              <a:lnSpc>
                <a:spcPct val="110000"/>
              </a:lnSpc>
              <a:buFontTx/>
              <a:buBlip>
                <a:blip r:embed="rId2"/>
              </a:buBlip>
            </a:pPr>
            <a:r>
              <a:rPr lang="it-IT" sz="2000" b="1" dirty="0" smtClean="0"/>
              <a:t>  L’INFERMIERE </a:t>
            </a:r>
            <a:r>
              <a:rPr lang="it-IT" sz="2000" b="1" dirty="0" err="1" smtClean="0"/>
              <a:t>DI</a:t>
            </a:r>
            <a:r>
              <a:rPr lang="it-IT" sz="2000" b="1" dirty="0" smtClean="0"/>
              <a:t> COMUNITA’ E’ IL </a:t>
            </a:r>
            <a:r>
              <a:rPr lang="it-IT" sz="2000" b="1" dirty="0" smtClean="0">
                <a:solidFill>
                  <a:srgbClr val="C00000"/>
                </a:solidFill>
              </a:rPr>
              <a:t>PROMOTORE PRIVILEGIATO DELL’INTEGRAZIONE SOCIO-SANITARIA E DELLA SUSSIDIARIETA’.</a:t>
            </a:r>
            <a:r>
              <a:rPr lang="it-IT" sz="2000" b="1" dirty="0" smtClean="0"/>
              <a:t> </a:t>
            </a:r>
          </a:p>
          <a:p>
            <a:pPr algn="just">
              <a:lnSpc>
                <a:spcPct val="110000"/>
              </a:lnSpc>
              <a:buFontTx/>
              <a:buBlip>
                <a:blip r:embed="rId2"/>
              </a:buBlip>
            </a:pPr>
            <a:endParaRPr lang="it-IT" sz="2000" b="1" dirty="0" smtClean="0"/>
          </a:p>
          <a:p>
            <a:pPr algn="just">
              <a:lnSpc>
                <a:spcPct val="110000"/>
              </a:lnSpc>
              <a:buFontTx/>
              <a:buBlip>
                <a:blip r:embed="rId2"/>
              </a:buBlip>
            </a:pPr>
            <a:r>
              <a:rPr lang="it-IT" sz="2000" b="1" dirty="0" smtClean="0"/>
              <a:t>INFERMIERE  NON SOLO EROGATORE </a:t>
            </a:r>
            <a:r>
              <a:rPr lang="it-IT" sz="2000" b="1" dirty="0" err="1" smtClean="0"/>
              <a:t>DI</a:t>
            </a:r>
            <a:r>
              <a:rPr lang="it-IT" sz="2000" b="1" dirty="0" smtClean="0"/>
              <a:t> CARE, MA FACILITATORE </a:t>
            </a:r>
            <a:r>
              <a:rPr lang="it-IT" sz="2000" b="1" dirty="0" err="1" smtClean="0"/>
              <a:t>DI</a:t>
            </a:r>
            <a:r>
              <a:rPr lang="it-IT" sz="2000" b="1" dirty="0" smtClean="0"/>
              <a:t> POTENZIALI </a:t>
            </a:r>
            <a:r>
              <a:rPr lang="it-IT" sz="2000" b="1" dirty="0" err="1" smtClean="0"/>
              <a:t>DI</a:t>
            </a:r>
            <a:r>
              <a:rPr lang="it-IT" sz="2000" b="1" dirty="0" smtClean="0"/>
              <a:t> CARE, </a:t>
            </a:r>
            <a:r>
              <a:rPr lang="it-IT" sz="2000" b="1" dirty="0" smtClean="0">
                <a:solidFill>
                  <a:srgbClr val="C00000"/>
                </a:solidFill>
              </a:rPr>
              <a:t>PROMOTORE </a:t>
            </a:r>
            <a:r>
              <a:rPr lang="it-IT" sz="2000" b="1" dirty="0" err="1" smtClean="0">
                <a:solidFill>
                  <a:srgbClr val="C00000"/>
                </a:solidFill>
              </a:rPr>
              <a:t>DI</a:t>
            </a:r>
            <a:r>
              <a:rPr lang="it-IT" sz="2000" b="1" dirty="0" smtClean="0">
                <a:solidFill>
                  <a:srgbClr val="C00000"/>
                </a:solidFill>
              </a:rPr>
              <a:t> EMPOWERMENT DEL PZ, CARE-GIVER, DELLA COMUNITA</a:t>
            </a:r>
            <a:r>
              <a:rPr lang="it-IT" sz="2000" b="1" dirty="0" smtClean="0"/>
              <a:t>’  </a:t>
            </a:r>
            <a:endParaRPr lang="it-IT" sz="2000" b="1" dirty="0"/>
          </a:p>
        </p:txBody>
      </p:sp>
      <p:sp>
        <p:nvSpPr>
          <p:cNvPr id="8" name="AutoShape 18"/>
          <p:cNvSpPr>
            <a:spLocks noChangeArrowheads="1"/>
          </p:cNvSpPr>
          <p:nvPr/>
        </p:nvSpPr>
        <p:spPr bwMode="auto">
          <a:xfrm>
            <a:off x="4000496" y="857232"/>
            <a:ext cx="785813" cy="571504"/>
          </a:xfrm>
          <a:prstGeom prst="downArrow">
            <a:avLst>
              <a:gd name="adj1" fmla="val 50000"/>
              <a:gd name="adj2" fmla="val 33333"/>
            </a:avLst>
          </a:prstGeom>
          <a:solidFill>
            <a:srgbClr val="C00000"/>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228600"/>
            <a:ext cx="8001000" cy="274638"/>
          </a:xfrm>
          <a:prstGeom prst="rect">
            <a:avLst/>
          </a:prstGeom>
          <a:noFill/>
          <a:ln w="9525">
            <a:noFill/>
            <a:miter lim="800000"/>
            <a:headEnd/>
            <a:tailEnd/>
          </a:ln>
        </p:spPr>
        <p:txBody>
          <a:bodyPr>
            <a:spAutoFit/>
          </a:bodyPr>
          <a:lstStyle/>
          <a:p>
            <a:pPr algn="ctr"/>
            <a:endParaRPr lang="it-IT" sz="1200"/>
          </a:p>
        </p:txBody>
      </p:sp>
      <p:sp>
        <p:nvSpPr>
          <p:cNvPr id="19459" name="Text Box 3"/>
          <p:cNvSpPr txBox="1">
            <a:spLocks noChangeArrowheads="1"/>
          </p:cNvSpPr>
          <p:nvPr/>
        </p:nvSpPr>
        <p:spPr bwMode="auto">
          <a:xfrm>
            <a:off x="1660525" y="1106488"/>
            <a:ext cx="184150" cy="457200"/>
          </a:xfrm>
          <a:prstGeom prst="rect">
            <a:avLst/>
          </a:prstGeom>
          <a:noFill/>
          <a:ln w="9525">
            <a:noFill/>
            <a:miter lim="800000"/>
            <a:headEnd/>
            <a:tailEnd/>
          </a:ln>
        </p:spPr>
        <p:txBody>
          <a:bodyPr wrap="none">
            <a:spAutoFit/>
          </a:bodyPr>
          <a:lstStyle/>
          <a:p>
            <a:endParaRPr lang="it-IT"/>
          </a:p>
        </p:txBody>
      </p:sp>
      <p:sp>
        <p:nvSpPr>
          <p:cNvPr id="19460" name="Text Box 4"/>
          <p:cNvSpPr txBox="1">
            <a:spLocks noChangeArrowheads="1"/>
          </p:cNvSpPr>
          <p:nvPr/>
        </p:nvSpPr>
        <p:spPr bwMode="auto">
          <a:xfrm>
            <a:off x="3946525" y="496888"/>
            <a:ext cx="184150" cy="457200"/>
          </a:xfrm>
          <a:prstGeom prst="rect">
            <a:avLst/>
          </a:prstGeom>
          <a:noFill/>
          <a:ln w="9525">
            <a:noFill/>
            <a:miter lim="800000"/>
            <a:headEnd/>
            <a:tailEnd/>
          </a:ln>
        </p:spPr>
        <p:txBody>
          <a:bodyPr wrap="none">
            <a:spAutoFit/>
          </a:bodyPr>
          <a:lstStyle/>
          <a:p>
            <a:endParaRPr lang="it-IT"/>
          </a:p>
        </p:txBody>
      </p:sp>
      <p:sp>
        <p:nvSpPr>
          <p:cNvPr id="19462" name="Text Box 6"/>
          <p:cNvSpPr txBox="1">
            <a:spLocks noChangeArrowheads="1"/>
          </p:cNvSpPr>
          <p:nvPr/>
        </p:nvSpPr>
        <p:spPr bwMode="auto">
          <a:xfrm>
            <a:off x="4800600" y="1524000"/>
            <a:ext cx="4114800" cy="1200150"/>
          </a:xfrm>
          <a:prstGeom prst="rect">
            <a:avLst/>
          </a:prstGeom>
          <a:noFill/>
          <a:ln w="9525">
            <a:noFill/>
            <a:miter lim="800000"/>
            <a:headEnd/>
            <a:tailEnd/>
          </a:ln>
        </p:spPr>
        <p:txBody>
          <a:bodyPr>
            <a:spAutoFit/>
          </a:bodyPr>
          <a:lstStyle/>
          <a:p>
            <a:pPr algn="just">
              <a:lnSpc>
                <a:spcPct val="110000"/>
              </a:lnSpc>
            </a:pPr>
            <a:endParaRPr lang="it-IT" sz="2000" b="1">
              <a:latin typeface="Times New Roman" pitchFamily="18" charset="0"/>
              <a:sym typeface="Symbol" pitchFamily="18" charset="2"/>
            </a:endParaRPr>
          </a:p>
          <a:p>
            <a:pPr algn="just">
              <a:lnSpc>
                <a:spcPct val="110000"/>
              </a:lnSpc>
            </a:pPr>
            <a:endParaRPr lang="it-IT" sz="2000" b="1">
              <a:latin typeface="Times New Roman" pitchFamily="18" charset="0"/>
              <a:sym typeface="Symbol" pitchFamily="18" charset="2"/>
            </a:endParaRPr>
          </a:p>
          <a:p>
            <a:pPr>
              <a:lnSpc>
                <a:spcPct val="120000"/>
              </a:lnSpc>
              <a:buFontTx/>
              <a:buChar char="•"/>
            </a:pPr>
            <a:endParaRPr lang="it-IT" b="1">
              <a:latin typeface="Times New Roman" pitchFamily="18" charset="0"/>
              <a:sym typeface="Symbol" pitchFamily="18" charset="2"/>
            </a:endParaRPr>
          </a:p>
        </p:txBody>
      </p:sp>
      <p:sp>
        <p:nvSpPr>
          <p:cNvPr id="19463" name="Text Box 7"/>
          <p:cNvSpPr txBox="1">
            <a:spLocks noChangeArrowheads="1"/>
          </p:cNvSpPr>
          <p:nvPr/>
        </p:nvSpPr>
        <p:spPr bwMode="auto">
          <a:xfrm>
            <a:off x="6629400" y="1524000"/>
            <a:ext cx="473075" cy="457200"/>
          </a:xfrm>
          <a:prstGeom prst="rect">
            <a:avLst/>
          </a:prstGeom>
          <a:noFill/>
          <a:ln w="9525">
            <a:noFill/>
            <a:miter lim="800000"/>
            <a:headEnd/>
            <a:tailEnd/>
          </a:ln>
        </p:spPr>
        <p:txBody>
          <a:bodyPr>
            <a:spAutoFit/>
          </a:bodyPr>
          <a:lstStyle/>
          <a:p>
            <a:endParaRPr lang="it-IT"/>
          </a:p>
        </p:txBody>
      </p:sp>
      <p:sp>
        <p:nvSpPr>
          <p:cNvPr id="19464" name="Text Box 8"/>
          <p:cNvSpPr txBox="1">
            <a:spLocks noChangeArrowheads="1"/>
          </p:cNvSpPr>
          <p:nvPr/>
        </p:nvSpPr>
        <p:spPr bwMode="auto">
          <a:xfrm>
            <a:off x="4724400" y="1066800"/>
            <a:ext cx="3124200" cy="457200"/>
          </a:xfrm>
          <a:prstGeom prst="rect">
            <a:avLst/>
          </a:prstGeom>
          <a:noFill/>
          <a:ln w="9525">
            <a:noFill/>
            <a:miter lim="800000"/>
            <a:headEnd/>
            <a:tailEnd/>
          </a:ln>
        </p:spPr>
        <p:txBody>
          <a:bodyPr>
            <a:spAutoFit/>
          </a:bodyPr>
          <a:lstStyle/>
          <a:p>
            <a:endParaRPr lang="it-IT"/>
          </a:p>
        </p:txBody>
      </p:sp>
      <p:sp>
        <p:nvSpPr>
          <p:cNvPr id="19465" name="Text Box 9"/>
          <p:cNvSpPr txBox="1">
            <a:spLocks noChangeArrowheads="1"/>
          </p:cNvSpPr>
          <p:nvPr/>
        </p:nvSpPr>
        <p:spPr bwMode="auto">
          <a:xfrm>
            <a:off x="4800600" y="2249488"/>
            <a:ext cx="3657600" cy="457200"/>
          </a:xfrm>
          <a:prstGeom prst="rect">
            <a:avLst/>
          </a:prstGeom>
          <a:noFill/>
          <a:ln w="9525">
            <a:noFill/>
            <a:miter lim="800000"/>
            <a:headEnd/>
            <a:tailEnd/>
          </a:ln>
        </p:spPr>
        <p:txBody>
          <a:bodyPr>
            <a:spAutoFit/>
          </a:bodyPr>
          <a:lstStyle/>
          <a:p>
            <a:endParaRPr lang="it-IT"/>
          </a:p>
        </p:txBody>
      </p:sp>
      <p:sp>
        <p:nvSpPr>
          <p:cNvPr id="19466" name="Text Box 10"/>
          <p:cNvSpPr txBox="1">
            <a:spLocks noChangeArrowheads="1"/>
          </p:cNvSpPr>
          <p:nvPr/>
        </p:nvSpPr>
        <p:spPr bwMode="auto">
          <a:xfrm>
            <a:off x="5715000" y="2362200"/>
            <a:ext cx="184150" cy="457200"/>
          </a:xfrm>
          <a:prstGeom prst="rect">
            <a:avLst/>
          </a:prstGeom>
          <a:noFill/>
          <a:ln w="9525">
            <a:noFill/>
            <a:miter lim="800000"/>
            <a:headEnd/>
            <a:tailEnd/>
          </a:ln>
        </p:spPr>
        <p:txBody>
          <a:bodyPr wrap="none">
            <a:spAutoFit/>
          </a:bodyPr>
          <a:lstStyle/>
          <a:p>
            <a:endParaRPr lang="it-IT"/>
          </a:p>
        </p:txBody>
      </p:sp>
      <p:sp>
        <p:nvSpPr>
          <p:cNvPr id="19467" name="Text Box 11"/>
          <p:cNvSpPr txBox="1">
            <a:spLocks noChangeArrowheads="1"/>
          </p:cNvSpPr>
          <p:nvPr/>
        </p:nvSpPr>
        <p:spPr bwMode="auto">
          <a:xfrm>
            <a:off x="4495800" y="2209800"/>
            <a:ext cx="184150" cy="457200"/>
          </a:xfrm>
          <a:prstGeom prst="rect">
            <a:avLst/>
          </a:prstGeom>
          <a:noFill/>
          <a:ln w="9525">
            <a:noFill/>
            <a:miter lim="800000"/>
            <a:headEnd/>
            <a:tailEnd/>
          </a:ln>
        </p:spPr>
        <p:txBody>
          <a:bodyPr wrap="none">
            <a:spAutoFit/>
          </a:bodyPr>
          <a:lstStyle/>
          <a:p>
            <a:endParaRPr lang="it-IT"/>
          </a:p>
        </p:txBody>
      </p:sp>
      <p:sp>
        <p:nvSpPr>
          <p:cNvPr id="19468" name="Rectangle 12"/>
          <p:cNvSpPr>
            <a:spLocks noChangeArrowheads="1"/>
          </p:cNvSpPr>
          <p:nvPr/>
        </p:nvSpPr>
        <p:spPr bwMode="auto">
          <a:xfrm>
            <a:off x="235868" y="1106488"/>
            <a:ext cx="8519864" cy="5878532"/>
          </a:xfrm>
          <a:prstGeom prst="rect">
            <a:avLst/>
          </a:prstGeom>
          <a:noFill/>
          <a:ln w="9525">
            <a:solidFill>
              <a:schemeClr val="tx1"/>
            </a:solidFill>
            <a:miter lim="800000"/>
            <a:headEnd/>
            <a:tailEnd/>
          </a:ln>
        </p:spPr>
        <p:txBody>
          <a:bodyPr wrap="square">
            <a:spAutoFit/>
          </a:bodyPr>
          <a:lstStyle/>
          <a:p>
            <a:pPr algn="ctr">
              <a:buClr>
                <a:schemeClr val="accent1">
                  <a:lumMod val="75000"/>
                </a:schemeClr>
              </a:buClr>
            </a:pPr>
            <a:endParaRPr lang="it-IT" sz="800" b="1" i="1" dirty="0" smtClean="0">
              <a:solidFill>
                <a:schemeClr val="accent1">
                  <a:lumMod val="75000"/>
                </a:schemeClr>
              </a:solidFill>
              <a:latin typeface="Arial" pitchFamily="34" charset="0"/>
              <a:cs typeface="Arial" pitchFamily="34" charset="0"/>
              <a:sym typeface="Symbol" pitchFamily="18" charset="2"/>
            </a:endParaRPr>
          </a:p>
          <a:p>
            <a:pPr marL="342900" indent="-342900" algn="just">
              <a:buClr>
                <a:schemeClr val="accent1">
                  <a:lumMod val="75000"/>
                </a:schemeClr>
              </a:buClr>
              <a:buFont typeface="Arial" pitchFamily="34" charset="0"/>
              <a:buChar char="•"/>
              <a:defRPr/>
            </a:pPr>
            <a:r>
              <a:rPr lang="it-IT" sz="2400" b="1" dirty="0" smtClean="0">
                <a:latin typeface="Arial" pitchFamily="34" charset="0"/>
                <a:cs typeface="Arial" pitchFamily="34" charset="0"/>
              </a:rPr>
              <a:t>Filtro importante per i MMG per accessi impropri: </a:t>
            </a:r>
            <a:r>
              <a:rPr lang="it-IT" sz="2400" b="1" dirty="0" smtClean="0">
                <a:latin typeface="Arial" pitchFamily="34" charset="0"/>
                <a:cs typeface="Arial" pitchFamily="34" charset="0"/>
                <a:sym typeface="Wingdings" pitchFamily="2" charset="2"/>
              </a:rPr>
              <a:t> appropriatezza utilizzo della risorsa clinica</a:t>
            </a:r>
          </a:p>
          <a:p>
            <a:pPr marL="342900" indent="-342900" algn="just">
              <a:buClr>
                <a:schemeClr val="accent1">
                  <a:lumMod val="75000"/>
                </a:schemeClr>
              </a:buClr>
              <a:buFont typeface="Arial" pitchFamily="34" charset="0"/>
              <a:buChar char="•"/>
              <a:defRPr/>
            </a:pPr>
            <a:endParaRPr lang="it-IT" sz="2400" b="1" dirty="0" smtClean="0">
              <a:latin typeface="Arial" pitchFamily="34" charset="0"/>
              <a:cs typeface="Arial" pitchFamily="34" charset="0"/>
              <a:sym typeface="Wingdings" pitchFamily="2" charset="2"/>
            </a:endParaRPr>
          </a:p>
          <a:p>
            <a:pPr marL="342900" indent="-342900" algn="just">
              <a:buClr>
                <a:schemeClr val="accent1">
                  <a:lumMod val="75000"/>
                </a:schemeClr>
              </a:buClr>
              <a:buFont typeface="Arial" pitchFamily="34" charset="0"/>
              <a:buChar char="•"/>
              <a:defRPr/>
            </a:pPr>
            <a:r>
              <a:rPr lang="it-IT" sz="2400" b="1" dirty="0" smtClean="0">
                <a:latin typeface="Arial" pitchFamily="34" charset="0"/>
                <a:cs typeface="Arial" pitchFamily="34" charset="0"/>
                <a:sym typeface="Wingdings" pitchFamily="2" charset="2"/>
              </a:rPr>
              <a:t>Migliore capacita’ di presa in carico e di copertura assistenziale che integra la dimensione prestazionale  con quella sociale/relazionale</a:t>
            </a:r>
          </a:p>
          <a:p>
            <a:pPr marL="342900" indent="-342900" algn="just">
              <a:buClr>
                <a:schemeClr val="accent1">
                  <a:lumMod val="75000"/>
                </a:schemeClr>
              </a:buClr>
              <a:buFont typeface="Arial" pitchFamily="34" charset="0"/>
              <a:buChar char="•"/>
              <a:defRPr/>
            </a:pPr>
            <a:endParaRPr lang="it-IT" sz="2400" b="1" dirty="0" smtClean="0">
              <a:latin typeface="Arial" pitchFamily="34" charset="0"/>
              <a:cs typeface="Arial" pitchFamily="34" charset="0"/>
              <a:sym typeface="Wingdings" pitchFamily="2" charset="2"/>
            </a:endParaRPr>
          </a:p>
          <a:p>
            <a:pPr marL="342900" indent="-342900" algn="just">
              <a:buClr>
                <a:schemeClr val="accent1">
                  <a:lumMod val="75000"/>
                </a:schemeClr>
              </a:buClr>
              <a:buFont typeface="Arial" pitchFamily="34" charset="0"/>
              <a:buChar char="•"/>
              <a:defRPr/>
            </a:pPr>
            <a:r>
              <a:rPr lang="it-IT" sz="2400" b="1" dirty="0" smtClean="0">
                <a:latin typeface="Arial" pitchFamily="34" charset="0"/>
                <a:cs typeface="Arial" pitchFamily="34" charset="0"/>
                <a:sym typeface="Wingdings" pitchFamily="2" charset="2"/>
              </a:rPr>
              <a:t>Promozione di un rapporto di maggior fiducia tra infermiere e cittadino e tra istituzioni e cittadino</a:t>
            </a:r>
          </a:p>
          <a:p>
            <a:pPr marL="342900" indent="-342900" algn="just">
              <a:buClr>
                <a:schemeClr val="accent1">
                  <a:lumMod val="75000"/>
                </a:schemeClr>
              </a:buClr>
              <a:buFont typeface="Arial" pitchFamily="34" charset="0"/>
              <a:buChar char="•"/>
              <a:defRPr/>
            </a:pPr>
            <a:endParaRPr lang="it-IT" sz="2400" b="1" dirty="0" smtClean="0">
              <a:latin typeface="Arial" pitchFamily="34" charset="0"/>
              <a:cs typeface="Arial" pitchFamily="34" charset="0"/>
              <a:sym typeface="Wingdings" pitchFamily="2" charset="2"/>
            </a:endParaRPr>
          </a:p>
          <a:p>
            <a:pPr marL="342900" indent="-342900" algn="just">
              <a:buClr>
                <a:schemeClr val="accent1">
                  <a:lumMod val="75000"/>
                </a:schemeClr>
              </a:buClr>
              <a:buFont typeface="Arial" pitchFamily="34" charset="0"/>
              <a:buChar char="•"/>
              <a:defRPr/>
            </a:pPr>
            <a:r>
              <a:rPr lang="it-IT" sz="2400" b="1" dirty="0" smtClean="0">
                <a:latin typeface="Arial" pitchFamily="34" charset="0"/>
                <a:cs typeface="Arial" pitchFamily="34" charset="0"/>
                <a:sym typeface="Wingdings" pitchFamily="2" charset="2"/>
              </a:rPr>
              <a:t>Migliore  qualità percepita dai cittadini</a:t>
            </a:r>
            <a:endParaRPr lang="it-IT" sz="2400" b="1" dirty="0" smtClean="0">
              <a:latin typeface="Arial" pitchFamily="34" charset="0"/>
              <a:cs typeface="Arial" pitchFamily="34" charset="0"/>
              <a:sym typeface="Symbol" pitchFamily="18" charset="2"/>
            </a:endParaRPr>
          </a:p>
          <a:p>
            <a:pPr marL="342900" indent="-342900" algn="just">
              <a:buClr>
                <a:schemeClr val="accent1">
                  <a:lumMod val="75000"/>
                </a:schemeClr>
              </a:buClr>
              <a:buFont typeface="Arial" pitchFamily="34" charset="0"/>
              <a:buChar char="•"/>
            </a:pPr>
            <a:endParaRPr lang="it-IT" sz="2400" b="1" dirty="0">
              <a:latin typeface="Arial" pitchFamily="34" charset="0"/>
              <a:cs typeface="Arial" pitchFamily="34" charset="0"/>
              <a:sym typeface="Symbol" pitchFamily="18" charset="2"/>
            </a:endParaRPr>
          </a:p>
          <a:p>
            <a:pPr marL="342900" indent="-342900" algn="just">
              <a:buClr>
                <a:schemeClr val="accent1">
                  <a:lumMod val="75000"/>
                </a:schemeClr>
              </a:buClr>
              <a:buFont typeface="Arial" pitchFamily="34" charset="0"/>
              <a:buChar char="•"/>
            </a:pPr>
            <a:r>
              <a:rPr lang="it-IT" sz="2400" b="1" dirty="0">
                <a:latin typeface="Arial" pitchFamily="34" charset="0"/>
                <a:cs typeface="Arial" pitchFamily="34" charset="0"/>
                <a:sym typeface="Symbol" pitchFamily="18" charset="2"/>
              </a:rPr>
              <a:t>Risposta immediata e tempestiva alle esigenze della </a:t>
            </a:r>
            <a:r>
              <a:rPr lang="it-IT" sz="2400" b="1" dirty="0" smtClean="0">
                <a:latin typeface="Arial" pitchFamily="34" charset="0"/>
                <a:cs typeface="Arial" pitchFamily="34" charset="0"/>
                <a:sym typeface="Symbol" pitchFamily="18" charset="2"/>
              </a:rPr>
              <a:t>popolazione e conseguente  riduzione degli accessi  inappropriati in Pronto Soccorso</a:t>
            </a:r>
          </a:p>
          <a:p>
            <a:pPr marL="171450" indent="-171450" algn="ctr">
              <a:buClr>
                <a:schemeClr val="accent1">
                  <a:lumMod val="75000"/>
                </a:schemeClr>
              </a:buClr>
              <a:buFont typeface="Arial" pitchFamily="34" charset="0"/>
              <a:buChar char="•"/>
            </a:pPr>
            <a:endParaRPr lang="it-IT" sz="800" b="1" dirty="0">
              <a:latin typeface="Arial" pitchFamily="34" charset="0"/>
              <a:cs typeface="Arial" pitchFamily="34" charset="0"/>
              <a:sym typeface="Symbol" pitchFamily="18" charset="2"/>
            </a:endParaRPr>
          </a:p>
        </p:txBody>
      </p:sp>
      <p:sp>
        <p:nvSpPr>
          <p:cNvPr id="14" name="Text Box 5"/>
          <p:cNvSpPr txBox="1">
            <a:spLocks noChangeArrowheads="1"/>
          </p:cNvSpPr>
          <p:nvPr/>
        </p:nvSpPr>
        <p:spPr bwMode="auto">
          <a:xfrm>
            <a:off x="642938" y="357188"/>
            <a:ext cx="7772400" cy="313932"/>
          </a:xfrm>
          <a:prstGeom prst="rect">
            <a:avLst/>
          </a:prstGeom>
          <a:solidFill>
            <a:schemeClr val="bg1">
              <a:lumMod val="85000"/>
            </a:schemeClr>
          </a:solidFill>
          <a:ln w="19050">
            <a:solidFill>
              <a:schemeClr val="tx1"/>
            </a:solidFill>
            <a:miter lim="800000"/>
            <a:headEnd/>
            <a:tailEnd/>
          </a:ln>
        </p:spPr>
        <p:txBody>
          <a:bodyPr>
            <a:spAutoFit/>
          </a:bodyPr>
          <a:lstStyle/>
          <a:p>
            <a:pPr algn="ctr">
              <a:lnSpc>
                <a:spcPct val="80000"/>
              </a:lnSpc>
              <a:spcBef>
                <a:spcPct val="50000"/>
              </a:spcBef>
              <a:defRPr/>
            </a:pPr>
            <a:r>
              <a:rPr lang="it-IT" b="1" dirty="0" smtClean="0">
                <a:solidFill>
                  <a:srgbClr val="C00000"/>
                </a:solidFill>
              </a:rPr>
              <a:t>PUNTI </a:t>
            </a:r>
            <a:r>
              <a:rPr lang="it-IT" b="1" dirty="0" err="1" smtClean="0">
                <a:solidFill>
                  <a:srgbClr val="C00000"/>
                </a:solidFill>
              </a:rPr>
              <a:t>DI</a:t>
            </a:r>
            <a:r>
              <a:rPr lang="it-IT" b="1" dirty="0" smtClean="0">
                <a:solidFill>
                  <a:srgbClr val="C00000"/>
                </a:solidFill>
              </a:rPr>
              <a:t> FORZA DEL MODELLO  </a:t>
            </a:r>
            <a:endParaRPr lang="it-IT" b="1" dirty="0">
              <a:solidFill>
                <a:srgbClr val="C00000"/>
              </a:solidFill>
            </a:endParaRPr>
          </a:p>
        </p:txBody>
      </p:sp>
      <p:sp>
        <p:nvSpPr>
          <p:cNvPr id="15" name="AutoShape 18"/>
          <p:cNvSpPr>
            <a:spLocks noChangeArrowheads="1"/>
          </p:cNvSpPr>
          <p:nvPr/>
        </p:nvSpPr>
        <p:spPr bwMode="auto">
          <a:xfrm>
            <a:off x="4000496" y="714356"/>
            <a:ext cx="785813" cy="571504"/>
          </a:xfrm>
          <a:prstGeom prst="downArrow">
            <a:avLst>
              <a:gd name="adj1" fmla="val 50000"/>
              <a:gd name="adj2" fmla="val 33333"/>
            </a:avLst>
          </a:prstGeom>
          <a:solidFill>
            <a:srgbClr val="C00000"/>
          </a:solidFill>
          <a:ln w="9525">
            <a:solidFill>
              <a:schemeClr val="tx1"/>
            </a:solidFill>
            <a:miter lim="800000"/>
            <a:headEnd/>
            <a:tailEnd/>
          </a:ln>
        </p:spPr>
        <p:txBody>
          <a:bodyPr wrap="none" anchor="ctr"/>
          <a:lstStyle/>
          <a:p>
            <a:endParaRPr lang="it-IT"/>
          </a:p>
        </p:txBody>
      </p:sp>
    </p:spTree>
    <p:extLst>
      <p:ext uri="{BB962C8B-B14F-4D97-AF65-F5344CB8AC3E}">
        <p14:creationId xmlns:p14="http://schemas.microsoft.com/office/powerpoint/2010/main" xmlns="" val="39105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838428"/>
            <a:ext cx="8373615" cy="6019572"/>
          </a:xfrm>
          <a:ln>
            <a:noFill/>
          </a:ln>
        </p:spPr>
        <p:txBody>
          <a:bodyPr>
            <a:noAutofit/>
          </a:bodyPr>
          <a:lstStyle/>
          <a:p>
            <a:pPr algn="just">
              <a:buBlip>
                <a:blip r:embed="rId3"/>
              </a:buBlip>
            </a:pPr>
            <a:endParaRPr lang="it-IT" sz="2000" b="1" dirty="0" smtClean="0">
              <a:latin typeface="Arial" pitchFamily="34" charset="0"/>
              <a:ea typeface="ＭＳ Ｐゴシック" pitchFamily="34" charset="-128"/>
              <a:cs typeface="Arial" pitchFamily="34" charset="0"/>
            </a:endParaRPr>
          </a:p>
          <a:p>
            <a:pPr algn="just">
              <a:buBlip>
                <a:blip r:embed="rId3"/>
              </a:buBlip>
            </a:pPr>
            <a:r>
              <a:rPr lang="it-IT" sz="2000" b="1" dirty="0" smtClean="0">
                <a:latin typeface="Arial" pitchFamily="34" charset="0"/>
                <a:ea typeface="ＭＳ Ｐゴシック" pitchFamily="34" charset="-128"/>
                <a:cs typeface="Arial" pitchFamily="34" charset="0"/>
              </a:rPr>
              <a:t>ASS 5 indice cop.ra ass.le &gt;65 - anno 2013: 14,8% (FVG 10,6%)</a:t>
            </a:r>
          </a:p>
          <a:p>
            <a:pPr algn="just">
              <a:buBlip>
                <a:blip r:embed="rId3"/>
              </a:buBlip>
            </a:pPr>
            <a:r>
              <a:rPr lang="it-IT" sz="2000" b="1" dirty="0" smtClean="0">
                <a:latin typeface="Arial" pitchFamily="34" charset="0"/>
                <a:ea typeface="ＭＳ Ｐゴシック" pitchFamily="34" charset="-128"/>
                <a:cs typeface="Arial" pitchFamily="34" charset="0"/>
              </a:rPr>
              <a:t>ASS 5 indice cop.ra ass.le &gt;75 - anno 2013: 25,2% (FVG 18’1%)</a:t>
            </a:r>
          </a:p>
          <a:p>
            <a:pPr lvl="0" algn="just">
              <a:buNone/>
            </a:pPr>
            <a:endParaRPr lang="it-IT" sz="2000" b="1" dirty="0" smtClean="0">
              <a:latin typeface="Arial" pitchFamily="34" charset="0"/>
              <a:ea typeface="ＭＳ Ｐゴシック" pitchFamily="34" charset="-128"/>
              <a:cs typeface="Arial" pitchFamily="34" charset="0"/>
            </a:endParaRPr>
          </a:p>
          <a:p>
            <a:pPr>
              <a:buBlip>
                <a:blip r:embed="rId3"/>
              </a:buBlip>
            </a:pPr>
            <a:r>
              <a:rPr lang="it-IT" sz="2000" b="1" dirty="0" smtClean="0">
                <a:latin typeface="Arial" pitchFamily="34" charset="0"/>
                <a:cs typeface="Arial" pitchFamily="34" charset="0"/>
              </a:rPr>
              <a:t>Riduzione accessi inappropriati in PS </a:t>
            </a:r>
          </a:p>
          <a:p>
            <a:pPr marL="82296" lvl="0" indent="0">
              <a:buBlip>
                <a:blip r:embed="rId3"/>
              </a:buBlip>
            </a:pPr>
            <a:r>
              <a:rPr lang="it-IT" sz="2000" dirty="0" smtClean="0">
                <a:latin typeface="Arial" pitchFamily="34" charset="0"/>
                <a:cs typeface="Arial" pitchFamily="34" charset="0"/>
              </a:rPr>
              <a:t>  Ultimo </a:t>
            </a:r>
            <a:r>
              <a:rPr lang="it-IT" sz="2000" dirty="0">
                <a:latin typeface="Arial" pitchFamily="34" charset="0"/>
                <a:cs typeface="Arial" pitchFamily="34" charset="0"/>
              </a:rPr>
              <a:t>triennio </a:t>
            </a:r>
            <a:r>
              <a:rPr lang="it-IT" sz="2000" dirty="0">
                <a:solidFill>
                  <a:srgbClr val="FF0000"/>
                </a:solidFill>
                <a:latin typeface="Arial" pitchFamily="34" charset="0"/>
                <a:cs typeface="Arial" pitchFamily="34" charset="0"/>
              </a:rPr>
              <a:t>-</a:t>
            </a:r>
            <a:r>
              <a:rPr lang="it-IT" sz="2000" b="1" dirty="0">
                <a:solidFill>
                  <a:srgbClr val="FF0000"/>
                </a:solidFill>
                <a:latin typeface="Arial" pitchFamily="34" charset="0"/>
                <a:cs typeface="Arial" pitchFamily="34" charset="0"/>
              </a:rPr>
              <a:t>18,3% </a:t>
            </a:r>
            <a:r>
              <a:rPr lang="it-IT" sz="2000" dirty="0">
                <a:latin typeface="Arial" pitchFamily="34" charset="0"/>
                <a:cs typeface="Arial" pitchFamily="34" charset="0"/>
              </a:rPr>
              <a:t>accessi in PS con Cod. colore «bianco» al triage Ospedali di Palmanova e Latisana:</a:t>
            </a:r>
          </a:p>
          <a:p>
            <a:pPr marL="82296" lvl="0" indent="0">
              <a:buNone/>
            </a:pPr>
            <a:r>
              <a:rPr lang="it-IT" sz="2000" dirty="0" smtClean="0">
                <a:latin typeface="Arial" pitchFamily="34" charset="0"/>
                <a:cs typeface="Arial" pitchFamily="34" charset="0"/>
              </a:rPr>
              <a:t>	Anni 2005-2007</a:t>
            </a:r>
            <a:r>
              <a:rPr lang="it-IT" sz="2000" dirty="0">
                <a:latin typeface="Arial" pitchFamily="34" charset="0"/>
                <a:cs typeface="Arial" pitchFamily="34" charset="0"/>
              </a:rPr>
              <a:t>: n. 97.282 </a:t>
            </a:r>
            <a:r>
              <a:rPr lang="it-IT" sz="2000" dirty="0" smtClean="0">
                <a:latin typeface="Arial" pitchFamily="34" charset="0"/>
                <a:cs typeface="Arial" pitchFamily="34" charset="0"/>
              </a:rPr>
              <a:t>accessi</a:t>
            </a:r>
          </a:p>
          <a:p>
            <a:pPr marL="82296" indent="0">
              <a:buNone/>
            </a:pPr>
            <a:r>
              <a:rPr lang="it-IT" sz="2000" dirty="0" smtClean="0">
                <a:latin typeface="Arial" pitchFamily="34" charset="0"/>
                <a:cs typeface="Arial" pitchFamily="34" charset="0"/>
              </a:rPr>
              <a:t>	Anni 2009-2011: n.79.397 </a:t>
            </a:r>
            <a:r>
              <a:rPr lang="it-IT" sz="2000" dirty="0">
                <a:latin typeface="Arial" pitchFamily="34" charset="0"/>
                <a:cs typeface="Arial" pitchFamily="34" charset="0"/>
              </a:rPr>
              <a:t>(-17.885) </a:t>
            </a:r>
            <a:r>
              <a:rPr lang="it-IT" sz="2000" dirty="0" smtClean="0">
                <a:latin typeface="Arial" pitchFamily="34" charset="0"/>
                <a:cs typeface="Arial" pitchFamily="34" charset="0"/>
              </a:rPr>
              <a:t>accessi </a:t>
            </a:r>
          </a:p>
          <a:p>
            <a:pPr marL="82296" lvl="0" indent="0">
              <a:buNone/>
              <a:defRPr/>
            </a:pPr>
            <a:r>
              <a:rPr lang="it-IT" sz="2000" dirty="0" smtClean="0">
                <a:latin typeface="Arial" pitchFamily="34" charset="0"/>
                <a:cs typeface="Arial" pitchFamily="34" charset="0"/>
              </a:rPr>
              <a:t>	Anno </a:t>
            </a:r>
            <a:r>
              <a:rPr lang="it-IT" sz="2000" dirty="0">
                <a:latin typeface="Arial" pitchFamily="34" charset="0"/>
                <a:cs typeface="Arial" pitchFamily="34" charset="0"/>
              </a:rPr>
              <a:t>2011 vs 2009: - 4742 accessi</a:t>
            </a:r>
          </a:p>
          <a:p>
            <a:pPr marL="82296" indent="0">
              <a:buBlip>
                <a:blip r:embed="rId3"/>
              </a:buBlip>
            </a:pPr>
            <a:endParaRPr lang="it-IT" sz="2000" dirty="0" smtClean="0">
              <a:latin typeface="Arial" pitchFamily="34" charset="0"/>
              <a:cs typeface="Arial" pitchFamily="34" charset="0"/>
            </a:endParaRPr>
          </a:p>
          <a:p>
            <a:pPr algn="just">
              <a:buBlip>
                <a:blip r:embed="rId3"/>
              </a:buBlip>
            </a:pPr>
            <a:r>
              <a:rPr lang="it-IT" sz="2000" b="1" dirty="0" smtClean="0">
                <a:latin typeface="Arial" pitchFamily="34" charset="0"/>
                <a:cs typeface="Arial" pitchFamily="34" charset="0"/>
              </a:rPr>
              <a:t>Riduzione </a:t>
            </a:r>
            <a:r>
              <a:rPr lang="it-IT" sz="2000" b="1" dirty="0">
                <a:latin typeface="Arial" pitchFamily="34" charset="0"/>
                <a:cs typeface="Arial" pitchFamily="34" charset="0"/>
              </a:rPr>
              <a:t>ricorso all’ospedalizzazione</a:t>
            </a:r>
          </a:p>
          <a:p>
            <a:pPr marL="82296" lvl="0" indent="0">
              <a:buBlip>
                <a:blip r:embed="rId3"/>
              </a:buBlip>
            </a:pPr>
            <a:r>
              <a:rPr lang="it-IT" sz="2000" dirty="0" smtClean="0">
                <a:latin typeface="Arial" pitchFamily="34" charset="0"/>
                <a:cs typeface="Arial" pitchFamily="34" charset="0"/>
              </a:rPr>
              <a:t>Tasso </a:t>
            </a:r>
            <a:r>
              <a:rPr lang="it-IT" sz="2000" dirty="0">
                <a:latin typeface="Arial" pitchFamily="34" charset="0"/>
                <a:cs typeface="Arial" pitchFamily="34" charset="0"/>
              </a:rPr>
              <a:t>grezzo di ospedalizzazione tra i più bassi in FVG</a:t>
            </a:r>
          </a:p>
          <a:p>
            <a:pPr marL="82296" indent="0">
              <a:buBlip>
                <a:blip r:embed="rId3"/>
              </a:buBlip>
            </a:pPr>
            <a:r>
              <a:rPr lang="it-IT" sz="2000" b="1" dirty="0" smtClean="0">
                <a:latin typeface="Arial" pitchFamily="34" charset="0"/>
                <a:cs typeface="Arial" pitchFamily="34" charset="0"/>
              </a:rPr>
              <a:t> Anno 2013: 134,8‰ (</a:t>
            </a:r>
            <a:r>
              <a:rPr lang="it-IT" sz="2000" b="1" dirty="0">
                <a:latin typeface="Arial" pitchFamily="34" charset="0"/>
                <a:cs typeface="Arial" pitchFamily="34" charset="0"/>
              </a:rPr>
              <a:t>FVG 155,5 </a:t>
            </a:r>
            <a:r>
              <a:rPr lang="it-IT" sz="2000" b="1" dirty="0" smtClean="0">
                <a:latin typeface="Arial" pitchFamily="34" charset="0"/>
                <a:cs typeface="Arial" pitchFamily="34" charset="0"/>
              </a:rPr>
              <a:t>‰ )</a:t>
            </a:r>
            <a:r>
              <a:rPr lang="it-IT" sz="2000" dirty="0" smtClean="0">
                <a:latin typeface="Arial" pitchFamily="34" charset="0"/>
                <a:cs typeface="Arial" pitchFamily="34" charset="0"/>
              </a:rPr>
              <a:t>											</a:t>
            </a:r>
            <a:r>
              <a:rPr lang="it-IT" sz="1100" b="1" i="1" dirty="0" smtClean="0">
                <a:latin typeface="Arial" pitchFamily="34" charset="0"/>
                <a:ea typeface="ＭＳ Ｐゴシック" pitchFamily="34" charset="-128"/>
                <a:cs typeface="Arial" pitchFamily="34" charset="0"/>
              </a:rPr>
              <a:t>(</a:t>
            </a:r>
            <a:r>
              <a:rPr lang="it-IT" sz="1100" b="1" i="1" dirty="0">
                <a:latin typeface="Arial" pitchFamily="34" charset="0"/>
                <a:ea typeface="ＭＳ Ｐゴシック" pitchFamily="34" charset="-128"/>
                <a:cs typeface="Arial" pitchFamily="34" charset="0"/>
              </a:rPr>
              <a:t>Fonte dati: SISSR FVG</a:t>
            </a:r>
            <a:r>
              <a:rPr lang="it-IT" sz="1100" b="1" i="1" dirty="0" smtClean="0">
                <a:latin typeface="Arial" pitchFamily="34" charset="0"/>
                <a:ea typeface="ＭＳ Ｐゴシック" pitchFamily="34" charset="-128"/>
                <a:cs typeface="Arial" pitchFamily="34" charset="0"/>
              </a:rPr>
              <a:t>)</a:t>
            </a:r>
          </a:p>
          <a:p>
            <a:pPr marL="82296" indent="0" algn="r">
              <a:buBlip>
                <a:blip r:embed="rId3"/>
              </a:buBlip>
            </a:pPr>
            <a:endParaRPr lang="it-IT" sz="2000" b="1" i="1" dirty="0">
              <a:latin typeface="Arial" pitchFamily="34" charset="0"/>
              <a:ea typeface="ＭＳ Ｐゴシック" pitchFamily="34" charset="-128"/>
              <a:cs typeface="Arial" pitchFamily="34" charset="0"/>
            </a:endParaRPr>
          </a:p>
        </p:txBody>
      </p:sp>
      <p:sp>
        <p:nvSpPr>
          <p:cNvPr id="5" name="Text Box 5"/>
          <p:cNvSpPr txBox="1">
            <a:spLocks noChangeArrowheads="1"/>
          </p:cNvSpPr>
          <p:nvPr/>
        </p:nvSpPr>
        <p:spPr bwMode="auto">
          <a:xfrm>
            <a:off x="642910" y="357166"/>
            <a:ext cx="7772400" cy="387798"/>
          </a:xfrm>
          <a:prstGeom prst="rect">
            <a:avLst/>
          </a:prstGeom>
          <a:solidFill>
            <a:schemeClr val="bg1">
              <a:lumMod val="85000"/>
            </a:schemeClr>
          </a:solidFill>
          <a:ln w="19050">
            <a:solidFill>
              <a:schemeClr val="tx1"/>
            </a:solidFill>
            <a:miter lim="800000"/>
            <a:headEnd/>
            <a:tailEnd/>
          </a:ln>
        </p:spPr>
        <p:txBody>
          <a:bodyPr>
            <a:spAutoFit/>
          </a:bodyPr>
          <a:lstStyle/>
          <a:p>
            <a:pPr algn="ctr">
              <a:lnSpc>
                <a:spcPct val="80000"/>
              </a:lnSpc>
              <a:spcBef>
                <a:spcPct val="50000"/>
              </a:spcBef>
              <a:defRPr/>
            </a:pPr>
            <a:r>
              <a:rPr lang="it-IT" sz="2400" b="1" dirty="0" smtClean="0">
                <a:solidFill>
                  <a:srgbClr val="C00000"/>
                </a:solidFill>
                <a:latin typeface="Arial" pitchFamily="34" charset="0"/>
                <a:cs typeface="Arial" pitchFamily="34" charset="0"/>
              </a:rPr>
              <a:t>INFERMIERE </a:t>
            </a:r>
            <a:r>
              <a:rPr lang="it-IT" sz="2400" b="1" dirty="0" err="1" smtClean="0">
                <a:solidFill>
                  <a:srgbClr val="C00000"/>
                </a:solidFill>
                <a:latin typeface="Arial" pitchFamily="34" charset="0"/>
                <a:cs typeface="Arial" pitchFamily="34" charset="0"/>
              </a:rPr>
              <a:t>DI</a:t>
            </a:r>
            <a:r>
              <a:rPr lang="it-IT" sz="2400" b="1" dirty="0" smtClean="0">
                <a:solidFill>
                  <a:srgbClr val="C00000"/>
                </a:solidFill>
                <a:latin typeface="Arial" pitchFamily="34" charset="0"/>
                <a:cs typeface="Arial" pitchFamily="34" charset="0"/>
              </a:rPr>
              <a:t> COMUNITA’: ESITI </a:t>
            </a:r>
            <a:r>
              <a:rPr lang="it-IT" sz="2400" b="1" dirty="0" err="1" smtClean="0">
                <a:solidFill>
                  <a:srgbClr val="C00000"/>
                </a:solidFill>
                <a:latin typeface="Arial" pitchFamily="34" charset="0"/>
                <a:cs typeface="Arial" pitchFamily="34" charset="0"/>
              </a:rPr>
              <a:t>DI</a:t>
            </a:r>
            <a:r>
              <a:rPr lang="it-IT" sz="2400" b="1" dirty="0" smtClean="0">
                <a:solidFill>
                  <a:srgbClr val="C00000"/>
                </a:solidFill>
                <a:latin typeface="Arial" pitchFamily="34" charset="0"/>
                <a:cs typeface="Arial" pitchFamily="34" charset="0"/>
              </a:rPr>
              <a:t> SISTEMA</a:t>
            </a:r>
            <a:endParaRPr lang="it-IT"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31359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685800" y="990600"/>
          <a:ext cx="7924800" cy="3895725"/>
        </p:xfrm>
        <a:graphic>
          <a:graphicData uri="http://schemas.openxmlformats.org/presentationml/2006/ole">
            <p:oleObj spid="_x0000_s943106" name="Grafico" r:id="rId3" imgW="6248363" imgH="4086115" progId="MSGraph.Chart.8">
              <p:embed followColorScheme="full"/>
            </p:oleObj>
          </a:graphicData>
        </a:graphic>
      </p:graphicFrame>
      <p:sp>
        <p:nvSpPr>
          <p:cNvPr id="2051" name="Text Box 4"/>
          <p:cNvSpPr txBox="1">
            <a:spLocks noChangeArrowheads="1"/>
          </p:cNvSpPr>
          <p:nvPr/>
        </p:nvSpPr>
        <p:spPr bwMode="auto">
          <a:xfrm>
            <a:off x="381000" y="5029200"/>
            <a:ext cx="8534400" cy="1552575"/>
          </a:xfrm>
          <a:prstGeom prst="rect">
            <a:avLst/>
          </a:prstGeom>
          <a:noFill/>
          <a:ln w="9525">
            <a:noFill/>
            <a:miter lim="800000"/>
            <a:headEnd/>
            <a:tailEnd/>
          </a:ln>
        </p:spPr>
        <p:txBody>
          <a:bodyPr>
            <a:spAutoFit/>
          </a:bodyPr>
          <a:lstStyle/>
          <a:p>
            <a:pPr algn="just">
              <a:lnSpc>
                <a:spcPct val="120000"/>
              </a:lnSpc>
              <a:buFontTx/>
              <a:buBlip>
                <a:blip r:embed="rId4"/>
              </a:buBlip>
            </a:pPr>
            <a:r>
              <a:rPr lang="it-IT" sz="1800" b="1" dirty="0">
                <a:latin typeface="Arial" pitchFamily="34" charset="0"/>
                <a:cs typeface="Arial" pitchFamily="34" charset="0"/>
                <a:sym typeface="Symbol" pitchFamily="18" charset="2"/>
              </a:rPr>
              <a:t> </a:t>
            </a:r>
            <a:r>
              <a:rPr lang="it-IT" sz="2000" b="1" dirty="0">
                <a:latin typeface="Arial" pitchFamily="34" charset="0"/>
                <a:cs typeface="Arial" pitchFamily="34" charset="0"/>
                <a:sym typeface="Symbol" pitchFamily="18" charset="2"/>
              </a:rPr>
              <a:t>Soddisfazione qualità del servizio IC 93%  (minor disagio spostamenti, &gt; rapporto di fiducia con inf, &gt; counselling, &gt; rep.tà IC) </a:t>
            </a:r>
          </a:p>
          <a:p>
            <a:pPr algn="just">
              <a:lnSpc>
                <a:spcPct val="120000"/>
              </a:lnSpc>
              <a:buFontTx/>
              <a:buBlip>
                <a:blip r:embed="rId4"/>
              </a:buBlip>
            </a:pPr>
            <a:r>
              <a:rPr lang="it-IT" sz="2000" b="1" dirty="0">
                <a:latin typeface="Arial" pitchFamily="34" charset="0"/>
                <a:cs typeface="Arial" pitchFamily="34" charset="0"/>
                <a:sym typeface="Symbol" pitchFamily="18" charset="2"/>
              </a:rPr>
              <a:t> Buona qualità del servizio 90% per accessibilità, soddisfazione dei bisogni, organizzazione,cordialità</a:t>
            </a:r>
            <a:endParaRPr lang="it-IT" sz="2000" b="1" dirty="0">
              <a:latin typeface="Arial" pitchFamily="34" charset="0"/>
              <a:cs typeface="Arial" pitchFamily="34" charset="0"/>
            </a:endParaRPr>
          </a:p>
        </p:txBody>
      </p:sp>
      <p:sp>
        <p:nvSpPr>
          <p:cNvPr id="2052" name="Text Box 5"/>
          <p:cNvSpPr txBox="1">
            <a:spLocks noChangeArrowheads="1"/>
          </p:cNvSpPr>
          <p:nvPr/>
        </p:nvSpPr>
        <p:spPr bwMode="auto">
          <a:xfrm>
            <a:off x="762000" y="304800"/>
            <a:ext cx="7696200" cy="457200"/>
          </a:xfrm>
          <a:prstGeom prst="rect">
            <a:avLst/>
          </a:prstGeom>
          <a:noFill/>
          <a:ln w="9525">
            <a:noFill/>
            <a:miter lim="800000"/>
            <a:headEnd/>
            <a:tailEnd/>
          </a:ln>
        </p:spPr>
        <p:txBody>
          <a:bodyPr>
            <a:spAutoFit/>
          </a:bodyPr>
          <a:lstStyle/>
          <a:p>
            <a:endParaRPr lang="it-IT"/>
          </a:p>
        </p:txBody>
      </p:sp>
      <p:sp>
        <p:nvSpPr>
          <p:cNvPr id="2053" name="Text Box 6"/>
          <p:cNvSpPr txBox="1">
            <a:spLocks noChangeArrowheads="1"/>
          </p:cNvSpPr>
          <p:nvPr/>
        </p:nvSpPr>
        <p:spPr bwMode="auto">
          <a:xfrm>
            <a:off x="533400" y="457200"/>
            <a:ext cx="8153400" cy="457200"/>
          </a:xfrm>
          <a:prstGeom prst="rect">
            <a:avLst/>
          </a:prstGeom>
          <a:noFill/>
          <a:ln w="9525">
            <a:noFill/>
            <a:miter lim="800000"/>
            <a:headEnd/>
            <a:tailEnd/>
          </a:ln>
        </p:spPr>
        <p:txBody>
          <a:bodyPr>
            <a:spAutoFit/>
          </a:bodyPr>
          <a:lstStyle/>
          <a:p>
            <a:endParaRPr lang="it-IT"/>
          </a:p>
        </p:txBody>
      </p:sp>
      <p:sp>
        <p:nvSpPr>
          <p:cNvPr id="2054" name="Text Box 7"/>
          <p:cNvSpPr txBox="1">
            <a:spLocks noChangeArrowheads="1"/>
          </p:cNvSpPr>
          <p:nvPr/>
        </p:nvSpPr>
        <p:spPr bwMode="auto">
          <a:xfrm>
            <a:off x="3184525" y="420688"/>
            <a:ext cx="184150" cy="457200"/>
          </a:xfrm>
          <a:prstGeom prst="rect">
            <a:avLst/>
          </a:prstGeom>
          <a:noFill/>
          <a:ln w="9525">
            <a:noFill/>
            <a:miter lim="800000"/>
            <a:headEnd/>
            <a:tailEnd/>
          </a:ln>
        </p:spPr>
        <p:txBody>
          <a:bodyPr wrap="none">
            <a:spAutoFit/>
          </a:bodyPr>
          <a:lstStyle/>
          <a:p>
            <a:endParaRPr lang="it-IT"/>
          </a:p>
        </p:txBody>
      </p:sp>
      <p:sp>
        <p:nvSpPr>
          <p:cNvPr id="2055" name="Rectangle 8"/>
          <p:cNvSpPr>
            <a:spLocks noChangeArrowheads="1"/>
          </p:cNvSpPr>
          <p:nvPr/>
        </p:nvSpPr>
        <p:spPr bwMode="auto">
          <a:xfrm>
            <a:off x="228600" y="304800"/>
            <a:ext cx="8534400" cy="535531"/>
          </a:xfrm>
          <a:prstGeom prst="rect">
            <a:avLst/>
          </a:prstGeom>
          <a:solidFill>
            <a:srgbClr val="DDDDDD"/>
          </a:solidFill>
          <a:ln w="19050">
            <a:solidFill>
              <a:schemeClr val="tx1"/>
            </a:solidFill>
            <a:miter lim="800000"/>
            <a:headEnd/>
            <a:tailEnd/>
          </a:ln>
        </p:spPr>
        <p:txBody>
          <a:bodyPr>
            <a:spAutoFit/>
          </a:bodyPr>
          <a:lstStyle/>
          <a:p>
            <a:pPr algn="ctr">
              <a:lnSpc>
                <a:spcPct val="120000"/>
              </a:lnSpc>
              <a:spcBef>
                <a:spcPct val="50000"/>
              </a:spcBef>
            </a:pPr>
            <a:r>
              <a:rPr lang="it-IT" sz="2400" b="1" dirty="0">
                <a:solidFill>
                  <a:srgbClr val="CC0000"/>
                </a:solidFill>
                <a:latin typeface="Arial" pitchFamily="34" charset="0"/>
                <a:cs typeface="Arial" pitchFamily="34" charset="0"/>
              </a:rPr>
              <a:t> DATI QUALITA’ PERCEPITA </a:t>
            </a:r>
            <a:r>
              <a:rPr lang="it-IT" sz="2400" b="1" dirty="0" smtClean="0">
                <a:solidFill>
                  <a:srgbClr val="CC0000"/>
                </a:solidFill>
                <a:latin typeface="Arial" pitchFamily="34" charset="0"/>
                <a:cs typeface="Arial" pitchFamily="34" charset="0"/>
              </a:rPr>
              <a:t>2002-2009</a:t>
            </a:r>
            <a:endParaRPr lang="it-IT" sz="2400" b="1" dirty="0">
              <a:solidFill>
                <a:srgbClr val="CC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971600" y="-387424"/>
            <a:ext cx="9144000" cy="1462088"/>
          </a:xfrm>
        </p:spPr>
        <p:txBody>
          <a:bodyPr/>
          <a:lstStyle/>
          <a:p>
            <a:r>
              <a:rPr lang="it-IT" sz="2800" dirty="0" smtClean="0"/>
              <a:t/>
            </a:r>
            <a:br>
              <a:rPr lang="it-IT" sz="2800" dirty="0" smtClean="0"/>
            </a:br>
            <a:endParaRPr lang="it-IT" sz="3600" dirty="0"/>
          </a:p>
        </p:txBody>
      </p:sp>
      <p:sp>
        <p:nvSpPr>
          <p:cNvPr id="6" name="Segnaposto contenuto 2"/>
          <p:cNvSpPr txBox="1">
            <a:spLocks/>
          </p:cNvSpPr>
          <p:nvPr/>
        </p:nvSpPr>
        <p:spPr>
          <a:xfrm>
            <a:off x="611560" y="1268760"/>
            <a:ext cx="8040994" cy="2210459"/>
          </a:xfrm>
          <a:prstGeom prst="rect">
            <a:avLst/>
          </a:prstGeom>
          <a:solidFill>
            <a:schemeClr val="bg1"/>
          </a:solidFill>
          <a:ln>
            <a:solidFill>
              <a:schemeClr val="bg1">
                <a:lumMod val="85000"/>
              </a:schemeClr>
            </a:solidFill>
          </a:ln>
        </p:spPr>
        <p:txBody>
          <a:bodyPr>
            <a:normAutofit fontScale="2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lnSpc>
                <a:spcPct val="170000"/>
              </a:lnSpc>
              <a:buNone/>
              <a:defRPr/>
            </a:pPr>
            <a:r>
              <a:rPr lang="it-IT" sz="11200" b="1" i="1" dirty="0" smtClean="0">
                <a:latin typeface="Arial" pitchFamily="34" charset="0"/>
                <a:cs typeface="Arial" pitchFamily="34" charset="0"/>
              </a:rPr>
              <a:t>Dal modello </a:t>
            </a:r>
            <a:r>
              <a:rPr lang="it-IT" sz="11200" b="1" i="1" dirty="0" smtClean="0">
                <a:solidFill>
                  <a:srgbClr val="C00000"/>
                </a:solidFill>
                <a:latin typeface="Arial" pitchFamily="34" charset="0"/>
                <a:cs typeface="Arial" pitchFamily="34" charset="0"/>
              </a:rPr>
              <a:t>«INFERMIERE DI COMUNITÀ»…</a:t>
            </a:r>
          </a:p>
          <a:p>
            <a:pPr marL="82296" indent="0" algn="ctr">
              <a:lnSpc>
                <a:spcPct val="170000"/>
              </a:lnSpc>
              <a:buNone/>
              <a:defRPr/>
            </a:pPr>
            <a:r>
              <a:rPr lang="it-IT" sz="11200" b="1" i="1" dirty="0" smtClean="0">
                <a:latin typeface="Arial" pitchFamily="34" charset="0"/>
                <a:cs typeface="Arial" pitchFamily="34" charset="0"/>
              </a:rPr>
              <a:t>  verso lo sviluppo delle competenze del   </a:t>
            </a:r>
          </a:p>
          <a:p>
            <a:pPr marL="82296" indent="0" algn="ctr">
              <a:lnSpc>
                <a:spcPct val="170000"/>
              </a:lnSpc>
              <a:buNone/>
              <a:defRPr/>
            </a:pPr>
            <a:r>
              <a:rPr lang="it-IT" sz="11200" b="1" i="1" dirty="0" smtClean="0">
                <a:solidFill>
                  <a:srgbClr val="C00000"/>
                </a:solidFill>
                <a:latin typeface="Arial" pitchFamily="34" charset="0"/>
                <a:cs typeface="Arial" pitchFamily="34" charset="0"/>
              </a:rPr>
              <a:t>«TEAM DI COMUNITÀ»</a:t>
            </a:r>
            <a:endParaRPr lang="it-IT" sz="11200" b="1" dirty="0" smtClean="0">
              <a:solidFill>
                <a:srgbClr val="C00000"/>
              </a:solidFill>
              <a:latin typeface="Arial" pitchFamily="34" charset="0"/>
              <a:cs typeface="Arial" pitchFamily="34" charset="0"/>
            </a:endParaRPr>
          </a:p>
          <a:p>
            <a:pPr marL="82296" indent="0" algn="ctr">
              <a:buNone/>
              <a:defRPr/>
            </a:pPr>
            <a:endParaRPr lang="it-IT" sz="5100" b="1" i="1" dirty="0">
              <a:solidFill>
                <a:srgbClr val="C00000"/>
              </a:solidFill>
              <a:latin typeface="Arial" pitchFamily="34" charset="0"/>
              <a:cs typeface="Arial" pitchFamily="34" charset="0"/>
            </a:endParaRPr>
          </a:p>
        </p:txBody>
      </p:sp>
      <p:sp>
        <p:nvSpPr>
          <p:cNvPr id="5" name="Freccia in giù 4"/>
          <p:cNvSpPr/>
          <p:nvPr/>
        </p:nvSpPr>
        <p:spPr>
          <a:xfrm>
            <a:off x="3929058" y="3531689"/>
            <a:ext cx="1214446" cy="1384472"/>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sp>
        <p:nvSpPr>
          <p:cNvPr id="7" name="Rettangolo 6"/>
          <p:cNvSpPr/>
          <p:nvPr/>
        </p:nvSpPr>
        <p:spPr>
          <a:xfrm>
            <a:off x="611559" y="5085184"/>
            <a:ext cx="8040995" cy="1200329"/>
          </a:xfrm>
          <a:prstGeom prst="rect">
            <a:avLst/>
          </a:prstGeom>
        </p:spPr>
        <p:txBody>
          <a:bodyPr wrap="square">
            <a:spAutoFit/>
          </a:bodyPr>
          <a:lstStyle/>
          <a:p>
            <a:pPr algn="ctr">
              <a:buClr>
                <a:schemeClr val="accent1">
                  <a:lumMod val="75000"/>
                </a:schemeClr>
              </a:buClr>
              <a:buSzPct val="106000"/>
              <a:defRPr/>
            </a:pPr>
            <a:r>
              <a:rPr lang="it-IT" sz="2400" b="1" dirty="0" smtClean="0">
                <a:latin typeface="Arial" pitchFamily="34" charset="0"/>
                <a:cs typeface="Arial" pitchFamily="34" charset="0"/>
              </a:rPr>
              <a:t>SELEZIONARE POPOLAZIONI OMOGENEE  </a:t>
            </a:r>
          </a:p>
          <a:p>
            <a:pPr algn="ctr">
              <a:buClr>
                <a:schemeClr val="accent1">
                  <a:lumMod val="75000"/>
                </a:schemeClr>
              </a:buClr>
              <a:buSzPct val="106000"/>
              <a:defRPr/>
            </a:pPr>
            <a:r>
              <a:rPr lang="it-IT" sz="2400" b="1" dirty="0" smtClean="0">
                <a:latin typeface="Arial" pitchFamily="34" charset="0"/>
                <a:cs typeface="Arial" pitchFamily="34" charset="0"/>
              </a:rPr>
              <a:t>E MISURARE  GLI ESITI PRODOTTI</a:t>
            </a:r>
          </a:p>
          <a:p>
            <a:pPr algn="ctr">
              <a:buClr>
                <a:schemeClr val="accent1">
                  <a:lumMod val="75000"/>
                </a:schemeClr>
              </a:buClr>
              <a:buSzPct val="106000"/>
              <a:defRPr/>
            </a:pPr>
            <a:r>
              <a:rPr lang="it-IT" sz="2400" b="1" dirty="0" smtClean="0">
                <a:latin typeface="Arial" pitchFamily="34" charset="0"/>
                <a:cs typeface="Arial" pitchFamily="34" charset="0"/>
              </a:rPr>
              <a:t>PER LA PERSONA, LA FAMIGLIA E LA COMUNITÀ</a:t>
            </a:r>
            <a:endParaRPr lang="it-IT" sz="2400" b="1" dirty="0">
              <a:latin typeface="Arial" pitchFamily="34" charset="0"/>
              <a:cs typeface="Arial" pitchFamily="34" charset="0"/>
            </a:endParaRPr>
          </a:p>
        </p:txBody>
      </p:sp>
      <p:sp>
        <p:nvSpPr>
          <p:cNvPr id="9" name="Text Box 5"/>
          <p:cNvSpPr txBox="1">
            <a:spLocks noChangeArrowheads="1"/>
          </p:cNvSpPr>
          <p:nvPr/>
        </p:nvSpPr>
        <p:spPr bwMode="auto">
          <a:xfrm>
            <a:off x="642910" y="285728"/>
            <a:ext cx="7772400" cy="437043"/>
          </a:xfrm>
          <a:prstGeom prst="rect">
            <a:avLst/>
          </a:prstGeom>
          <a:solidFill>
            <a:schemeClr val="bg1">
              <a:lumMod val="85000"/>
            </a:schemeClr>
          </a:solidFill>
          <a:ln w="19050">
            <a:solidFill>
              <a:schemeClr val="tx1"/>
            </a:solidFill>
            <a:miter lim="800000"/>
            <a:headEnd/>
            <a:tailEnd/>
          </a:ln>
        </p:spPr>
        <p:txBody>
          <a:bodyPr>
            <a:spAutoFit/>
          </a:bodyPr>
          <a:lstStyle/>
          <a:p>
            <a:pPr algn="ctr">
              <a:lnSpc>
                <a:spcPct val="80000"/>
              </a:lnSpc>
              <a:spcBef>
                <a:spcPct val="50000"/>
              </a:spcBef>
              <a:defRPr/>
            </a:pPr>
            <a:r>
              <a:rPr lang="it-IT" sz="2800" b="1" dirty="0" smtClean="0">
                <a:solidFill>
                  <a:srgbClr val="C00000"/>
                </a:solidFill>
                <a:latin typeface="Arial" pitchFamily="34" charset="0"/>
                <a:cs typeface="Arial" pitchFamily="34" charset="0"/>
              </a:rPr>
              <a:t>PROSPETTIVE PER IL FUTURO</a:t>
            </a:r>
            <a:endParaRPr lang="it-IT"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12682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85786" y="1214422"/>
            <a:ext cx="8001056" cy="5429288"/>
          </a:xfrm>
          <a:solidFill>
            <a:schemeClr val="bg1">
              <a:lumMod val="95000"/>
            </a:schemeClr>
          </a:solidFill>
          <a:ln>
            <a:solidFill>
              <a:schemeClr val="tx2"/>
            </a:solidFill>
          </a:ln>
        </p:spPr>
        <p:txBody>
          <a:bodyPr>
            <a:noAutofit/>
          </a:bodyPr>
          <a:lstStyle/>
          <a:p>
            <a:pPr eaLnBrk="1" hangingPunct="1">
              <a:lnSpc>
                <a:spcPct val="80000"/>
              </a:lnSpc>
              <a:buClr>
                <a:schemeClr val="bg2"/>
              </a:buClr>
              <a:buFont typeface="Wingdings" pitchFamily="2" charset="2"/>
              <a:buChar char="Ø"/>
              <a:defRPr/>
            </a:pPr>
            <a:endParaRPr lang="en-US" sz="2000" b="1" dirty="0" smtClean="0">
              <a:solidFill>
                <a:srgbClr val="C00000"/>
              </a:solidFill>
              <a:latin typeface="Arial" pitchFamily="34" charset="0"/>
              <a:cs typeface="Arial" pitchFamily="34" charset="0"/>
            </a:endParaRPr>
          </a:p>
          <a:p>
            <a:pPr eaLnBrk="1" hangingPunct="1">
              <a:lnSpc>
                <a:spcPct val="80000"/>
              </a:lnSpc>
              <a:buClr>
                <a:schemeClr val="bg2"/>
              </a:buClr>
              <a:buFont typeface="Wingdings" pitchFamily="2" charset="2"/>
              <a:buChar char="Ø"/>
              <a:defRPr/>
            </a:pPr>
            <a:r>
              <a:rPr lang="en-US" sz="2000" b="1" dirty="0" err="1" smtClean="0">
                <a:solidFill>
                  <a:srgbClr val="C00000"/>
                </a:solidFill>
                <a:latin typeface="Arial" pitchFamily="34" charset="0"/>
                <a:cs typeface="Arial" pitchFamily="34" charset="0"/>
              </a:rPr>
              <a:t>Invecchiamento</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della</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popolazione</a:t>
            </a:r>
            <a:endParaRPr lang="en-US" sz="2000" b="1" dirty="0" smtClean="0">
              <a:solidFill>
                <a:srgbClr val="C00000"/>
              </a:solidFill>
              <a:latin typeface="Arial" pitchFamily="34" charset="0"/>
              <a:cs typeface="Arial" pitchFamily="34" charset="0"/>
            </a:endParaRPr>
          </a:p>
          <a:p>
            <a:pPr eaLnBrk="1" hangingPunct="1">
              <a:lnSpc>
                <a:spcPct val="80000"/>
              </a:lnSpc>
              <a:buClr>
                <a:schemeClr val="bg2"/>
              </a:buClr>
              <a:buFont typeface="Wingdings" pitchFamily="2" charset="2"/>
              <a:buNone/>
              <a:defRPr/>
            </a:pPr>
            <a:r>
              <a:rPr lang="en-US" sz="2000" b="1" dirty="0" smtClean="0">
                <a:solidFill>
                  <a:srgbClr val="000000"/>
                </a:solidFill>
                <a:latin typeface="Arial" pitchFamily="34" charset="0"/>
                <a:cs typeface="Arial" pitchFamily="34" charset="0"/>
              </a:rPr>
              <a:t>    	</a:t>
            </a:r>
            <a:r>
              <a:rPr lang="it-IT" sz="2000" dirty="0" smtClean="0">
                <a:solidFill>
                  <a:srgbClr val="000000"/>
                </a:solidFill>
                <a:latin typeface="Arial" pitchFamily="34" charset="0"/>
                <a:cs typeface="Arial" pitchFamily="34" charset="0"/>
              </a:rPr>
              <a:t>23% popolazione con età </a:t>
            </a:r>
            <a:r>
              <a:rPr lang="en-US" sz="2000" dirty="0" smtClean="0">
                <a:solidFill>
                  <a:srgbClr val="000000"/>
                </a:solidFill>
                <a:latin typeface="Arial" pitchFamily="34" charset="0"/>
                <a:cs typeface="Arial" pitchFamily="34" charset="0"/>
              </a:rPr>
              <a:t>&gt;65 </a:t>
            </a:r>
            <a:r>
              <a:rPr lang="en-US" sz="2000" dirty="0" err="1" smtClean="0">
                <a:solidFill>
                  <a:srgbClr val="000000"/>
                </a:solidFill>
                <a:latin typeface="Arial" pitchFamily="34" charset="0"/>
                <a:cs typeface="Arial" pitchFamily="34" charset="0"/>
              </a:rPr>
              <a:t>anni</a:t>
            </a:r>
            <a:endParaRPr lang="en-US" sz="2000" dirty="0" smtClean="0">
              <a:solidFill>
                <a:srgbClr val="000000"/>
              </a:solidFill>
              <a:latin typeface="Arial" pitchFamily="34" charset="0"/>
              <a:cs typeface="Arial" pitchFamily="34" charset="0"/>
            </a:endParaRPr>
          </a:p>
          <a:p>
            <a:pPr eaLnBrk="1" hangingPunct="1">
              <a:lnSpc>
                <a:spcPct val="80000"/>
              </a:lnSpc>
              <a:buClr>
                <a:schemeClr val="bg2"/>
              </a:buClr>
              <a:buFont typeface="Wingdings" pitchFamily="2" charset="2"/>
              <a:buNone/>
              <a:defRPr/>
            </a:pPr>
            <a:r>
              <a:rPr lang="en-US" sz="2000" dirty="0" smtClean="0">
                <a:solidFill>
                  <a:srgbClr val="000000"/>
                </a:solidFill>
                <a:latin typeface="Arial" pitchFamily="34" charset="0"/>
                <a:cs typeface="Arial" pitchFamily="34" charset="0"/>
              </a:rPr>
              <a:t>     11% </a:t>
            </a:r>
            <a:r>
              <a:rPr lang="en-US" sz="2000" dirty="0" err="1" smtClean="0">
                <a:solidFill>
                  <a:srgbClr val="000000"/>
                </a:solidFill>
                <a:latin typeface="Arial" pitchFamily="34" charset="0"/>
                <a:cs typeface="Arial" pitchFamily="34" charset="0"/>
              </a:rPr>
              <a:t>popolazione</a:t>
            </a:r>
            <a:r>
              <a:rPr lang="en-US" sz="2000" dirty="0" smtClean="0">
                <a:solidFill>
                  <a:srgbClr val="000000"/>
                </a:solidFill>
                <a:latin typeface="Arial" pitchFamily="34" charset="0"/>
                <a:cs typeface="Arial" pitchFamily="34" charset="0"/>
              </a:rPr>
              <a:t> con </a:t>
            </a:r>
            <a:r>
              <a:rPr lang="en-US" sz="2000" dirty="0" err="1" smtClean="0">
                <a:solidFill>
                  <a:srgbClr val="000000"/>
                </a:solidFill>
                <a:latin typeface="Arial" pitchFamily="34" charset="0"/>
                <a:cs typeface="Arial" pitchFamily="34" charset="0"/>
              </a:rPr>
              <a:t>età</a:t>
            </a:r>
            <a:r>
              <a:rPr lang="en-US" sz="2000" dirty="0" smtClean="0">
                <a:solidFill>
                  <a:srgbClr val="000000"/>
                </a:solidFill>
                <a:latin typeface="Arial" pitchFamily="34" charset="0"/>
                <a:cs typeface="Arial" pitchFamily="34" charset="0"/>
              </a:rPr>
              <a:t> &gt;75 </a:t>
            </a:r>
            <a:r>
              <a:rPr lang="en-US" sz="2000" dirty="0" err="1" smtClean="0">
                <a:solidFill>
                  <a:srgbClr val="000000"/>
                </a:solidFill>
                <a:latin typeface="Arial" pitchFamily="34" charset="0"/>
                <a:cs typeface="Arial" pitchFamily="34" charset="0"/>
              </a:rPr>
              <a:t>anni</a:t>
            </a:r>
            <a:endParaRPr lang="en-US" sz="2000" dirty="0" smtClean="0">
              <a:solidFill>
                <a:srgbClr val="000000"/>
              </a:solidFill>
              <a:latin typeface="Arial" pitchFamily="34" charset="0"/>
              <a:cs typeface="Arial" pitchFamily="34" charset="0"/>
            </a:endParaRPr>
          </a:p>
          <a:p>
            <a:pPr eaLnBrk="1" hangingPunct="1">
              <a:lnSpc>
                <a:spcPct val="80000"/>
              </a:lnSpc>
              <a:buClr>
                <a:schemeClr val="bg2"/>
              </a:buClr>
              <a:buFont typeface="Wingdings" pitchFamily="2" charset="2"/>
              <a:buNone/>
              <a:defRPr/>
            </a:pP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Indice</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di</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vecchiaia</a:t>
            </a:r>
            <a:r>
              <a:rPr lang="en-US" sz="2000" dirty="0" smtClean="0">
                <a:solidFill>
                  <a:srgbClr val="000000"/>
                </a:solidFill>
                <a:latin typeface="Arial" pitchFamily="34" charset="0"/>
                <a:cs typeface="Arial" pitchFamily="34" charset="0"/>
              </a:rPr>
              <a:t>  FVG </a:t>
            </a:r>
            <a:r>
              <a:rPr lang="en-US" sz="2000" dirty="0" smtClean="0">
                <a:solidFill>
                  <a:srgbClr val="000000"/>
                </a:solidFill>
                <a:latin typeface="Arial" pitchFamily="34" charset="0"/>
                <a:cs typeface="Arial" pitchFamily="34" charset="0"/>
              </a:rPr>
              <a:t>189</a:t>
            </a:r>
            <a:endParaRPr lang="en-US" sz="2000" dirty="0" smtClean="0">
              <a:solidFill>
                <a:srgbClr val="000000"/>
              </a:solidFill>
              <a:latin typeface="Arial" pitchFamily="34" charset="0"/>
              <a:cs typeface="Arial" pitchFamily="34" charset="0"/>
            </a:endParaRPr>
          </a:p>
          <a:p>
            <a:pPr eaLnBrk="1" hangingPunct="1">
              <a:lnSpc>
                <a:spcPct val="80000"/>
              </a:lnSpc>
              <a:buClr>
                <a:schemeClr val="bg2"/>
              </a:buClr>
              <a:buFont typeface="Wingdings" pitchFamily="2" charset="2"/>
              <a:buNone/>
              <a:defRPr/>
            </a:pPr>
            <a:endParaRPr lang="en-US" sz="2000" dirty="0" smtClean="0">
              <a:solidFill>
                <a:srgbClr val="000000"/>
              </a:solidFill>
              <a:latin typeface="Arial" pitchFamily="34" charset="0"/>
              <a:cs typeface="Arial" pitchFamily="34" charset="0"/>
            </a:endParaRPr>
          </a:p>
          <a:p>
            <a:pPr>
              <a:buNone/>
              <a:defRPr/>
            </a:pPr>
            <a:r>
              <a:rPr lang="it-IT" sz="2000" b="1" dirty="0" smtClean="0">
                <a:solidFill>
                  <a:srgbClr val="C00000"/>
                </a:solidFill>
                <a:latin typeface="Arial" pitchFamily="34" charset="0"/>
                <a:cs typeface="Arial" pitchFamily="34" charset="0"/>
              </a:rPr>
              <a:t>	Trend di crescita popolazione anziana</a:t>
            </a:r>
          </a:p>
          <a:p>
            <a:pPr>
              <a:buNone/>
              <a:defRPr/>
            </a:pPr>
            <a:r>
              <a:rPr lang="it-IT" sz="2000" dirty="0" smtClean="0">
                <a:solidFill>
                  <a:srgbClr val="000000"/>
                </a:solidFill>
                <a:latin typeface="Arial" pitchFamily="34" charset="0"/>
                <a:cs typeface="Arial" pitchFamily="34" charset="0"/>
              </a:rPr>
              <a:t>	Nel </a:t>
            </a:r>
            <a:r>
              <a:rPr lang="it-IT" sz="2000" b="1" dirty="0" smtClean="0">
                <a:solidFill>
                  <a:srgbClr val="000000"/>
                </a:solidFill>
                <a:latin typeface="Arial" pitchFamily="34" charset="0"/>
                <a:cs typeface="Arial" pitchFamily="34" charset="0"/>
              </a:rPr>
              <a:t>2050 </a:t>
            </a:r>
            <a:r>
              <a:rPr lang="it-IT" sz="2000" dirty="0" smtClean="0">
                <a:solidFill>
                  <a:srgbClr val="000000"/>
                </a:solidFill>
                <a:latin typeface="Arial" pitchFamily="34" charset="0"/>
                <a:cs typeface="Arial" pitchFamily="34" charset="0"/>
              </a:rPr>
              <a:t>si prevede:</a:t>
            </a:r>
          </a:p>
          <a:p>
            <a:pPr>
              <a:buNone/>
              <a:defRPr/>
            </a:pPr>
            <a:r>
              <a:rPr lang="it-IT" sz="2000" dirty="0" smtClean="0">
                <a:solidFill>
                  <a:srgbClr val="000000"/>
                </a:solidFill>
                <a:latin typeface="Arial" pitchFamily="34" charset="0"/>
                <a:cs typeface="Arial" pitchFamily="34" charset="0"/>
              </a:rPr>
              <a:t> 		33% di anziani </a:t>
            </a:r>
            <a:r>
              <a:rPr lang="it-IT" sz="2000" i="1" dirty="0" smtClean="0">
                <a:solidFill>
                  <a:srgbClr val="000000"/>
                </a:solidFill>
                <a:latin typeface="Arial" pitchFamily="34" charset="0"/>
                <a:cs typeface="Arial" pitchFamily="34" charset="0"/>
              </a:rPr>
              <a:t>over</a:t>
            </a:r>
            <a:r>
              <a:rPr lang="it-IT" sz="2000" dirty="0" smtClean="0">
                <a:solidFill>
                  <a:srgbClr val="000000"/>
                </a:solidFill>
                <a:latin typeface="Arial" pitchFamily="34" charset="0"/>
                <a:cs typeface="Arial" pitchFamily="34" charset="0"/>
              </a:rPr>
              <a:t> 64</a:t>
            </a:r>
          </a:p>
          <a:p>
            <a:pPr>
              <a:buNone/>
              <a:defRPr/>
            </a:pPr>
            <a:r>
              <a:rPr lang="it-IT" sz="2000" dirty="0" smtClean="0">
                <a:solidFill>
                  <a:srgbClr val="000000"/>
                </a:solidFill>
                <a:latin typeface="Arial" pitchFamily="34" charset="0"/>
                <a:cs typeface="Arial" pitchFamily="34" charset="0"/>
              </a:rPr>
              <a:t>		21% di anziani </a:t>
            </a:r>
            <a:r>
              <a:rPr lang="it-IT" sz="2000" i="1" dirty="0" smtClean="0">
                <a:solidFill>
                  <a:srgbClr val="000000"/>
                </a:solidFill>
                <a:latin typeface="Arial" pitchFamily="34" charset="0"/>
                <a:cs typeface="Arial" pitchFamily="34" charset="0"/>
              </a:rPr>
              <a:t>over </a:t>
            </a:r>
            <a:r>
              <a:rPr lang="it-IT" sz="2000" dirty="0" smtClean="0">
                <a:solidFill>
                  <a:srgbClr val="000000"/>
                </a:solidFill>
                <a:latin typeface="Arial" pitchFamily="34" charset="0"/>
                <a:cs typeface="Arial" pitchFamily="34" charset="0"/>
              </a:rPr>
              <a:t>74</a:t>
            </a:r>
          </a:p>
          <a:p>
            <a:pPr>
              <a:buNone/>
              <a:defRPr/>
            </a:pPr>
            <a:r>
              <a:rPr lang="it-IT" sz="2000" dirty="0" smtClean="0">
                <a:solidFill>
                  <a:srgbClr val="000000"/>
                </a:solidFill>
                <a:latin typeface="Arial" pitchFamily="34" charset="0"/>
                <a:cs typeface="Arial" pitchFamily="34" charset="0"/>
              </a:rPr>
              <a:t>							</a:t>
            </a:r>
            <a:endParaRPr lang="en-US" sz="2000" dirty="0" smtClean="0">
              <a:solidFill>
                <a:srgbClr val="000000"/>
              </a:solidFill>
              <a:latin typeface="Arial" pitchFamily="34" charset="0"/>
              <a:cs typeface="Arial" pitchFamily="34" charset="0"/>
            </a:endParaRPr>
          </a:p>
          <a:p>
            <a:pPr eaLnBrk="1" hangingPunct="1">
              <a:lnSpc>
                <a:spcPct val="80000"/>
              </a:lnSpc>
              <a:buClr>
                <a:schemeClr val="bg2"/>
              </a:buClr>
              <a:buFont typeface="Wingdings" pitchFamily="2" charset="2"/>
              <a:buChar char="Ø"/>
              <a:defRPr/>
            </a:pPr>
            <a:r>
              <a:rPr lang="en-US" sz="2000" b="1" dirty="0" err="1" smtClean="0">
                <a:solidFill>
                  <a:srgbClr val="C00000"/>
                </a:solidFill>
                <a:latin typeface="Arial" pitchFamily="34" charset="0"/>
                <a:cs typeface="Arial" pitchFamily="34" charset="0"/>
              </a:rPr>
              <a:t>Aumento</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delle</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persone</a:t>
            </a:r>
            <a:r>
              <a:rPr lang="en-US" sz="2000" b="1" dirty="0" smtClean="0">
                <a:solidFill>
                  <a:srgbClr val="C00000"/>
                </a:solidFill>
                <a:latin typeface="Arial" pitchFamily="34" charset="0"/>
                <a:cs typeface="Arial" pitchFamily="34" charset="0"/>
              </a:rPr>
              <a:t> con </a:t>
            </a:r>
            <a:r>
              <a:rPr lang="en-US" sz="2000" b="1" dirty="0" err="1" smtClean="0">
                <a:solidFill>
                  <a:srgbClr val="C00000"/>
                </a:solidFill>
                <a:latin typeface="Arial" pitchFamily="34" charset="0"/>
                <a:cs typeface="Arial" pitchFamily="34" charset="0"/>
              </a:rPr>
              <a:t>disabilità</a:t>
            </a:r>
            <a:endParaRPr lang="en-US" sz="2000" b="1" dirty="0" smtClean="0">
              <a:solidFill>
                <a:srgbClr val="C00000"/>
              </a:solidFill>
              <a:latin typeface="Arial" pitchFamily="34" charset="0"/>
              <a:cs typeface="Arial" pitchFamily="34" charset="0"/>
            </a:endParaRPr>
          </a:p>
          <a:p>
            <a:pPr eaLnBrk="1" hangingPunct="1">
              <a:lnSpc>
                <a:spcPct val="80000"/>
              </a:lnSpc>
              <a:buClr>
                <a:schemeClr val="bg2"/>
              </a:buClr>
              <a:buFont typeface="Wingdings" pitchFamily="2" charset="2"/>
              <a:buNone/>
              <a:defRPr/>
            </a:pPr>
            <a:r>
              <a:rPr lang="en-US" sz="2000" dirty="0" smtClean="0">
                <a:solidFill>
                  <a:srgbClr val="000000"/>
                </a:solidFill>
                <a:latin typeface="Arial" pitchFamily="34" charset="0"/>
                <a:cs typeface="Arial" pitchFamily="34" charset="0"/>
              </a:rPr>
              <a:t>	52.000 </a:t>
            </a:r>
            <a:r>
              <a:rPr lang="en-US" sz="2000" dirty="0" err="1" smtClean="0">
                <a:solidFill>
                  <a:srgbClr val="000000"/>
                </a:solidFill>
                <a:latin typeface="Arial" pitchFamily="34" charset="0"/>
                <a:cs typeface="Arial" pitchFamily="34" charset="0"/>
              </a:rPr>
              <a:t>anziani</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presentano</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diversi</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gradi</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di</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disabilità</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di</a:t>
            </a:r>
            <a:r>
              <a:rPr lang="en-US" sz="2000" dirty="0" smtClean="0">
                <a:solidFill>
                  <a:srgbClr val="000000"/>
                </a:solidFill>
                <a:latin typeface="Arial" pitchFamily="34" charset="0"/>
                <a:cs typeface="Arial" pitchFamily="34" charset="0"/>
              </a:rPr>
              <a:t> cui </a:t>
            </a:r>
            <a:r>
              <a:rPr lang="en-US" sz="2000" dirty="0" err="1" smtClean="0">
                <a:solidFill>
                  <a:srgbClr val="000000"/>
                </a:solidFill>
                <a:latin typeface="Arial" pitchFamily="34" charset="0"/>
                <a:cs typeface="Arial" pitchFamily="34" charset="0"/>
              </a:rPr>
              <a:t>il</a:t>
            </a:r>
            <a:r>
              <a:rPr lang="en-US" sz="2000" dirty="0" smtClean="0">
                <a:solidFill>
                  <a:srgbClr val="000000"/>
                </a:solidFill>
                <a:latin typeface="Arial" pitchFamily="34" charset="0"/>
                <a:cs typeface="Arial" pitchFamily="34" charset="0"/>
              </a:rPr>
              <a:t> 50% ha </a:t>
            </a:r>
            <a:r>
              <a:rPr lang="en-US" sz="2000" dirty="0" err="1" smtClean="0">
                <a:solidFill>
                  <a:srgbClr val="000000"/>
                </a:solidFill>
                <a:latin typeface="Arial" pitchFamily="34" charset="0"/>
                <a:cs typeface="Arial" pitchFamily="34" charset="0"/>
              </a:rPr>
              <a:t>gravi</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compromissioni</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dell’autonomia</a:t>
            </a:r>
            <a:endParaRPr lang="en-US" sz="2000" i="1" dirty="0" smtClean="0">
              <a:solidFill>
                <a:srgbClr val="000000"/>
              </a:solidFill>
              <a:latin typeface="Arial" pitchFamily="34" charset="0"/>
              <a:cs typeface="Arial" pitchFamily="34" charset="0"/>
            </a:endParaRPr>
          </a:p>
          <a:p>
            <a:pPr algn="r" eaLnBrk="1" hangingPunct="1">
              <a:lnSpc>
                <a:spcPct val="80000"/>
              </a:lnSpc>
              <a:buClr>
                <a:schemeClr val="tx1"/>
              </a:buClr>
              <a:buFont typeface="Wingdings" pitchFamily="2" charset="2"/>
              <a:buNone/>
              <a:defRPr/>
            </a:pPr>
            <a:endParaRPr lang="en-US" sz="2000" i="1" dirty="0" smtClean="0">
              <a:solidFill>
                <a:srgbClr val="000000"/>
              </a:solidFill>
              <a:latin typeface="Arial" pitchFamily="34" charset="0"/>
              <a:cs typeface="Arial" pitchFamily="34" charset="0"/>
            </a:endParaRPr>
          </a:p>
          <a:p>
            <a:pPr algn="r" eaLnBrk="1" hangingPunct="1">
              <a:lnSpc>
                <a:spcPct val="80000"/>
              </a:lnSpc>
              <a:buClr>
                <a:schemeClr val="tx1"/>
              </a:buClr>
              <a:buFont typeface="Wingdings" pitchFamily="2" charset="2"/>
              <a:buNone/>
              <a:defRPr/>
            </a:pPr>
            <a:r>
              <a:rPr lang="en-US" sz="2000" i="1" dirty="0" smtClean="0">
                <a:solidFill>
                  <a:srgbClr val="000000"/>
                </a:solidFill>
                <a:latin typeface="Arial" pitchFamily="34" charset="0"/>
                <a:cs typeface="Arial" pitchFamily="34" charset="0"/>
              </a:rPr>
              <a:t>(</a:t>
            </a:r>
            <a:r>
              <a:rPr lang="en-US" sz="1200" i="1" dirty="0" smtClean="0">
                <a:solidFill>
                  <a:srgbClr val="000000"/>
                </a:solidFill>
                <a:latin typeface="Arial" pitchFamily="34" charset="0"/>
                <a:cs typeface="Arial" pitchFamily="34" charset="0"/>
              </a:rPr>
              <a:t>Piano </a:t>
            </a:r>
            <a:r>
              <a:rPr lang="en-US" sz="1200" i="1" dirty="0" err="1" smtClean="0">
                <a:solidFill>
                  <a:srgbClr val="000000"/>
                </a:solidFill>
                <a:latin typeface="Arial" pitchFamily="34" charset="0"/>
                <a:cs typeface="Arial" pitchFamily="34" charset="0"/>
              </a:rPr>
              <a:t>Sanitario</a:t>
            </a:r>
            <a:r>
              <a:rPr lang="en-US" sz="1200" i="1" dirty="0" smtClean="0">
                <a:solidFill>
                  <a:srgbClr val="000000"/>
                </a:solidFill>
                <a:latin typeface="Arial" pitchFamily="34" charset="0"/>
                <a:cs typeface="Arial" pitchFamily="34" charset="0"/>
              </a:rPr>
              <a:t> e </a:t>
            </a:r>
            <a:r>
              <a:rPr lang="en-US" sz="1200" i="1" dirty="0" err="1" smtClean="0">
                <a:solidFill>
                  <a:srgbClr val="000000"/>
                </a:solidFill>
                <a:latin typeface="Arial" pitchFamily="34" charset="0"/>
                <a:cs typeface="Arial" pitchFamily="34" charset="0"/>
              </a:rPr>
              <a:t>Sociosanitario</a:t>
            </a:r>
            <a:r>
              <a:rPr lang="en-US" sz="1200" i="1" dirty="0" smtClean="0">
                <a:solidFill>
                  <a:srgbClr val="000000"/>
                </a:solidFill>
                <a:latin typeface="Arial" pitchFamily="34" charset="0"/>
                <a:cs typeface="Arial" pitchFamily="34" charset="0"/>
              </a:rPr>
              <a:t> </a:t>
            </a:r>
            <a:r>
              <a:rPr lang="en-US" sz="1200" i="1" dirty="0" err="1" smtClean="0">
                <a:solidFill>
                  <a:srgbClr val="000000"/>
                </a:solidFill>
                <a:latin typeface="Arial" pitchFamily="34" charset="0"/>
                <a:cs typeface="Arial" pitchFamily="34" charset="0"/>
              </a:rPr>
              <a:t>Regionale</a:t>
            </a:r>
            <a:r>
              <a:rPr lang="en-US" sz="1200" i="1" dirty="0" smtClean="0">
                <a:solidFill>
                  <a:srgbClr val="000000"/>
                </a:solidFill>
                <a:latin typeface="Arial" pitchFamily="34" charset="0"/>
                <a:cs typeface="Arial" pitchFamily="34" charset="0"/>
              </a:rPr>
              <a:t> FVG 2006-2008; </a:t>
            </a:r>
            <a:r>
              <a:rPr lang="en-US" sz="1200" i="1" dirty="0" err="1" smtClean="0">
                <a:solidFill>
                  <a:srgbClr val="000000"/>
                </a:solidFill>
                <a:latin typeface="Arial" pitchFamily="34" charset="0"/>
                <a:cs typeface="Arial" pitchFamily="34" charset="0"/>
              </a:rPr>
              <a:t>Libro</a:t>
            </a:r>
            <a:r>
              <a:rPr lang="en-US" sz="1200" i="1" dirty="0" smtClean="0">
                <a:solidFill>
                  <a:srgbClr val="000000"/>
                </a:solidFill>
                <a:latin typeface="Arial" pitchFamily="34" charset="0"/>
                <a:cs typeface="Arial" pitchFamily="34" charset="0"/>
              </a:rPr>
              <a:t> Verde </a:t>
            </a:r>
            <a:r>
              <a:rPr lang="en-US" sz="1200" i="1" dirty="0" err="1" smtClean="0">
                <a:solidFill>
                  <a:srgbClr val="000000"/>
                </a:solidFill>
                <a:latin typeface="Arial" pitchFamily="34" charset="0"/>
                <a:cs typeface="Arial" pitchFamily="34" charset="0"/>
              </a:rPr>
              <a:t>sul</a:t>
            </a:r>
            <a:r>
              <a:rPr lang="en-US" sz="1200" i="1" dirty="0" smtClean="0">
                <a:solidFill>
                  <a:srgbClr val="000000"/>
                </a:solidFill>
                <a:latin typeface="Arial" pitchFamily="34" charset="0"/>
                <a:cs typeface="Arial" pitchFamily="34" charset="0"/>
              </a:rPr>
              <a:t> </a:t>
            </a:r>
            <a:r>
              <a:rPr lang="en-US" sz="1200" i="1" dirty="0" err="1" smtClean="0">
                <a:solidFill>
                  <a:srgbClr val="000000"/>
                </a:solidFill>
                <a:latin typeface="Arial" pitchFamily="34" charset="0"/>
                <a:cs typeface="Arial" pitchFamily="34" charset="0"/>
              </a:rPr>
              <a:t>futuro</a:t>
            </a:r>
            <a:r>
              <a:rPr lang="en-US" sz="1200" i="1" dirty="0" smtClean="0">
                <a:solidFill>
                  <a:srgbClr val="000000"/>
                </a:solidFill>
                <a:latin typeface="Arial" pitchFamily="34" charset="0"/>
                <a:cs typeface="Arial" pitchFamily="34" charset="0"/>
              </a:rPr>
              <a:t> del SSR 2010-2012</a:t>
            </a:r>
            <a:r>
              <a:rPr lang="en-US" sz="2000" i="1" dirty="0" smtClean="0">
                <a:solidFill>
                  <a:srgbClr val="000000"/>
                </a:solidFill>
                <a:latin typeface="Arial" pitchFamily="34" charset="0"/>
                <a:cs typeface="Arial" pitchFamily="34" charset="0"/>
              </a:rPr>
              <a:t>)</a:t>
            </a:r>
          </a:p>
          <a:p>
            <a:pPr eaLnBrk="1" hangingPunct="1">
              <a:lnSpc>
                <a:spcPct val="80000"/>
              </a:lnSpc>
              <a:buClr>
                <a:schemeClr val="tx1"/>
              </a:buClr>
              <a:buFont typeface="Wingdings" pitchFamily="2" charset="2"/>
              <a:buChar char="Ø"/>
              <a:defRPr/>
            </a:pPr>
            <a:endParaRPr lang="en-US" sz="2000" b="1" i="1" dirty="0" smtClean="0">
              <a:solidFill>
                <a:srgbClr val="000000"/>
              </a:solidFill>
              <a:latin typeface="Arial" pitchFamily="34" charset="0"/>
              <a:cs typeface="Arial" pitchFamily="34" charset="0"/>
            </a:endParaRPr>
          </a:p>
        </p:txBody>
      </p:sp>
      <p:sp>
        <p:nvSpPr>
          <p:cNvPr id="9219" name="Text Box 8"/>
          <p:cNvSpPr txBox="1">
            <a:spLocks noChangeArrowheads="1"/>
          </p:cNvSpPr>
          <p:nvPr/>
        </p:nvSpPr>
        <p:spPr bwMode="auto">
          <a:xfrm>
            <a:off x="785786" y="285728"/>
            <a:ext cx="7929618" cy="738664"/>
          </a:xfrm>
          <a:prstGeom prst="rect">
            <a:avLst/>
          </a:prstGeom>
          <a:solidFill>
            <a:srgbClr val="DDDDDD"/>
          </a:solidFill>
          <a:ln w="19050">
            <a:solidFill>
              <a:schemeClr val="tx1"/>
            </a:solidFill>
            <a:miter lim="800000"/>
            <a:headEnd/>
            <a:tailEnd/>
          </a:ln>
        </p:spPr>
        <p:txBody>
          <a:bodyPr wrap="square">
            <a:spAutoFit/>
          </a:bodyPr>
          <a:lstStyle/>
          <a:p>
            <a:pPr algn="ctr">
              <a:lnSpc>
                <a:spcPct val="80000"/>
              </a:lnSpc>
              <a:spcBef>
                <a:spcPct val="50000"/>
              </a:spcBef>
            </a:pPr>
            <a:r>
              <a:rPr lang="it-IT" sz="2000" b="1" dirty="0">
                <a:solidFill>
                  <a:srgbClr val="CC0000"/>
                </a:solidFill>
                <a:latin typeface="Arial" pitchFamily="34" charset="0"/>
                <a:cs typeface="Arial" pitchFamily="34" charset="0"/>
              </a:rPr>
              <a:t> CONTESTO </a:t>
            </a:r>
            <a:r>
              <a:rPr lang="it-IT" sz="2000" b="1" dirty="0" smtClean="0">
                <a:solidFill>
                  <a:srgbClr val="CC0000"/>
                </a:solidFill>
                <a:latin typeface="Arial" pitchFamily="34" charset="0"/>
                <a:cs typeface="Arial" pitchFamily="34" charset="0"/>
              </a:rPr>
              <a:t>DEMOGRAFICO </a:t>
            </a:r>
            <a:r>
              <a:rPr lang="it-IT" sz="2000" b="1" dirty="0">
                <a:solidFill>
                  <a:srgbClr val="CC0000"/>
                </a:solidFill>
                <a:latin typeface="Arial" pitchFamily="34" charset="0"/>
                <a:cs typeface="Arial" pitchFamily="34" charset="0"/>
              </a:rPr>
              <a:t>ED EPIDEMIOLOGICO  </a:t>
            </a:r>
            <a:endParaRPr lang="it-IT" sz="2000" b="1" dirty="0" smtClean="0">
              <a:solidFill>
                <a:srgbClr val="CC0000"/>
              </a:solidFill>
              <a:latin typeface="Arial" pitchFamily="34" charset="0"/>
              <a:cs typeface="Arial" pitchFamily="34" charset="0"/>
            </a:endParaRPr>
          </a:p>
          <a:p>
            <a:pPr algn="ctr">
              <a:lnSpc>
                <a:spcPct val="80000"/>
              </a:lnSpc>
              <a:spcBef>
                <a:spcPct val="50000"/>
              </a:spcBef>
            </a:pPr>
            <a:r>
              <a:rPr lang="it-IT" sz="2000" b="1" dirty="0" smtClean="0">
                <a:solidFill>
                  <a:srgbClr val="CC0000"/>
                </a:solidFill>
                <a:latin typeface="Arial" pitchFamily="34" charset="0"/>
                <a:cs typeface="Arial" pitchFamily="34" charset="0"/>
              </a:rPr>
              <a:t>IN FVG 2012</a:t>
            </a:r>
            <a:endParaRPr lang="it-IT" sz="2000" b="1" dirty="0">
              <a:solidFill>
                <a:srgbClr val="CC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edico parla con una paziente e con un familiare di quest'ultima"/>
          <p:cNvSpPr>
            <a:spLocks noChangeAspect="1" noChangeArrowheads="1"/>
          </p:cNvSpPr>
          <p:nvPr/>
        </p:nvSpPr>
        <p:spPr bwMode="auto">
          <a:xfrm>
            <a:off x="155575" y="-928688"/>
            <a:ext cx="2857500" cy="19431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Medico parla con una paziente e con un familiare di quest'ultima"/>
          <p:cNvSpPr>
            <a:spLocks noChangeAspect="1" noChangeArrowheads="1"/>
          </p:cNvSpPr>
          <p:nvPr/>
        </p:nvSpPr>
        <p:spPr bwMode="auto">
          <a:xfrm>
            <a:off x="307975" y="-776288"/>
            <a:ext cx="2857500" cy="19431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6" descr="Medico parla con una paziente e con un familiare di quest'ultima"/>
          <p:cNvSpPr>
            <a:spLocks noChangeAspect="1" noChangeArrowheads="1"/>
          </p:cNvSpPr>
          <p:nvPr/>
        </p:nvSpPr>
        <p:spPr bwMode="auto">
          <a:xfrm>
            <a:off x="357158" y="-642966"/>
            <a:ext cx="2857500" cy="19431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2" name="Gruppo 7"/>
          <p:cNvGrpSpPr/>
          <p:nvPr/>
        </p:nvGrpSpPr>
        <p:grpSpPr>
          <a:xfrm>
            <a:off x="1929463" y="1268761"/>
            <a:ext cx="5090809" cy="3556456"/>
            <a:chOff x="1929463" y="1268761"/>
            <a:chExt cx="5090809" cy="3556456"/>
          </a:xfrm>
        </p:grpSpPr>
        <p:pic>
          <p:nvPicPr>
            <p:cNvPr id="1031"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29463" y="1268761"/>
              <a:ext cx="5090809" cy="351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78723" y="2937499"/>
              <a:ext cx="2592288" cy="18877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7" name="CasellaDiTesto 6"/>
          <p:cNvSpPr txBox="1"/>
          <p:nvPr/>
        </p:nvSpPr>
        <p:spPr>
          <a:xfrm>
            <a:off x="4071934" y="1285860"/>
            <a:ext cx="1008112" cy="381019"/>
          </a:xfrm>
          <a:prstGeom prst="rect">
            <a:avLst/>
          </a:prstGeom>
          <a:noFill/>
        </p:spPr>
        <p:txBody>
          <a:bodyPr wrap="square" rtlCol="0">
            <a:spAutoFit/>
          </a:bodyPr>
          <a:lstStyle/>
          <a:p>
            <a:pPr algn="ctr"/>
            <a:r>
              <a:rPr lang="it-IT" b="1" dirty="0" smtClean="0">
                <a:solidFill>
                  <a:srgbClr val="C00000"/>
                </a:solidFill>
                <a:latin typeface="Arial" pitchFamily="34" charset="0"/>
                <a:cs typeface="Arial" pitchFamily="34" charset="0"/>
              </a:rPr>
              <a:t>MMG</a:t>
            </a:r>
            <a:endParaRPr lang="it-IT" b="1" dirty="0">
              <a:solidFill>
                <a:srgbClr val="C00000"/>
              </a:solidFill>
              <a:latin typeface="Arial" pitchFamily="34" charset="0"/>
              <a:cs typeface="Arial" pitchFamily="34" charset="0"/>
            </a:endParaRPr>
          </a:p>
        </p:txBody>
      </p:sp>
      <p:sp>
        <p:nvSpPr>
          <p:cNvPr id="13" name="CasellaDiTesto 12"/>
          <p:cNvSpPr txBox="1"/>
          <p:nvPr/>
        </p:nvSpPr>
        <p:spPr>
          <a:xfrm>
            <a:off x="6572264" y="1357298"/>
            <a:ext cx="1606451" cy="923330"/>
          </a:xfrm>
          <a:prstGeom prst="rect">
            <a:avLst/>
          </a:prstGeom>
          <a:noFill/>
        </p:spPr>
        <p:txBody>
          <a:bodyPr wrap="square" rtlCol="0">
            <a:spAutoFit/>
          </a:bodyPr>
          <a:lstStyle/>
          <a:p>
            <a:pPr algn="ctr"/>
            <a:r>
              <a:rPr lang="it-IT" b="1" dirty="0" smtClean="0">
                <a:solidFill>
                  <a:srgbClr val="C00000"/>
                </a:solidFill>
                <a:latin typeface="Arial" pitchFamily="34" charset="0"/>
                <a:cs typeface="Arial" pitchFamily="34" charset="0"/>
              </a:rPr>
              <a:t>INFERMIERE DI COMUNITA’</a:t>
            </a:r>
            <a:endParaRPr lang="it-IT" b="1" dirty="0">
              <a:solidFill>
                <a:srgbClr val="C00000"/>
              </a:solidFill>
              <a:latin typeface="Arial" pitchFamily="34" charset="0"/>
              <a:cs typeface="Arial" pitchFamily="34" charset="0"/>
            </a:endParaRPr>
          </a:p>
        </p:txBody>
      </p:sp>
      <p:sp>
        <p:nvSpPr>
          <p:cNvPr id="14" name="CasellaDiTesto 13"/>
          <p:cNvSpPr txBox="1"/>
          <p:nvPr/>
        </p:nvSpPr>
        <p:spPr>
          <a:xfrm>
            <a:off x="714348" y="1571612"/>
            <a:ext cx="2071670" cy="369332"/>
          </a:xfrm>
          <a:prstGeom prst="rect">
            <a:avLst/>
          </a:prstGeom>
          <a:noFill/>
        </p:spPr>
        <p:txBody>
          <a:bodyPr wrap="square" rtlCol="0">
            <a:spAutoFit/>
          </a:bodyPr>
          <a:lstStyle/>
          <a:p>
            <a:pPr algn="ctr"/>
            <a:r>
              <a:rPr lang="it-IT" b="1" dirty="0" smtClean="0">
                <a:solidFill>
                  <a:srgbClr val="C00000"/>
                </a:solidFill>
                <a:latin typeface="Arial" pitchFamily="34" charset="0"/>
                <a:cs typeface="Arial" pitchFamily="34" charset="0"/>
              </a:rPr>
              <a:t>FISIOTERAPISTA</a:t>
            </a:r>
            <a:endParaRPr lang="it-IT" b="1" dirty="0">
              <a:solidFill>
                <a:srgbClr val="C00000"/>
              </a:solidFill>
              <a:latin typeface="Arial" pitchFamily="34" charset="0"/>
              <a:cs typeface="Arial" pitchFamily="34" charset="0"/>
            </a:endParaRPr>
          </a:p>
        </p:txBody>
      </p:sp>
      <p:sp>
        <p:nvSpPr>
          <p:cNvPr id="15" name="CasellaDiTesto 14"/>
          <p:cNvSpPr txBox="1"/>
          <p:nvPr/>
        </p:nvSpPr>
        <p:spPr>
          <a:xfrm>
            <a:off x="285720" y="3286124"/>
            <a:ext cx="1498600" cy="369332"/>
          </a:xfrm>
          <a:prstGeom prst="rect">
            <a:avLst/>
          </a:prstGeom>
          <a:noFill/>
        </p:spPr>
        <p:txBody>
          <a:bodyPr wrap="square" rtlCol="0">
            <a:spAutoFit/>
          </a:bodyPr>
          <a:lstStyle/>
          <a:p>
            <a:pPr algn="ctr"/>
            <a:r>
              <a:rPr lang="it-IT" b="1" dirty="0" smtClean="0">
                <a:solidFill>
                  <a:srgbClr val="C00000"/>
                </a:solidFill>
                <a:latin typeface="Arial" pitchFamily="34" charset="0"/>
                <a:cs typeface="Arial" pitchFamily="34" charset="0"/>
              </a:rPr>
              <a:t>OSS</a:t>
            </a:r>
            <a:endParaRPr lang="it-IT" b="1" dirty="0">
              <a:solidFill>
                <a:srgbClr val="C00000"/>
              </a:solidFill>
              <a:latin typeface="Arial" pitchFamily="34" charset="0"/>
              <a:cs typeface="Arial" pitchFamily="34" charset="0"/>
            </a:endParaRPr>
          </a:p>
        </p:txBody>
      </p:sp>
      <p:sp>
        <p:nvSpPr>
          <p:cNvPr id="16" name="CasellaDiTesto 15"/>
          <p:cNvSpPr txBox="1"/>
          <p:nvPr/>
        </p:nvSpPr>
        <p:spPr>
          <a:xfrm>
            <a:off x="7072330" y="3214686"/>
            <a:ext cx="1393277" cy="646331"/>
          </a:xfrm>
          <a:prstGeom prst="rect">
            <a:avLst/>
          </a:prstGeom>
          <a:noFill/>
        </p:spPr>
        <p:txBody>
          <a:bodyPr wrap="square" rtlCol="0">
            <a:spAutoFit/>
          </a:bodyPr>
          <a:lstStyle/>
          <a:p>
            <a:pPr algn="ctr"/>
            <a:r>
              <a:rPr lang="it-IT" b="1" dirty="0" smtClean="0">
                <a:solidFill>
                  <a:srgbClr val="C00000"/>
                </a:solidFill>
                <a:latin typeface="Arial" pitchFamily="34" charset="0"/>
                <a:cs typeface="Arial" pitchFamily="34" charset="0"/>
              </a:rPr>
              <a:t>ASS.SOCIALE</a:t>
            </a:r>
            <a:endParaRPr lang="it-IT" b="1" dirty="0">
              <a:solidFill>
                <a:srgbClr val="C00000"/>
              </a:solidFill>
              <a:latin typeface="Arial" pitchFamily="34" charset="0"/>
              <a:cs typeface="Arial" pitchFamily="34" charset="0"/>
            </a:endParaRPr>
          </a:p>
        </p:txBody>
      </p:sp>
      <p:sp>
        <p:nvSpPr>
          <p:cNvPr id="17" name="CasellaDiTesto 12"/>
          <p:cNvSpPr txBox="1"/>
          <p:nvPr/>
        </p:nvSpPr>
        <p:spPr>
          <a:xfrm>
            <a:off x="571472" y="4572008"/>
            <a:ext cx="2000264" cy="923330"/>
          </a:xfrm>
          <a:prstGeom prst="rect">
            <a:avLst/>
          </a:prstGeom>
          <a:noFill/>
        </p:spPr>
        <p:txBody>
          <a:bodyPr wrap="square" rtlCol="0">
            <a:spAutoFit/>
          </a:bodyPr>
          <a:lstStyle/>
          <a:p>
            <a:pPr algn="ctr"/>
            <a:r>
              <a:rPr lang="it-IT" b="1" dirty="0" smtClean="0">
                <a:solidFill>
                  <a:srgbClr val="C00000"/>
                </a:solidFill>
                <a:latin typeface="Arial" pitchFamily="34" charset="0"/>
                <a:cs typeface="Arial" pitchFamily="34" charset="0"/>
              </a:rPr>
              <a:t>ASSOCIAZIONI DI VOLONTARIATO</a:t>
            </a:r>
            <a:endParaRPr lang="it-IT" b="1" dirty="0">
              <a:solidFill>
                <a:srgbClr val="C00000"/>
              </a:solidFill>
              <a:latin typeface="Arial" pitchFamily="34" charset="0"/>
              <a:cs typeface="Arial" pitchFamily="34" charset="0"/>
            </a:endParaRPr>
          </a:p>
        </p:txBody>
      </p:sp>
      <p:sp>
        <p:nvSpPr>
          <p:cNvPr id="18" name="CasellaDiTesto 12"/>
          <p:cNvSpPr txBox="1"/>
          <p:nvPr/>
        </p:nvSpPr>
        <p:spPr>
          <a:xfrm>
            <a:off x="3428992" y="5214950"/>
            <a:ext cx="1820765" cy="646331"/>
          </a:xfrm>
          <a:prstGeom prst="rect">
            <a:avLst/>
          </a:prstGeom>
          <a:noFill/>
        </p:spPr>
        <p:txBody>
          <a:bodyPr wrap="square" rtlCol="0">
            <a:spAutoFit/>
          </a:bodyPr>
          <a:lstStyle/>
          <a:p>
            <a:pPr algn="ctr"/>
            <a:r>
              <a:rPr lang="it-IT" b="1" dirty="0" smtClean="0">
                <a:solidFill>
                  <a:srgbClr val="C00000"/>
                </a:solidFill>
                <a:latin typeface="Arial" pitchFamily="34" charset="0"/>
                <a:cs typeface="Arial" pitchFamily="34" charset="0"/>
              </a:rPr>
              <a:t>PRIVATO SOCIALE</a:t>
            </a:r>
            <a:endParaRPr lang="it-IT" b="1" dirty="0">
              <a:solidFill>
                <a:srgbClr val="C00000"/>
              </a:solidFill>
              <a:latin typeface="Arial" pitchFamily="34" charset="0"/>
              <a:cs typeface="Arial" pitchFamily="34" charset="0"/>
            </a:endParaRPr>
          </a:p>
        </p:txBody>
      </p:sp>
      <p:sp>
        <p:nvSpPr>
          <p:cNvPr id="19" name="CasellaDiTesto 12"/>
          <p:cNvSpPr txBox="1"/>
          <p:nvPr/>
        </p:nvSpPr>
        <p:spPr>
          <a:xfrm>
            <a:off x="6643702" y="5000636"/>
            <a:ext cx="1785950" cy="369332"/>
          </a:xfrm>
          <a:prstGeom prst="rect">
            <a:avLst/>
          </a:prstGeom>
          <a:noFill/>
        </p:spPr>
        <p:txBody>
          <a:bodyPr wrap="square" rtlCol="0">
            <a:spAutoFit/>
          </a:bodyPr>
          <a:lstStyle/>
          <a:p>
            <a:pPr algn="ctr"/>
            <a:r>
              <a:rPr lang="it-IT" b="1" dirty="0" smtClean="0">
                <a:solidFill>
                  <a:srgbClr val="C00000"/>
                </a:solidFill>
                <a:latin typeface="Arial" pitchFamily="34" charset="0"/>
                <a:cs typeface="Arial" pitchFamily="34" charset="0"/>
              </a:rPr>
              <a:t>EDUCATORE</a:t>
            </a:r>
            <a:endParaRPr lang="it-IT" b="1" dirty="0">
              <a:solidFill>
                <a:srgbClr val="C00000"/>
              </a:solidFill>
              <a:latin typeface="Arial" pitchFamily="34" charset="0"/>
              <a:cs typeface="Arial" pitchFamily="34" charset="0"/>
            </a:endParaRPr>
          </a:p>
        </p:txBody>
      </p:sp>
      <p:sp>
        <p:nvSpPr>
          <p:cNvPr id="20" name="Rectangle 8"/>
          <p:cNvSpPr>
            <a:spLocks noChangeArrowheads="1"/>
          </p:cNvSpPr>
          <p:nvPr/>
        </p:nvSpPr>
        <p:spPr bwMode="auto">
          <a:xfrm>
            <a:off x="214282" y="214290"/>
            <a:ext cx="8534400" cy="535531"/>
          </a:xfrm>
          <a:prstGeom prst="rect">
            <a:avLst/>
          </a:prstGeom>
          <a:solidFill>
            <a:srgbClr val="DDDDDD"/>
          </a:solidFill>
          <a:ln w="19050">
            <a:solidFill>
              <a:schemeClr val="tx1"/>
            </a:solidFill>
            <a:miter lim="800000"/>
            <a:headEnd/>
            <a:tailEnd/>
          </a:ln>
        </p:spPr>
        <p:txBody>
          <a:bodyPr>
            <a:spAutoFit/>
          </a:bodyPr>
          <a:lstStyle/>
          <a:p>
            <a:pPr algn="ctr">
              <a:lnSpc>
                <a:spcPct val="120000"/>
              </a:lnSpc>
              <a:spcBef>
                <a:spcPct val="50000"/>
              </a:spcBef>
            </a:pPr>
            <a:r>
              <a:rPr lang="it-IT" sz="2400" b="1" dirty="0">
                <a:solidFill>
                  <a:srgbClr val="CC0000"/>
                </a:solidFill>
                <a:latin typeface="Arial" pitchFamily="34" charset="0"/>
                <a:cs typeface="Arial" pitchFamily="34" charset="0"/>
              </a:rPr>
              <a:t> </a:t>
            </a:r>
            <a:r>
              <a:rPr lang="it-IT" sz="2400" b="1" dirty="0" smtClean="0">
                <a:solidFill>
                  <a:srgbClr val="CC0000"/>
                </a:solidFill>
                <a:latin typeface="Arial" pitchFamily="34" charset="0"/>
                <a:cs typeface="Arial" pitchFamily="34" charset="0"/>
              </a:rPr>
              <a:t>TEAM DI COMUNITA’</a:t>
            </a:r>
            <a:endParaRPr lang="it-IT" sz="2400" b="1" dirty="0">
              <a:solidFill>
                <a:srgbClr val="CC0000"/>
              </a:solidFill>
              <a:latin typeface="Arial" pitchFamily="34" charset="0"/>
              <a:cs typeface="Arial" pitchFamily="34" charset="0"/>
            </a:endParaRPr>
          </a:p>
        </p:txBody>
      </p:sp>
    </p:spTree>
    <p:extLst>
      <p:ext uri="{BB962C8B-B14F-4D97-AF65-F5344CB8AC3E}">
        <p14:creationId xmlns="" xmlns:p14="http://schemas.microsoft.com/office/powerpoint/2010/main" val="799260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301" y="214290"/>
            <a:ext cx="5418146" cy="488973"/>
          </a:xfrm>
          <a:solidFill>
            <a:schemeClr val="bg1">
              <a:lumMod val="95000"/>
            </a:schemeClr>
          </a:solidFill>
          <a:ln>
            <a:solidFill>
              <a:schemeClr val="tx1"/>
            </a:solidFill>
          </a:ln>
        </p:spPr>
        <p:txBody>
          <a:bodyPr>
            <a:normAutofit/>
          </a:bodyPr>
          <a:lstStyle/>
          <a:p>
            <a:pPr algn="ctr">
              <a:defRPr/>
            </a:pPr>
            <a:r>
              <a:rPr lang="it-IT" sz="2800" dirty="0" smtClean="0">
                <a:solidFill>
                  <a:srgbClr val="C00000"/>
                </a:solidFill>
                <a:effectLst/>
                <a:latin typeface="Arial" pitchFamily="34" charset="0"/>
                <a:cs typeface="Arial" pitchFamily="34" charset="0"/>
              </a:rPr>
              <a:t>EXPANDED CCM</a:t>
            </a:r>
            <a:endParaRPr lang="it-IT" sz="2800" dirty="0">
              <a:solidFill>
                <a:srgbClr val="C00000"/>
              </a:solidFill>
              <a:effectLst/>
              <a:latin typeface="Arial" pitchFamily="34" charset="0"/>
              <a:cs typeface="Arial" pitchFamily="34" charset="0"/>
            </a:endParaRPr>
          </a:p>
        </p:txBody>
      </p:sp>
      <p:grpSp>
        <p:nvGrpSpPr>
          <p:cNvPr id="3" name="Gruppo 8"/>
          <p:cNvGrpSpPr>
            <a:grpSpLocks/>
          </p:cNvGrpSpPr>
          <p:nvPr/>
        </p:nvGrpSpPr>
        <p:grpSpPr bwMode="auto">
          <a:xfrm>
            <a:off x="2268538" y="4260850"/>
            <a:ext cx="4464050" cy="958850"/>
            <a:chOff x="222761" y="1919717"/>
            <a:chExt cx="4351146" cy="959858"/>
          </a:xfrm>
        </p:grpSpPr>
        <p:sp>
          <p:nvSpPr>
            <p:cNvPr id="10" name="Trapezio 9"/>
            <p:cNvSpPr/>
            <p:nvPr/>
          </p:nvSpPr>
          <p:spPr>
            <a:xfrm>
              <a:off x="222761" y="1919717"/>
              <a:ext cx="4351146" cy="959858"/>
            </a:xfrm>
            <a:prstGeom prst="trapezoid">
              <a:avLst>
                <a:gd name="adj" fmla="val 85022"/>
              </a:avLst>
            </a:prstGeom>
            <a:solidFill>
              <a:schemeClr val="accent1">
                <a:lumMod val="20000"/>
                <a:lumOff val="80000"/>
              </a:schemeClr>
            </a:solidFill>
            <a:ln w="38100"/>
          </p:spPr>
          <p:style>
            <a:lnRef idx="2">
              <a:schemeClr val="accent6"/>
            </a:lnRef>
            <a:fillRef idx="1">
              <a:schemeClr val="lt1"/>
            </a:fillRef>
            <a:effectRef idx="0">
              <a:schemeClr val="accent6"/>
            </a:effectRef>
            <a:fontRef idx="minor">
              <a:schemeClr val="dk1"/>
            </a:fontRef>
          </p:style>
        </p:sp>
        <p:sp>
          <p:nvSpPr>
            <p:cNvPr id="11" name="Trapezio 4"/>
            <p:cNvSpPr/>
            <p:nvPr/>
          </p:nvSpPr>
          <p:spPr>
            <a:xfrm>
              <a:off x="953110" y="1946733"/>
              <a:ext cx="2890448" cy="792995"/>
            </a:xfrm>
            <a:prstGeom prst="rect">
              <a:avLst/>
            </a:prstGeom>
            <a:ln w="38100"/>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algn="ctr" defTabSz="1333500">
                <a:lnSpc>
                  <a:spcPct val="90000"/>
                </a:lnSpc>
                <a:spcAft>
                  <a:spcPct val="35000"/>
                </a:spcAft>
                <a:defRPr/>
              </a:pPr>
              <a:r>
                <a:rPr lang="it-IT" sz="2000" b="1" dirty="0">
                  <a:solidFill>
                    <a:schemeClr val="accent1">
                      <a:lumMod val="75000"/>
                    </a:schemeClr>
                  </a:solidFill>
                  <a:latin typeface="Arial" pitchFamily="34" charset="0"/>
                  <a:cs typeface="Arial" pitchFamily="34" charset="0"/>
                </a:rPr>
                <a:t>Livello 1</a:t>
              </a:r>
            </a:p>
            <a:p>
              <a:pPr algn="ctr" defTabSz="1333500">
                <a:lnSpc>
                  <a:spcPct val="90000"/>
                </a:lnSpc>
                <a:spcAft>
                  <a:spcPct val="35000"/>
                </a:spcAft>
                <a:defRPr/>
              </a:pPr>
              <a:r>
                <a:rPr lang="it-IT" sz="2400" b="1" dirty="0">
                  <a:solidFill>
                    <a:schemeClr val="accent1">
                      <a:lumMod val="75000"/>
                    </a:schemeClr>
                  </a:solidFill>
                  <a:latin typeface="Arial" pitchFamily="34" charset="0"/>
                  <a:cs typeface="Arial" pitchFamily="34" charset="0"/>
                </a:rPr>
                <a:t>Basso rischio</a:t>
              </a:r>
            </a:p>
          </p:txBody>
        </p:sp>
      </p:grpSp>
      <p:sp>
        <p:nvSpPr>
          <p:cNvPr id="12" name="Rettangolo 11"/>
          <p:cNvSpPr/>
          <p:nvPr/>
        </p:nvSpPr>
        <p:spPr>
          <a:xfrm>
            <a:off x="2146300" y="5311775"/>
            <a:ext cx="4713288" cy="914400"/>
          </a:xfrm>
          <a:prstGeom prst="rect">
            <a:avLst/>
          </a:prstGeom>
          <a:ln w="38100"/>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dirty="0"/>
          </a:p>
        </p:txBody>
      </p:sp>
      <p:sp>
        <p:nvSpPr>
          <p:cNvPr id="15" name="Trapezio 14"/>
          <p:cNvSpPr/>
          <p:nvPr/>
        </p:nvSpPr>
        <p:spPr>
          <a:xfrm>
            <a:off x="3217863" y="3044825"/>
            <a:ext cx="2614612" cy="1146175"/>
          </a:xfrm>
          <a:prstGeom prst="trapezoid">
            <a:avLst>
              <a:gd name="adj" fmla="val 76545"/>
            </a:avLst>
          </a:prstGeom>
          <a:solidFill>
            <a:schemeClr val="accent1">
              <a:lumMod val="60000"/>
              <a:lumOff val="40000"/>
            </a:schemeClr>
          </a:solidFill>
          <a:ln w="38100">
            <a:solidFill>
              <a:schemeClr val="bg1"/>
            </a:solidFill>
          </a:ln>
        </p:spPr>
        <p:style>
          <a:lnRef idx="2">
            <a:schemeClr val="accent1"/>
          </a:lnRef>
          <a:fillRef idx="1">
            <a:schemeClr val="lt1"/>
          </a:fillRef>
          <a:effectRef idx="0">
            <a:schemeClr val="accent1"/>
          </a:effectRef>
          <a:fontRef idx="minor">
            <a:schemeClr val="dk1"/>
          </a:fontRef>
        </p:style>
      </p:sp>
      <p:sp>
        <p:nvSpPr>
          <p:cNvPr id="21" name="Trapezio 20"/>
          <p:cNvSpPr/>
          <p:nvPr/>
        </p:nvSpPr>
        <p:spPr>
          <a:xfrm>
            <a:off x="4067944" y="2385070"/>
            <a:ext cx="910670" cy="528600"/>
          </a:xfrm>
          <a:prstGeom prst="trapezoid">
            <a:avLst>
              <a:gd name="adj" fmla="val 76545"/>
            </a:avLst>
          </a:prstGeom>
          <a:solidFill>
            <a:schemeClr val="accent1">
              <a:lumMod val="75000"/>
            </a:schemeClr>
          </a:solidFill>
          <a:ln w="38100">
            <a:solidFill>
              <a:schemeClr val="bg1"/>
            </a:solidFill>
            <a:prstDash val="solid"/>
          </a:ln>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26" name="Triangolo isoscele 25"/>
          <p:cNvSpPr/>
          <p:nvPr/>
        </p:nvSpPr>
        <p:spPr>
          <a:xfrm>
            <a:off x="4306888" y="1654175"/>
            <a:ext cx="471487" cy="407988"/>
          </a:xfrm>
          <a:prstGeom prst="triangle">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ContrastingRightFacing"/>
              <a:lightRig rig="threePt" dir="t"/>
            </a:scene3d>
          </a:bodyPr>
          <a:lstStyle/>
          <a:p>
            <a:pPr algn="ctr">
              <a:defRPr/>
            </a:pPr>
            <a:endParaRPr lang="it-IT" dirty="0"/>
          </a:p>
        </p:txBody>
      </p:sp>
      <p:sp>
        <p:nvSpPr>
          <p:cNvPr id="27" name="Trapezio 4"/>
          <p:cNvSpPr/>
          <p:nvPr/>
        </p:nvSpPr>
        <p:spPr>
          <a:xfrm>
            <a:off x="5916613" y="214290"/>
            <a:ext cx="2967037" cy="92869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just">
              <a:defRPr/>
            </a:pPr>
            <a:r>
              <a:rPr lang="it-IT" sz="1600" b="1" dirty="0">
                <a:solidFill>
                  <a:schemeClr val="accent1"/>
                </a:solidFill>
                <a:latin typeface="Arial" pitchFamily="34" charset="0"/>
                <a:cs typeface="Arial" pitchFamily="34" charset="0"/>
              </a:rPr>
              <a:t>Cure </a:t>
            </a:r>
            <a:r>
              <a:rPr lang="it-IT" sz="1600" b="1" dirty="0" smtClean="0">
                <a:solidFill>
                  <a:schemeClr val="accent1"/>
                </a:solidFill>
                <a:latin typeface="Arial" pitchFamily="34" charset="0"/>
                <a:cs typeface="Arial" pitchFamily="34" charset="0"/>
              </a:rPr>
              <a:t>palliative - fine </a:t>
            </a:r>
            <a:r>
              <a:rPr lang="it-IT" sz="1600" b="1" dirty="0">
                <a:solidFill>
                  <a:schemeClr val="accent1"/>
                </a:solidFill>
                <a:latin typeface="Arial" pitchFamily="34" charset="0"/>
                <a:cs typeface="Arial" pitchFamily="34" charset="0"/>
              </a:rPr>
              <a:t>vita (</a:t>
            </a:r>
            <a:r>
              <a:rPr lang="it-IT" sz="1600" b="1" dirty="0" smtClean="0">
                <a:solidFill>
                  <a:schemeClr val="accent1"/>
                </a:solidFill>
                <a:latin typeface="Arial" pitchFamily="34" charset="0"/>
                <a:cs typeface="Arial" pitchFamily="34" charset="0"/>
              </a:rPr>
              <a:t>ADI,Progetto personalizzato</a:t>
            </a:r>
            <a:r>
              <a:rPr lang="it-IT" sz="1600" b="1" dirty="0">
                <a:solidFill>
                  <a:schemeClr val="accent1"/>
                </a:solidFill>
                <a:latin typeface="Arial" pitchFamily="34" charset="0"/>
                <a:cs typeface="Arial" pitchFamily="34" charset="0"/>
              </a:rPr>
              <a:t>, FAP</a:t>
            </a:r>
            <a:r>
              <a:rPr lang="it-IT" sz="1600" b="1" dirty="0" smtClean="0">
                <a:solidFill>
                  <a:schemeClr val="accent1"/>
                </a:solidFill>
                <a:latin typeface="Arial" pitchFamily="34" charset="0"/>
                <a:cs typeface="Arial" pitchFamily="34" charset="0"/>
              </a:rPr>
              <a:t>)</a:t>
            </a:r>
            <a:endParaRPr lang="it-IT" b="1" dirty="0">
              <a:solidFill>
                <a:schemeClr val="accent1"/>
              </a:solidFill>
              <a:latin typeface="Arial" pitchFamily="34" charset="0"/>
              <a:cs typeface="Arial" pitchFamily="34" charset="0"/>
            </a:endParaRPr>
          </a:p>
        </p:txBody>
      </p:sp>
      <p:sp>
        <p:nvSpPr>
          <p:cNvPr id="28" name="Trapezio 4"/>
          <p:cNvSpPr/>
          <p:nvPr/>
        </p:nvSpPr>
        <p:spPr>
          <a:xfrm>
            <a:off x="2106613" y="5373688"/>
            <a:ext cx="4752975" cy="792162"/>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algn="ctr" defTabSz="1333500">
              <a:lnSpc>
                <a:spcPct val="90000"/>
              </a:lnSpc>
              <a:spcAft>
                <a:spcPct val="35000"/>
              </a:spcAft>
              <a:defRPr/>
            </a:pPr>
            <a:r>
              <a:rPr lang="it-IT" sz="2400" b="1" dirty="0">
                <a:solidFill>
                  <a:schemeClr val="accent1">
                    <a:lumMod val="75000"/>
                  </a:schemeClr>
                </a:solidFill>
                <a:latin typeface="Arial" pitchFamily="34" charset="0"/>
                <a:cs typeface="Arial" pitchFamily="34" charset="0"/>
              </a:rPr>
              <a:t>Esposti al rischio</a:t>
            </a:r>
          </a:p>
        </p:txBody>
      </p:sp>
      <p:sp>
        <p:nvSpPr>
          <p:cNvPr id="29" name="Trapezio 4"/>
          <p:cNvSpPr/>
          <p:nvPr/>
        </p:nvSpPr>
        <p:spPr>
          <a:xfrm>
            <a:off x="3089275" y="3241675"/>
            <a:ext cx="2965450" cy="792163"/>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algn="ctr" defTabSz="1333500">
              <a:defRPr/>
            </a:pPr>
            <a:r>
              <a:rPr lang="it-IT" sz="2000" b="1" dirty="0">
                <a:solidFill>
                  <a:schemeClr val="accent3"/>
                </a:solidFill>
                <a:latin typeface="Arial" pitchFamily="34" charset="0"/>
                <a:cs typeface="Arial" pitchFamily="34" charset="0"/>
              </a:rPr>
              <a:t>Livello 2</a:t>
            </a:r>
          </a:p>
          <a:p>
            <a:pPr algn="ctr" defTabSz="1333500">
              <a:defRPr/>
            </a:pPr>
            <a:r>
              <a:rPr lang="it-IT" sz="2400" b="1" dirty="0">
                <a:solidFill>
                  <a:schemeClr val="accent3"/>
                </a:solidFill>
                <a:latin typeface="Arial" pitchFamily="34" charset="0"/>
                <a:cs typeface="Arial" pitchFamily="34" charset="0"/>
              </a:rPr>
              <a:t>Medio  rischio</a:t>
            </a:r>
          </a:p>
        </p:txBody>
      </p:sp>
      <p:sp>
        <p:nvSpPr>
          <p:cNvPr id="30" name="Trapezio 4"/>
          <p:cNvSpPr/>
          <p:nvPr/>
        </p:nvSpPr>
        <p:spPr>
          <a:xfrm>
            <a:off x="6000760" y="1285860"/>
            <a:ext cx="2928958" cy="1428760"/>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algn="just">
              <a:defRPr/>
            </a:pPr>
            <a:r>
              <a:rPr lang="it-IT" sz="1600" b="1" dirty="0">
                <a:solidFill>
                  <a:srgbClr val="C00000"/>
                </a:solidFill>
                <a:latin typeface="Arial" pitchFamily="34" charset="0"/>
                <a:cs typeface="Arial" pitchFamily="34" charset="0"/>
              </a:rPr>
              <a:t>Azioni per la </a:t>
            </a:r>
            <a:r>
              <a:rPr lang="it-IT" sz="1600" b="1" dirty="0" smtClean="0">
                <a:solidFill>
                  <a:srgbClr val="C00000"/>
                </a:solidFill>
                <a:latin typeface="Arial" pitchFamily="34" charset="0"/>
                <a:cs typeface="Arial" pitchFamily="34" charset="0"/>
              </a:rPr>
              <a:t>non auto-sufficienza o per l’ospeda-lizzazione; </a:t>
            </a:r>
            <a:r>
              <a:rPr lang="it-IT" sz="1600" b="1" dirty="0" err="1" smtClean="0">
                <a:solidFill>
                  <a:srgbClr val="C00000"/>
                </a:solidFill>
                <a:latin typeface="Arial" pitchFamily="34" charset="0"/>
                <a:cs typeface="Arial" pitchFamily="34" charset="0"/>
              </a:rPr>
              <a:t>follow</a:t>
            </a:r>
            <a:r>
              <a:rPr lang="it-IT" sz="1600" b="1" dirty="0" smtClean="0">
                <a:solidFill>
                  <a:srgbClr val="C00000"/>
                </a:solidFill>
                <a:latin typeface="Arial" pitchFamily="34" charset="0"/>
                <a:cs typeface="Arial" pitchFamily="34" charset="0"/>
              </a:rPr>
              <a:t> up; Cure </a:t>
            </a:r>
            <a:r>
              <a:rPr lang="it-IT" sz="1600" b="1" dirty="0">
                <a:solidFill>
                  <a:srgbClr val="C00000"/>
                </a:solidFill>
                <a:latin typeface="Arial" pitchFamily="34" charset="0"/>
                <a:cs typeface="Arial" pitchFamily="34" charset="0"/>
              </a:rPr>
              <a:t>primarie </a:t>
            </a:r>
            <a:r>
              <a:rPr lang="it-IT" sz="1600" b="1" dirty="0" smtClean="0">
                <a:solidFill>
                  <a:srgbClr val="C00000"/>
                </a:solidFill>
                <a:latin typeface="Arial" pitchFamily="34" charset="0"/>
                <a:cs typeface="Arial" pitchFamily="34" charset="0"/>
              </a:rPr>
              <a:t>integrate. </a:t>
            </a:r>
          </a:p>
          <a:p>
            <a:pPr algn="just">
              <a:defRPr/>
            </a:pPr>
            <a:r>
              <a:rPr lang="it-IT" sz="1600" b="1" dirty="0" smtClean="0">
                <a:solidFill>
                  <a:srgbClr val="C00000"/>
                </a:solidFill>
                <a:latin typeface="Arial" pitchFamily="34" charset="0"/>
                <a:cs typeface="Arial" pitchFamily="34" charset="0"/>
              </a:rPr>
              <a:t>(</a:t>
            </a:r>
            <a:r>
              <a:rPr lang="it-IT" sz="1600" b="1" dirty="0">
                <a:solidFill>
                  <a:srgbClr val="C00000"/>
                </a:solidFill>
                <a:latin typeface="Arial" pitchFamily="34" charset="0"/>
                <a:cs typeface="Arial" pitchFamily="34" charset="0"/>
              </a:rPr>
              <a:t>CASE MANAGEMENT)</a:t>
            </a:r>
          </a:p>
        </p:txBody>
      </p:sp>
      <p:sp>
        <p:nvSpPr>
          <p:cNvPr id="31" name="Trapezio 4"/>
          <p:cNvSpPr/>
          <p:nvPr/>
        </p:nvSpPr>
        <p:spPr>
          <a:xfrm>
            <a:off x="3459163" y="2206625"/>
            <a:ext cx="2197100" cy="658813"/>
          </a:xfrm>
          <a:prstGeom prst="rect">
            <a:avLst/>
          </a:prstGeom>
          <a:ln w="38100">
            <a:prstDash val="solid"/>
          </a:ln>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marL="252000" algn="ctr" defTabSz="1333500">
              <a:defRPr/>
            </a:pPr>
            <a:r>
              <a:rPr lang="it-IT" sz="2000" b="1" dirty="0">
                <a:solidFill>
                  <a:schemeClr val="accent3"/>
                </a:solidFill>
                <a:latin typeface="Arial" pitchFamily="34" charset="0"/>
                <a:cs typeface="Arial" pitchFamily="34" charset="0"/>
              </a:rPr>
              <a:t>Livello 3</a:t>
            </a:r>
          </a:p>
          <a:p>
            <a:pPr marL="252000" defTabSz="1333500">
              <a:defRPr/>
            </a:pPr>
            <a:r>
              <a:rPr lang="it-IT" sz="2400" b="1" dirty="0">
                <a:solidFill>
                  <a:schemeClr val="accent3"/>
                </a:solidFill>
                <a:latin typeface="Arial" pitchFamily="34" charset="0"/>
                <a:cs typeface="Arial" pitchFamily="34" charset="0"/>
              </a:rPr>
              <a:t>Alto  rischio</a:t>
            </a:r>
          </a:p>
        </p:txBody>
      </p:sp>
      <p:sp>
        <p:nvSpPr>
          <p:cNvPr id="32" name="CasellaDiTesto 31"/>
          <p:cNvSpPr txBox="1"/>
          <p:nvPr/>
        </p:nvSpPr>
        <p:spPr>
          <a:xfrm>
            <a:off x="6072198" y="2928934"/>
            <a:ext cx="2857519" cy="1077218"/>
          </a:xfrm>
          <a:prstGeom prst="rect">
            <a:avLst/>
          </a:prstGeom>
          <a:noFill/>
          <a:ln>
            <a:solidFill>
              <a:schemeClr val="tx1"/>
            </a:solidFill>
          </a:ln>
        </p:spPr>
        <p:txBody>
          <a:bodyPr wrap="square">
            <a:spAutoFit/>
          </a:bodyPr>
          <a:lstStyle/>
          <a:p>
            <a:pPr algn="just">
              <a:defRPr/>
            </a:pPr>
            <a:r>
              <a:rPr lang="it-IT" sz="1600" b="1" dirty="0">
                <a:solidFill>
                  <a:srgbClr val="C00000"/>
                </a:solidFill>
                <a:latin typeface="Arial" pitchFamily="34" charset="0"/>
                <a:cs typeface="Arial" pitchFamily="34" charset="0"/>
              </a:rPr>
              <a:t>Azioni per bloccare </a:t>
            </a:r>
            <a:r>
              <a:rPr lang="it-IT" sz="1600" b="1" dirty="0" smtClean="0">
                <a:solidFill>
                  <a:srgbClr val="C00000"/>
                </a:solidFill>
                <a:latin typeface="Arial" pitchFamily="34" charset="0"/>
                <a:cs typeface="Arial" pitchFamily="34" charset="0"/>
              </a:rPr>
              <a:t>o ritardare l’evoluzione della malattia</a:t>
            </a:r>
          </a:p>
          <a:p>
            <a:pPr algn="just">
              <a:defRPr/>
            </a:pPr>
            <a:r>
              <a:rPr lang="it-IT" sz="1600" b="1" dirty="0" smtClean="0">
                <a:solidFill>
                  <a:srgbClr val="C00000"/>
                </a:solidFill>
                <a:latin typeface="Arial" pitchFamily="34" charset="0"/>
                <a:cs typeface="Arial" pitchFamily="34" charset="0"/>
              </a:rPr>
              <a:t>(</a:t>
            </a:r>
            <a:r>
              <a:rPr lang="it-IT" sz="1600" b="1" dirty="0">
                <a:solidFill>
                  <a:srgbClr val="C00000"/>
                </a:solidFill>
                <a:latin typeface="Arial" pitchFamily="34" charset="0"/>
                <a:cs typeface="Arial" pitchFamily="34" charset="0"/>
              </a:rPr>
              <a:t>DISEASE MANAGEMENT)</a:t>
            </a:r>
          </a:p>
        </p:txBody>
      </p:sp>
      <p:sp>
        <p:nvSpPr>
          <p:cNvPr id="33" name="CasellaDiTesto 32"/>
          <p:cNvSpPr txBox="1"/>
          <p:nvPr/>
        </p:nvSpPr>
        <p:spPr>
          <a:xfrm>
            <a:off x="6715141" y="4143380"/>
            <a:ext cx="2428859" cy="1077218"/>
          </a:xfrm>
          <a:prstGeom prst="rect">
            <a:avLst/>
          </a:prstGeom>
          <a:noFill/>
          <a:ln>
            <a:solidFill>
              <a:schemeClr val="tx1"/>
            </a:solidFill>
          </a:ln>
        </p:spPr>
        <p:txBody>
          <a:bodyPr wrap="square">
            <a:spAutoFit/>
          </a:bodyPr>
          <a:lstStyle/>
          <a:p>
            <a:pPr algn="just">
              <a:defRPr/>
            </a:pPr>
            <a:r>
              <a:rPr lang="it-IT" sz="1600" b="1" dirty="0">
                <a:solidFill>
                  <a:schemeClr val="accent1">
                    <a:lumMod val="75000"/>
                  </a:schemeClr>
                </a:solidFill>
                <a:latin typeface="Arial" pitchFamily="34" charset="0"/>
                <a:cs typeface="Arial" pitchFamily="34" charset="0"/>
              </a:rPr>
              <a:t>Supporto </a:t>
            </a:r>
            <a:r>
              <a:rPr lang="it-IT" sz="1600" b="1" dirty="0" smtClean="0">
                <a:solidFill>
                  <a:schemeClr val="accent1">
                    <a:lumMod val="75000"/>
                  </a:schemeClr>
                </a:solidFill>
                <a:latin typeface="Arial" pitchFamily="34" charset="0"/>
                <a:cs typeface="Arial" pitchFamily="34" charset="0"/>
              </a:rPr>
              <a:t>all’autocura, paziente </a:t>
            </a:r>
            <a:r>
              <a:rPr lang="it-IT" sz="1600" b="1" dirty="0">
                <a:solidFill>
                  <a:schemeClr val="accent1">
                    <a:lumMod val="75000"/>
                  </a:schemeClr>
                </a:solidFill>
                <a:latin typeface="Arial" pitchFamily="34" charset="0"/>
                <a:cs typeface="Arial" pitchFamily="34" charset="0"/>
              </a:rPr>
              <a:t>esperto (SUPPORTING CARE E SELF CARE)</a:t>
            </a:r>
          </a:p>
        </p:txBody>
      </p:sp>
      <p:sp>
        <p:nvSpPr>
          <p:cNvPr id="39" name="CasellaDiTesto 38"/>
          <p:cNvSpPr txBox="1"/>
          <p:nvPr/>
        </p:nvSpPr>
        <p:spPr>
          <a:xfrm>
            <a:off x="7019925" y="5357826"/>
            <a:ext cx="1909793" cy="830997"/>
          </a:xfrm>
          <a:prstGeom prst="rect">
            <a:avLst/>
          </a:prstGeom>
          <a:noFill/>
          <a:ln>
            <a:solidFill>
              <a:schemeClr val="tx1"/>
            </a:solidFill>
          </a:ln>
        </p:spPr>
        <p:txBody>
          <a:bodyPr wrap="square">
            <a:spAutoFit/>
          </a:bodyPr>
          <a:lstStyle/>
          <a:p>
            <a:pPr algn="just">
              <a:defRPr/>
            </a:pPr>
            <a:r>
              <a:rPr lang="it-IT" sz="1600" b="1" dirty="0">
                <a:solidFill>
                  <a:schemeClr val="accent1">
                    <a:lumMod val="75000"/>
                  </a:schemeClr>
                </a:solidFill>
                <a:latin typeface="Arial" pitchFamily="34" charset="0"/>
                <a:cs typeface="Arial" pitchFamily="34" charset="0"/>
              </a:rPr>
              <a:t>Prevenzione primaria </a:t>
            </a:r>
          </a:p>
          <a:p>
            <a:pPr algn="just">
              <a:defRPr/>
            </a:pPr>
            <a:r>
              <a:rPr lang="it-IT" sz="1600" b="1" dirty="0">
                <a:solidFill>
                  <a:schemeClr val="accent1">
                    <a:lumMod val="75000"/>
                  </a:schemeClr>
                </a:solidFill>
                <a:latin typeface="Arial" pitchFamily="34" charset="0"/>
                <a:cs typeface="Arial" pitchFamily="34" charset="0"/>
              </a:rPr>
              <a:t>(</a:t>
            </a:r>
            <a:r>
              <a:rPr lang="it-IT" sz="1600" b="1" dirty="0" err="1" smtClean="0">
                <a:solidFill>
                  <a:schemeClr val="accent1">
                    <a:lumMod val="75000"/>
                  </a:schemeClr>
                </a:solidFill>
                <a:latin typeface="Arial" pitchFamily="34" charset="0"/>
                <a:cs typeface="Arial" pitchFamily="34" charset="0"/>
              </a:rPr>
              <a:t>PROM.SALUTE</a:t>
            </a:r>
            <a:r>
              <a:rPr lang="it-IT" sz="1600" b="1" dirty="0">
                <a:solidFill>
                  <a:schemeClr val="accent1">
                    <a:lumMod val="75000"/>
                  </a:schemeClr>
                </a:solidFill>
                <a:latin typeface="Arial" pitchFamily="34" charset="0"/>
                <a:cs typeface="Arial" pitchFamily="34" charset="0"/>
              </a:rPr>
              <a:t>)</a:t>
            </a:r>
          </a:p>
        </p:txBody>
      </p:sp>
      <p:sp>
        <p:nvSpPr>
          <p:cNvPr id="40" name="CasellaDiTesto 39"/>
          <p:cNvSpPr txBox="1"/>
          <p:nvPr/>
        </p:nvSpPr>
        <p:spPr>
          <a:xfrm>
            <a:off x="922338" y="4122738"/>
            <a:ext cx="1660525" cy="646112"/>
          </a:xfrm>
          <a:prstGeom prst="rect">
            <a:avLst/>
          </a:prstGeom>
          <a:noFill/>
          <a:ln>
            <a:solidFill>
              <a:schemeClr val="accent1">
                <a:lumMod val="75000"/>
              </a:schemeClr>
            </a:solidFill>
          </a:ln>
        </p:spPr>
        <p:txBody>
          <a:bodyPr>
            <a:spAutoFit/>
          </a:bodyPr>
          <a:lstStyle/>
          <a:p>
            <a:pPr>
              <a:defRPr/>
            </a:pPr>
            <a:r>
              <a:rPr lang="it-IT" b="1" dirty="0">
                <a:latin typeface="Arial" pitchFamily="34" charset="0"/>
                <a:cs typeface="Arial" pitchFamily="34" charset="0"/>
              </a:rPr>
              <a:t>Fase iniziale </a:t>
            </a:r>
          </a:p>
          <a:p>
            <a:pPr>
              <a:defRPr/>
            </a:pPr>
            <a:r>
              <a:rPr lang="it-IT" b="1" dirty="0">
                <a:latin typeface="Arial" pitchFamily="34" charset="0"/>
                <a:cs typeface="Arial" pitchFamily="34" charset="0"/>
              </a:rPr>
              <a:t>70-80 %</a:t>
            </a:r>
            <a:endParaRPr lang="it-IT" dirty="0">
              <a:latin typeface="Arial" pitchFamily="34" charset="0"/>
              <a:cs typeface="Arial" pitchFamily="34" charset="0"/>
            </a:endParaRPr>
          </a:p>
        </p:txBody>
      </p:sp>
      <p:sp>
        <p:nvSpPr>
          <p:cNvPr id="41" name="CasellaDiTesto 40"/>
          <p:cNvSpPr txBox="1"/>
          <p:nvPr/>
        </p:nvSpPr>
        <p:spPr>
          <a:xfrm>
            <a:off x="909638" y="3241675"/>
            <a:ext cx="2557462" cy="646113"/>
          </a:xfrm>
          <a:prstGeom prst="rect">
            <a:avLst/>
          </a:prstGeom>
          <a:noFill/>
          <a:ln>
            <a:solidFill>
              <a:schemeClr val="accent1">
                <a:lumMod val="75000"/>
              </a:schemeClr>
            </a:solidFill>
          </a:ln>
        </p:spPr>
        <p:txBody>
          <a:bodyPr wrap="none">
            <a:spAutoFit/>
          </a:bodyPr>
          <a:lstStyle>
            <a:defPPr>
              <a:defRPr lang="it-IT"/>
            </a:defPPr>
            <a:lvl1pPr>
              <a:defRPr b="1"/>
            </a:lvl1pPr>
          </a:lstStyle>
          <a:p>
            <a:pPr>
              <a:defRPr/>
            </a:pPr>
            <a:r>
              <a:rPr lang="it-IT" dirty="0">
                <a:latin typeface="Arial" pitchFamily="34" charset="0"/>
                <a:cs typeface="Arial" pitchFamily="34" charset="0"/>
              </a:rPr>
              <a:t>Patologia conclamata</a:t>
            </a:r>
          </a:p>
          <a:p>
            <a:pPr>
              <a:defRPr/>
            </a:pPr>
            <a:r>
              <a:rPr lang="it-IT" dirty="0">
                <a:latin typeface="Arial" pitchFamily="34" charset="0"/>
                <a:cs typeface="Arial" pitchFamily="34" charset="0"/>
              </a:rPr>
              <a:t>10 - 15 %</a:t>
            </a:r>
          </a:p>
        </p:txBody>
      </p:sp>
      <p:sp>
        <p:nvSpPr>
          <p:cNvPr id="42" name="CasellaDiTesto 41"/>
          <p:cNvSpPr txBox="1"/>
          <p:nvPr/>
        </p:nvSpPr>
        <p:spPr>
          <a:xfrm>
            <a:off x="909638" y="2495550"/>
            <a:ext cx="2544762" cy="369888"/>
          </a:xfrm>
          <a:prstGeom prst="rect">
            <a:avLst/>
          </a:prstGeom>
          <a:noFill/>
          <a:ln>
            <a:solidFill>
              <a:schemeClr val="accent1">
                <a:lumMod val="75000"/>
              </a:schemeClr>
            </a:solidFill>
          </a:ln>
        </p:spPr>
        <p:txBody>
          <a:bodyPr wrap="none">
            <a:spAutoFit/>
          </a:bodyPr>
          <a:lstStyle>
            <a:defPPr>
              <a:defRPr lang="it-IT"/>
            </a:defPPr>
            <a:lvl1pPr>
              <a:defRPr b="1"/>
            </a:lvl1pPr>
          </a:lstStyle>
          <a:p>
            <a:pPr>
              <a:defRPr/>
            </a:pPr>
            <a:r>
              <a:rPr lang="it-IT" dirty="0">
                <a:latin typeface="Arial" pitchFamily="34" charset="0"/>
                <a:cs typeface="Arial" pitchFamily="34" charset="0"/>
              </a:rPr>
              <a:t>Fase avanzata 3 - 5 %</a:t>
            </a:r>
          </a:p>
        </p:txBody>
      </p:sp>
      <p:sp>
        <p:nvSpPr>
          <p:cNvPr id="49" name="CasellaDiTesto 48"/>
          <p:cNvSpPr txBox="1"/>
          <p:nvPr/>
        </p:nvSpPr>
        <p:spPr>
          <a:xfrm>
            <a:off x="908050" y="1617663"/>
            <a:ext cx="2454275" cy="369887"/>
          </a:xfrm>
          <a:prstGeom prst="rect">
            <a:avLst/>
          </a:prstGeom>
          <a:noFill/>
          <a:ln>
            <a:solidFill>
              <a:schemeClr val="accent1">
                <a:lumMod val="75000"/>
              </a:schemeClr>
            </a:solidFill>
          </a:ln>
        </p:spPr>
        <p:txBody>
          <a:bodyPr wrap="none">
            <a:spAutoFit/>
          </a:bodyPr>
          <a:lstStyle>
            <a:defPPr>
              <a:defRPr lang="it-IT"/>
            </a:defPPr>
            <a:lvl1pPr>
              <a:defRPr b="1"/>
            </a:lvl1pPr>
          </a:lstStyle>
          <a:p>
            <a:pPr>
              <a:defRPr/>
            </a:pPr>
            <a:r>
              <a:rPr lang="it-IT" dirty="0">
                <a:latin typeface="Arial" pitchFamily="34" charset="0"/>
                <a:cs typeface="Arial" pitchFamily="34" charset="0"/>
              </a:rPr>
              <a:t>Fase terminale 0,5 </a:t>
            </a:r>
            <a:r>
              <a:rPr lang="it-IT" dirty="0" smtClean="0">
                <a:latin typeface="Arial" pitchFamily="34" charset="0"/>
                <a:cs typeface="Arial" pitchFamily="34" charset="0"/>
              </a:rPr>
              <a:t>%</a:t>
            </a:r>
            <a:endParaRPr lang="it-IT" dirty="0">
              <a:latin typeface="Arial" pitchFamily="34" charset="0"/>
              <a:cs typeface="Arial" pitchFamily="34" charset="0"/>
            </a:endParaRPr>
          </a:p>
        </p:txBody>
      </p:sp>
      <p:sp>
        <p:nvSpPr>
          <p:cNvPr id="51" name="Freccia in su 50"/>
          <p:cNvSpPr/>
          <p:nvPr/>
        </p:nvSpPr>
        <p:spPr>
          <a:xfrm>
            <a:off x="141544" y="1618440"/>
            <a:ext cx="683568" cy="3601748"/>
          </a:xfrm>
          <a:prstGeom prst="upArrow">
            <a:avLst/>
          </a:prstGeom>
        </p:spPr>
        <p:style>
          <a:lnRef idx="2">
            <a:schemeClr val="accent6"/>
          </a:lnRef>
          <a:fillRef idx="1">
            <a:schemeClr val="lt1"/>
          </a:fillRef>
          <a:effectRef idx="0">
            <a:schemeClr val="accent6"/>
          </a:effectRef>
          <a:fontRef idx="minor">
            <a:schemeClr val="dk1"/>
          </a:fontRef>
        </p:style>
        <p:txBody>
          <a:bodyPr vert="vert270" anchor="ctr"/>
          <a:lstStyle/>
          <a:p>
            <a:pPr algn="ctr">
              <a:defRPr/>
            </a:pPr>
            <a:r>
              <a:rPr lang="it-IT" b="1" dirty="0">
                <a:latin typeface="Arial" pitchFamily="34" charset="0"/>
                <a:cs typeface="Arial" pitchFamily="34" charset="0"/>
              </a:rPr>
              <a:t>Decorso malattia cronica</a:t>
            </a:r>
            <a:endParaRPr lang="it-IT" dirty="0">
              <a:latin typeface="Arial" pitchFamily="34" charset="0"/>
              <a:cs typeface="Arial" pitchFamily="34" charset="0"/>
            </a:endParaRPr>
          </a:p>
        </p:txBody>
      </p:sp>
      <p:sp>
        <p:nvSpPr>
          <p:cNvPr id="55" name="Ovale 54"/>
          <p:cNvSpPr/>
          <p:nvPr/>
        </p:nvSpPr>
        <p:spPr>
          <a:xfrm>
            <a:off x="3143240" y="2143116"/>
            <a:ext cx="2714644" cy="157163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0503" name="CasellaDiTesto 55"/>
          <p:cNvSpPr txBox="1">
            <a:spLocks noChangeArrowheads="1"/>
          </p:cNvSpPr>
          <p:nvPr/>
        </p:nvSpPr>
        <p:spPr bwMode="auto">
          <a:xfrm>
            <a:off x="2674938" y="6457950"/>
            <a:ext cx="64833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it-IT" sz="1000" i="1">
                <a:latin typeface="Calibrì"/>
              </a:rPr>
              <a:t>Stratificazione dei livelli di necessità assistenziale correlati ai livelli di rischio della popolazione.</a:t>
            </a:r>
          </a:p>
          <a:p>
            <a:pPr algn="r" eaLnBrk="1" hangingPunct="1"/>
            <a:r>
              <a:rPr lang="it-IT" sz="1000" i="1">
                <a:latin typeface="Calibrì"/>
              </a:rPr>
              <a:t>Modificata da:  Department of Health, Government of United Kindom, per concessione del Kaiser Permanente.  </a:t>
            </a:r>
          </a:p>
        </p:txBody>
      </p:sp>
      <p:cxnSp>
        <p:nvCxnSpPr>
          <p:cNvPr id="58" name="Connettore 2 57"/>
          <p:cNvCxnSpPr/>
          <p:nvPr/>
        </p:nvCxnSpPr>
        <p:spPr>
          <a:xfrm flipV="1">
            <a:off x="4808538" y="914400"/>
            <a:ext cx="1023937" cy="904875"/>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flipV="1">
            <a:off x="5097463" y="2162175"/>
            <a:ext cx="915987" cy="45085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26145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838200" y="-76200"/>
            <a:ext cx="7772400" cy="1143000"/>
          </a:xfrm>
          <a:prstGeom prst="rect">
            <a:avLst/>
          </a:prstGeom>
          <a:noFill/>
          <a:ln w="9525">
            <a:noFill/>
            <a:miter lim="800000"/>
            <a:headEnd/>
            <a:tailEnd/>
          </a:ln>
        </p:spPr>
        <p:txBody>
          <a:bodyPr anchor="ctr"/>
          <a:lstStyle/>
          <a:p>
            <a:pPr algn="ctr"/>
            <a:r>
              <a:rPr lang="it-IT" sz="3000">
                <a:solidFill>
                  <a:srgbClr val="FFFF00"/>
                </a:solidFill>
              </a:rPr>
              <a:t/>
            </a:r>
            <a:br>
              <a:rPr lang="it-IT" sz="3000">
                <a:solidFill>
                  <a:srgbClr val="FFFF00"/>
                </a:solidFill>
              </a:rPr>
            </a:br>
            <a:r>
              <a:rPr lang="it-IT" sz="3000">
                <a:solidFill>
                  <a:srgbClr val="FFFF00"/>
                </a:solidFill>
              </a:rPr>
              <a:t> </a:t>
            </a:r>
            <a:br>
              <a:rPr lang="it-IT" sz="3000">
                <a:solidFill>
                  <a:srgbClr val="FFFF00"/>
                </a:solidFill>
              </a:rPr>
            </a:br>
            <a:endParaRPr lang="it-IT" sz="3000" b="1">
              <a:solidFill>
                <a:prstClr val="black"/>
              </a:solidFill>
            </a:endParaRPr>
          </a:p>
        </p:txBody>
      </p:sp>
      <p:sp>
        <p:nvSpPr>
          <p:cNvPr id="9219" name="Rectangle 3"/>
          <p:cNvSpPr>
            <a:spLocks noChangeArrowheads="1"/>
          </p:cNvSpPr>
          <p:nvPr/>
        </p:nvSpPr>
        <p:spPr bwMode="auto">
          <a:xfrm>
            <a:off x="1214414" y="357166"/>
            <a:ext cx="7443782" cy="535531"/>
          </a:xfrm>
          <a:prstGeom prst="rect">
            <a:avLst/>
          </a:prstGeom>
          <a:solidFill>
            <a:srgbClr val="DDDDDD"/>
          </a:solidFill>
          <a:ln w="19050">
            <a:solidFill>
              <a:schemeClr val="tx1"/>
            </a:solidFill>
            <a:miter lim="800000"/>
            <a:headEnd/>
            <a:tailEnd/>
          </a:ln>
        </p:spPr>
        <p:txBody>
          <a:bodyPr wrap="square">
            <a:spAutoFit/>
          </a:bodyPr>
          <a:lstStyle/>
          <a:p>
            <a:pPr algn="ctr">
              <a:lnSpc>
                <a:spcPct val="120000"/>
              </a:lnSpc>
              <a:spcBef>
                <a:spcPct val="50000"/>
              </a:spcBef>
            </a:pPr>
            <a:r>
              <a:rPr lang="it-IT" sz="2400" b="1" dirty="0" smtClean="0">
                <a:solidFill>
                  <a:srgbClr val="CC0000"/>
                </a:solidFill>
                <a:latin typeface="Arial" pitchFamily="34" charset="0"/>
                <a:cs typeface="Arial" pitchFamily="34" charset="0"/>
              </a:rPr>
              <a:t>PROGETTO ERICA </a:t>
            </a:r>
            <a:endParaRPr lang="it-IT" sz="2400" b="1" dirty="0">
              <a:solidFill>
                <a:srgbClr val="CC0000"/>
              </a:solidFill>
              <a:latin typeface="Arial" pitchFamily="34" charset="0"/>
              <a:cs typeface="Arial" pitchFamily="34" charset="0"/>
            </a:endParaRPr>
          </a:p>
        </p:txBody>
      </p:sp>
      <p:sp>
        <p:nvSpPr>
          <p:cNvPr id="9220" name="Rectangle 4"/>
          <p:cNvSpPr>
            <a:spLocks noChangeArrowheads="1"/>
          </p:cNvSpPr>
          <p:nvPr/>
        </p:nvSpPr>
        <p:spPr bwMode="auto">
          <a:xfrm>
            <a:off x="2895600" y="152400"/>
            <a:ext cx="184150" cy="457200"/>
          </a:xfrm>
          <a:prstGeom prst="rect">
            <a:avLst/>
          </a:prstGeom>
          <a:noFill/>
          <a:ln w="9525">
            <a:noFill/>
            <a:miter lim="800000"/>
            <a:headEnd/>
            <a:tailEnd/>
          </a:ln>
        </p:spPr>
        <p:txBody>
          <a:bodyPr wrap="none">
            <a:spAutoFit/>
          </a:bodyPr>
          <a:lstStyle/>
          <a:p>
            <a:endParaRPr lang="it-IT" sz="1200" b="1">
              <a:solidFill>
                <a:prstClr val="black"/>
              </a:solidFill>
            </a:endParaRPr>
          </a:p>
          <a:p>
            <a:endParaRPr lang="it-IT" sz="1200" b="1">
              <a:solidFill>
                <a:prstClr val="black"/>
              </a:solidFill>
            </a:endParaRPr>
          </a:p>
        </p:txBody>
      </p:sp>
      <p:sp>
        <p:nvSpPr>
          <p:cNvPr id="8" name="Rectangle 15"/>
          <p:cNvSpPr>
            <a:spLocks noChangeArrowheads="1"/>
          </p:cNvSpPr>
          <p:nvPr/>
        </p:nvSpPr>
        <p:spPr bwMode="auto">
          <a:xfrm>
            <a:off x="1142976" y="1142984"/>
            <a:ext cx="7424234" cy="1754326"/>
          </a:xfrm>
          <a:prstGeom prst="rect">
            <a:avLst/>
          </a:prstGeom>
          <a:noFill/>
          <a:ln w="9525">
            <a:solidFill>
              <a:schemeClr val="tx2"/>
            </a:solidFill>
            <a:miter lim="800000"/>
            <a:headEnd/>
            <a:tailEnd/>
          </a:ln>
        </p:spPr>
        <p:txBody>
          <a:bodyPr wrap="square">
            <a:spAutoFit/>
          </a:bodyPr>
          <a:lstStyle/>
          <a:p>
            <a:pPr marL="342900" indent="-342900" algn="just">
              <a:buClr>
                <a:schemeClr val="accent1">
                  <a:lumMod val="75000"/>
                </a:schemeClr>
              </a:buClr>
              <a:buFont typeface="Arial" pitchFamily="34" charset="0"/>
              <a:buChar char="•"/>
            </a:pPr>
            <a:endParaRPr lang="it-IT" b="1" dirty="0" smtClean="0">
              <a:solidFill>
                <a:prstClr val="black"/>
              </a:solidFill>
              <a:latin typeface="Arial" pitchFamily="34" charset="0"/>
              <a:cs typeface="Arial" pitchFamily="34" charset="0"/>
            </a:endParaRPr>
          </a:p>
          <a:p>
            <a:pPr marL="342900" indent="-342900" algn="just">
              <a:buClr>
                <a:schemeClr val="accent1">
                  <a:lumMod val="75000"/>
                </a:schemeClr>
              </a:buClr>
              <a:buBlip>
                <a:blip r:embed="rId2"/>
              </a:buBlip>
            </a:pPr>
            <a:r>
              <a:rPr lang="it-IT" b="1" dirty="0" smtClean="0">
                <a:solidFill>
                  <a:prstClr val="black"/>
                </a:solidFill>
                <a:latin typeface="Arial" pitchFamily="34" charset="0"/>
                <a:cs typeface="Arial" pitchFamily="34" charset="0"/>
              </a:rPr>
              <a:t>SI </a:t>
            </a:r>
            <a:r>
              <a:rPr lang="it-IT" b="1" dirty="0" smtClean="0">
                <a:solidFill>
                  <a:srgbClr val="C00000"/>
                </a:solidFill>
                <a:latin typeface="Arial" pitchFamily="34" charset="0"/>
                <a:cs typeface="Arial" pitchFamily="34" charset="0"/>
              </a:rPr>
              <a:t>COLLOCA NELLA PIU’ AMPIA CORNICE DI WELFARE DI COMUNITA</a:t>
            </a:r>
            <a:r>
              <a:rPr lang="it-IT" b="1" dirty="0" smtClean="0">
                <a:solidFill>
                  <a:prstClr val="black"/>
                </a:solidFill>
                <a:latin typeface="Arial" pitchFamily="34" charset="0"/>
                <a:cs typeface="Arial" pitchFamily="34" charset="0"/>
              </a:rPr>
              <a:t>’ IN CUI RISORSE FORMALI E INFORMALI SI INCROCIANO IN MODO COLLABORATIVO E SINERGICO PER CREARE NUOVE FORME DI SERVIZIO CHE </a:t>
            </a:r>
            <a:r>
              <a:rPr lang="it-IT" b="1" dirty="0" smtClean="0">
                <a:solidFill>
                  <a:srgbClr val="C00000"/>
                </a:solidFill>
                <a:latin typeface="Arial" pitchFamily="34" charset="0"/>
                <a:cs typeface="Arial" pitchFamily="34" charset="0"/>
              </a:rPr>
              <a:t>DANNO VALORE AGGIUNTO ALLA PERSONA CHE NE FRUISCE</a:t>
            </a:r>
            <a:endParaRPr lang="it-IT" dirty="0">
              <a:solidFill>
                <a:prstClr val="black"/>
              </a:solidFill>
              <a:latin typeface="Arial" pitchFamily="34" charset="0"/>
              <a:cs typeface="Arial" pitchFamily="34" charset="0"/>
            </a:endParaRPr>
          </a:p>
        </p:txBody>
      </p:sp>
      <p:pic>
        <p:nvPicPr>
          <p:cNvPr id="7" name="Picture 5"/>
          <p:cNvPicPr>
            <a:picLocks noChangeAspect="1" noChangeArrowheads="1"/>
          </p:cNvPicPr>
          <p:nvPr/>
        </p:nvPicPr>
        <p:blipFill>
          <a:blip r:embed="rId3"/>
          <a:srcRect/>
          <a:stretch>
            <a:fillRect/>
          </a:stretch>
        </p:blipFill>
        <p:spPr bwMode="auto">
          <a:xfrm>
            <a:off x="0" y="0"/>
            <a:ext cx="1201738" cy="1216025"/>
          </a:xfrm>
          <a:prstGeom prst="rect">
            <a:avLst/>
          </a:prstGeom>
          <a:noFill/>
          <a:ln w="9525">
            <a:noFill/>
            <a:miter lim="800000"/>
            <a:headEnd/>
            <a:tailEnd/>
          </a:ln>
        </p:spPr>
      </p:pic>
      <p:sp>
        <p:nvSpPr>
          <p:cNvPr id="9" name="Rectangle 15"/>
          <p:cNvSpPr>
            <a:spLocks noChangeArrowheads="1"/>
          </p:cNvSpPr>
          <p:nvPr/>
        </p:nvSpPr>
        <p:spPr bwMode="auto">
          <a:xfrm>
            <a:off x="1142976" y="3000372"/>
            <a:ext cx="7567110" cy="3416320"/>
          </a:xfrm>
          <a:prstGeom prst="rect">
            <a:avLst/>
          </a:prstGeom>
          <a:noFill/>
          <a:ln w="9525">
            <a:solidFill>
              <a:schemeClr val="tx2"/>
            </a:solidFill>
            <a:miter lim="800000"/>
            <a:headEnd/>
            <a:tailEnd/>
          </a:ln>
        </p:spPr>
        <p:txBody>
          <a:bodyPr wrap="square">
            <a:spAutoFit/>
          </a:bodyPr>
          <a:lstStyle/>
          <a:p>
            <a:pPr marL="342900" indent="-342900" algn="just">
              <a:buClr>
                <a:schemeClr val="accent1">
                  <a:lumMod val="75000"/>
                </a:schemeClr>
              </a:buClr>
              <a:buFont typeface="Arial" pitchFamily="34" charset="0"/>
              <a:buChar char="•"/>
            </a:pPr>
            <a:endParaRPr lang="it-IT" b="1" dirty="0" smtClean="0">
              <a:solidFill>
                <a:prstClr val="black"/>
              </a:solidFill>
              <a:latin typeface="Arial" pitchFamily="34" charset="0"/>
              <a:cs typeface="Arial" pitchFamily="34" charset="0"/>
            </a:endParaRPr>
          </a:p>
          <a:p>
            <a:pPr marL="342900" indent="-342900" algn="just">
              <a:buClr>
                <a:schemeClr val="accent1">
                  <a:lumMod val="75000"/>
                </a:schemeClr>
              </a:buClr>
              <a:buBlip>
                <a:blip r:embed="rId2"/>
              </a:buBlip>
            </a:pPr>
            <a:r>
              <a:rPr lang="it-IT" b="1" dirty="0" smtClean="0">
                <a:solidFill>
                  <a:prstClr val="black"/>
                </a:solidFill>
                <a:latin typeface="Arial" pitchFamily="34" charset="0"/>
                <a:cs typeface="Arial" pitchFamily="34" charset="0"/>
              </a:rPr>
              <a:t>PROGRAMMA RIABILITATIVO PER L’INVECCHIAMENTO ATTIVO, PER LA PROMOZIONE </a:t>
            </a:r>
            <a:r>
              <a:rPr lang="it-IT" b="1" dirty="0" err="1" smtClean="0">
                <a:solidFill>
                  <a:prstClr val="black"/>
                </a:solidFill>
                <a:latin typeface="Arial" pitchFamily="34" charset="0"/>
                <a:cs typeface="Arial" pitchFamily="34" charset="0"/>
              </a:rPr>
              <a:t>DI</a:t>
            </a:r>
            <a:r>
              <a:rPr lang="it-IT" b="1" dirty="0" smtClean="0">
                <a:solidFill>
                  <a:prstClr val="black"/>
                </a:solidFill>
                <a:latin typeface="Arial" pitchFamily="34" charset="0"/>
                <a:cs typeface="Arial" pitchFamily="34" charset="0"/>
              </a:rPr>
              <a:t> UNO STILE </a:t>
            </a:r>
            <a:r>
              <a:rPr lang="it-IT" b="1" dirty="0" err="1" smtClean="0">
                <a:solidFill>
                  <a:prstClr val="black"/>
                </a:solidFill>
                <a:latin typeface="Arial" pitchFamily="34" charset="0"/>
                <a:cs typeface="Arial" pitchFamily="34" charset="0"/>
              </a:rPr>
              <a:t>DI</a:t>
            </a:r>
            <a:r>
              <a:rPr lang="it-IT" b="1" dirty="0" smtClean="0">
                <a:solidFill>
                  <a:prstClr val="black"/>
                </a:solidFill>
                <a:latin typeface="Arial" pitchFamily="34" charset="0"/>
                <a:cs typeface="Arial" pitchFamily="34" charset="0"/>
              </a:rPr>
              <a:t> VITA SANO E PER LA SOCIALIZZAZIONE</a:t>
            </a:r>
          </a:p>
          <a:p>
            <a:pPr marL="342900" indent="-342900" algn="just">
              <a:buClr>
                <a:schemeClr val="accent1">
                  <a:lumMod val="75000"/>
                </a:schemeClr>
              </a:buClr>
              <a:buBlip>
                <a:blip r:embed="rId2"/>
              </a:buBlip>
            </a:pPr>
            <a:endParaRPr lang="it-IT" dirty="0" smtClean="0">
              <a:solidFill>
                <a:prstClr val="black"/>
              </a:solidFill>
              <a:latin typeface="Arial" pitchFamily="34" charset="0"/>
              <a:cs typeface="Arial" pitchFamily="34" charset="0"/>
            </a:endParaRPr>
          </a:p>
          <a:p>
            <a:pPr marL="342900" indent="-342900" algn="just">
              <a:buClr>
                <a:schemeClr val="accent1">
                  <a:lumMod val="75000"/>
                </a:schemeClr>
              </a:buClr>
              <a:buBlip>
                <a:blip r:embed="rId2"/>
              </a:buBlip>
            </a:pPr>
            <a:r>
              <a:rPr lang="it-IT" b="1" dirty="0" smtClean="0">
                <a:solidFill>
                  <a:prstClr val="black"/>
                </a:solidFill>
                <a:latin typeface="Arial" pitchFamily="34" charset="0"/>
                <a:cs typeface="Arial" pitchFamily="34" charset="0"/>
              </a:rPr>
              <a:t>PROGETTO VOLTO A PRENDERSI IN CARICO LE PERSONE PRIMA CHE L’EVENTO ACUTO ACCADA</a:t>
            </a:r>
          </a:p>
          <a:p>
            <a:pPr marL="342900" indent="-342900" algn="just">
              <a:buClr>
                <a:schemeClr val="accent1">
                  <a:lumMod val="75000"/>
                </a:schemeClr>
              </a:buClr>
              <a:buBlip>
                <a:blip r:embed="rId2"/>
              </a:buBlip>
            </a:pPr>
            <a:endParaRPr lang="it-IT" b="1" dirty="0" smtClean="0">
              <a:solidFill>
                <a:prstClr val="black"/>
              </a:solidFill>
              <a:latin typeface="Arial" pitchFamily="34" charset="0"/>
              <a:cs typeface="Arial" pitchFamily="34" charset="0"/>
            </a:endParaRPr>
          </a:p>
          <a:p>
            <a:pPr marL="342900" indent="-342900" algn="just">
              <a:buClr>
                <a:schemeClr val="accent1">
                  <a:lumMod val="75000"/>
                </a:schemeClr>
              </a:buClr>
              <a:buBlip>
                <a:blip r:embed="rId2"/>
              </a:buBlip>
            </a:pPr>
            <a:r>
              <a:rPr lang="it-IT" b="1" dirty="0" smtClean="0">
                <a:solidFill>
                  <a:prstClr val="black"/>
                </a:solidFill>
                <a:latin typeface="Arial" pitchFamily="34" charset="0"/>
                <a:cs typeface="Arial" pitchFamily="34" charset="0"/>
              </a:rPr>
              <a:t>OFFRIRE ALLE PERSONE E ALLE FAMIGLIE LE COMPETENZE, LA “CASSETTA DEGLI ATTREZZI AFFINCHE’ SIANO COMPETENTI E POSSANO GESTIRE IN AUTONOMIA IL PROPRIO PATRIMONIO </a:t>
            </a:r>
            <a:r>
              <a:rPr lang="it-IT" b="1" dirty="0" err="1" smtClean="0">
                <a:solidFill>
                  <a:prstClr val="black"/>
                </a:solidFill>
                <a:latin typeface="Arial" pitchFamily="34" charset="0"/>
                <a:cs typeface="Arial" pitchFamily="34" charset="0"/>
              </a:rPr>
              <a:t>DI</a:t>
            </a:r>
            <a:r>
              <a:rPr lang="it-IT" b="1" dirty="0" smtClean="0">
                <a:solidFill>
                  <a:prstClr val="black"/>
                </a:solidFill>
                <a:latin typeface="Arial" pitchFamily="34" charset="0"/>
                <a:cs typeface="Arial" pitchFamily="34" charset="0"/>
              </a:rPr>
              <a:t> SALUTE</a:t>
            </a:r>
            <a:endParaRPr lang="it-IT"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40685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772098"/>
                                        </p:tgtEl>
                                        <p:attrNameLst>
                                          <p:attrName>style.visibility</p:attrName>
                                        </p:attrNameLst>
                                      </p:cBhvr>
                                      <p:to>
                                        <p:strVal val="visible"/>
                                      </p:to>
                                    </p:set>
                                    <p:anim calcmode="lin" valueType="num">
                                      <p:cBhvr additive="base">
                                        <p:cTn id="7" dur="500" fill="hold"/>
                                        <p:tgtEl>
                                          <p:spTgt spid="772098"/>
                                        </p:tgtEl>
                                        <p:attrNameLst>
                                          <p:attrName>ppt_x</p:attrName>
                                        </p:attrNameLst>
                                      </p:cBhvr>
                                      <p:tavLst>
                                        <p:tav tm="0">
                                          <p:val>
                                            <p:strVal val="#ppt_x"/>
                                          </p:val>
                                        </p:tav>
                                        <p:tav tm="100000">
                                          <p:val>
                                            <p:strVal val="#ppt_x"/>
                                          </p:val>
                                        </p:tav>
                                      </p:tavLst>
                                    </p:anim>
                                    <p:anim calcmode="lin" valueType="num">
                                      <p:cBhvr additive="base">
                                        <p:cTn id="8" dur="500" fill="hold"/>
                                        <p:tgtEl>
                                          <p:spTgt spid="7720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contenuto 1"/>
          <p:cNvSpPr>
            <a:spLocks noGrp="1"/>
          </p:cNvSpPr>
          <p:nvPr>
            <p:ph sz="quarter" idx="1"/>
          </p:nvPr>
        </p:nvSpPr>
        <p:spPr>
          <a:xfrm>
            <a:off x="642910" y="1714488"/>
            <a:ext cx="4679950" cy="4567238"/>
          </a:xfrm>
          <a:ln>
            <a:solidFill>
              <a:schemeClr val="tx1"/>
            </a:solidFill>
          </a:ln>
        </p:spPr>
        <p:txBody>
          <a:bodyPr>
            <a:normAutofit fontScale="92500" lnSpcReduction="10000"/>
          </a:bodyPr>
          <a:lstStyle/>
          <a:p>
            <a:pPr algn="just"/>
            <a:r>
              <a:rPr lang="it-IT" altLang="it-IT" b="1" dirty="0" smtClean="0"/>
              <a:t>Le persone con più di 65 anni </a:t>
            </a:r>
            <a:r>
              <a:rPr lang="it-IT" altLang="it-IT" b="1" dirty="0" smtClean="0">
                <a:latin typeface="Arial" pitchFamily="34" charset="0"/>
                <a:cs typeface="Arial" pitchFamily="34" charset="0"/>
              </a:rPr>
              <a:t>hanno</a:t>
            </a:r>
            <a:r>
              <a:rPr lang="it-IT" altLang="it-IT" b="1" dirty="0" smtClean="0"/>
              <a:t> il 33% di probabilità di cadere in un anno</a:t>
            </a:r>
          </a:p>
          <a:p>
            <a:pPr algn="just"/>
            <a:endParaRPr lang="it-IT" altLang="it-IT" b="1" dirty="0" smtClean="0"/>
          </a:p>
          <a:p>
            <a:pPr algn="just"/>
            <a:endParaRPr lang="it-IT" altLang="it-IT" b="1" dirty="0" smtClean="0"/>
          </a:p>
          <a:p>
            <a:pPr algn="just"/>
            <a:r>
              <a:rPr lang="it-IT" altLang="it-IT" b="1" dirty="0" smtClean="0"/>
              <a:t>Le persone con più di 80 anni hanno il 50% di probabilità di cadere in un anno</a:t>
            </a:r>
          </a:p>
        </p:txBody>
      </p:sp>
      <p:pic>
        <p:nvPicPr>
          <p:cNvPr id="13315" name="Picture 5"/>
          <p:cNvPicPr>
            <a:picLocks noChangeAspect="1" noChangeArrowheads="1"/>
          </p:cNvPicPr>
          <p:nvPr/>
        </p:nvPicPr>
        <p:blipFill>
          <a:blip r:embed="rId2"/>
          <a:srcRect/>
          <a:stretch>
            <a:fillRect/>
          </a:stretch>
        </p:blipFill>
        <p:spPr bwMode="auto">
          <a:xfrm>
            <a:off x="5508625" y="1692275"/>
            <a:ext cx="3038475" cy="1952625"/>
          </a:xfrm>
          <a:prstGeom prst="rect">
            <a:avLst/>
          </a:prstGeom>
          <a:noFill/>
          <a:ln w="9525">
            <a:solidFill>
              <a:schemeClr val="tx1"/>
            </a:solidFill>
            <a:miter lim="800000"/>
            <a:headEnd/>
            <a:tailEnd/>
          </a:ln>
        </p:spPr>
      </p:pic>
      <p:pic>
        <p:nvPicPr>
          <p:cNvPr id="13316" name="Picture 6"/>
          <p:cNvPicPr>
            <a:picLocks noChangeAspect="1" noChangeArrowheads="1"/>
          </p:cNvPicPr>
          <p:nvPr/>
        </p:nvPicPr>
        <p:blipFill>
          <a:blip r:embed="rId3"/>
          <a:srcRect/>
          <a:stretch>
            <a:fillRect/>
          </a:stretch>
        </p:blipFill>
        <p:spPr bwMode="auto">
          <a:xfrm>
            <a:off x="5500694" y="4286256"/>
            <a:ext cx="3057525" cy="1971675"/>
          </a:xfrm>
          <a:prstGeom prst="rect">
            <a:avLst/>
          </a:prstGeom>
          <a:noFill/>
          <a:ln w="9525">
            <a:solidFill>
              <a:schemeClr val="tx1"/>
            </a:solidFill>
            <a:miter lim="800000"/>
            <a:headEnd/>
            <a:tailEnd/>
          </a:ln>
        </p:spPr>
      </p:pic>
      <p:sp>
        <p:nvSpPr>
          <p:cNvPr id="13317" name="Titolo 1"/>
          <p:cNvSpPr>
            <a:spLocks noGrp="1"/>
          </p:cNvSpPr>
          <p:nvPr>
            <p:ph type="title"/>
          </p:nvPr>
        </p:nvSpPr>
        <p:spPr>
          <a:xfrm>
            <a:off x="1428750" y="228600"/>
            <a:ext cx="7337425" cy="842946"/>
          </a:xfrm>
          <a:solidFill>
            <a:schemeClr val="bg1">
              <a:lumMod val="95000"/>
            </a:schemeClr>
          </a:solidFill>
          <a:ln>
            <a:solidFill>
              <a:schemeClr val="tx1"/>
            </a:solidFill>
          </a:ln>
        </p:spPr>
        <p:txBody>
          <a:bodyPr>
            <a:normAutofit/>
          </a:bodyPr>
          <a:lstStyle/>
          <a:p>
            <a:pPr algn="ctr"/>
            <a:r>
              <a:rPr lang="it-IT" altLang="it-IT" sz="2800" b="1" dirty="0" smtClean="0">
                <a:solidFill>
                  <a:srgbClr val="C00000"/>
                </a:solidFill>
                <a:latin typeface="Arial" pitchFamily="34" charset="0"/>
                <a:cs typeface="Arial" pitchFamily="34" charset="0"/>
              </a:rPr>
              <a:t>ANZIANI E RISCHIO </a:t>
            </a:r>
            <a:r>
              <a:rPr lang="it-IT" altLang="it-IT" sz="2800" b="1" dirty="0" err="1" smtClean="0">
                <a:solidFill>
                  <a:srgbClr val="C00000"/>
                </a:solidFill>
                <a:latin typeface="Arial" pitchFamily="34" charset="0"/>
                <a:cs typeface="Arial" pitchFamily="34" charset="0"/>
              </a:rPr>
              <a:t>DI</a:t>
            </a:r>
            <a:r>
              <a:rPr lang="it-IT" altLang="it-IT" sz="2800" b="1" dirty="0" smtClean="0">
                <a:solidFill>
                  <a:srgbClr val="C00000"/>
                </a:solidFill>
                <a:latin typeface="Arial" pitchFamily="34" charset="0"/>
                <a:cs typeface="Arial" pitchFamily="34" charset="0"/>
              </a:rPr>
              <a:t> CADUTA: OMS</a:t>
            </a:r>
          </a:p>
        </p:txBody>
      </p:sp>
      <p:pic>
        <p:nvPicPr>
          <p:cNvPr id="13318" name="Picture 5"/>
          <p:cNvPicPr>
            <a:picLocks noChangeAspect="1" noChangeArrowheads="1"/>
          </p:cNvPicPr>
          <p:nvPr/>
        </p:nvPicPr>
        <p:blipFill>
          <a:blip r:embed="rId4"/>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egnaposto contenuto 2"/>
          <p:cNvSpPr>
            <a:spLocks noGrp="1"/>
          </p:cNvSpPr>
          <p:nvPr>
            <p:ph sz="quarter" idx="1"/>
          </p:nvPr>
        </p:nvSpPr>
        <p:spPr>
          <a:xfrm>
            <a:off x="468313" y="1600200"/>
            <a:ext cx="8153400" cy="5043488"/>
          </a:xfrm>
          <a:ln>
            <a:solidFill>
              <a:schemeClr val="tx1"/>
            </a:solidFill>
          </a:ln>
        </p:spPr>
        <p:txBody>
          <a:bodyPr>
            <a:normAutofit/>
          </a:bodyPr>
          <a:lstStyle/>
          <a:p>
            <a:pPr algn="ctr">
              <a:buFont typeface="Wingdings" pitchFamily="2" charset="2"/>
              <a:buNone/>
            </a:pPr>
            <a:r>
              <a:rPr lang="it-IT" altLang="it-IT" sz="1800" b="1" dirty="0" smtClean="0">
                <a:latin typeface="Arial" pitchFamily="34" charset="0"/>
                <a:cs typeface="Arial" pitchFamily="34" charset="0"/>
              </a:rPr>
              <a:t>STUDIO CONDOTTO NEL 2011 IN ASS 5 SU PERSONE SANE &gt;75 NON IN CARICO AI SERVIZI VALUTATE CON LA </a:t>
            </a:r>
            <a:r>
              <a:rPr lang="it-IT" altLang="it-IT" sz="1800" b="1" u="sng" dirty="0" smtClean="0">
                <a:latin typeface="Arial" pitchFamily="34" charset="0"/>
                <a:cs typeface="Arial" pitchFamily="34" charset="0"/>
              </a:rPr>
              <a:t>TINETTI QAIT BALANCE</a:t>
            </a:r>
          </a:p>
          <a:p>
            <a:pPr algn="ctr">
              <a:buFont typeface="Wingdings" pitchFamily="2" charset="2"/>
              <a:buNone/>
            </a:pPr>
            <a:endParaRPr lang="it-IT" altLang="it-IT" sz="1800" b="1" u="sng" dirty="0" smtClean="0">
              <a:latin typeface="Arial" pitchFamily="34" charset="0"/>
              <a:cs typeface="Arial" pitchFamily="34" charset="0"/>
            </a:endParaRPr>
          </a:p>
          <a:p>
            <a:pPr algn="ctr">
              <a:buFont typeface="Wingdings" pitchFamily="2" charset="2"/>
              <a:buNone/>
            </a:pPr>
            <a:endParaRPr lang="it-IT" altLang="it-IT" sz="1800" b="1" dirty="0" smtClean="0">
              <a:latin typeface="Arial" pitchFamily="34" charset="0"/>
              <a:cs typeface="Arial" pitchFamily="34" charset="0"/>
            </a:endParaRPr>
          </a:p>
          <a:p>
            <a:pPr lvl="2">
              <a:buBlip>
                <a:blip r:embed="rId2"/>
              </a:buBlip>
            </a:pPr>
            <a:r>
              <a:rPr lang="it-IT" altLang="it-IT" sz="2600" b="1" dirty="0" smtClean="0">
                <a:latin typeface="Arial" pitchFamily="34" charset="0"/>
                <a:cs typeface="Arial" pitchFamily="34" charset="0"/>
              </a:rPr>
              <a:t>  IL 33% È A RISCHIO GRAVE </a:t>
            </a:r>
            <a:r>
              <a:rPr lang="it-IT" altLang="it-IT" sz="2600" b="1" dirty="0" err="1" smtClean="0">
                <a:latin typeface="Arial" pitchFamily="34" charset="0"/>
                <a:cs typeface="Arial" pitchFamily="34" charset="0"/>
              </a:rPr>
              <a:t>DI</a:t>
            </a:r>
            <a:r>
              <a:rPr lang="it-IT" altLang="it-IT" sz="2600" b="1" dirty="0" smtClean="0">
                <a:latin typeface="Arial" pitchFamily="34" charset="0"/>
                <a:cs typeface="Arial" pitchFamily="34" charset="0"/>
              </a:rPr>
              <a:t> CADUTA </a:t>
            </a:r>
          </a:p>
          <a:p>
            <a:pPr lvl="2">
              <a:buBlip>
                <a:blip r:embed="rId2"/>
              </a:buBlip>
            </a:pPr>
            <a:r>
              <a:rPr lang="it-IT" altLang="it-IT" sz="2600" b="1" dirty="0" smtClean="0">
                <a:latin typeface="Arial" pitchFamily="34" charset="0"/>
                <a:cs typeface="Arial" pitchFamily="34" charset="0"/>
              </a:rPr>
              <a:t>  IL 48% A RISCHIO LIEVE </a:t>
            </a:r>
            <a:r>
              <a:rPr lang="it-IT" altLang="it-IT" sz="2600" b="1" dirty="0" err="1" smtClean="0">
                <a:latin typeface="Arial" pitchFamily="34" charset="0"/>
                <a:cs typeface="Arial" pitchFamily="34" charset="0"/>
              </a:rPr>
              <a:t>DI</a:t>
            </a:r>
            <a:r>
              <a:rPr lang="it-IT" altLang="it-IT" sz="2600" b="1" dirty="0" smtClean="0">
                <a:latin typeface="Arial" pitchFamily="34" charset="0"/>
                <a:cs typeface="Arial" pitchFamily="34" charset="0"/>
              </a:rPr>
              <a:t> CADUTA </a:t>
            </a:r>
          </a:p>
          <a:p>
            <a:pPr lvl="2">
              <a:buBlip>
                <a:blip r:embed="rId2"/>
              </a:buBlip>
            </a:pPr>
            <a:r>
              <a:rPr lang="it-IT" altLang="it-IT" sz="2600" b="1" dirty="0" smtClean="0">
                <a:latin typeface="Arial" pitchFamily="34" charset="0"/>
                <a:cs typeface="Arial" pitchFamily="34" charset="0"/>
              </a:rPr>
              <a:t>  SOLO IL 19% NON È A RISCHIO</a:t>
            </a:r>
          </a:p>
          <a:p>
            <a:pPr>
              <a:buFont typeface="Wingdings" pitchFamily="2" charset="2"/>
              <a:buNone/>
            </a:pPr>
            <a:endParaRPr lang="it-IT" altLang="it-IT" b="1" dirty="0" smtClean="0">
              <a:latin typeface="Arial" pitchFamily="34" charset="0"/>
              <a:cs typeface="Arial" pitchFamily="34" charset="0"/>
            </a:endParaRPr>
          </a:p>
          <a:p>
            <a:pPr algn="just">
              <a:buFont typeface="Wingdings" pitchFamily="2" charset="2"/>
              <a:buNone/>
            </a:pPr>
            <a:r>
              <a:rPr lang="it-IT" altLang="it-IT" sz="2400" b="1" dirty="0" smtClean="0">
                <a:latin typeface="Arial" pitchFamily="34" charset="0"/>
                <a:cs typeface="Arial" pitchFamily="34" charset="0"/>
              </a:rPr>
              <a:t>	QUINDI, PUR CON I LIMITI DELL’INDAGINE, SI PUÒ CALCOLARE CHE NELLA NOSTRA AZIENDA </a:t>
            </a:r>
            <a:r>
              <a:rPr lang="it-IT" altLang="it-IT" sz="2400" b="1" dirty="0" err="1" smtClean="0">
                <a:latin typeface="Arial" pitchFamily="34" charset="0"/>
                <a:cs typeface="Arial" pitchFamily="34" charset="0"/>
              </a:rPr>
              <a:t>CI</a:t>
            </a:r>
            <a:r>
              <a:rPr lang="it-IT" altLang="it-IT" sz="2400" b="1" dirty="0" smtClean="0">
                <a:latin typeface="Arial" pitchFamily="34" charset="0"/>
                <a:cs typeface="Arial" pitchFamily="34" charset="0"/>
              </a:rPr>
              <a:t> POTREBBERO ESSERE </a:t>
            </a:r>
            <a:r>
              <a:rPr lang="it-IT" altLang="it-IT" sz="2400" b="1" dirty="0" smtClean="0">
                <a:solidFill>
                  <a:srgbClr val="C00000"/>
                </a:solidFill>
                <a:latin typeface="Arial" pitchFamily="34" charset="0"/>
                <a:cs typeface="Arial" pitchFamily="34" charset="0"/>
              </a:rPr>
              <a:t>OLTRE 6000 ANZIANI </a:t>
            </a:r>
            <a:r>
              <a:rPr lang="it-IT" altLang="it-IT" sz="2400" b="1" dirty="0" smtClean="0">
                <a:latin typeface="Arial" pitchFamily="34" charset="0"/>
                <a:cs typeface="Arial" pitchFamily="34" charset="0"/>
              </a:rPr>
              <a:t>A </a:t>
            </a:r>
            <a:r>
              <a:rPr lang="it-IT" altLang="it-IT" sz="2400" b="1" dirty="0" smtClean="0">
                <a:solidFill>
                  <a:srgbClr val="C00000"/>
                </a:solidFill>
                <a:latin typeface="Arial" pitchFamily="34" charset="0"/>
                <a:cs typeface="Arial" pitchFamily="34" charset="0"/>
              </a:rPr>
              <a:t>RISCHIO GRAVE O LIEVE </a:t>
            </a:r>
            <a:r>
              <a:rPr lang="it-IT" altLang="it-IT" sz="2400" b="1" dirty="0" err="1" smtClean="0">
                <a:solidFill>
                  <a:srgbClr val="C00000"/>
                </a:solidFill>
                <a:latin typeface="Arial" pitchFamily="34" charset="0"/>
                <a:cs typeface="Arial" pitchFamily="34" charset="0"/>
              </a:rPr>
              <a:t>DI</a:t>
            </a:r>
            <a:r>
              <a:rPr lang="it-IT" altLang="it-IT" sz="2400" b="1" dirty="0" smtClean="0">
                <a:solidFill>
                  <a:srgbClr val="C00000"/>
                </a:solidFill>
                <a:latin typeface="Arial" pitchFamily="34" charset="0"/>
                <a:cs typeface="Arial" pitchFamily="34" charset="0"/>
              </a:rPr>
              <a:t> CADUTA</a:t>
            </a:r>
          </a:p>
          <a:p>
            <a:endParaRPr lang="it-IT" altLang="it-IT" b="1" dirty="0" smtClean="0">
              <a:latin typeface="Arial" pitchFamily="34" charset="0"/>
              <a:cs typeface="Arial" pitchFamily="34" charset="0"/>
            </a:endParaRPr>
          </a:p>
        </p:txBody>
      </p:sp>
      <p:sp>
        <p:nvSpPr>
          <p:cNvPr id="5" name="Titolo 1"/>
          <p:cNvSpPr>
            <a:spLocks noGrp="1"/>
          </p:cNvSpPr>
          <p:nvPr>
            <p:ph type="title"/>
          </p:nvPr>
        </p:nvSpPr>
        <p:spPr>
          <a:xfrm>
            <a:off x="1285852" y="214290"/>
            <a:ext cx="7051673" cy="842946"/>
          </a:xfrm>
          <a:solidFill>
            <a:schemeClr val="bg1">
              <a:lumMod val="95000"/>
            </a:schemeClr>
          </a:solidFill>
          <a:ln>
            <a:solidFill>
              <a:schemeClr val="tx1"/>
            </a:solidFill>
          </a:ln>
        </p:spPr>
        <p:txBody>
          <a:bodyPr>
            <a:normAutofit fontScale="90000"/>
          </a:bodyPr>
          <a:lstStyle/>
          <a:p>
            <a:pPr algn="ctr"/>
            <a:r>
              <a:rPr lang="it-IT" altLang="it-IT" sz="2800" b="1" dirty="0" smtClean="0">
                <a:solidFill>
                  <a:srgbClr val="C00000"/>
                </a:solidFill>
                <a:latin typeface="Arial" pitchFamily="34" charset="0"/>
                <a:cs typeface="Arial" pitchFamily="34" charset="0"/>
              </a:rPr>
              <a:t>ANZIANI E RISCHIO </a:t>
            </a:r>
            <a:r>
              <a:rPr lang="it-IT" altLang="it-IT" sz="2800" b="1" dirty="0" err="1" smtClean="0">
                <a:solidFill>
                  <a:srgbClr val="C00000"/>
                </a:solidFill>
                <a:latin typeface="Arial" pitchFamily="34" charset="0"/>
                <a:cs typeface="Arial" pitchFamily="34" charset="0"/>
              </a:rPr>
              <a:t>DI</a:t>
            </a:r>
            <a:r>
              <a:rPr lang="it-IT" altLang="it-IT" sz="2800" b="1" dirty="0" smtClean="0">
                <a:solidFill>
                  <a:srgbClr val="C00000"/>
                </a:solidFill>
                <a:latin typeface="Arial" pitchFamily="34" charset="0"/>
                <a:cs typeface="Arial" pitchFamily="34" charset="0"/>
              </a:rPr>
              <a:t> CADUTA:</a:t>
            </a:r>
            <a:br>
              <a:rPr lang="it-IT" altLang="it-IT" sz="2800" b="1" dirty="0" smtClean="0">
                <a:solidFill>
                  <a:srgbClr val="C00000"/>
                </a:solidFill>
                <a:latin typeface="Arial" pitchFamily="34" charset="0"/>
                <a:cs typeface="Arial" pitchFamily="34" charset="0"/>
              </a:rPr>
            </a:br>
            <a:r>
              <a:rPr lang="it-IT" altLang="it-IT" sz="2800" b="1" dirty="0" smtClean="0">
                <a:solidFill>
                  <a:srgbClr val="C00000"/>
                </a:solidFill>
                <a:latin typeface="Arial" pitchFamily="34" charset="0"/>
                <a:cs typeface="Arial" pitchFamily="34" charset="0"/>
              </a:rPr>
              <a:t>ESITI STUDIO AZIENDALE</a:t>
            </a:r>
          </a:p>
        </p:txBody>
      </p:sp>
      <p:pic>
        <p:nvPicPr>
          <p:cNvPr id="6" name="Picture 5"/>
          <p:cNvPicPr>
            <a:picLocks noChangeAspect="1" noChangeArrowheads="1"/>
          </p:cNvPicPr>
          <p:nvPr/>
        </p:nvPicPr>
        <p:blipFill>
          <a:blip r:embed="rId3"/>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contenuto 2"/>
          <p:cNvSpPr>
            <a:spLocks noGrp="1"/>
          </p:cNvSpPr>
          <p:nvPr>
            <p:ph sz="quarter" idx="1"/>
          </p:nvPr>
        </p:nvSpPr>
        <p:spPr>
          <a:xfrm>
            <a:off x="571472" y="1428736"/>
            <a:ext cx="8297862" cy="1714512"/>
          </a:xfrm>
          <a:ln>
            <a:solidFill>
              <a:schemeClr val="tx1"/>
            </a:solidFill>
          </a:ln>
        </p:spPr>
        <p:txBody>
          <a:bodyPr>
            <a:normAutofit/>
          </a:bodyPr>
          <a:lstStyle/>
          <a:p>
            <a:pPr marL="0" indent="0" algn="ctr">
              <a:buFont typeface="Wingdings" pitchFamily="2" charset="2"/>
              <a:buNone/>
              <a:defRPr/>
            </a:pPr>
            <a:r>
              <a:rPr lang="it-IT" altLang="it-IT" sz="2000" b="1" dirty="0" smtClean="0">
                <a:latin typeface="Arial" pitchFamily="34" charset="0"/>
                <a:cs typeface="Arial" pitchFamily="34" charset="0"/>
              </a:rPr>
              <a:t>IN ASS 5 “BASSA FRIULANA”</a:t>
            </a:r>
          </a:p>
          <a:p>
            <a:pPr marL="0" indent="0" algn="ctr">
              <a:buFont typeface="Wingdings" pitchFamily="2" charset="2"/>
              <a:buNone/>
              <a:defRPr/>
            </a:pPr>
            <a:endParaRPr lang="it-IT" altLang="it-IT" sz="2000" b="1" dirty="0" smtClean="0">
              <a:latin typeface="Arial" pitchFamily="34" charset="0"/>
              <a:cs typeface="Arial" pitchFamily="34" charset="0"/>
            </a:endParaRPr>
          </a:p>
          <a:p>
            <a:pPr marL="0" indent="0" algn="ctr">
              <a:buBlip>
                <a:blip r:embed="rId2"/>
              </a:buBlip>
              <a:defRPr/>
            </a:pPr>
            <a:r>
              <a:rPr lang="it-IT" altLang="it-IT" sz="2000" b="1" dirty="0" smtClean="0">
                <a:latin typeface="Arial" pitchFamily="34" charset="0"/>
                <a:cs typeface="Arial" pitchFamily="34" charset="0"/>
              </a:rPr>
              <a:t> N. 150 FRATTURE </a:t>
            </a:r>
            <a:r>
              <a:rPr lang="it-IT" altLang="it-IT" sz="2000" b="1" dirty="0" err="1" smtClean="0">
                <a:latin typeface="Arial" pitchFamily="34" charset="0"/>
                <a:cs typeface="Arial" pitchFamily="34" charset="0"/>
              </a:rPr>
              <a:t>DI</a:t>
            </a:r>
            <a:r>
              <a:rPr lang="it-IT" altLang="it-IT" sz="2000" b="1" dirty="0" smtClean="0">
                <a:latin typeface="Arial" pitchFamily="34" charset="0"/>
                <a:cs typeface="Arial" pitchFamily="34" charset="0"/>
              </a:rPr>
              <a:t> FEMORE ANNO</a:t>
            </a:r>
          </a:p>
          <a:p>
            <a:pPr algn="ctr">
              <a:buBlip>
                <a:blip r:embed="rId3"/>
              </a:buBlip>
              <a:defRPr/>
            </a:pPr>
            <a:r>
              <a:rPr lang="it-IT" altLang="it-IT" sz="2000" b="1" dirty="0" smtClean="0">
                <a:latin typeface="Arial" pitchFamily="34" charset="0"/>
                <a:cs typeface="Arial" pitchFamily="34" charset="0"/>
              </a:rPr>
              <a:t> 80% SONO DONNE IL 20% MASCHI</a:t>
            </a:r>
            <a:endParaRPr lang="it-IT" altLang="it-IT" sz="2000" dirty="0" smtClean="0">
              <a:latin typeface="Arial" pitchFamily="34" charset="0"/>
              <a:cs typeface="Arial" pitchFamily="34" charset="0"/>
            </a:endParaRPr>
          </a:p>
        </p:txBody>
      </p:sp>
      <p:pic>
        <p:nvPicPr>
          <p:cNvPr id="14340" name="Picture 5"/>
          <p:cNvPicPr>
            <a:picLocks noChangeAspect="1" noChangeArrowheads="1"/>
          </p:cNvPicPr>
          <p:nvPr/>
        </p:nvPicPr>
        <p:blipFill>
          <a:blip r:embed="rId4"/>
          <a:srcRect/>
          <a:stretch>
            <a:fillRect/>
          </a:stretch>
        </p:blipFill>
        <p:spPr bwMode="auto">
          <a:xfrm>
            <a:off x="57150" y="44450"/>
            <a:ext cx="1201738" cy="1216025"/>
          </a:xfrm>
          <a:prstGeom prst="rect">
            <a:avLst/>
          </a:prstGeom>
          <a:noFill/>
          <a:ln w="9525">
            <a:noFill/>
            <a:miter lim="800000"/>
            <a:headEnd/>
            <a:tailEnd/>
          </a:ln>
        </p:spPr>
      </p:pic>
      <p:sp>
        <p:nvSpPr>
          <p:cNvPr id="6" name="Titolo 1"/>
          <p:cNvSpPr>
            <a:spLocks noGrp="1"/>
          </p:cNvSpPr>
          <p:nvPr>
            <p:ph type="title"/>
          </p:nvPr>
        </p:nvSpPr>
        <p:spPr>
          <a:xfrm>
            <a:off x="1571604" y="214290"/>
            <a:ext cx="6765921" cy="714380"/>
          </a:xfrm>
          <a:solidFill>
            <a:schemeClr val="bg1">
              <a:lumMod val="95000"/>
            </a:schemeClr>
          </a:solidFill>
          <a:ln>
            <a:solidFill>
              <a:schemeClr val="tx1"/>
            </a:solidFill>
          </a:ln>
        </p:spPr>
        <p:txBody>
          <a:bodyPr>
            <a:normAutofit/>
          </a:bodyPr>
          <a:lstStyle/>
          <a:p>
            <a:pPr algn="ctr"/>
            <a:r>
              <a:rPr lang="it-IT" altLang="it-IT" sz="2400" b="1" dirty="0" smtClean="0">
                <a:solidFill>
                  <a:srgbClr val="C00000"/>
                </a:solidFill>
                <a:latin typeface="Arial" pitchFamily="34" charset="0"/>
                <a:cs typeface="Arial" pitchFamily="34" charset="0"/>
              </a:rPr>
              <a:t>ANZIANI E RISCHIO DI CADUTA</a:t>
            </a:r>
          </a:p>
        </p:txBody>
      </p:sp>
      <p:sp>
        <p:nvSpPr>
          <p:cNvPr id="5" name="Segnaposto contenuto 6"/>
          <p:cNvSpPr txBox="1">
            <a:spLocks/>
          </p:cNvSpPr>
          <p:nvPr/>
        </p:nvSpPr>
        <p:spPr>
          <a:xfrm>
            <a:off x="714348" y="4357694"/>
            <a:ext cx="8153400" cy="1928826"/>
          </a:xfrm>
          <a:prstGeom prst="rect">
            <a:avLst/>
          </a:prstGeom>
          <a:ln>
            <a:solidFill>
              <a:schemeClr val="tx1"/>
            </a:solidFill>
          </a:ln>
        </p:spPr>
        <p:txBody>
          <a:bodyPr>
            <a:noAutofit/>
          </a:bodyPr>
          <a:lstStyle/>
          <a:p>
            <a:pPr marL="0" marR="0" lvl="0" indent="0" algn="ctr" defTabSz="914400" rtl="0" eaLnBrk="1" fontAlgn="auto" latinLnBrk="0" hangingPunct="1">
              <a:lnSpc>
                <a:spcPct val="100000"/>
              </a:lnSpc>
              <a:spcBef>
                <a:spcPts val="600"/>
              </a:spcBef>
              <a:spcAft>
                <a:spcPts val="0"/>
              </a:spcAft>
              <a:buClr>
                <a:schemeClr val="accent1"/>
              </a:buClr>
              <a:buSzPct val="80000"/>
              <a:buBlip>
                <a:blip r:embed="rId2"/>
              </a:buBlip>
              <a:tabLst/>
              <a:defRPr/>
            </a:pPr>
            <a:r>
              <a:rPr kumimoji="0" lang="it-IT" alt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PERSONE &gt; 70 CON LIMITATA ATTIVITÀ FISICA ED A RISCHIO DI CADUTA </a:t>
            </a:r>
          </a:p>
          <a:p>
            <a:pPr marL="0" marR="0" lvl="0" indent="0" algn="ctr" defTabSz="914400" rtl="0" eaLnBrk="1" fontAlgn="auto" latinLnBrk="0" hangingPunct="1">
              <a:lnSpc>
                <a:spcPct val="100000"/>
              </a:lnSpc>
              <a:spcBef>
                <a:spcPts val="600"/>
              </a:spcBef>
              <a:spcAft>
                <a:spcPts val="0"/>
              </a:spcAft>
              <a:buClr>
                <a:schemeClr val="accent1"/>
              </a:buClr>
              <a:buSzPct val="80000"/>
              <a:buBlip>
                <a:blip r:embed="rId2"/>
              </a:buBlip>
              <a:tabLst/>
              <a:defRPr/>
            </a:pPr>
            <a:endParaRPr lang="it-IT" altLang="it-IT" sz="2000" b="1" dirty="0" smtClean="0">
              <a:latin typeface="Arial" pitchFamily="34" charset="0"/>
              <a:cs typeface="Arial" pitchFamily="34" charset="0"/>
            </a:endParaRPr>
          </a:p>
          <a:p>
            <a:pPr marL="0" marR="0" lvl="0" indent="0" algn="ctr" defTabSz="914400" rtl="0" eaLnBrk="1" fontAlgn="auto" latinLnBrk="0" hangingPunct="1">
              <a:lnSpc>
                <a:spcPct val="100000"/>
              </a:lnSpc>
              <a:spcBef>
                <a:spcPts val="600"/>
              </a:spcBef>
              <a:spcAft>
                <a:spcPts val="0"/>
              </a:spcAft>
              <a:buClr>
                <a:schemeClr val="accent1"/>
              </a:buClr>
              <a:buSzPct val="80000"/>
              <a:buBlip>
                <a:blip r:embed="rId2"/>
              </a:buBlip>
              <a:tabLst/>
              <a:defRPr/>
            </a:pPr>
            <a:r>
              <a:rPr kumimoji="0" lang="it-IT" alt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RESIDENTI NELL’AREA DELL’AZIENDA SANITARIA N.5 BASSA FRIULANA</a:t>
            </a:r>
            <a:endParaRPr kumimoji="0" lang="it-IT" altLang="it-IT"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7" name="Titolo 1"/>
          <p:cNvSpPr txBox="1">
            <a:spLocks/>
          </p:cNvSpPr>
          <p:nvPr/>
        </p:nvSpPr>
        <p:spPr>
          <a:xfrm>
            <a:off x="1285852" y="3429000"/>
            <a:ext cx="6765921" cy="714380"/>
          </a:xfrm>
          <a:prstGeom prst="rect">
            <a:avLst/>
          </a:prstGeom>
          <a:solidFill>
            <a:schemeClr val="bg1">
              <a:lumMod val="95000"/>
            </a:schemeClr>
          </a:solidFill>
          <a:ln>
            <a:solidFill>
              <a:schemeClr val="tx1"/>
            </a:solid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TARGET PROGRAMMA ERICA NON SANITARIA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egnaposto contenuto 2"/>
          <p:cNvSpPr>
            <a:spLocks noGrp="1"/>
          </p:cNvSpPr>
          <p:nvPr>
            <p:ph sz="quarter" idx="1"/>
          </p:nvPr>
        </p:nvSpPr>
        <p:spPr>
          <a:xfrm>
            <a:off x="612775" y="1741488"/>
            <a:ext cx="8153400" cy="4783137"/>
          </a:xfrm>
          <a:ln w="3175">
            <a:solidFill>
              <a:schemeClr val="tx1"/>
            </a:solidFill>
          </a:ln>
        </p:spPr>
        <p:txBody>
          <a:bodyPr>
            <a:normAutofit/>
          </a:bodyPr>
          <a:lstStyle/>
          <a:p>
            <a:pPr algn="just">
              <a:buBlip>
                <a:blip r:embed="rId2"/>
              </a:buBlip>
            </a:pPr>
            <a:r>
              <a:rPr lang="it-IT" altLang="it-IT" sz="1800" b="1" dirty="0" smtClean="0">
                <a:latin typeface="Arial" pitchFamily="34" charset="0"/>
                <a:cs typeface="Arial" pitchFamily="34" charset="0"/>
              </a:rPr>
              <a:t>PREVENIRE IL DECADIMENTO PSICOFISICO;</a:t>
            </a:r>
          </a:p>
          <a:p>
            <a:pPr algn="just">
              <a:buBlip>
                <a:blip r:embed="rId2"/>
              </a:buBlip>
            </a:pPr>
            <a:endParaRPr lang="it-IT" altLang="it-IT" sz="1800" b="1" dirty="0" smtClean="0">
              <a:latin typeface="Arial" pitchFamily="34" charset="0"/>
              <a:cs typeface="Arial" pitchFamily="34" charset="0"/>
            </a:endParaRPr>
          </a:p>
          <a:p>
            <a:pPr algn="just">
              <a:buBlip>
                <a:blip r:embed="rId2"/>
              </a:buBlip>
            </a:pPr>
            <a:r>
              <a:rPr lang="it-IT" altLang="it-IT" sz="1800" b="1" dirty="0" smtClean="0">
                <a:latin typeface="Arial" pitchFamily="34" charset="0"/>
                <a:cs typeface="Arial" pitchFamily="34" charset="0"/>
              </a:rPr>
              <a:t>EDUCARE LE PERSONE AD UNA CORRETTA ATTIVITÀ MOTORIA ED A CORRETTI STILE DI VITA; </a:t>
            </a:r>
          </a:p>
          <a:p>
            <a:pPr algn="just">
              <a:buBlip>
                <a:blip r:embed="rId2"/>
              </a:buBlip>
            </a:pPr>
            <a:endParaRPr lang="it-IT" altLang="it-IT" sz="1800" b="1" dirty="0" smtClean="0">
              <a:latin typeface="Arial" pitchFamily="34" charset="0"/>
              <a:cs typeface="Arial" pitchFamily="34" charset="0"/>
            </a:endParaRPr>
          </a:p>
          <a:p>
            <a:pPr algn="just">
              <a:buBlip>
                <a:blip r:embed="rId2"/>
              </a:buBlip>
            </a:pPr>
            <a:r>
              <a:rPr lang="it-IT" altLang="it-IT" sz="1800" b="1" dirty="0" smtClean="0">
                <a:latin typeface="Arial" pitchFamily="34" charset="0"/>
                <a:cs typeface="Arial" pitchFamily="34" charset="0"/>
              </a:rPr>
              <a:t>NON COMPETIZIONE MA SINERGIA TRA PUBBLICO E PRIVATO</a:t>
            </a:r>
          </a:p>
          <a:p>
            <a:pPr algn="just">
              <a:buNone/>
            </a:pPr>
            <a:endParaRPr lang="it-IT" altLang="it-IT" sz="1800" b="1" dirty="0" smtClean="0">
              <a:solidFill>
                <a:srgbClr val="CC00CC"/>
              </a:solidFill>
              <a:latin typeface="Arial" pitchFamily="34" charset="0"/>
              <a:cs typeface="Arial" pitchFamily="34" charset="0"/>
            </a:endParaRPr>
          </a:p>
          <a:p>
            <a:pPr algn="just">
              <a:buBlip>
                <a:blip r:embed="rId2"/>
              </a:buBlip>
            </a:pPr>
            <a:r>
              <a:rPr lang="it-IT" altLang="it-IT" sz="1800" b="1" dirty="0" smtClean="0">
                <a:latin typeface="Arial" pitchFamily="34" charset="0"/>
                <a:cs typeface="Arial" pitchFamily="34" charset="0"/>
              </a:rPr>
              <a:t>MONITORARE I BISOGNI;</a:t>
            </a:r>
          </a:p>
          <a:p>
            <a:pPr algn="just">
              <a:buBlip>
                <a:blip r:embed="rId2"/>
              </a:buBlip>
            </a:pPr>
            <a:endParaRPr lang="it-IT" altLang="it-IT" sz="1800" b="1" dirty="0" smtClean="0">
              <a:latin typeface="Arial" pitchFamily="34" charset="0"/>
              <a:cs typeface="Arial" pitchFamily="34" charset="0"/>
            </a:endParaRPr>
          </a:p>
          <a:p>
            <a:pPr algn="just">
              <a:buBlip>
                <a:blip r:embed="rId2"/>
              </a:buBlip>
            </a:pPr>
            <a:r>
              <a:rPr lang="it-IT" altLang="it-IT" sz="1800" b="1" dirty="0" smtClean="0">
                <a:latin typeface="Arial" pitchFamily="34" charset="0"/>
                <a:cs typeface="Arial" pitchFamily="34" charset="0"/>
              </a:rPr>
              <a:t>ATTENUARE IL PREVEDIBILE PEGGIORAMENTO DEL QUADRO CLINICO NEI SOGGETTI CON MENOMAZIONI PERMANENTI;</a:t>
            </a:r>
          </a:p>
          <a:p>
            <a:pPr algn="just">
              <a:buBlip>
                <a:blip r:embed="rId2"/>
              </a:buBlip>
            </a:pPr>
            <a:endParaRPr lang="it-IT" altLang="it-IT" sz="1800" b="1" dirty="0" smtClean="0">
              <a:latin typeface="Arial" pitchFamily="34" charset="0"/>
              <a:cs typeface="Arial" pitchFamily="34" charset="0"/>
            </a:endParaRPr>
          </a:p>
          <a:p>
            <a:pPr algn="just">
              <a:buBlip>
                <a:blip r:embed="rId2"/>
              </a:buBlip>
            </a:pPr>
            <a:r>
              <a:rPr lang="it-IT" altLang="it-IT" sz="1800" b="1" dirty="0" smtClean="0">
                <a:latin typeface="Arial" pitchFamily="34" charset="0"/>
                <a:cs typeface="Arial" pitchFamily="34" charset="0"/>
              </a:rPr>
              <a:t>FAVORIRE UNA MAGGIORE INTEGRAZIONE SOCIALE E SOSTENERE L’AUTO-MUTUO AIUTO.</a:t>
            </a:r>
          </a:p>
        </p:txBody>
      </p:sp>
      <p:sp>
        <p:nvSpPr>
          <p:cNvPr id="4" name="Titolo 1"/>
          <p:cNvSpPr txBox="1">
            <a:spLocks/>
          </p:cNvSpPr>
          <p:nvPr/>
        </p:nvSpPr>
        <p:spPr>
          <a:xfrm>
            <a:off x="1285852" y="500042"/>
            <a:ext cx="6765921" cy="714380"/>
          </a:xfrm>
          <a:prstGeom prst="rect">
            <a:avLst/>
          </a:prstGeom>
          <a:solidFill>
            <a:schemeClr val="bg1">
              <a:lumMod val="95000"/>
            </a:schemeClr>
          </a:solidFill>
          <a:ln>
            <a:solidFill>
              <a:schemeClr val="tx1"/>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OBIETTIVI ERICA SANITARIA</a:t>
            </a:r>
          </a:p>
        </p:txBody>
      </p:sp>
      <p:pic>
        <p:nvPicPr>
          <p:cNvPr id="6" name="Picture 5"/>
          <p:cNvPicPr>
            <a:picLocks noChangeAspect="1" noChangeArrowheads="1"/>
          </p:cNvPicPr>
          <p:nvPr/>
        </p:nvPicPr>
        <p:blipFill>
          <a:blip r:embed="rId3"/>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egnaposto contenuto 2"/>
          <p:cNvSpPr>
            <a:spLocks noGrp="1"/>
          </p:cNvSpPr>
          <p:nvPr>
            <p:ph sz="quarter" idx="1"/>
          </p:nvPr>
        </p:nvSpPr>
        <p:spPr>
          <a:xfrm>
            <a:off x="971550" y="1858963"/>
            <a:ext cx="7416800" cy="3657600"/>
          </a:xfrm>
          <a:ln>
            <a:solidFill>
              <a:schemeClr val="tx1"/>
            </a:solidFill>
          </a:ln>
        </p:spPr>
        <p:txBody>
          <a:bodyPr>
            <a:normAutofit/>
          </a:bodyPr>
          <a:lstStyle/>
          <a:p>
            <a:pPr algn="just">
              <a:buBlip>
                <a:blip r:embed="rId2"/>
              </a:buBlip>
            </a:pPr>
            <a:endParaRPr lang="it-IT" altLang="it-IT" sz="2400" b="1" dirty="0" smtClean="0">
              <a:latin typeface="Arial" pitchFamily="34" charset="0"/>
              <a:cs typeface="Arial" pitchFamily="34" charset="0"/>
            </a:endParaRPr>
          </a:p>
          <a:p>
            <a:pPr algn="just">
              <a:buBlip>
                <a:blip r:embed="rId2"/>
              </a:buBlip>
            </a:pPr>
            <a:r>
              <a:rPr lang="it-IT" altLang="it-IT" sz="2400" b="1" dirty="0" smtClean="0">
                <a:latin typeface="Arial" pitchFamily="34" charset="0"/>
                <a:cs typeface="Arial" pitchFamily="34" charset="0"/>
              </a:rPr>
              <a:t>RIDUZIONE DEL NUMERO DI FRATTURE DI FEMORE</a:t>
            </a:r>
          </a:p>
          <a:p>
            <a:pPr algn="just">
              <a:buBlip>
                <a:blip r:embed="rId2"/>
              </a:buBlip>
            </a:pPr>
            <a:r>
              <a:rPr lang="it-IT" altLang="it-IT" sz="2400" b="1" dirty="0" smtClean="0">
                <a:latin typeface="Arial" pitchFamily="34" charset="0"/>
                <a:cs typeface="Arial" pitchFamily="34" charset="0"/>
              </a:rPr>
              <a:t>MIGLIORI PERFORMANCES MOTORIE</a:t>
            </a:r>
          </a:p>
          <a:p>
            <a:pPr algn="just">
              <a:buBlip>
                <a:blip r:embed="rId2"/>
              </a:buBlip>
            </a:pPr>
            <a:r>
              <a:rPr lang="it-IT" altLang="it-IT" sz="2400" b="1" dirty="0" smtClean="0">
                <a:latin typeface="Arial" pitchFamily="34" charset="0"/>
                <a:cs typeface="Arial" pitchFamily="34" charset="0"/>
              </a:rPr>
              <a:t>RIDUZIONE SINTOMATOLOGIA DOLOROSA</a:t>
            </a:r>
          </a:p>
          <a:p>
            <a:pPr algn="just">
              <a:buBlip>
                <a:blip r:embed="rId2"/>
              </a:buBlip>
            </a:pPr>
            <a:r>
              <a:rPr lang="it-IT" altLang="it-IT" sz="2400" b="1" dirty="0" smtClean="0">
                <a:latin typeface="Arial" pitchFamily="34" charset="0"/>
                <a:cs typeface="Arial" pitchFamily="34" charset="0"/>
              </a:rPr>
              <a:t>SODDISFAZIONE DELL’UTENZA</a:t>
            </a:r>
          </a:p>
          <a:p>
            <a:pPr algn="just">
              <a:buBlip>
                <a:blip r:embed="rId2"/>
              </a:buBlip>
            </a:pPr>
            <a:endParaRPr lang="it-IT" altLang="it-IT" sz="2400" b="1" dirty="0" smtClean="0">
              <a:latin typeface="Arial" pitchFamily="34" charset="0"/>
              <a:cs typeface="Arial" pitchFamily="34" charset="0"/>
            </a:endParaRPr>
          </a:p>
          <a:p>
            <a:pPr algn="just">
              <a:buBlip>
                <a:blip r:embed="rId2"/>
              </a:buBlip>
            </a:pPr>
            <a:endParaRPr lang="it-IT" altLang="it-IT" sz="2400" b="1" dirty="0" smtClean="0">
              <a:latin typeface="Arial" pitchFamily="34" charset="0"/>
              <a:cs typeface="Arial" pitchFamily="34" charset="0"/>
            </a:endParaRPr>
          </a:p>
        </p:txBody>
      </p:sp>
      <p:sp>
        <p:nvSpPr>
          <p:cNvPr id="5" name="Titolo 1"/>
          <p:cNvSpPr txBox="1">
            <a:spLocks/>
          </p:cNvSpPr>
          <p:nvPr/>
        </p:nvSpPr>
        <p:spPr>
          <a:xfrm>
            <a:off x="1285852" y="500042"/>
            <a:ext cx="6765921" cy="714380"/>
          </a:xfrm>
          <a:prstGeom prst="rect">
            <a:avLst/>
          </a:prstGeom>
          <a:solidFill>
            <a:schemeClr val="bg1">
              <a:lumMod val="95000"/>
            </a:schemeClr>
          </a:solidFill>
          <a:ln>
            <a:solidFill>
              <a:schemeClr val="tx1"/>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RISULTATI ATTESI ERICA SANITARIA</a:t>
            </a:r>
          </a:p>
        </p:txBody>
      </p:sp>
      <p:pic>
        <p:nvPicPr>
          <p:cNvPr id="6" name="Picture 5"/>
          <p:cNvPicPr>
            <a:picLocks noChangeAspect="1" noChangeArrowheads="1"/>
          </p:cNvPicPr>
          <p:nvPr/>
        </p:nvPicPr>
        <p:blipFill>
          <a:blip r:embed="rId3"/>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Tabella 4"/>
          <p:cNvGraphicFramePr>
            <a:graphicFrameLocks noGrp="1"/>
          </p:cNvGraphicFramePr>
          <p:nvPr/>
        </p:nvGraphicFramePr>
        <p:xfrm>
          <a:off x="285750" y="1714500"/>
          <a:ext cx="8643998" cy="4286280"/>
        </p:xfrm>
        <a:graphic>
          <a:graphicData uri="http://schemas.openxmlformats.org/drawingml/2006/table">
            <a:tbl>
              <a:tblPr/>
              <a:tblGrid>
                <a:gridCol w="7572428"/>
                <a:gridCol w="1071570"/>
              </a:tblGrid>
              <a:tr h="535785">
                <a:tc>
                  <a:txBody>
                    <a:bodyPr/>
                    <a:lstStyle/>
                    <a:p>
                      <a:pPr algn="l" fontAlgn="b"/>
                      <a:r>
                        <a:rPr lang="it-IT" sz="2800" b="1" i="0" u="none" strike="noStrike" dirty="0">
                          <a:solidFill>
                            <a:srgbClr val="000000"/>
                          </a:solidFill>
                          <a:latin typeface="Arial" pitchFamily="34" charset="0"/>
                          <a:cs typeface="Arial" pitchFamily="34" charset="0"/>
                        </a:rPr>
                        <a:t>Numero richieste</a:t>
                      </a:r>
                    </a:p>
                  </a:txBody>
                  <a:tcPr marL="9525" marR="9525" marT="9525" marB="0" anchor="b">
                    <a:lnL>
                      <a:noFill/>
                    </a:lnL>
                    <a:lnR>
                      <a:noFill/>
                    </a:lnR>
                    <a:lnT>
                      <a:noFill/>
                    </a:lnT>
                    <a:lnB>
                      <a:noFill/>
                    </a:lnB>
                  </a:tcPr>
                </a:tc>
                <a:tc>
                  <a:txBody>
                    <a:bodyPr/>
                    <a:lstStyle/>
                    <a:p>
                      <a:pPr algn="l" fontAlgn="b"/>
                      <a:r>
                        <a:rPr lang="it-IT" sz="2800" b="1" i="0" u="none" strike="noStrike" dirty="0">
                          <a:solidFill>
                            <a:srgbClr val="000000"/>
                          </a:solidFill>
                          <a:latin typeface="Arial" pitchFamily="34" charset="0"/>
                          <a:cs typeface="Arial" pitchFamily="34" charset="0"/>
                        </a:rPr>
                        <a:t>101</a:t>
                      </a:r>
                    </a:p>
                  </a:txBody>
                  <a:tcPr marL="9525" marR="9525" marT="9525" marB="0" anchor="b">
                    <a:lnL>
                      <a:noFill/>
                    </a:lnL>
                    <a:lnR>
                      <a:noFill/>
                    </a:lnR>
                    <a:lnT>
                      <a:noFill/>
                    </a:lnT>
                    <a:lnB>
                      <a:noFill/>
                    </a:lnB>
                  </a:tcPr>
                </a:tc>
              </a:tr>
              <a:tr h="535785">
                <a:tc>
                  <a:txBody>
                    <a:bodyPr/>
                    <a:lstStyle/>
                    <a:p>
                      <a:pPr algn="l" fontAlgn="b"/>
                      <a:r>
                        <a:rPr lang="it-IT" sz="2800" b="1" i="0" u="none" strike="noStrike" dirty="0" smtClean="0">
                          <a:solidFill>
                            <a:srgbClr val="000000"/>
                          </a:solidFill>
                          <a:latin typeface="Arial" pitchFamily="34" charset="0"/>
                          <a:cs typeface="Arial" pitchFamily="34" charset="0"/>
                        </a:rPr>
                        <a:t>Persone </a:t>
                      </a:r>
                      <a:r>
                        <a:rPr lang="it-IT" sz="2800" b="1" i="0" u="none" strike="noStrike" dirty="0">
                          <a:solidFill>
                            <a:srgbClr val="000000"/>
                          </a:solidFill>
                          <a:latin typeface="Arial" pitchFamily="34" charset="0"/>
                          <a:cs typeface="Arial" pitchFamily="34" charset="0"/>
                        </a:rPr>
                        <a:t>effettivamente </a:t>
                      </a:r>
                      <a:r>
                        <a:rPr lang="it-IT" sz="2800" b="1" i="0" u="none" strike="noStrike" dirty="0" smtClean="0">
                          <a:solidFill>
                            <a:srgbClr val="000000"/>
                          </a:solidFill>
                          <a:latin typeface="Arial" pitchFamily="34" charset="0"/>
                          <a:cs typeface="Arial" pitchFamily="34" charset="0"/>
                        </a:rPr>
                        <a:t>seguite </a:t>
                      </a:r>
                      <a:endParaRPr lang="it-IT" sz="28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r>
                        <a:rPr lang="it-IT" sz="2800" b="1" i="0" u="none" strike="noStrike" dirty="0">
                          <a:solidFill>
                            <a:srgbClr val="000000"/>
                          </a:solidFill>
                          <a:latin typeface="Arial" pitchFamily="34" charset="0"/>
                          <a:cs typeface="Arial" pitchFamily="34" charset="0"/>
                        </a:rPr>
                        <a:t>73</a:t>
                      </a:r>
                    </a:p>
                  </a:txBody>
                  <a:tcPr marL="9525" marR="9525" marT="9525" marB="0" anchor="b">
                    <a:lnL>
                      <a:noFill/>
                    </a:lnL>
                    <a:lnR>
                      <a:noFill/>
                    </a:lnR>
                    <a:lnT>
                      <a:noFill/>
                    </a:lnT>
                    <a:lnB>
                      <a:noFill/>
                    </a:lnB>
                  </a:tcPr>
                </a:tc>
              </a:tr>
              <a:tr h="535785">
                <a:tc>
                  <a:txBody>
                    <a:bodyPr/>
                    <a:lstStyle/>
                    <a:p>
                      <a:pPr algn="l" fontAlgn="b"/>
                      <a:r>
                        <a:rPr lang="it-IT" sz="2800" b="1" i="0" u="none" strike="noStrike" dirty="0" smtClean="0">
                          <a:solidFill>
                            <a:srgbClr val="000000"/>
                          </a:solidFill>
                          <a:latin typeface="Arial" pitchFamily="34" charset="0"/>
                          <a:cs typeface="Arial" pitchFamily="34" charset="0"/>
                        </a:rPr>
                        <a:t>Persone inviate </a:t>
                      </a:r>
                      <a:r>
                        <a:rPr lang="it-IT" sz="2800" b="1" i="0" u="none" strike="noStrike" dirty="0">
                          <a:solidFill>
                            <a:srgbClr val="000000"/>
                          </a:solidFill>
                          <a:latin typeface="Arial" pitchFamily="34" charset="0"/>
                          <a:cs typeface="Arial" pitchFamily="34" charset="0"/>
                        </a:rPr>
                        <a:t>a </a:t>
                      </a:r>
                      <a:r>
                        <a:rPr lang="it-IT" sz="2800" b="1" i="0" u="none" strike="noStrike" dirty="0" smtClean="0">
                          <a:solidFill>
                            <a:srgbClr val="000000"/>
                          </a:solidFill>
                          <a:latin typeface="Arial" pitchFamily="34" charset="0"/>
                          <a:cs typeface="Arial" pitchFamily="34" charset="0"/>
                        </a:rPr>
                        <a:t>visita </a:t>
                      </a:r>
                      <a:r>
                        <a:rPr lang="it-IT" sz="2800" b="1" i="0" u="none" strike="noStrike" dirty="0">
                          <a:solidFill>
                            <a:srgbClr val="000000"/>
                          </a:solidFill>
                          <a:latin typeface="Arial" pitchFamily="34" charset="0"/>
                          <a:cs typeface="Arial" pitchFamily="34" charset="0"/>
                        </a:rPr>
                        <a:t>specialistica</a:t>
                      </a:r>
                    </a:p>
                  </a:txBody>
                  <a:tcPr marL="9525" marR="9525" marT="9525" marB="0" anchor="b">
                    <a:lnL>
                      <a:noFill/>
                    </a:lnL>
                    <a:lnR>
                      <a:noFill/>
                    </a:lnR>
                    <a:lnT>
                      <a:noFill/>
                    </a:lnT>
                    <a:lnB>
                      <a:noFill/>
                    </a:lnB>
                  </a:tcPr>
                </a:tc>
                <a:tc>
                  <a:txBody>
                    <a:bodyPr/>
                    <a:lstStyle/>
                    <a:p>
                      <a:pPr algn="l" fontAlgn="b"/>
                      <a:r>
                        <a:rPr lang="it-IT" sz="2800" b="1" i="0" u="none" strike="noStrike" dirty="0">
                          <a:solidFill>
                            <a:srgbClr val="000000"/>
                          </a:solidFill>
                          <a:latin typeface="Arial" pitchFamily="34" charset="0"/>
                          <a:cs typeface="Arial" pitchFamily="34" charset="0"/>
                        </a:rPr>
                        <a:t>10</a:t>
                      </a:r>
                    </a:p>
                  </a:txBody>
                  <a:tcPr marL="9525" marR="9525" marT="9525" marB="0" anchor="b">
                    <a:lnL>
                      <a:noFill/>
                    </a:lnL>
                    <a:lnR>
                      <a:noFill/>
                    </a:lnR>
                    <a:lnT>
                      <a:noFill/>
                    </a:lnT>
                    <a:lnB>
                      <a:noFill/>
                    </a:lnB>
                  </a:tcPr>
                </a:tc>
              </a:tr>
              <a:tr h="535785">
                <a:tc>
                  <a:txBody>
                    <a:bodyPr/>
                    <a:lstStyle/>
                    <a:p>
                      <a:pPr algn="l" fontAlgn="b"/>
                      <a:r>
                        <a:rPr lang="it-IT" sz="2800" b="1" i="0" u="none" strike="noStrike" dirty="0">
                          <a:solidFill>
                            <a:srgbClr val="000000"/>
                          </a:solidFill>
                          <a:latin typeface="Arial" pitchFamily="34" charset="0"/>
                          <a:cs typeface="Arial" pitchFamily="34" charset="0"/>
                        </a:rPr>
                        <a:t>Femmine</a:t>
                      </a:r>
                    </a:p>
                  </a:txBody>
                  <a:tcPr marL="9525" marR="9525" marT="9525" marB="0" anchor="b">
                    <a:lnL>
                      <a:noFill/>
                    </a:lnL>
                    <a:lnR>
                      <a:noFill/>
                    </a:lnR>
                    <a:lnT>
                      <a:noFill/>
                    </a:lnT>
                    <a:lnB>
                      <a:noFill/>
                    </a:lnB>
                  </a:tcPr>
                </a:tc>
                <a:tc>
                  <a:txBody>
                    <a:bodyPr/>
                    <a:lstStyle/>
                    <a:p>
                      <a:pPr algn="l" fontAlgn="b"/>
                      <a:r>
                        <a:rPr lang="it-IT" sz="2800" b="1" i="0" u="none" strike="noStrike">
                          <a:solidFill>
                            <a:srgbClr val="000000"/>
                          </a:solidFill>
                          <a:latin typeface="Arial" pitchFamily="34" charset="0"/>
                          <a:cs typeface="Arial" pitchFamily="34" charset="0"/>
                        </a:rPr>
                        <a:t>75%</a:t>
                      </a:r>
                    </a:p>
                  </a:txBody>
                  <a:tcPr marL="9525" marR="9525" marT="9525" marB="0" anchor="b">
                    <a:lnL>
                      <a:noFill/>
                    </a:lnL>
                    <a:lnR>
                      <a:noFill/>
                    </a:lnR>
                    <a:lnT>
                      <a:noFill/>
                    </a:lnT>
                    <a:lnB>
                      <a:noFill/>
                    </a:lnB>
                  </a:tcPr>
                </a:tc>
              </a:tr>
              <a:tr h="535785">
                <a:tc>
                  <a:txBody>
                    <a:bodyPr/>
                    <a:lstStyle/>
                    <a:p>
                      <a:pPr algn="l" fontAlgn="b"/>
                      <a:r>
                        <a:rPr lang="it-IT" sz="2800" b="1" i="0" u="none" strike="noStrike" dirty="0">
                          <a:solidFill>
                            <a:srgbClr val="000000"/>
                          </a:solidFill>
                          <a:latin typeface="Arial" pitchFamily="34" charset="0"/>
                          <a:cs typeface="Arial" pitchFamily="34" charset="0"/>
                        </a:rPr>
                        <a:t>Maschi</a:t>
                      </a:r>
                    </a:p>
                  </a:txBody>
                  <a:tcPr marL="9525" marR="9525" marT="9525" marB="0" anchor="b">
                    <a:lnL>
                      <a:noFill/>
                    </a:lnL>
                    <a:lnR>
                      <a:noFill/>
                    </a:lnR>
                    <a:lnT>
                      <a:noFill/>
                    </a:lnT>
                    <a:lnB>
                      <a:noFill/>
                    </a:lnB>
                  </a:tcPr>
                </a:tc>
                <a:tc>
                  <a:txBody>
                    <a:bodyPr/>
                    <a:lstStyle/>
                    <a:p>
                      <a:pPr algn="l" fontAlgn="b"/>
                      <a:r>
                        <a:rPr lang="it-IT" sz="2800" b="1" i="0" u="none" strike="noStrike">
                          <a:solidFill>
                            <a:srgbClr val="000000"/>
                          </a:solidFill>
                          <a:latin typeface="Arial" pitchFamily="34" charset="0"/>
                          <a:cs typeface="Arial" pitchFamily="34" charset="0"/>
                        </a:rPr>
                        <a:t>25%</a:t>
                      </a:r>
                    </a:p>
                  </a:txBody>
                  <a:tcPr marL="9525" marR="9525" marT="9525" marB="0" anchor="b">
                    <a:lnL>
                      <a:noFill/>
                    </a:lnL>
                    <a:lnR>
                      <a:noFill/>
                    </a:lnR>
                    <a:lnT>
                      <a:noFill/>
                    </a:lnT>
                    <a:lnB>
                      <a:noFill/>
                    </a:lnB>
                  </a:tcPr>
                </a:tc>
              </a:tr>
              <a:tr h="535785">
                <a:tc>
                  <a:txBody>
                    <a:bodyPr/>
                    <a:lstStyle/>
                    <a:p>
                      <a:pPr algn="l" fontAlgn="b"/>
                      <a:r>
                        <a:rPr lang="it-IT" sz="2800" b="1" i="0" u="none" strike="noStrike" dirty="0">
                          <a:solidFill>
                            <a:srgbClr val="000000"/>
                          </a:solidFill>
                          <a:latin typeface="Arial" pitchFamily="34" charset="0"/>
                          <a:cs typeface="Arial" pitchFamily="34" charset="0"/>
                        </a:rPr>
                        <a:t>Età media</a:t>
                      </a:r>
                    </a:p>
                  </a:txBody>
                  <a:tcPr marL="9525" marR="9525" marT="9525" marB="0" anchor="b">
                    <a:lnL>
                      <a:noFill/>
                    </a:lnL>
                    <a:lnR>
                      <a:noFill/>
                    </a:lnR>
                    <a:lnT>
                      <a:noFill/>
                    </a:lnT>
                    <a:lnB>
                      <a:noFill/>
                    </a:lnB>
                  </a:tcPr>
                </a:tc>
                <a:tc>
                  <a:txBody>
                    <a:bodyPr/>
                    <a:lstStyle/>
                    <a:p>
                      <a:pPr algn="l" fontAlgn="b"/>
                      <a:r>
                        <a:rPr lang="it-IT" sz="2800" b="1" i="0" u="none" strike="noStrike">
                          <a:solidFill>
                            <a:srgbClr val="000000"/>
                          </a:solidFill>
                          <a:latin typeface="Arial" pitchFamily="34" charset="0"/>
                          <a:cs typeface="Arial" pitchFamily="34" charset="0"/>
                        </a:rPr>
                        <a:t>75</a:t>
                      </a:r>
                    </a:p>
                  </a:txBody>
                  <a:tcPr marL="9525" marR="9525" marT="9525" marB="0" anchor="b">
                    <a:lnL>
                      <a:noFill/>
                    </a:lnL>
                    <a:lnR>
                      <a:noFill/>
                    </a:lnR>
                    <a:lnT>
                      <a:noFill/>
                    </a:lnT>
                    <a:lnB>
                      <a:noFill/>
                    </a:lnB>
                  </a:tcPr>
                </a:tc>
              </a:tr>
              <a:tr h="535785">
                <a:tc>
                  <a:txBody>
                    <a:bodyPr/>
                    <a:lstStyle/>
                    <a:p>
                      <a:pPr algn="l" fontAlgn="b"/>
                      <a:r>
                        <a:rPr lang="it-IT" sz="2800" b="1" i="0" u="none" strike="noStrike" dirty="0">
                          <a:solidFill>
                            <a:srgbClr val="000000"/>
                          </a:solidFill>
                          <a:latin typeface="Arial" pitchFamily="34" charset="0"/>
                          <a:cs typeface="Arial" pitchFamily="34" charset="0"/>
                        </a:rPr>
                        <a:t>Numero </a:t>
                      </a:r>
                      <a:r>
                        <a:rPr lang="it-IT" sz="2800" b="1" i="0" u="none" strike="noStrike" dirty="0" smtClean="0">
                          <a:solidFill>
                            <a:srgbClr val="000000"/>
                          </a:solidFill>
                          <a:latin typeface="Arial" pitchFamily="34" charset="0"/>
                          <a:cs typeface="Arial" pitchFamily="34" charset="0"/>
                        </a:rPr>
                        <a:t>lezioni</a:t>
                      </a:r>
                      <a:endParaRPr lang="it-IT" sz="2800" b="1"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r>
                        <a:rPr lang="it-IT" sz="2800" b="1" i="0" u="none" strike="noStrike">
                          <a:solidFill>
                            <a:srgbClr val="000000"/>
                          </a:solidFill>
                          <a:latin typeface="Arial" pitchFamily="34" charset="0"/>
                          <a:cs typeface="Arial" pitchFamily="34" charset="0"/>
                        </a:rPr>
                        <a:t>118</a:t>
                      </a:r>
                    </a:p>
                  </a:txBody>
                  <a:tcPr marL="9525" marR="9525" marT="9525" marB="0" anchor="b">
                    <a:lnL>
                      <a:noFill/>
                    </a:lnL>
                    <a:lnR>
                      <a:noFill/>
                    </a:lnR>
                    <a:lnT>
                      <a:noFill/>
                    </a:lnT>
                    <a:lnB>
                      <a:noFill/>
                    </a:lnB>
                  </a:tcPr>
                </a:tc>
              </a:tr>
              <a:tr h="535785">
                <a:tc>
                  <a:txBody>
                    <a:bodyPr/>
                    <a:lstStyle/>
                    <a:p>
                      <a:pPr algn="l" fontAlgn="b"/>
                      <a:r>
                        <a:rPr lang="it-IT" sz="2800" b="1" i="0" u="none" strike="noStrike" dirty="0">
                          <a:solidFill>
                            <a:srgbClr val="000000"/>
                          </a:solidFill>
                          <a:latin typeface="Arial" pitchFamily="34" charset="0"/>
                          <a:cs typeface="Arial" pitchFamily="34" charset="0"/>
                        </a:rPr>
                        <a:t>Numero persone rivalutate</a:t>
                      </a:r>
                    </a:p>
                  </a:txBody>
                  <a:tcPr marL="9525" marR="9525" marT="9525" marB="0" anchor="b">
                    <a:lnL>
                      <a:noFill/>
                    </a:lnL>
                    <a:lnR>
                      <a:noFill/>
                    </a:lnR>
                    <a:lnT>
                      <a:noFill/>
                    </a:lnT>
                    <a:lnB>
                      <a:noFill/>
                    </a:lnB>
                  </a:tcPr>
                </a:tc>
                <a:tc>
                  <a:txBody>
                    <a:bodyPr/>
                    <a:lstStyle/>
                    <a:p>
                      <a:pPr algn="l" fontAlgn="b"/>
                      <a:r>
                        <a:rPr lang="it-IT" sz="2800" b="1" i="0" u="none" strike="noStrike" dirty="0">
                          <a:solidFill>
                            <a:srgbClr val="000000"/>
                          </a:solidFill>
                          <a:latin typeface="Arial" pitchFamily="34" charset="0"/>
                          <a:cs typeface="Arial" pitchFamily="34" charset="0"/>
                        </a:rPr>
                        <a:t>41</a:t>
                      </a:r>
                    </a:p>
                  </a:txBody>
                  <a:tcPr marL="9525" marR="9525" marT="9525" marB="0" anchor="b">
                    <a:lnL>
                      <a:noFill/>
                    </a:lnL>
                    <a:lnR>
                      <a:noFill/>
                    </a:lnR>
                    <a:lnT>
                      <a:noFill/>
                    </a:lnT>
                    <a:lnB>
                      <a:noFill/>
                    </a:lnB>
                  </a:tcPr>
                </a:tc>
              </a:tr>
            </a:tbl>
          </a:graphicData>
        </a:graphic>
      </p:graphicFrame>
      <p:sp>
        <p:nvSpPr>
          <p:cNvPr id="8" name="Titolo 1"/>
          <p:cNvSpPr txBox="1">
            <a:spLocks/>
          </p:cNvSpPr>
          <p:nvPr/>
        </p:nvSpPr>
        <p:spPr>
          <a:xfrm>
            <a:off x="1285852" y="500042"/>
            <a:ext cx="6765921" cy="714380"/>
          </a:xfrm>
          <a:prstGeom prst="rect">
            <a:avLst/>
          </a:prstGeom>
          <a:solidFill>
            <a:schemeClr val="bg1">
              <a:lumMod val="95000"/>
            </a:schemeClr>
          </a:solidFill>
          <a:ln>
            <a:solidFill>
              <a:schemeClr val="tx1"/>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VALUTAZIONE ERICA SANITARIA</a:t>
            </a:r>
          </a:p>
        </p:txBody>
      </p:sp>
      <p:pic>
        <p:nvPicPr>
          <p:cNvPr id="9" name="Picture 5"/>
          <p:cNvPicPr>
            <a:picLocks noChangeAspect="1" noChangeArrowheads="1"/>
          </p:cNvPicPr>
          <p:nvPr/>
        </p:nvPicPr>
        <p:blipFill>
          <a:blip r:embed="rId2"/>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Grafico 11"/>
          <p:cNvGraphicFramePr/>
          <p:nvPr/>
        </p:nvGraphicFramePr>
        <p:xfrm>
          <a:off x="428564" y="1785926"/>
          <a:ext cx="8715436" cy="47149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6357938" y="3714750"/>
            <a:ext cx="2143125"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dirty="0">
                <a:solidFill>
                  <a:srgbClr val="775F55"/>
                </a:solidFill>
              </a:rPr>
              <a:t>- 5%</a:t>
            </a:r>
          </a:p>
        </p:txBody>
      </p:sp>
      <p:sp>
        <p:nvSpPr>
          <p:cNvPr id="7" name="Rettangolo 6"/>
          <p:cNvSpPr/>
          <p:nvPr/>
        </p:nvSpPr>
        <p:spPr>
          <a:xfrm>
            <a:off x="2428875" y="5715000"/>
            <a:ext cx="785813"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500050"/>
                </a:solidFill>
              </a:rPr>
              <a:t>Prima</a:t>
            </a:r>
          </a:p>
        </p:txBody>
      </p:sp>
      <p:sp>
        <p:nvSpPr>
          <p:cNvPr id="9" name="Rettangolo 8"/>
          <p:cNvSpPr/>
          <p:nvPr/>
        </p:nvSpPr>
        <p:spPr>
          <a:xfrm>
            <a:off x="3857625" y="5715000"/>
            <a:ext cx="785813"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FFFF00"/>
                </a:solidFill>
              </a:rPr>
              <a:t>Dopo</a:t>
            </a:r>
          </a:p>
        </p:txBody>
      </p:sp>
      <p:sp>
        <p:nvSpPr>
          <p:cNvPr id="10" name="Ovale 9"/>
          <p:cNvSpPr/>
          <p:nvPr/>
        </p:nvSpPr>
        <p:spPr>
          <a:xfrm>
            <a:off x="6429375" y="3500438"/>
            <a:ext cx="2143125" cy="928687"/>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12"/>
          <p:cNvSpPr/>
          <p:nvPr/>
        </p:nvSpPr>
        <p:spPr>
          <a:xfrm>
            <a:off x="6000760" y="2357430"/>
            <a:ext cx="2857501" cy="50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3200" b="1" dirty="0" smtClean="0">
              <a:solidFill>
                <a:srgbClr val="C00000"/>
              </a:solidFill>
              <a:latin typeface="Arial" pitchFamily="34" charset="0"/>
              <a:cs typeface="Arial" pitchFamily="34" charset="0"/>
            </a:endParaRPr>
          </a:p>
          <a:p>
            <a:pPr algn="ctr">
              <a:defRPr/>
            </a:pPr>
            <a:r>
              <a:rPr lang="it-IT" sz="3200" b="1" dirty="0" smtClean="0">
                <a:solidFill>
                  <a:srgbClr val="C00000"/>
                </a:solidFill>
                <a:latin typeface="Arial" pitchFamily="34" charset="0"/>
                <a:cs typeface="Arial" pitchFamily="34" charset="0"/>
              </a:rPr>
              <a:t>Dolore</a:t>
            </a:r>
          </a:p>
          <a:p>
            <a:pPr algn="ctr">
              <a:defRPr/>
            </a:pPr>
            <a:r>
              <a:rPr lang="it-IT" sz="2000" b="1" dirty="0" smtClean="0">
                <a:solidFill>
                  <a:srgbClr val="C00000"/>
                </a:solidFill>
                <a:latin typeface="Arial" pitchFamily="34" charset="0"/>
                <a:cs typeface="Arial" pitchFamily="34" charset="0"/>
              </a:rPr>
              <a:t>Scala VAS</a:t>
            </a:r>
            <a:endParaRPr lang="it-IT" sz="2000" b="1" dirty="0">
              <a:solidFill>
                <a:srgbClr val="C00000"/>
              </a:solidFill>
              <a:latin typeface="Arial" pitchFamily="34" charset="0"/>
              <a:cs typeface="Arial" pitchFamily="34" charset="0"/>
            </a:endParaRPr>
          </a:p>
        </p:txBody>
      </p:sp>
      <p:sp>
        <p:nvSpPr>
          <p:cNvPr id="15" name="Titolo 1"/>
          <p:cNvSpPr txBox="1">
            <a:spLocks/>
          </p:cNvSpPr>
          <p:nvPr/>
        </p:nvSpPr>
        <p:spPr>
          <a:xfrm>
            <a:off x="1285852" y="500042"/>
            <a:ext cx="6765921" cy="714380"/>
          </a:xfrm>
          <a:prstGeom prst="rect">
            <a:avLst/>
          </a:prstGeom>
          <a:solidFill>
            <a:schemeClr val="bg1">
              <a:lumMod val="95000"/>
            </a:schemeClr>
          </a:solidFill>
          <a:ln>
            <a:solidFill>
              <a:schemeClr val="tx1"/>
            </a:solidFill>
          </a:ln>
        </p:spPr>
        <p:txBody>
          <a:bodyPr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DATI  ERICA  SANITARIA </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altLang="it-IT" sz="2400" b="1" dirty="0" smtClean="0">
                <a:solidFill>
                  <a:srgbClr val="C00000"/>
                </a:solidFill>
                <a:effectLst>
                  <a:outerShdw blurRad="50000" dist="30000" dir="5400000" algn="tl" rotWithShape="0">
                    <a:srgbClr val="000000">
                      <a:alpha val="30000"/>
                    </a:srgbClr>
                  </a:outerShdw>
                </a:effectLst>
                <a:latin typeface="Arial" pitchFamily="34" charset="0"/>
                <a:ea typeface="+mj-ea"/>
                <a:cs typeface="Arial" pitchFamily="34" charset="0"/>
              </a:rPr>
              <a:t>ANZIANI A RISCHIO CADUTA</a:t>
            </a:r>
            <a:endPar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endParaRPr>
          </a:p>
        </p:txBody>
      </p:sp>
      <p:pic>
        <p:nvPicPr>
          <p:cNvPr id="16" name="Picture 5"/>
          <p:cNvPicPr>
            <a:picLocks noChangeAspect="1" noChangeArrowheads="1"/>
          </p:cNvPicPr>
          <p:nvPr/>
        </p:nvPicPr>
        <p:blipFill>
          <a:blip r:embed="rId3"/>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284663" y="3716338"/>
            <a:ext cx="4141787" cy="244475"/>
          </a:xfrm>
          <a:prstGeom prst="rect">
            <a:avLst/>
          </a:prstGeom>
          <a:solidFill>
            <a:schemeClr val="bg1"/>
          </a:solidFill>
          <a:ln w="9525">
            <a:noFill/>
            <a:miter lim="800000"/>
            <a:headEnd/>
            <a:tailEnd/>
          </a:ln>
        </p:spPr>
        <p:txBody>
          <a:bodyPr wrap="none">
            <a:spAutoFit/>
          </a:bodyPr>
          <a:lstStyle/>
          <a:p>
            <a:r>
              <a:rPr lang="it-IT" sz="1000" b="1" i="1">
                <a:latin typeface="Garamond" pitchFamily="18" charset="0"/>
                <a:cs typeface="Arial" pitchFamily="34" charset="0"/>
              </a:rPr>
              <a:t>Fonte: SIE su popolazione da anagrafe Comunale fonte ISTAT anno 2003</a:t>
            </a:r>
          </a:p>
        </p:txBody>
      </p:sp>
      <p:sp>
        <p:nvSpPr>
          <p:cNvPr id="8195" name="Rectangle 3"/>
          <p:cNvSpPr>
            <a:spLocks noGrp="1" noChangeArrowheads="1"/>
          </p:cNvSpPr>
          <p:nvPr>
            <p:ph type="body" sz="half" idx="1"/>
          </p:nvPr>
        </p:nvSpPr>
        <p:spPr>
          <a:xfrm>
            <a:off x="1071538" y="1412875"/>
            <a:ext cx="2997225" cy="4824413"/>
          </a:xfrm>
        </p:spPr>
        <p:txBody>
          <a:bodyPr/>
          <a:lstStyle/>
          <a:p>
            <a:pPr marL="0" indent="0" algn="just" eaLnBrk="1" hangingPunct="1">
              <a:lnSpc>
                <a:spcPct val="110000"/>
              </a:lnSpc>
              <a:buFontTx/>
              <a:buNone/>
            </a:pPr>
            <a:endParaRPr lang="it-IT" sz="2600" b="1" dirty="0" smtClean="0">
              <a:latin typeface="Arial" pitchFamily="34" charset="0"/>
              <a:cs typeface="Arial" pitchFamily="34" charset="0"/>
            </a:endParaRPr>
          </a:p>
          <a:p>
            <a:pPr marL="0" indent="0" algn="just" eaLnBrk="1" hangingPunct="1">
              <a:lnSpc>
                <a:spcPct val="110000"/>
              </a:lnSpc>
              <a:buFontTx/>
              <a:buNone/>
            </a:pPr>
            <a:endParaRPr lang="it-IT" sz="2600" b="1" dirty="0" smtClean="0">
              <a:latin typeface="Arial" pitchFamily="34" charset="0"/>
              <a:cs typeface="Arial" pitchFamily="34" charset="0"/>
            </a:endParaRPr>
          </a:p>
          <a:p>
            <a:pPr marL="0" indent="0" algn="just" eaLnBrk="1" hangingPunct="1">
              <a:lnSpc>
                <a:spcPct val="110000"/>
              </a:lnSpc>
              <a:buFontTx/>
              <a:buNone/>
            </a:pPr>
            <a:r>
              <a:rPr lang="it-IT" sz="2600" b="1" dirty="0" smtClean="0">
                <a:latin typeface="Arial" pitchFamily="34" charset="0"/>
                <a:cs typeface="Arial" pitchFamily="34" charset="0"/>
              </a:rPr>
              <a:t>Le piramidi di età del 2003 e del 2051 evidenziano un progressivo capovolgimento della struttura piramidale.</a:t>
            </a:r>
          </a:p>
          <a:p>
            <a:pPr marL="0" indent="0" algn="just" eaLnBrk="1" hangingPunct="1">
              <a:lnSpc>
                <a:spcPct val="110000"/>
              </a:lnSpc>
              <a:buFontTx/>
              <a:buNone/>
            </a:pPr>
            <a:endParaRPr lang="it-IT" sz="2600" b="1" dirty="0" smtClean="0">
              <a:latin typeface="Arial" pitchFamily="34" charset="0"/>
              <a:cs typeface="Arial" pitchFamily="34" charset="0"/>
            </a:endParaRPr>
          </a:p>
        </p:txBody>
      </p:sp>
      <p:pic>
        <p:nvPicPr>
          <p:cNvPr id="8196" name="Picture 4"/>
          <p:cNvPicPr>
            <a:picLocks noGrp="1" noChangeAspect="1" noChangeArrowheads="1"/>
          </p:cNvPicPr>
          <p:nvPr>
            <p:ph sz="quarter" idx="3"/>
          </p:nvPr>
        </p:nvPicPr>
        <p:blipFill>
          <a:blip r:embed="rId3"/>
          <a:srcRect/>
          <a:stretch>
            <a:fillRect/>
          </a:stretch>
        </p:blipFill>
        <p:spPr>
          <a:xfrm>
            <a:off x="4211638" y="3919538"/>
            <a:ext cx="4752975" cy="2749550"/>
          </a:xfrm>
        </p:spPr>
      </p:pic>
      <p:pic>
        <p:nvPicPr>
          <p:cNvPr id="8197" name="Picture 5"/>
          <p:cNvPicPr>
            <a:picLocks noGrp="1" noChangeAspect="1" noChangeArrowheads="1"/>
          </p:cNvPicPr>
          <p:nvPr>
            <p:ph sz="quarter" idx="2"/>
          </p:nvPr>
        </p:nvPicPr>
        <p:blipFill>
          <a:blip r:embed="rId4"/>
          <a:srcRect/>
          <a:stretch>
            <a:fillRect/>
          </a:stretch>
        </p:blipFill>
        <p:spPr>
          <a:xfrm>
            <a:off x="4211638" y="998538"/>
            <a:ext cx="4824412" cy="2790825"/>
          </a:xfrm>
        </p:spPr>
      </p:pic>
      <p:sp>
        <p:nvSpPr>
          <p:cNvPr id="8198" name="Text Box 6"/>
          <p:cNvSpPr txBox="1">
            <a:spLocks noChangeArrowheads="1"/>
          </p:cNvSpPr>
          <p:nvPr/>
        </p:nvSpPr>
        <p:spPr bwMode="auto">
          <a:xfrm>
            <a:off x="4284663" y="6613525"/>
            <a:ext cx="2571750" cy="244475"/>
          </a:xfrm>
          <a:prstGeom prst="rect">
            <a:avLst/>
          </a:prstGeom>
          <a:noFill/>
          <a:ln w="9525">
            <a:noFill/>
            <a:miter lim="800000"/>
            <a:headEnd/>
            <a:tailEnd/>
          </a:ln>
        </p:spPr>
        <p:txBody>
          <a:bodyPr wrap="none">
            <a:spAutoFit/>
          </a:bodyPr>
          <a:lstStyle/>
          <a:p>
            <a:r>
              <a:rPr lang="it-IT" sz="1000" b="1" i="1">
                <a:latin typeface="Garamond" pitchFamily="18" charset="0"/>
                <a:cs typeface="Arial" pitchFamily="34" charset="0"/>
              </a:rPr>
              <a:t>Fonte: ISTAT – Proiezioni – ipotesi centrale</a:t>
            </a:r>
          </a:p>
        </p:txBody>
      </p:sp>
      <p:sp>
        <p:nvSpPr>
          <p:cNvPr id="8199" name="Text Box 8"/>
          <p:cNvSpPr txBox="1">
            <a:spLocks noChangeArrowheads="1"/>
          </p:cNvSpPr>
          <p:nvPr/>
        </p:nvSpPr>
        <p:spPr bwMode="auto">
          <a:xfrm>
            <a:off x="1285852" y="152400"/>
            <a:ext cx="7500990" cy="584775"/>
          </a:xfrm>
          <a:prstGeom prst="rect">
            <a:avLst/>
          </a:prstGeom>
          <a:solidFill>
            <a:srgbClr val="DDDDDD"/>
          </a:solidFill>
          <a:ln w="19050">
            <a:solidFill>
              <a:schemeClr val="tx1"/>
            </a:solidFill>
            <a:miter lim="800000"/>
            <a:headEnd/>
            <a:tailEnd/>
          </a:ln>
        </p:spPr>
        <p:txBody>
          <a:bodyPr wrap="square">
            <a:spAutoFit/>
          </a:bodyPr>
          <a:lstStyle/>
          <a:p>
            <a:pPr algn="ctr">
              <a:lnSpc>
                <a:spcPct val="80000"/>
              </a:lnSpc>
              <a:spcBef>
                <a:spcPct val="50000"/>
              </a:spcBef>
            </a:pPr>
            <a:r>
              <a:rPr lang="it-IT" sz="2000" b="1" dirty="0">
                <a:solidFill>
                  <a:srgbClr val="CC0000"/>
                </a:solidFill>
                <a:latin typeface="Arial" pitchFamily="34" charset="0"/>
                <a:cs typeface="Arial" pitchFamily="34" charset="0"/>
              </a:rPr>
              <a:t> LO SCENARIO DEMOGRAFICO: PROIEZIONI ISTAT DELLA  POPOLAZIONE DEL FVG</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Grafico 11"/>
          <p:cNvGraphicFramePr/>
          <p:nvPr/>
        </p:nvGraphicFramePr>
        <p:xfrm>
          <a:off x="357158" y="1500174"/>
          <a:ext cx="8429684" cy="4429156"/>
        </p:xfrm>
        <a:graphic>
          <a:graphicData uri="http://schemas.openxmlformats.org/drawingml/2006/chart">
            <c:chart xmlns:c="http://schemas.openxmlformats.org/drawingml/2006/chart" xmlns:r="http://schemas.openxmlformats.org/officeDocument/2006/relationships" r:id="rId2"/>
          </a:graphicData>
        </a:graphic>
      </p:graphicFrame>
      <p:sp>
        <p:nvSpPr>
          <p:cNvPr id="7" name="Rettangolo 6"/>
          <p:cNvSpPr/>
          <p:nvPr/>
        </p:nvSpPr>
        <p:spPr>
          <a:xfrm>
            <a:off x="2428875" y="5286375"/>
            <a:ext cx="785813"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500050"/>
                </a:solidFill>
              </a:rPr>
              <a:t>Prima</a:t>
            </a:r>
          </a:p>
        </p:txBody>
      </p:sp>
      <p:sp>
        <p:nvSpPr>
          <p:cNvPr id="9" name="Rettangolo 8"/>
          <p:cNvSpPr/>
          <p:nvPr/>
        </p:nvSpPr>
        <p:spPr>
          <a:xfrm>
            <a:off x="3929063" y="5286375"/>
            <a:ext cx="785812"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FFFF00"/>
                </a:solidFill>
              </a:rPr>
              <a:t>Dopo</a:t>
            </a:r>
          </a:p>
        </p:txBody>
      </p:sp>
      <p:sp>
        <p:nvSpPr>
          <p:cNvPr id="13" name="Rettangolo 12"/>
          <p:cNvSpPr/>
          <p:nvPr/>
        </p:nvSpPr>
        <p:spPr>
          <a:xfrm>
            <a:off x="5572132" y="3071810"/>
            <a:ext cx="242887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rgbClr val="C00000"/>
                </a:solidFill>
              </a:rPr>
              <a:t>Scala </a:t>
            </a:r>
            <a:r>
              <a:rPr lang="it-IT" b="1" dirty="0" err="1">
                <a:solidFill>
                  <a:srgbClr val="C00000"/>
                </a:solidFill>
              </a:rPr>
              <a:t>Conley</a:t>
            </a:r>
            <a:endParaRPr lang="it-IT" b="1" dirty="0">
              <a:solidFill>
                <a:srgbClr val="C00000"/>
              </a:solidFill>
            </a:endParaRPr>
          </a:p>
        </p:txBody>
      </p:sp>
      <p:sp>
        <p:nvSpPr>
          <p:cNvPr id="14" name="Rettangolo 13"/>
          <p:cNvSpPr/>
          <p:nvPr/>
        </p:nvSpPr>
        <p:spPr>
          <a:xfrm>
            <a:off x="5286380" y="2357430"/>
            <a:ext cx="3357562"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b="1" dirty="0">
                <a:solidFill>
                  <a:srgbClr val="C00000"/>
                </a:solidFill>
              </a:rPr>
              <a:t>Rischio </a:t>
            </a:r>
            <a:r>
              <a:rPr lang="it-IT" sz="3200" b="1" dirty="0">
                <a:solidFill>
                  <a:srgbClr val="C00000"/>
                </a:solidFill>
                <a:latin typeface="Arial" pitchFamily="34" charset="0"/>
                <a:cs typeface="Arial" pitchFamily="34" charset="0"/>
              </a:rPr>
              <a:t>Caduta</a:t>
            </a:r>
          </a:p>
        </p:txBody>
      </p:sp>
      <p:sp>
        <p:nvSpPr>
          <p:cNvPr id="11" name="Titolo 1"/>
          <p:cNvSpPr txBox="1">
            <a:spLocks/>
          </p:cNvSpPr>
          <p:nvPr/>
        </p:nvSpPr>
        <p:spPr>
          <a:xfrm>
            <a:off x="1285852" y="500042"/>
            <a:ext cx="6765921" cy="714380"/>
          </a:xfrm>
          <a:prstGeom prst="rect">
            <a:avLst/>
          </a:prstGeom>
          <a:solidFill>
            <a:schemeClr val="bg1">
              <a:lumMod val="95000"/>
            </a:schemeClr>
          </a:solidFill>
          <a:ln>
            <a:solidFill>
              <a:schemeClr val="tx1"/>
            </a:solidFill>
          </a:ln>
        </p:spPr>
        <p:txBody>
          <a:bodyPr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DATI  ERICA  SANITARIA </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altLang="it-IT" sz="2400" b="1" dirty="0" smtClean="0">
                <a:solidFill>
                  <a:srgbClr val="C00000"/>
                </a:solidFill>
                <a:effectLst>
                  <a:outerShdw blurRad="50000" dist="30000" dir="5400000" algn="tl" rotWithShape="0">
                    <a:srgbClr val="000000">
                      <a:alpha val="30000"/>
                    </a:srgbClr>
                  </a:outerShdw>
                </a:effectLst>
                <a:latin typeface="Arial" pitchFamily="34" charset="0"/>
                <a:ea typeface="+mj-ea"/>
                <a:cs typeface="Arial" pitchFamily="34" charset="0"/>
              </a:rPr>
              <a:t>ANZIANI A RISCHIO CADUTA</a:t>
            </a:r>
            <a:endPar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endParaRPr>
          </a:p>
        </p:txBody>
      </p:sp>
      <p:pic>
        <p:nvPicPr>
          <p:cNvPr id="15" name="Picture 5"/>
          <p:cNvPicPr>
            <a:picLocks noChangeAspect="1" noChangeArrowheads="1"/>
          </p:cNvPicPr>
          <p:nvPr/>
        </p:nvPicPr>
        <p:blipFill>
          <a:blip r:embed="rId3"/>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1" name="Grafico 10"/>
          <p:cNvGraphicFramePr/>
          <p:nvPr/>
        </p:nvGraphicFramePr>
        <p:xfrm>
          <a:off x="642910" y="1500174"/>
          <a:ext cx="5929354"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ttangolo 5"/>
          <p:cNvSpPr/>
          <p:nvPr/>
        </p:nvSpPr>
        <p:spPr>
          <a:xfrm>
            <a:off x="1928813" y="5786438"/>
            <a:ext cx="785812"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500050"/>
                </a:solidFill>
              </a:rPr>
              <a:t>Prima</a:t>
            </a:r>
          </a:p>
        </p:txBody>
      </p:sp>
      <p:sp>
        <p:nvSpPr>
          <p:cNvPr id="8" name="Rettangolo 7"/>
          <p:cNvSpPr/>
          <p:nvPr/>
        </p:nvSpPr>
        <p:spPr>
          <a:xfrm>
            <a:off x="2928938" y="5786438"/>
            <a:ext cx="785812"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FFFF00"/>
                </a:solidFill>
              </a:rPr>
              <a:t>Dopo</a:t>
            </a:r>
          </a:p>
        </p:txBody>
      </p:sp>
      <p:sp>
        <p:nvSpPr>
          <p:cNvPr id="12" name="Rettangolo 11"/>
          <p:cNvSpPr/>
          <p:nvPr/>
        </p:nvSpPr>
        <p:spPr>
          <a:xfrm>
            <a:off x="3786182" y="1643050"/>
            <a:ext cx="5143500" cy="4714875"/>
          </a:xfrm>
          <a:prstGeom prst="rect">
            <a:avLst/>
          </a:prstGeom>
          <a:solidFill>
            <a:sysClr val="window" lastClr="FFFFFF"/>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it-IT"/>
          </a:p>
        </p:txBody>
      </p:sp>
      <p:sp>
        <p:nvSpPr>
          <p:cNvPr id="4" name="Rettangolo 3"/>
          <p:cNvSpPr/>
          <p:nvPr/>
        </p:nvSpPr>
        <p:spPr>
          <a:xfrm>
            <a:off x="5715008" y="3786190"/>
            <a:ext cx="22860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dirty="0">
                <a:solidFill>
                  <a:srgbClr val="775F55"/>
                </a:solidFill>
              </a:rPr>
              <a:t>+ 10%</a:t>
            </a:r>
          </a:p>
        </p:txBody>
      </p:sp>
      <p:sp>
        <p:nvSpPr>
          <p:cNvPr id="9" name="Ovale 8"/>
          <p:cNvSpPr/>
          <p:nvPr/>
        </p:nvSpPr>
        <p:spPr>
          <a:xfrm>
            <a:off x="5786446" y="3643314"/>
            <a:ext cx="2143125" cy="928687"/>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12"/>
          <p:cNvSpPr/>
          <p:nvPr/>
        </p:nvSpPr>
        <p:spPr>
          <a:xfrm>
            <a:off x="4643438" y="1857375"/>
            <a:ext cx="4357687" cy="1285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dirty="0" smtClean="0">
                <a:solidFill>
                  <a:srgbClr val="C00000"/>
                </a:solidFill>
                <a:latin typeface="Arial" pitchFamily="34" charset="0"/>
                <a:cs typeface="Arial" pitchFamily="34" charset="0"/>
              </a:rPr>
              <a:t>Equilibrio e deambulazione</a:t>
            </a:r>
          </a:p>
          <a:p>
            <a:pPr algn="ctr">
              <a:defRPr/>
            </a:pPr>
            <a:r>
              <a:rPr lang="it-IT" sz="1600" b="1" dirty="0" smtClean="0">
                <a:solidFill>
                  <a:srgbClr val="C00000"/>
                </a:solidFill>
                <a:latin typeface="Arial" pitchFamily="34" charset="0"/>
                <a:cs typeface="Arial" pitchFamily="34" charset="0"/>
              </a:rPr>
              <a:t>Scala Tinetti</a:t>
            </a:r>
            <a:endParaRPr lang="it-IT" sz="1600" dirty="0">
              <a:solidFill>
                <a:srgbClr val="C00000"/>
              </a:solidFill>
              <a:latin typeface="Arial" pitchFamily="34" charset="0"/>
              <a:cs typeface="Arial" pitchFamily="34" charset="0"/>
            </a:endParaRPr>
          </a:p>
        </p:txBody>
      </p:sp>
      <p:sp>
        <p:nvSpPr>
          <p:cNvPr id="14" name="Rettangolo 13"/>
          <p:cNvSpPr/>
          <p:nvPr/>
        </p:nvSpPr>
        <p:spPr>
          <a:xfrm>
            <a:off x="642938" y="1571625"/>
            <a:ext cx="500062"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chemeClr val="tx1"/>
                </a:solidFill>
              </a:rPr>
              <a:t>28,0</a:t>
            </a:r>
          </a:p>
        </p:txBody>
      </p:sp>
      <p:sp>
        <p:nvSpPr>
          <p:cNvPr id="17" name="Titolo 1"/>
          <p:cNvSpPr txBox="1">
            <a:spLocks/>
          </p:cNvSpPr>
          <p:nvPr/>
        </p:nvSpPr>
        <p:spPr>
          <a:xfrm>
            <a:off x="1285852" y="285728"/>
            <a:ext cx="6765921" cy="714380"/>
          </a:xfrm>
          <a:prstGeom prst="rect">
            <a:avLst/>
          </a:prstGeom>
          <a:solidFill>
            <a:schemeClr val="bg1">
              <a:lumMod val="95000"/>
            </a:schemeClr>
          </a:solidFill>
          <a:ln>
            <a:solidFill>
              <a:schemeClr val="tx1"/>
            </a:solidFill>
          </a:ln>
        </p:spPr>
        <p:txBody>
          <a:bodyPr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DATI  ERICA  SANITARIA </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altLang="it-IT" sz="2400" b="1" dirty="0" smtClean="0">
                <a:solidFill>
                  <a:srgbClr val="C00000"/>
                </a:solidFill>
                <a:effectLst>
                  <a:outerShdw blurRad="50000" dist="30000" dir="5400000" algn="tl" rotWithShape="0">
                    <a:srgbClr val="000000">
                      <a:alpha val="30000"/>
                    </a:srgbClr>
                  </a:outerShdw>
                </a:effectLst>
                <a:latin typeface="Arial" pitchFamily="34" charset="0"/>
                <a:ea typeface="+mj-ea"/>
                <a:cs typeface="Arial" pitchFamily="34" charset="0"/>
              </a:rPr>
              <a:t>ANZIANI A RISCHIO CADUTA</a:t>
            </a:r>
            <a:endPar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endParaRPr>
          </a:p>
        </p:txBody>
      </p:sp>
      <p:pic>
        <p:nvPicPr>
          <p:cNvPr id="18" name="Picture 5"/>
          <p:cNvPicPr>
            <a:picLocks noChangeAspect="1" noChangeArrowheads="1"/>
          </p:cNvPicPr>
          <p:nvPr/>
        </p:nvPicPr>
        <p:blipFill>
          <a:blip r:embed="rId3"/>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1" name="Grafico 10"/>
          <p:cNvGraphicFramePr/>
          <p:nvPr/>
        </p:nvGraphicFramePr>
        <p:xfrm>
          <a:off x="642910" y="1428736"/>
          <a:ext cx="6396065"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12" name="Rettangolo 11"/>
          <p:cNvSpPr/>
          <p:nvPr/>
        </p:nvSpPr>
        <p:spPr>
          <a:xfrm>
            <a:off x="4071938" y="1643063"/>
            <a:ext cx="4714875" cy="4714875"/>
          </a:xfrm>
          <a:prstGeom prst="rect">
            <a:avLst/>
          </a:prstGeom>
          <a:solidFill>
            <a:schemeClr val="bg1"/>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it-IT"/>
          </a:p>
        </p:txBody>
      </p:sp>
      <p:sp>
        <p:nvSpPr>
          <p:cNvPr id="6" name="Rettangolo 5"/>
          <p:cNvSpPr/>
          <p:nvPr/>
        </p:nvSpPr>
        <p:spPr>
          <a:xfrm>
            <a:off x="2071688" y="5643563"/>
            <a:ext cx="785812"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500050"/>
                </a:solidFill>
              </a:rPr>
              <a:t>Prima</a:t>
            </a:r>
          </a:p>
        </p:txBody>
      </p:sp>
      <p:sp>
        <p:nvSpPr>
          <p:cNvPr id="8" name="Rettangolo 7"/>
          <p:cNvSpPr/>
          <p:nvPr/>
        </p:nvSpPr>
        <p:spPr>
          <a:xfrm>
            <a:off x="3143250" y="5643563"/>
            <a:ext cx="785813"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FFFF00"/>
                </a:solidFill>
              </a:rPr>
              <a:t>Dopo</a:t>
            </a:r>
          </a:p>
        </p:txBody>
      </p:sp>
      <p:sp>
        <p:nvSpPr>
          <p:cNvPr id="13" name="Rettangolo 12"/>
          <p:cNvSpPr/>
          <p:nvPr/>
        </p:nvSpPr>
        <p:spPr>
          <a:xfrm>
            <a:off x="714375" y="1500188"/>
            <a:ext cx="5357813"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Rettangolo 13"/>
          <p:cNvSpPr/>
          <p:nvPr/>
        </p:nvSpPr>
        <p:spPr>
          <a:xfrm>
            <a:off x="4429124" y="2357430"/>
            <a:ext cx="4357687" cy="135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dirty="0" err="1">
                <a:solidFill>
                  <a:srgbClr val="C00000"/>
                </a:solidFill>
                <a:latin typeface="Arial" pitchFamily="34" charset="0"/>
                <a:cs typeface="Arial" pitchFamily="34" charset="0"/>
              </a:rPr>
              <a:t>Performances</a:t>
            </a:r>
            <a:r>
              <a:rPr lang="it-IT" sz="3200" b="1" dirty="0">
                <a:solidFill>
                  <a:srgbClr val="C00000"/>
                </a:solidFill>
                <a:latin typeface="Arial" pitchFamily="34" charset="0"/>
                <a:cs typeface="Arial" pitchFamily="34" charset="0"/>
              </a:rPr>
              <a:t> </a:t>
            </a:r>
            <a:r>
              <a:rPr lang="it-IT" sz="3200" b="1" dirty="0" smtClean="0">
                <a:solidFill>
                  <a:srgbClr val="C00000"/>
                </a:solidFill>
                <a:latin typeface="Arial" pitchFamily="34" charset="0"/>
                <a:cs typeface="Arial" pitchFamily="34" charset="0"/>
              </a:rPr>
              <a:t>motorie</a:t>
            </a:r>
          </a:p>
          <a:p>
            <a:pPr algn="ctr">
              <a:defRPr/>
            </a:pPr>
            <a:r>
              <a:rPr lang="it-IT" sz="1600" b="1" dirty="0" smtClean="0">
                <a:solidFill>
                  <a:srgbClr val="C00000"/>
                </a:solidFill>
                <a:latin typeface="Arial" pitchFamily="34" charset="0"/>
                <a:cs typeface="Arial" pitchFamily="34" charset="0"/>
              </a:rPr>
              <a:t>Short </a:t>
            </a:r>
            <a:r>
              <a:rPr lang="it-IT" sz="1600" b="1" dirty="0" err="1" smtClean="0">
                <a:solidFill>
                  <a:srgbClr val="C00000"/>
                </a:solidFill>
                <a:latin typeface="Arial" pitchFamily="34" charset="0"/>
                <a:cs typeface="Arial" pitchFamily="34" charset="0"/>
              </a:rPr>
              <a:t>Phisical</a:t>
            </a:r>
            <a:r>
              <a:rPr lang="it-IT" sz="1600" b="1" dirty="0" smtClean="0">
                <a:solidFill>
                  <a:srgbClr val="C00000"/>
                </a:solidFill>
                <a:latin typeface="Arial" pitchFamily="34" charset="0"/>
                <a:cs typeface="Arial" pitchFamily="34" charset="0"/>
              </a:rPr>
              <a:t> Performance </a:t>
            </a:r>
            <a:r>
              <a:rPr lang="it-IT" sz="1600" b="1" dirty="0" err="1" smtClean="0">
                <a:solidFill>
                  <a:srgbClr val="C00000"/>
                </a:solidFill>
                <a:latin typeface="Arial" pitchFamily="34" charset="0"/>
                <a:cs typeface="Arial" pitchFamily="34" charset="0"/>
              </a:rPr>
              <a:t>Battery</a:t>
            </a:r>
            <a:endParaRPr lang="it-IT" sz="1600" dirty="0">
              <a:solidFill>
                <a:srgbClr val="C00000"/>
              </a:solidFill>
              <a:latin typeface="Arial" pitchFamily="34" charset="0"/>
              <a:cs typeface="Arial" pitchFamily="34" charset="0"/>
            </a:endParaRPr>
          </a:p>
        </p:txBody>
      </p:sp>
      <p:sp>
        <p:nvSpPr>
          <p:cNvPr id="4" name="Rettangolo 3"/>
          <p:cNvSpPr/>
          <p:nvPr/>
        </p:nvSpPr>
        <p:spPr>
          <a:xfrm>
            <a:off x="5286375" y="4000500"/>
            <a:ext cx="2928938" cy="64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dirty="0">
                <a:solidFill>
                  <a:srgbClr val="775F55"/>
                </a:solidFill>
              </a:rPr>
              <a:t>+ 15%</a:t>
            </a:r>
          </a:p>
        </p:txBody>
      </p:sp>
      <p:sp>
        <p:nvSpPr>
          <p:cNvPr id="9" name="Ovale 8"/>
          <p:cNvSpPr/>
          <p:nvPr/>
        </p:nvSpPr>
        <p:spPr>
          <a:xfrm>
            <a:off x="5643563" y="3786188"/>
            <a:ext cx="2357437" cy="11430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 name="Titolo 1"/>
          <p:cNvSpPr txBox="1">
            <a:spLocks/>
          </p:cNvSpPr>
          <p:nvPr/>
        </p:nvSpPr>
        <p:spPr>
          <a:xfrm>
            <a:off x="1714480" y="357166"/>
            <a:ext cx="6765921" cy="714380"/>
          </a:xfrm>
          <a:prstGeom prst="rect">
            <a:avLst/>
          </a:prstGeom>
          <a:solidFill>
            <a:schemeClr val="bg1">
              <a:lumMod val="95000"/>
            </a:schemeClr>
          </a:solidFill>
          <a:ln>
            <a:solidFill>
              <a:schemeClr val="tx1"/>
            </a:solidFill>
          </a:ln>
        </p:spPr>
        <p:txBody>
          <a:bodyPr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DATI  ERICA  SANITARIA </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altLang="it-IT" sz="2400" b="1" dirty="0" smtClean="0">
                <a:solidFill>
                  <a:srgbClr val="C00000"/>
                </a:solidFill>
                <a:effectLst>
                  <a:outerShdw blurRad="50000" dist="30000" dir="5400000" algn="tl" rotWithShape="0">
                    <a:srgbClr val="000000">
                      <a:alpha val="30000"/>
                    </a:srgbClr>
                  </a:outerShdw>
                </a:effectLst>
                <a:latin typeface="Arial" pitchFamily="34" charset="0"/>
                <a:ea typeface="+mj-ea"/>
                <a:cs typeface="Arial" pitchFamily="34" charset="0"/>
              </a:rPr>
              <a:t>ANZIANI A RISCHIO CADUTA</a:t>
            </a:r>
            <a:endParaRPr kumimoji="0" lang="it-IT" altLang="it-IT" sz="24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Arial" pitchFamily="34" charset="0"/>
              <a:ea typeface="+mj-ea"/>
              <a:cs typeface="Arial" pitchFamily="34" charset="0"/>
            </a:endParaRPr>
          </a:p>
        </p:txBody>
      </p:sp>
      <p:pic>
        <p:nvPicPr>
          <p:cNvPr id="18" name="Picture 5"/>
          <p:cNvPicPr>
            <a:picLocks noChangeAspect="1" noChangeArrowheads="1"/>
          </p:cNvPicPr>
          <p:nvPr/>
        </p:nvPicPr>
        <p:blipFill>
          <a:blip r:embed="rId3"/>
          <a:srcRect/>
          <a:stretch>
            <a:fillRect/>
          </a:stretch>
        </p:blipFill>
        <p:spPr bwMode="auto">
          <a:xfrm>
            <a:off x="57150" y="44450"/>
            <a:ext cx="1201738"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43174" y="214290"/>
            <a:ext cx="4714908" cy="1203348"/>
          </a:xfrm>
        </p:spPr>
        <p:txBody>
          <a:bodyPr>
            <a:normAutofit/>
          </a:bodyPr>
          <a:lstStyle/>
          <a:p>
            <a:r>
              <a:rPr lang="it-IT" sz="3200" b="1" i="1" dirty="0" smtClean="0">
                <a:solidFill>
                  <a:srgbClr val="C00000"/>
                </a:solidFill>
                <a:effectLst/>
                <a:latin typeface="Arial" pitchFamily="34" charset="0"/>
                <a:cs typeface="Arial" pitchFamily="34" charset="0"/>
              </a:rPr>
              <a:t>…..</a:t>
            </a:r>
            <a:r>
              <a:rPr lang="it-IT" sz="3200" b="1" i="1" dirty="0" err="1" smtClean="0">
                <a:solidFill>
                  <a:srgbClr val="C00000"/>
                </a:solidFill>
                <a:effectLst/>
                <a:latin typeface="Arial" pitchFamily="34" charset="0"/>
                <a:cs typeface="Arial" pitchFamily="34" charset="0"/>
              </a:rPr>
              <a:t>Conclusioni…</a:t>
            </a:r>
            <a:r>
              <a:rPr lang="it-IT" sz="3200" b="1" i="1" dirty="0" smtClean="0">
                <a:solidFill>
                  <a:srgbClr val="C00000"/>
                </a:solidFill>
                <a:effectLst/>
                <a:latin typeface="Arial" pitchFamily="34" charset="0"/>
                <a:cs typeface="Arial" pitchFamily="34" charset="0"/>
              </a:rPr>
              <a:t>..</a:t>
            </a:r>
            <a:endParaRPr lang="it-IT" sz="3200" b="1" i="1" dirty="0">
              <a:solidFill>
                <a:srgbClr val="C00000"/>
              </a:solidFill>
              <a:effectLst/>
              <a:latin typeface="Arial" pitchFamily="34" charset="0"/>
              <a:cs typeface="Arial" pitchFamily="34" charset="0"/>
            </a:endParaRPr>
          </a:p>
        </p:txBody>
      </p:sp>
      <p:sp>
        <p:nvSpPr>
          <p:cNvPr id="3" name="Segnaposto contenuto 2"/>
          <p:cNvSpPr>
            <a:spLocks noGrp="1"/>
          </p:cNvSpPr>
          <p:nvPr>
            <p:ph idx="1"/>
          </p:nvPr>
        </p:nvSpPr>
        <p:spPr>
          <a:xfrm>
            <a:off x="428596" y="1214422"/>
            <a:ext cx="8147902" cy="4819664"/>
          </a:xfrm>
        </p:spPr>
        <p:txBody>
          <a:bodyPr>
            <a:normAutofit/>
          </a:bodyPr>
          <a:lstStyle/>
          <a:p>
            <a:pPr algn="just">
              <a:buNone/>
            </a:pPr>
            <a:r>
              <a:rPr lang="it-IT" b="1" dirty="0" smtClean="0">
                <a:latin typeface="Arial" pitchFamily="34" charset="0"/>
                <a:cs typeface="Arial" pitchFamily="34" charset="0"/>
              </a:rPr>
              <a:t>	</a:t>
            </a:r>
            <a:r>
              <a:rPr lang="it-IT" b="1" i="1" dirty="0" smtClean="0">
                <a:latin typeface="Arial" pitchFamily="34" charset="0"/>
                <a:cs typeface="Arial" pitchFamily="34" charset="0"/>
              </a:rPr>
              <a:t>La </a:t>
            </a:r>
            <a:r>
              <a:rPr lang="it-IT" b="1" i="1" dirty="0" smtClean="0">
                <a:solidFill>
                  <a:srgbClr val="C00000"/>
                </a:solidFill>
                <a:latin typeface="Arial" pitchFamily="34" charset="0"/>
                <a:cs typeface="Arial" pitchFamily="34" charset="0"/>
              </a:rPr>
              <a:t>partecipazione attiva </a:t>
            </a:r>
            <a:r>
              <a:rPr lang="it-IT" b="1" i="1" dirty="0" smtClean="0">
                <a:latin typeface="Arial" pitchFamily="34" charset="0"/>
                <a:cs typeface="Arial" pitchFamily="34" charset="0"/>
              </a:rPr>
              <a:t>al proprio processo di cura favorisce </a:t>
            </a:r>
            <a:r>
              <a:rPr lang="it-IT" b="1" i="1" dirty="0" smtClean="0">
                <a:solidFill>
                  <a:srgbClr val="C00000"/>
                </a:solidFill>
                <a:latin typeface="Arial" pitchFamily="34" charset="0"/>
                <a:cs typeface="Arial" pitchFamily="34" charset="0"/>
              </a:rPr>
              <a:t>l’autonomia della scelta e il senso di responsabilità dell’individuo,</a:t>
            </a:r>
            <a:r>
              <a:rPr lang="it-IT" b="1" i="1" dirty="0" smtClean="0">
                <a:latin typeface="Arial" pitchFamily="34" charset="0"/>
                <a:cs typeface="Arial" pitchFamily="34" charset="0"/>
              </a:rPr>
              <a:t> passo necessario per vivere in maniera piena la propria vita.</a:t>
            </a:r>
          </a:p>
          <a:p>
            <a:pPr algn="just">
              <a:buNone/>
            </a:pPr>
            <a:r>
              <a:rPr lang="it-IT" b="1" dirty="0" smtClean="0">
                <a:latin typeface="Arial" pitchFamily="34" charset="0"/>
                <a:cs typeface="Arial" pitchFamily="34" charset="0"/>
              </a:rPr>
              <a:t/>
            </a:r>
            <a:br>
              <a:rPr lang="it-IT" b="1" dirty="0" smtClean="0">
                <a:latin typeface="Arial" pitchFamily="34" charset="0"/>
                <a:cs typeface="Arial" pitchFamily="34" charset="0"/>
              </a:rPr>
            </a:br>
            <a:endParaRPr lang="it-IT" b="1" dirty="0" smtClean="0">
              <a:latin typeface="Arial" pitchFamily="34" charset="0"/>
              <a:cs typeface="Arial" pitchFamily="34" charset="0"/>
            </a:endParaRPr>
          </a:p>
          <a:p>
            <a:pPr algn="just">
              <a:buNone/>
            </a:pPr>
            <a:r>
              <a:rPr lang="it-IT" b="1" dirty="0" smtClean="0">
                <a:latin typeface="Arial" pitchFamily="34" charset="0"/>
                <a:cs typeface="Arial" pitchFamily="34" charset="0"/>
              </a:rPr>
              <a:t> 	</a:t>
            </a:r>
            <a:endParaRPr lang="it-IT" b="1" dirty="0">
              <a:latin typeface="Arial" pitchFamily="34" charset="0"/>
              <a:cs typeface="Arial" pitchFamily="34" charset="0"/>
            </a:endParaRPr>
          </a:p>
        </p:txBody>
      </p:sp>
      <p:sp>
        <p:nvSpPr>
          <p:cNvPr id="4" name="Text Box 2"/>
          <p:cNvSpPr txBox="1">
            <a:spLocks noChangeArrowheads="1"/>
          </p:cNvSpPr>
          <p:nvPr/>
        </p:nvSpPr>
        <p:spPr bwMode="auto">
          <a:xfrm>
            <a:off x="285720" y="4643446"/>
            <a:ext cx="8610600" cy="1569660"/>
          </a:xfrm>
          <a:prstGeom prst="rect">
            <a:avLst/>
          </a:prstGeom>
          <a:noFill/>
          <a:ln w="9525">
            <a:solidFill>
              <a:srgbClr val="CC0000"/>
            </a:solidFill>
            <a:miter lim="800000"/>
            <a:headEnd/>
            <a:tailEnd/>
          </a:ln>
        </p:spPr>
        <p:txBody>
          <a:bodyPr>
            <a:spAutoFit/>
          </a:bodyPr>
          <a:lstStyle/>
          <a:p>
            <a:pPr algn="ctr"/>
            <a:r>
              <a:rPr lang="it-IT" sz="3200" b="1" i="1" dirty="0" smtClean="0">
                <a:latin typeface="Arial" pitchFamily="34" charset="0"/>
                <a:cs typeface="Arial" pitchFamily="34" charset="0"/>
              </a:rPr>
              <a:t>La SALUTE non </a:t>
            </a:r>
            <a:r>
              <a:rPr lang="it-IT" sz="3200" b="1" i="1" dirty="0">
                <a:latin typeface="Arial" pitchFamily="34" charset="0"/>
                <a:cs typeface="Arial" pitchFamily="34" charset="0"/>
              </a:rPr>
              <a:t>è un prodotto erogabile, </a:t>
            </a:r>
          </a:p>
          <a:p>
            <a:pPr algn="ctr"/>
            <a:r>
              <a:rPr lang="it-IT" sz="3200" b="1" i="1" dirty="0">
                <a:latin typeface="Arial" pitchFamily="34" charset="0"/>
                <a:cs typeface="Arial" pitchFamily="34" charset="0"/>
              </a:rPr>
              <a:t>ma un BENE COMUNE da costruire </a:t>
            </a:r>
          </a:p>
          <a:p>
            <a:pPr algn="ctr"/>
            <a:r>
              <a:rPr lang="it-IT" sz="3200" b="1" i="1" dirty="0">
                <a:latin typeface="Arial" pitchFamily="34" charset="0"/>
                <a:cs typeface="Arial" pitchFamily="34" charset="0"/>
              </a:rPr>
              <a:t>INTERATTIVAMENTE!!!</a:t>
            </a:r>
          </a:p>
        </p:txBody>
      </p:sp>
      <p:sp>
        <p:nvSpPr>
          <p:cNvPr id="6" name="TextBox 5"/>
          <p:cNvSpPr txBox="1"/>
          <p:nvPr/>
        </p:nvSpPr>
        <p:spPr>
          <a:xfrm>
            <a:off x="2071670" y="3786190"/>
            <a:ext cx="5357850" cy="830997"/>
          </a:xfrm>
          <a:prstGeom prst="rect">
            <a:avLst/>
          </a:prstGeom>
          <a:noFill/>
        </p:spPr>
        <p:txBody>
          <a:bodyPr wrap="square" rtlCol="0">
            <a:spAutoFit/>
          </a:bodyPr>
          <a:lstStyle/>
          <a:p>
            <a:pPr algn="ctr"/>
            <a:r>
              <a:rPr lang="it-IT" sz="4800" b="1" dirty="0" smtClean="0">
                <a:solidFill>
                  <a:srgbClr val="C00000"/>
                </a:solidFill>
                <a:latin typeface="Arial" pitchFamily="34" charset="0"/>
                <a:cs typeface="Arial" pitchFamily="34" charset="0"/>
              </a:rPr>
              <a:t>IO vs NOI</a:t>
            </a:r>
            <a:endParaRPr lang="it-IT" sz="4800" b="1" dirty="0">
              <a:solidFill>
                <a:srgbClr val="C00000"/>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62000" y="1676400"/>
            <a:ext cx="184150" cy="457200"/>
          </a:xfrm>
          <a:prstGeom prst="rect">
            <a:avLst/>
          </a:prstGeom>
          <a:noFill/>
          <a:ln w="9525">
            <a:noFill/>
            <a:miter lim="800000"/>
            <a:headEnd/>
            <a:tailEnd/>
          </a:ln>
        </p:spPr>
        <p:txBody>
          <a:bodyPr wrap="none">
            <a:spAutoFit/>
          </a:bodyPr>
          <a:lstStyle/>
          <a:p>
            <a:endParaRPr lang="it-IT"/>
          </a:p>
        </p:txBody>
      </p:sp>
      <p:sp>
        <p:nvSpPr>
          <p:cNvPr id="9219" name="Text Box 3"/>
          <p:cNvSpPr txBox="1">
            <a:spLocks noChangeArrowheads="1"/>
          </p:cNvSpPr>
          <p:nvPr/>
        </p:nvSpPr>
        <p:spPr bwMode="auto">
          <a:xfrm>
            <a:off x="1000100" y="1441132"/>
            <a:ext cx="7858180" cy="4832092"/>
          </a:xfrm>
          <a:prstGeom prst="rect">
            <a:avLst/>
          </a:prstGeom>
          <a:solidFill>
            <a:schemeClr val="bg1">
              <a:lumMod val="95000"/>
            </a:schemeClr>
          </a:solidFill>
          <a:ln w="9525">
            <a:solidFill>
              <a:schemeClr val="tx1"/>
            </a:solidFill>
            <a:miter lim="800000"/>
            <a:headEnd/>
            <a:tailEnd/>
          </a:ln>
        </p:spPr>
        <p:txBody>
          <a:bodyPr wrap="square">
            <a:spAutoFit/>
          </a:bodyPr>
          <a:lstStyle/>
          <a:p>
            <a:pPr marL="666750" indent="-381000" algn="just">
              <a:buFontTx/>
              <a:buBlip>
                <a:blip r:embed="rId2"/>
              </a:buBlip>
              <a:defRPr/>
            </a:pPr>
            <a:r>
              <a:rPr lang="it-IT" sz="2000" b="1" dirty="0" smtClean="0">
                <a:solidFill>
                  <a:schemeClr val="tx2"/>
                </a:solidFill>
                <a:latin typeface="Arial" charset="0"/>
                <a:ea typeface="ＭＳ Ｐゴシック" pitchFamily="48" charset="-128"/>
              </a:rPr>
              <a:t>IL 45,3% DEI RESIDENTI IN FVG DICHIARA </a:t>
            </a:r>
            <a:r>
              <a:rPr lang="it-IT" sz="2000" b="1" dirty="0" err="1" smtClean="0">
                <a:solidFill>
                  <a:schemeClr val="tx2"/>
                </a:solidFill>
                <a:latin typeface="Arial" charset="0"/>
                <a:ea typeface="ＭＳ Ｐゴシック" pitchFamily="48" charset="-128"/>
              </a:rPr>
              <a:t>DI</a:t>
            </a:r>
            <a:r>
              <a:rPr lang="it-IT" sz="2000" b="1" dirty="0" smtClean="0">
                <a:solidFill>
                  <a:schemeClr val="tx2"/>
                </a:solidFill>
                <a:latin typeface="Arial" charset="0"/>
                <a:ea typeface="ＭＳ Ｐゴシック" pitchFamily="48" charset="-128"/>
              </a:rPr>
              <a:t> ESSERE AFFETTO DA ALMENO 1 DELLE PRINCIPALI MALATTIE CRONICHE </a:t>
            </a:r>
            <a:r>
              <a:rPr lang="it-IT" b="1" dirty="0" smtClean="0">
                <a:solidFill>
                  <a:schemeClr val="tx2"/>
                </a:solidFill>
                <a:latin typeface="Arial" charset="0"/>
                <a:ea typeface="ＭＳ Ｐゴシック" pitchFamily="48" charset="-128"/>
              </a:rPr>
              <a:t>(SISR 2011)</a:t>
            </a:r>
          </a:p>
          <a:p>
            <a:pPr marL="666750" indent="-381000" algn="just">
              <a:buFontTx/>
              <a:buBlip>
                <a:blip r:embed="rId2"/>
              </a:buBlip>
              <a:defRPr/>
            </a:pPr>
            <a:endParaRPr lang="it-IT" sz="2000" b="1" dirty="0" smtClean="0">
              <a:solidFill>
                <a:schemeClr val="tx2"/>
              </a:solidFill>
              <a:latin typeface="Arial" charset="0"/>
              <a:ea typeface="ＭＳ Ｐゴシック" pitchFamily="48" charset="-128"/>
            </a:endParaRPr>
          </a:p>
          <a:p>
            <a:pPr marL="666750" indent="-381000" algn="just">
              <a:buFontTx/>
              <a:buBlip>
                <a:blip r:embed="rId2"/>
              </a:buBlip>
              <a:defRPr/>
            </a:pPr>
            <a:r>
              <a:rPr lang="it-IT" sz="2000" b="1" dirty="0" smtClean="0">
                <a:solidFill>
                  <a:schemeClr val="tx2"/>
                </a:solidFill>
                <a:latin typeface="Arial" charset="0"/>
                <a:ea typeface="ＭＳ Ｐゴシック" pitchFamily="48" charset="-128"/>
              </a:rPr>
              <a:t> IL 12,5,3% HA ALMENO 3 O PIU’ PATOLOGIE CRONICHE</a:t>
            </a:r>
          </a:p>
          <a:p>
            <a:pPr marL="666750" indent="-381000" algn="just">
              <a:buFontTx/>
              <a:buBlip>
                <a:blip r:embed="rId2"/>
              </a:buBlip>
              <a:defRPr/>
            </a:pPr>
            <a:endParaRPr lang="it-IT" sz="2000" b="1" dirty="0" smtClean="0">
              <a:solidFill>
                <a:schemeClr val="tx2"/>
              </a:solidFill>
              <a:latin typeface="Arial" charset="0"/>
              <a:ea typeface="ＭＳ Ｐゴシック" pitchFamily="48" charset="-128"/>
            </a:endParaRPr>
          </a:p>
          <a:p>
            <a:pPr marL="666750" indent="-381000" algn="just">
              <a:buFontTx/>
              <a:buBlip>
                <a:blip r:embed="rId2"/>
              </a:buBlip>
              <a:defRPr/>
            </a:pPr>
            <a:r>
              <a:rPr lang="it-IT" sz="2000" b="1" dirty="0" smtClean="0">
                <a:solidFill>
                  <a:schemeClr val="tx2"/>
                </a:solidFill>
                <a:latin typeface="Arial" charset="0"/>
                <a:ea typeface="ＭＳ Ｐゴシック" pitchFamily="48" charset="-128"/>
              </a:rPr>
              <a:t>L’1,6%  E’ PORTATORE </a:t>
            </a:r>
            <a:r>
              <a:rPr lang="it-IT" sz="2000" b="1" dirty="0" err="1" smtClean="0">
                <a:solidFill>
                  <a:schemeClr val="tx2"/>
                </a:solidFill>
                <a:latin typeface="Arial" charset="0"/>
                <a:ea typeface="ＭＳ Ｐゴシック" pitchFamily="48" charset="-128"/>
              </a:rPr>
              <a:t>DI</a:t>
            </a:r>
            <a:r>
              <a:rPr lang="it-IT" sz="2000" b="1" dirty="0" smtClean="0">
                <a:solidFill>
                  <a:schemeClr val="tx2"/>
                </a:solidFill>
                <a:latin typeface="Arial" charset="0"/>
                <a:ea typeface="ＭＳ Ｐゴシック" pitchFamily="48" charset="-128"/>
              </a:rPr>
              <a:t> MALATTIE CRONICHE ESTREMAMENTE COMPLESSE</a:t>
            </a:r>
          </a:p>
          <a:p>
            <a:pPr marL="666750" indent="-381000" algn="just">
              <a:buFontTx/>
              <a:buBlip>
                <a:blip r:embed="rId2"/>
              </a:buBlip>
              <a:defRPr/>
            </a:pPr>
            <a:endParaRPr lang="it-IT" sz="2000" b="1" dirty="0" smtClean="0">
              <a:solidFill>
                <a:schemeClr val="tx2"/>
              </a:solidFill>
              <a:latin typeface="Arial" charset="0"/>
              <a:ea typeface="ＭＳ Ｐゴシック" pitchFamily="48" charset="-128"/>
            </a:endParaRPr>
          </a:p>
          <a:p>
            <a:pPr marL="666750" indent="-381000" algn="just">
              <a:buFontTx/>
              <a:buBlip>
                <a:blip r:embed="rId2"/>
              </a:buBlip>
              <a:defRPr/>
            </a:pPr>
            <a:r>
              <a:rPr lang="it-IT" sz="2000" b="1" dirty="0" smtClean="0">
                <a:solidFill>
                  <a:schemeClr val="tx2"/>
                </a:solidFill>
                <a:latin typeface="Arial" charset="0"/>
                <a:ea typeface="ＭＳ Ｐゴシック" pitchFamily="48" charset="-128"/>
              </a:rPr>
              <a:t>LE MALATTIE CRONICHE PIU’ DIFFUSE SONO: </a:t>
            </a:r>
          </a:p>
          <a:p>
            <a:pPr marL="1123950" lvl="1" indent="-381000" algn="just">
              <a:buFontTx/>
              <a:buBlip>
                <a:blip r:embed="rId2"/>
              </a:buBlip>
              <a:defRPr/>
            </a:pPr>
            <a:r>
              <a:rPr lang="it-IT" sz="1600" b="1" dirty="0" smtClean="0">
                <a:solidFill>
                  <a:schemeClr val="tx2"/>
                </a:solidFill>
                <a:latin typeface="Arial" charset="0"/>
                <a:ea typeface="ＭＳ Ｐゴシック" pitchFamily="48" charset="-128"/>
              </a:rPr>
              <a:t>ATROSI/ARTRITE 17,8%</a:t>
            </a:r>
          </a:p>
          <a:p>
            <a:pPr marL="1123950" lvl="1" indent="-381000" algn="just">
              <a:buFontTx/>
              <a:buBlip>
                <a:blip r:embed="rId2"/>
              </a:buBlip>
              <a:defRPr/>
            </a:pPr>
            <a:r>
              <a:rPr lang="it-IT" sz="1600" b="1" dirty="0" smtClean="0">
                <a:solidFill>
                  <a:schemeClr val="tx2"/>
                </a:solidFill>
                <a:latin typeface="Arial" charset="0"/>
                <a:ea typeface="ＭＳ Ｐゴシック" pitchFamily="48" charset="-128"/>
              </a:rPr>
              <a:t>IPERTENSIONE 15,8%</a:t>
            </a:r>
          </a:p>
          <a:p>
            <a:pPr marL="1123950" lvl="1" indent="-381000" algn="just">
              <a:buFontTx/>
              <a:buBlip>
                <a:blip r:embed="rId2"/>
              </a:buBlip>
              <a:defRPr/>
            </a:pPr>
            <a:r>
              <a:rPr lang="it-IT" sz="1600" b="1" dirty="0" smtClean="0">
                <a:solidFill>
                  <a:schemeClr val="tx2"/>
                </a:solidFill>
                <a:latin typeface="Arial" charset="0"/>
                <a:ea typeface="ＭＳ Ｐゴシック" pitchFamily="48" charset="-128"/>
              </a:rPr>
              <a:t>MALATTIE ALLERGICHE 10,2%</a:t>
            </a:r>
          </a:p>
          <a:p>
            <a:pPr marL="1123950" lvl="1" indent="-381000" algn="just">
              <a:buFontTx/>
              <a:buBlip>
                <a:blip r:embed="rId2"/>
              </a:buBlip>
              <a:defRPr/>
            </a:pPr>
            <a:r>
              <a:rPr lang="it-IT" sz="1600" b="1" dirty="0" smtClean="0">
                <a:solidFill>
                  <a:schemeClr val="tx2"/>
                </a:solidFill>
                <a:latin typeface="Arial" charset="0"/>
                <a:ea typeface="ＭＳ Ｐゴシック" pitchFamily="48" charset="-128"/>
              </a:rPr>
              <a:t>OSTEOPOROSI 7,3%</a:t>
            </a:r>
          </a:p>
          <a:p>
            <a:pPr marL="1123950" lvl="1" indent="-381000" algn="just">
              <a:buFontTx/>
              <a:buBlip>
                <a:blip r:embed="rId2"/>
              </a:buBlip>
              <a:defRPr/>
            </a:pPr>
            <a:r>
              <a:rPr lang="it-IT" sz="1600" b="1" dirty="0" smtClean="0">
                <a:solidFill>
                  <a:schemeClr val="tx2"/>
                </a:solidFill>
                <a:latin typeface="Arial" charset="0"/>
                <a:ea typeface="ＭＳ Ｐゴシック" pitchFamily="48" charset="-128"/>
              </a:rPr>
              <a:t>BRONCHITE CRONICA E ASMA BRONCHIALE 6,2%</a:t>
            </a:r>
          </a:p>
          <a:p>
            <a:pPr marL="1123950" lvl="1" indent="-381000" algn="just">
              <a:buFontTx/>
              <a:buBlip>
                <a:blip r:embed="rId2"/>
              </a:buBlip>
              <a:defRPr/>
            </a:pPr>
            <a:r>
              <a:rPr lang="it-IT" sz="1600" b="1" dirty="0" smtClean="0">
                <a:solidFill>
                  <a:schemeClr val="tx2"/>
                </a:solidFill>
                <a:latin typeface="Arial" charset="0"/>
                <a:ea typeface="ＭＳ Ｐゴシック" pitchFamily="48" charset="-128"/>
              </a:rPr>
              <a:t>DIABETE 4,8%</a:t>
            </a:r>
          </a:p>
          <a:p>
            <a:pPr marL="1123950" lvl="1" indent="-381000" algn="just">
              <a:defRPr/>
            </a:pPr>
            <a:r>
              <a:rPr lang="it-IT" sz="1200" b="1" dirty="0" smtClean="0">
                <a:solidFill>
                  <a:schemeClr val="tx2"/>
                </a:solidFill>
                <a:latin typeface="Arial" charset="0"/>
                <a:ea typeface="ＭＳ Ｐゴシック" pitchFamily="48" charset="-128"/>
              </a:rPr>
              <a:t>(IX RAPPORTO POLITICHE CRONICITA’ 2010)</a:t>
            </a:r>
            <a:endParaRPr lang="it-IT" sz="2000" b="1" dirty="0">
              <a:solidFill>
                <a:schemeClr val="tx2"/>
              </a:solidFill>
              <a:latin typeface="Arial" charset="0"/>
              <a:ea typeface="ＭＳ Ｐゴシック" pitchFamily="48" charset="-128"/>
            </a:endParaRPr>
          </a:p>
        </p:txBody>
      </p:sp>
      <p:sp>
        <p:nvSpPr>
          <p:cNvPr id="9220" name="Text Box 4"/>
          <p:cNvSpPr txBox="1">
            <a:spLocks noChangeArrowheads="1"/>
          </p:cNvSpPr>
          <p:nvPr/>
        </p:nvSpPr>
        <p:spPr bwMode="auto">
          <a:xfrm>
            <a:off x="1000100" y="214313"/>
            <a:ext cx="7672413" cy="461665"/>
          </a:xfrm>
          <a:prstGeom prst="rect">
            <a:avLst/>
          </a:prstGeom>
          <a:solidFill>
            <a:schemeClr val="bg1">
              <a:lumMod val="95000"/>
            </a:schemeClr>
          </a:solidFill>
          <a:ln w="9525">
            <a:solidFill>
              <a:schemeClr val="tx1"/>
            </a:solidFill>
            <a:miter lim="800000"/>
            <a:headEnd/>
            <a:tailEnd/>
          </a:ln>
        </p:spPr>
        <p:txBody>
          <a:bodyPr wrap="square">
            <a:spAutoFit/>
          </a:bodyPr>
          <a:lstStyle/>
          <a:p>
            <a:pPr algn="ctr">
              <a:defRPr/>
            </a:pPr>
            <a:r>
              <a:rPr lang="it-IT" sz="2400" b="1" dirty="0" smtClean="0">
                <a:solidFill>
                  <a:srgbClr val="C00000"/>
                </a:solidFill>
                <a:latin typeface="Arial" charset="0"/>
                <a:ea typeface="ＭＳ Ｐゴシック" pitchFamily="48" charset="-128"/>
              </a:rPr>
              <a:t>LE </a:t>
            </a:r>
            <a:r>
              <a:rPr lang="it-IT" sz="2400" b="1" dirty="0">
                <a:solidFill>
                  <a:srgbClr val="C00000"/>
                </a:solidFill>
                <a:latin typeface="Arial" charset="0"/>
                <a:ea typeface="ＭＳ Ｐゴシック" pitchFamily="48" charset="-128"/>
              </a:rPr>
              <a:t>MALATTIE </a:t>
            </a:r>
            <a:r>
              <a:rPr lang="it-IT" sz="2400" b="1" dirty="0" smtClean="0">
                <a:solidFill>
                  <a:srgbClr val="C00000"/>
                </a:solidFill>
                <a:latin typeface="Arial" charset="0"/>
                <a:ea typeface="ＭＳ Ｐゴシック" pitchFamily="48" charset="-128"/>
              </a:rPr>
              <a:t>CRONICHE IN FVG</a:t>
            </a:r>
            <a:endParaRPr lang="it-IT" sz="2400" b="1" dirty="0">
              <a:solidFill>
                <a:srgbClr val="C00000"/>
              </a:solidFill>
              <a:latin typeface="Arial" charset="0"/>
              <a:ea typeface="ＭＳ Ｐゴシック" pitchFamily="48" charset="-128"/>
              <a:sym typeface="Wingdings" pitchFamily="2" charset="2"/>
            </a:endParaRPr>
          </a:p>
        </p:txBody>
      </p:sp>
      <p:sp>
        <p:nvSpPr>
          <p:cNvPr id="12295" name="AutoShape 7"/>
          <p:cNvSpPr>
            <a:spLocks noChangeArrowheads="1"/>
          </p:cNvSpPr>
          <p:nvPr/>
        </p:nvSpPr>
        <p:spPr bwMode="auto">
          <a:xfrm>
            <a:off x="3929063" y="785794"/>
            <a:ext cx="914400" cy="571504"/>
          </a:xfrm>
          <a:prstGeom prst="downArrow">
            <a:avLst>
              <a:gd name="adj1" fmla="val 50000"/>
              <a:gd name="adj2" fmla="val 25000"/>
            </a:avLst>
          </a:prstGeom>
          <a:solidFill>
            <a:srgbClr val="C00000"/>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57188" y="1357313"/>
            <a:ext cx="8429625" cy="1295400"/>
          </a:xfrm>
        </p:spPr>
        <p:txBody>
          <a:bodyPr/>
          <a:lstStyle/>
          <a:p>
            <a:pPr marL="0" indent="0" algn="just" eaLnBrk="1" hangingPunct="1">
              <a:lnSpc>
                <a:spcPct val="90000"/>
              </a:lnSpc>
              <a:buFontTx/>
              <a:buBlip>
                <a:blip r:embed="rId2"/>
              </a:buBlip>
            </a:pPr>
            <a:r>
              <a:rPr lang="it-IT" sz="2000" b="1" dirty="0" smtClean="0">
                <a:latin typeface="Arial" pitchFamily="34" charset="0"/>
                <a:cs typeface="Arial" pitchFamily="34" charset="0"/>
              </a:rPr>
              <a:t> In futuro si prospetta una forte diminuzione del numero di potenziali caregivers, con conseguenti problemi di sostenibilità della rete di assistenza informale, soprattutto per quella di tipo familiare</a:t>
            </a:r>
            <a:r>
              <a:rPr lang="it-IT" sz="2000" dirty="0" smtClean="0">
                <a:latin typeface="Arial" pitchFamily="34" charset="0"/>
                <a:cs typeface="Arial" pitchFamily="34" charset="0"/>
              </a:rPr>
              <a:t>.</a:t>
            </a:r>
          </a:p>
        </p:txBody>
      </p:sp>
      <p:sp>
        <p:nvSpPr>
          <p:cNvPr id="26627" name="Text Box 5"/>
          <p:cNvSpPr txBox="1">
            <a:spLocks noChangeArrowheads="1"/>
          </p:cNvSpPr>
          <p:nvPr/>
        </p:nvSpPr>
        <p:spPr bwMode="auto">
          <a:xfrm>
            <a:off x="609600" y="357166"/>
            <a:ext cx="8534400" cy="707886"/>
          </a:xfrm>
          <a:prstGeom prst="rect">
            <a:avLst/>
          </a:prstGeom>
          <a:solidFill>
            <a:schemeClr val="bg1">
              <a:lumMod val="85000"/>
            </a:schemeClr>
          </a:solidFill>
          <a:ln w="9525">
            <a:solidFill>
              <a:schemeClr val="tx1"/>
            </a:solidFill>
            <a:miter lim="800000"/>
            <a:headEnd/>
            <a:tailEnd/>
          </a:ln>
        </p:spPr>
        <p:txBody>
          <a:bodyPr wrap="square">
            <a:spAutoFit/>
          </a:bodyPr>
          <a:lstStyle/>
          <a:p>
            <a:pPr algn="ctr">
              <a:defRPr/>
            </a:pPr>
            <a:r>
              <a:rPr lang="it-IT" sz="2000" b="1" dirty="0">
                <a:solidFill>
                  <a:srgbClr val="C00000"/>
                </a:solidFill>
                <a:latin typeface="Arial" pitchFamily="34" charset="0"/>
                <a:cs typeface="Arial" pitchFamily="34" charset="0"/>
              </a:rPr>
              <a:t>LO SCENARIO DEMOGRAFICO: IL CARICO ASSISTENZIALE E LA STRUTTURA DELLA RETE </a:t>
            </a:r>
            <a:r>
              <a:rPr lang="it-IT" sz="2000" b="1" dirty="0" err="1">
                <a:solidFill>
                  <a:srgbClr val="C00000"/>
                </a:solidFill>
                <a:latin typeface="Arial" pitchFamily="34" charset="0"/>
                <a:cs typeface="Arial" pitchFamily="34" charset="0"/>
              </a:rPr>
              <a:t>DI</a:t>
            </a:r>
            <a:r>
              <a:rPr lang="it-IT" sz="2000" b="1" dirty="0">
                <a:solidFill>
                  <a:srgbClr val="C00000"/>
                </a:solidFill>
                <a:latin typeface="Arial" pitchFamily="34" charset="0"/>
                <a:cs typeface="Arial" pitchFamily="34" charset="0"/>
              </a:rPr>
              <a:t> CURA INFORMALE</a:t>
            </a:r>
          </a:p>
        </p:txBody>
      </p:sp>
      <p:sp>
        <p:nvSpPr>
          <p:cNvPr id="14340" name="Rectangle 7"/>
          <p:cNvSpPr>
            <a:spLocks noChangeArrowheads="1"/>
          </p:cNvSpPr>
          <p:nvPr/>
        </p:nvSpPr>
        <p:spPr bwMode="auto">
          <a:xfrm>
            <a:off x="357188" y="2571750"/>
            <a:ext cx="8534400" cy="1766888"/>
          </a:xfrm>
          <a:prstGeom prst="rect">
            <a:avLst/>
          </a:prstGeom>
          <a:noFill/>
          <a:ln w="9525">
            <a:noFill/>
            <a:miter lim="800000"/>
            <a:headEnd/>
            <a:tailEnd/>
          </a:ln>
        </p:spPr>
        <p:txBody>
          <a:bodyPr>
            <a:spAutoFit/>
          </a:bodyPr>
          <a:lstStyle/>
          <a:p>
            <a:pPr algn="just" eaLnBrk="1" hangingPunct="1">
              <a:lnSpc>
                <a:spcPct val="110000"/>
              </a:lnSpc>
              <a:spcBef>
                <a:spcPct val="20000"/>
              </a:spcBef>
              <a:buFontTx/>
              <a:buBlip>
                <a:blip r:embed="rId2"/>
              </a:buBlip>
            </a:pPr>
            <a:r>
              <a:rPr lang="it-IT" sz="2000" b="1" dirty="0">
                <a:latin typeface="Arial" pitchFamily="34" charset="0"/>
                <a:cs typeface="Arial" pitchFamily="34" charset="0"/>
              </a:rPr>
              <a:t> Il caregiver ratio, ovvero il rapporto tra i potenziali caregivers (donne tra i 50-64 anni) e i potenziali anziani assistiti (80 anni e +), è infatti in caduta libera, passando da quasi due (1.94) potenziali caregivers per anziano con almeno 80 anni nel 2001, a neanche un potenziale caregiver (0.56) nel 2051.</a:t>
            </a:r>
            <a:r>
              <a:rPr lang="it-IT" sz="2000" dirty="0">
                <a:latin typeface="Arial" pitchFamily="34" charset="0"/>
                <a:cs typeface="Arial" pitchFamily="34" charset="0"/>
              </a:rPr>
              <a:t> </a:t>
            </a:r>
          </a:p>
        </p:txBody>
      </p:sp>
      <p:pic>
        <p:nvPicPr>
          <p:cNvPr id="14341" name="Picture 8" descr="caretaker ratio"/>
          <p:cNvPicPr>
            <a:picLocks noChangeAspect="1" noChangeArrowheads="1"/>
          </p:cNvPicPr>
          <p:nvPr/>
        </p:nvPicPr>
        <p:blipFill>
          <a:blip r:embed="rId3"/>
          <a:srcRect/>
          <a:stretch>
            <a:fillRect/>
          </a:stretch>
        </p:blipFill>
        <p:spPr bwMode="auto">
          <a:xfrm>
            <a:off x="1066800" y="4343400"/>
            <a:ext cx="6781800" cy="2514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214414" y="1285860"/>
            <a:ext cx="7620024" cy="2308324"/>
          </a:xfrm>
          <a:prstGeom prst="rect">
            <a:avLst/>
          </a:prstGeom>
          <a:solidFill>
            <a:schemeClr val="bg1">
              <a:lumMod val="95000"/>
            </a:schemeClr>
          </a:solidFill>
          <a:ln w="9525">
            <a:solidFill>
              <a:schemeClr val="tx1"/>
            </a:solidFill>
            <a:miter lim="800000"/>
            <a:headEnd/>
            <a:tailEnd/>
          </a:ln>
        </p:spPr>
        <p:txBody>
          <a:bodyPr wrap="square">
            <a:spAutoFit/>
          </a:bodyPr>
          <a:lstStyle/>
          <a:p>
            <a:pPr algn="just" eaLnBrk="1" hangingPunct="1">
              <a:spcBef>
                <a:spcPct val="50000"/>
              </a:spcBef>
              <a:buClr>
                <a:srgbClr val="6600CC"/>
              </a:buClr>
              <a:buFont typeface="Wingdings" pitchFamily="2" charset="2"/>
              <a:buBlip>
                <a:blip r:embed="rId3"/>
              </a:buBlip>
              <a:defRPr/>
            </a:pPr>
            <a:r>
              <a:rPr lang="it-IT" b="1" dirty="0" smtClean="0">
                <a:latin typeface="Arial" charset="0"/>
                <a:ea typeface="ＭＳ Ｐゴシック" pitchFamily="48" charset="-128"/>
              </a:rPr>
              <a:t>  &gt; SOGGETTI FRAGILI (NUOVI TARGET DI UTENZE)</a:t>
            </a:r>
          </a:p>
          <a:p>
            <a:pPr algn="just" eaLnBrk="1" hangingPunct="1">
              <a:spcBef>
                <a:spcPct val="50000"/>
              </a:spcBef>
              <a:buClr>
                <a:srgbClr val="6600CC"/>
              </a:buClr>
              <a:buFont typeface="Wingdings" pitchFamily="2" charset="2"/>
              <a:buBlip>
                <a:blip r:embed="rId3"/>
              </a:buBlip>
              <a:defRPr/>
            </a:pPr>
            <a:r>
              <a:rPr lang="it-IT" b="1" dirty="0" smtClean="0">
                <a:latin typeface="Arial" charset="0"/>
                <a:ea typeface="ＭＳ Ｐゴシック" pitchFamily="48" charset="-128"/>
              </a:rPr>
              <a:t> INDEBOLIMENTO DELLA STRUTTURA FAMIGLIARE </a:t>
            </a:r>
          </a:p>
          <a:p>
            <a:pPr algn="just" eaLnBrk="1" hangingPunct="1">
              <a:spcBef>
                <a:spcPct val="50000"/>
              </a:spcBef>
              <a:buClr>
                <a:srgbClr val="6600CC"/>
              </a:buClr>
              <a:buFont typeface="Wingdings" pitchFamily="2" charset="2"/>
              <a:buBlip>
                <a:blip r:embed="rId3"/>
              </a:buBlip>
              <a:defRPr/>
            </a:pPr>
            <a:r>
              <a:rPr lang="it-IT" b="1" dirty="0" smtClean="0">
                <a:latin typeface="Arial" charset="0"/>
                <a:ea typeface="ＭＳ Ｐゴシック" pitchFamily="48" charset="-128"/>
              </a:rPr>
              <a:t> EVOLUZIONE RUOLO DELLA DONNA</a:t>
            </a:r>
          </a:p>
          <a:p>
            <a:pPr algn="just" eaLnBrk="1" hangingPunct="1">
              <a:spcBef>
                <a:spcPct val="50000"/>
              </a:spcBef>
              <a:buClr>
                <a:srgbClr val="6600CC"/>
              </a:buClr>
              <a:buFont typeface="Wingdings" pitchFamily="2" charset="2"/>
              <a:buBlip>
                <a:blip r:embed="rId3"/>
              </a:buBlip>
              <a:defRPr/>
            </a:pPr>
            <a:r>
              <a:rPr lang="it-IT" b="1" dirty="0" smtClean="0">
                <a:latin typeface="Arial" charset="0"/>
                <a:ea typeface="ＭＳ Ｐゴシック" pitchFamily="48" charset="-128"/>
              </a:rPr>
              <a:t> &gt; N.PERSONE FRAGILI, &lt; PERSONE CAPACI DI   CARE</a:t>
            </a:r>
          </a:p>
          <a:p>
            <a:pPr algn="just" eaLnBrk="1" hangingPunct="1">
              <a:spcBef>
                <a:spcPct val="50000"/>
              </a:spcBef>
              <a:buClr>
                <a:srgbClr val="6600CC"/>
              </a:buClr>
              <a:buFont typeface="Wingdings" pitchFamily="2" charset="2"/>
              <a:buBlip>
                <a:blip r:embed="rId3"/>
              </a:buBlip>
              <a:defRPr/>
            </a:pPr>
            <a:r>
              <a:rPr lang="it-IT" b="1" dirty="0" smtClean="0">
                <a:latin typeface="Arial" charset="0"/>
                <a:ea typeface="ＭＳ Ｐゴシック" pitchFamily="48" charset="-128"/>
              </a:rPr>
              <a:t> UTENTE DA FRUITORE PASSIVO A SOGGETTO ATTIVO E COMPLESSO</a:t>
            </a:r>
            <a:endParaRPr lang="it-IT" b="1" dirty="0">
              <a:latin typeface="Arial" charset="0"/>
              <a:ea typeface="ＭＳ Ｐゴシック" pitchFamily="48" charset="-128"/>
            </a:endParaRPr>
          </a:p>
        </p:txBody>
      </p:sp>
      <p:sp>
        <p:nvSpPr>
          <p:cNvPr id="12291" name="Text Box 3"/>
          <p:cNvSpPr txBox="1">
            <a:spLocks noChangeArrowheads="1"/>
          </p:cNvSpPr>
          <p:nvPr/>
        </p:nvSpPr>
        <p:spPr bwMode="auto">
          <a:xfrm>
            <a:off x="1000100" y="285728"/>
            <a:ext cx="8143900" cy="523220"/>
          </a:xfrm>
          <a:prstGeom prst="rect">
            <a:avLst/>
          </a:prstGeom>
          <a:solidFill>
            <a:schemeClr val="bg1">
              <a:lumMod val="95000"/>
            </a:schemeClr>
          </a:solidFill>
          <a:ln w="9525">
            <a:solidFill>
              <a:schemeClr val="tx1"/>
            </a:solidFill>
            <a:miter lim="800000"/>
            <a:headEnd/>
            <a:tailEnd/>
          </a:ln>
        </p:spPr>
        <p:txBody>
          <a:bodyPr wrap="square">
            <a:spAutoFit/>
          </a:bodyPr>
          <a:lstStyle/>
          <a:p>
            <a:pPr algn="ctr">
              <a:defRPr/>
            </a:pPr>
            <a:r>
              <a:rPr lang="it-IT" sz="2800" b="1" dirty="0">
                <a:solidFill>
                  <a:srgbClr val="C00000"/>
                </a:solidFill>
                <a:latin typeface="Arial" charset="0"/>
                <a:ea typeface="ＭＳ Ｐゴシック" pitchFamily="48" charset="-128"/>
              </a:rPr>
              <a:t>SCENARIO - SISTEMA SOCIALE</a:t>
            </a:r>
          </a:p>
        </p:txBody>
      </p:sp>
      <p:sp>
        <p:nvSpPr>
          <p:cNvPr id="4" name="AutoShape 11"/>
          <p:cNvSpPr>
            <a:spLocks noChangeArrowheads="1"/>
          </p:cNvSpPr>
          <p:nvPr/>
        </p:nvSpPr>
        <p:spPr bwMode="auto">
          <a:xfrm>
            <a:off x="1142976" y="3857628"/>
            <a:ext cx="7477148" cy="2714620"/>
          </a:xfrm>
          <a:prstGeom prst="irregularSeal1">
            <a:avLst/>
          </a:prstGeom>
          <a:solidFill>
            <a:srgbClr val="DDDDDD"/>
          </a:solidFill>
          <a:ln w="50800">
            <a:solidFill>
              <a:srgbClr val="CC3300"/>
            </a:solidFill>
            <a:prstDash val="lgDash"/>
            <a:miter lim="800000"/>
            <a:headEnd/>
            <a:tailEnd/>
          </a:ln>
        </p:spPr>
        <p:txBody>
          <a:bodyPr wrap="none" anchor="ctr"/>
          <a:lstStyle/>
          <a:p>
            <a:pPr algn="ctr">
              <a:spcBef>
                <a:spcPct val="50000"/>
              </a:spcBef>
            </a:pPr>
            <a:endParaRPr lang="it-IT" sz="2000" b="1" u="sng">
              <a:solidFill>
                <a:srgbClr val="FF6600"/>
              </a:solidFill>
              <a:latin typeface="Arial Unicode MS" pitchFamily="34" charset="-128"/>
            </a:endParaRPr>
          </a:p>
          <a:p>
            <a:pPr algn="ctr">
              <a:spcBef>
                <a:spcPct val="50000"/>
              </a:spcBef>
            </a:pPr>
            <a:r>
              <a:rPr lang="it-IT" sz="2000" b="1" u="sng">
                <a:solidFill>
                  <a:srgbClr val="CC0000"/>
                </a:solidFill>
                <a:latin typeface="Arial Unicode MS" pitchFamily="34" charset="-128"/>
              </a:rPr>
              <a:t>PROBLEMA:</a:t>
            </a:r>
          </a:p>
          <a:p>
            <a:pPr algn="ctr">
              <a:spcBef>
                <a:spcPct val="50000"/>
              </a:spcBef>
            </a:pPr>
            <a:r>
              <a:rPr lang="it-IT" sz="2000" b="1">
                <a:solidFill>
                  <a:srgbClr val="CC0000"/>
                </a:solidFill>
                <a:latin typeface="Arial Unicode MS" pitchFamily="34" charset="-128"/>
              </a:rPr>
              <a:t>AUMENTATO  RISCHIO </a:t>
            </a:r>
          </a:p>
          <a:p>
            <a:pPr algn="ctr">
              <a:spcBef>
                <a:spcPct val="50000"/>
              </a:spcBef>
            </a:pPr>
            <a:r>
              <a:rPr lang="it-IT" sz="2000" b="1">
                <a:solidFill>
                  <a:srgbClr val="CC0000"/>
                </a:solidFill>
                <a:latin typeface="Arial Unicode MS" pitchFamily="34" charset="-128"/>
              </a:rPr>
              <a:t>   DI ISTITUZIONALIZZAZIONE</a:t>
            </a:r>
          </a:p>
          <a:p>
            <a:pPr algn="ctr"/>
            <a:endParaRPr lang="it-IT" sz="2000">
              <a:solidFill>
                <a:srgbClr val="CC0000"/>
              </a:solidFill>
              <a:latin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p:cTn id="7" dur="500" fill="hold"/>
                                        <p:tgtEl>
                                          <p:spTgt spid="189442"/>
                                        </p:tgtEl>
                                        <p:attrNameLst>
                                          <p:attrName>ppt_x</p:attrName>
                                        </p:attrNameLst>
                                      </p:cBhvr>
                                      <p:tavLst>
                                        <p:tav tm="0">
                                          <p:val>
                                            <p:strVal val="#ppt_x+#ppt_w/2"/>
                                          </p:val>
                                        </p:tav>
                                        <p:tav tm="100000">
                                          <p:val>
                                            <p:strVal val="#ppt_x"/>
                                          </p:val>
                                        </p:tav>
                                      </p:tavLst>
                                    </p:anim>
                                    <p:anim calcmode="lin" valueType="num">
                                      <p:cBhvr>
                                        <p:cTn id="8" dur="500" fill="hold"/>
                                        <p:tgtEl>
                                          <p:spTgt spid="189442"/>
                                        </p:tgtEl>
                                        <p:attrNameLst>
                                          <p:attrName>ppt_y</p:attrName>
                                        </p:attrNameLst>
                                      </p:cBhvr>
                                      <p:tavLst>
                                        <p:tav tm="0">
                                          <p:val>
                                            <p:strVal val="#ppt_y"/>
                                          </p:val>
                                        </p:tav>
                                        <p:tav tm="100000">
                                          <p:val>
                                            <p:strVal val="#ppt_y"/>
                                          </p:val>
                                        </p:tav>
                                      </p:tavLst>
                                    </p:anim>
                                    <p:anim calcmode="lin" valueType="num">
                                      <p:cBhvr>
                                        <p:cTn id="9" dur="500" fill="hold"/>
                                        <p:tgtEl>
                                          <p:spTgt spid="189442"/>
                                        </p:tgtEl>
                                        <p:attrNameLst>
                                          <p:attrName>ppt_w</p:attrName>
                                        </p:attrNameLst>
                                      </p:cBhvr>
                                      <p:tavLst>
                                        <p:tav tm="0">
                                          <p:val>
                                            <p:fltVal val="0"/>
                                          </p:val>
                                        </p:tav>
                                        <p:tav tm="100000">
                                          <p:val>
                                            <p:strVal val="#ppt_w"/>
                                          </p:val>
                                        </p:tav>
                                      </p:tavLst>
                                    </p:anim>
                                    <p:anim calcmode="lin" valueType="num">
                                      <p:cBhvr>
                                        <p:cTn id="10" dur="500" fill="hold"/>
                                        <p:tgtEl>
                                          <p:spTgt spid="1894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0"/>
            <a:ext cx="8915400" cy="257175"/>
          </a:xfrm>
          <a:prstGeom prst="rect">
            <a:avLst/>
          </a:prstGeom>
          <a:noFill/>
          <a:ln w="9525">
            <a:noFill/>
            <a:miter lim="800000"/>
            <a:headEnd/>
            <a:tailEnd/>
          </a:ln>
        </p:spPr>
        <p:txBody>
          <a:bodyPr>
            <a:spAutoFit/>
          </a:bodyPr>
          <a:lstStyle/>
          <a:p>
            <a:pPr algn="ctr">
              <a:lnSpc>
                <a:spcPct val="90000"/>
              </a:lnSpc>
              <a:spcBef>
                <a:spcPct val="50000"/>
              </a:spcBef>
            </a:pPr>
            <a:endParaRPr lang="it-IT" sz="1200">
              <a:solidFill>
                <a:prstClr val="black"/>
              </a:solidFill>
            </a:endParaRPr>
          </a:p>
        </p:txBody>
      </p:sp>
      <p:sp>
        <p:nvSpPr>
          <p:cNvPr id="8196" name="Text Box 4"/>
          <p:cNvSpPr txBox="1">
            <a:spLocks noChangeArrowheads="1"/>
          </p:cNvSpPr>
          <p:nvPr/>
        </p:nvSpPr>
        <p:spPr bwMode="auto">
          <a:xfrm>
            <a:off x="1600200" y="0"/>
            <a:ext cx="5662613" cy="274638"/>
          </a:xfrm>
          <a:prstGeom prst="rect">
            <a:avLst/>
          </a:prstGeom>
          <a:noFill/>
          <a:ln w="9525">
            <a:noFill/>
            <a:miter lim="800000"/>
            <a:headEnd/>
            <a:tailEnd/>
          </a:ln>
        </p:spPr>
        <p:txBody>
          <a:bodyPr>
            <a:spAutoFit/>
          </a:bodyPr>
          <a:lstStyle/>
          <a:p>
            <a:pPr algn="ctr"/>
            <a:r>
              <a:rPr lang="it-IT" sz="1200" b="1">
                <a:solidFill>
                  <a:prstClr val="black"/>
                </a:solidFill>
              </a:rPr>
              <a:t> </a:t>
            </a:r>
          </a:p>
        </p:txBody>
      </p:sp>
      <p:sp>
        <p:nvSpPr>
          <p:cNvPr id="8201" name="Text Box 17"/>
          <p:cNvSpPr txBox="1">
            <a:spLocks noChangeArrowheads="1"/>
          </p:cNvSpPr>
          <p:nvPr/>
        </p:nvSpPr>
        <p:spPr bwMode="auto">
          <a:xfrm>
            <a:off x="928662" y="1214422"/>
            <a:ext cx="7929618" cy="830997"/>
          </a:xfrm>
          <a:prstGeom prst="rect">
            <a:avLst/>
          </a:prstGeom>
          <a:solidFill>
            <a:schemeClr val="bg1"/>
          </a:solidFill>
          <a:ln w="9525">
            <a:solidFill>
              <a:srgbClr val="C00000"/>
            </a:solidFill>
            <a:miter lim="800000"/>
            <a:headEnd/>
            <a:tailEnd/>
          </a:ln>
        </p:spPr>
        <p:txBody>
          <a:bodyPr wrap="square">
            <a:spAutoFit/>
          </a:bodyPr>
          <a:lstStyle>
            <a:defPPr>
              <a:defRPr lang="it-IT"/>
            </a:defPPr>
            <a:lvl1pPr algn="just">
              <a:buClr>
                <a:schemeClr val="accent1">
                  <a:lumMod val="75000"/>
                </a:schemeClr>
              </a:buClr>
              <a:defRPr sz="2400">
                <a:solidFill>
                  <a:prstClr val="black"/>
                </a:solidFill>
              </a:defRPr>
            </a:lvl1pPr>
          </a:lstStyle>
          <a:p>
            <a:pPr marL="342900" indent="-342900" algn="ctr"/>
            <a:r>
              <a:rPr lang="it-IT" b="1" dirty="0" smtClean="0">
                <a:solidFill>
                  <a:schemeClr val="tx1"/>
                </a:solidFill>
                <a:latin typeface="Arial" pitchFamily="34" charset="0"/>
                <a:cs typeface="Arial" pitchFamily="34" charset="0"/>
              </a:rPr>
              <a:t>SALUTE COME RI-CONOSCIMENTO DEI DIRITTI DELL’INDIVIDUO E DELLA COMUNITA’</a:t>
            </a:r>
            <a:endParaRPr lang="it-IT" b="1" dirty="0">
              <a:solidFill>
                <a:schemeClr val="tx1"/>
              </a:solidFill>
              <a:latin typeface="Arial" pitchFamily="34" charset="0"/>
              <a:cs typeface="Arial" pitchFamily="34" charset="0"/>
            </a:endParaRPr>
          </a:p>
        </p:txBody>
      </p:sp>
      <p:sp>
        <p:nvSpPr>
          <p:cNvPr id="15" name="Text Box 11"/>
          <p:cNvSpPr txBox="1">
            <a:spLocks noChangeArrowheads="1"/>
          </p:cNvSpPr>
          <p:nvPr/>
        </p:nvSpPr>
        <p:spPr bwMode="auto">
          <a:xfrm>
            <a:off x="971600" y="285728"/>
            <a:ext cx="8172400" cy="523220"/>
          </a:xfrm>
          <a:prstGeom prst="rect">
            <a:avLst/>
          </a:prstGeom>
          <a:solidFill>
            <a:schemeClr val="bg1">
              <a:lumMod val="95000"/>
            </a:schemeClr>
          </a:solid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it-IT" sz="2800" b="1" dirty="0" smtClean="0">
                <a:solidFill>
                  <a:srgbClr val="C00000"/>
                </a:solidFill>
                <a:ea typeface="+mj-ea"/>
                <a:cs typeface="Arial" pitchFamily="34" charset="0"/>
              </a:rPr>
              <a:t>SIGNIFICATO DEL FARE </a:t>
            </a:r>
            <a:r>
              <a:rPr lang="it-IT" sz="2800" b="1" dirty="0" err="1" smtClean="0">
                <a:solidFill>
                  <a:srgbClr val="C00000"/>
                </a:solidFill>
                <a:ea typeface="+mj-ea"/>
                <a:cs typeface="Arial" pitchFamily="34" charset="0"/>
              </a:rPr>
              <a:t>SALUTE…</a:t>
            </a:r>
            <a:r>
              <a:rPr lang="it-IT" sz="2800" b="1" dirty="0" smtClean="0">
                <a:solidFill>
                  <a:srgbClr val="C00000"/>
                </a:solidFill>
                <a:ea typeface="+mj-ea"/>
                <a:cs typeface="Arial" pitchFamily="34" charset="0"/>
              </a:rPr>
              <a:t>.</a:t>
            </a:r>
            <a:endParaRPr lang="it-IT" sz="2800" b="1" dirty="0">
              <a:solidFill>
                <a:srgbClr val="C00000"/>
              </a:solidFill>
              <a:ea typeface="+mn-ea"/>
              <a:cs typeface="Arial" pitchFamily="34" charset="0"/>
            </a:endParaRPr>
          </a:p>
        </p:txBody>
      </p:sp>
      <p:sp>
        <p:nvSpPr>
          <p:cNvPr id="7" name="AutoShape 16"/>
          <p:cNvSpPr>
            <a:spLocks noChangeArrowheads="1"/>
          </p:cNvSpPr>
          <p:nvPr/>
        </p:nvSpPr>
        <p:spPr bwMode="auto">
          <a:xfrm>
            <a:off x="4286248" y="2071678"/>
            <a:ext cx="642942" cy="357190"/>
          </a:xfrm>
          <a:prstGeom prst="downArrow">
            <a:avLst>
              <a:gd name="adj1" fmla="val 50000"/>
              <a:gd name="adj2" fmla="val 37500"/>
            </a:avLst>
          </a:prstGeom>
          <a:solidFill>
            <a:srgbClr val="CC0000"/>
          </a:solidFill>
          <a:ln w="9525">
            <a:solidFill>
              <a:schemeClr val="tx1"/>
            </a:solidFill>
            <a:miter lim="800000"/>
            <a:headEnd/>
            <a:tailEnd/>
          </a:ln>
        </p:spPr>
        <p:txBody>
          <a:bodyPr wrap="none" anchor="ctr"/>
          <a:lstStyle/>
          <a:p>
            <a:endParaRPr lang="it-IT">
              <a:solidFill>
                <a:prstClr val="black"/>
              </a:solidFill>
            </a:endParaRPr>
          </a:p>
        </p:txBody>
      </p:sp>
      <p:sp>
        <p:nvSpPr>
          <p:cNvPr id="8" name="Text Box 17"/>
          <p:cNvSpPr txBox="1">
            <a:spLocks noChangeArrowheads="1"/>
          </p:cNvSpPr>
          <p:nvPr/>
        </p:nvSpPr>
        <p:spPr bwMode="auto">
          <a:xfrm>
            <a:off x="928662" y="2500306"/>
            <a:ext cx="8001056" cy="4154984"/>
          </a:xfrm>
          <a:prstGeom prst="rect">
            <a:avLst/>
          </a:prstGeom>
          <a:solidFill>
            <a:schemeClr val="bg1"/>
          </a:solidFill>
          <a:ln w="9525">
            <a:solidFill>
              <a:schemeClr val="tx1"/>
            </a:solidFill>
            <a:miter lim="800000"/>
            <a:headEnd/>
            <a:tailEnd/>
          </a:ln>
        </p:spPr>
        <p:txBody>
          <a:bodyPr wrap="square">
            <a:spAutoFit/>
          </a:bodyPr>
          <a:lstStyle>
            <a:defPPr>
              <a:defRPr lang="it-IT"/>
            </a:defPPr>
            <a:lvl1pPr algn="just">
              <a:buClr>
                <a:schemeClr val="accent1">
                  <a:lumMod val="75000"/>
                </a:schemeClr>
              </a:buClr>
              <a:defRPr sz="2400">
                <a:solidFill>
                  <a:prstClr val="black"/>
                </a:solidFill>
              </a:defRPr>
            </a:lvl1pPr>
          </a:lstStyle>
          <a:p>
            <a:pPr marL="342900" indent="-342900">
              <a:buBlip>
                <a:blip r:embed="rId3"/>
              </a:buBlip>
            </a:pPr>
            <a:r>
              <a:rPr lang="it-IT" b="1" dirty="0" smtClean="0">
                <a:solidFill>
                  <a:schemeClr val="tx1"/>
                </a:solidFill>
                <a:latin typeface="Arial" pitchFamily="34" charset="0"/>
                <a:cs typeface="Arial" pitchFamily="34" charset="0"/>
              </a:rPr>
              <a:t> Promuovere il capitale sociale, l’autonomia della persona e della comunità</a:t>
            </a:r>
          </a:p>
          <a:p>
            <a:pPr marL="342900" indent="-342900">
              <a:buBlip>
                <a:blip r:embed="rId3"/>
              </a:buBlip>
            </a:pPr>
            <a:endParaRPr lang="it-IT" b="1" dirty="0" smtClean="0">
              <a:solidFill>
                <a:schemeClr val="tx1"/>
              </a:solidFill>
              <a:latin typeface="Arial" pitchFamily="34" charset="0"/>
              <a:cs typeface="Arial" pitchFamily="34" charset="0"/>
            </a:endParaRPr>
          </a:p>
          <a:p>
            <a:pPr marL="342900" indent="-342900">
              <a:buBlip>
                <a:blip r:embed="rId3"/>
              </a:buBlip>
            </a:pPr>
            <a:r>
              <a:rPr lang="it-IT" b="1" dirty="0" smtClean="0">
                <a:solidFill>
                  <a:schemeClr val="tx1"/>
                </a:solidFill>
                <a:latin typeface="Arial" pitchFamily="34" charset="0"/>
                <a:cs typeface="Arial" pitchFamily="34" charset="0"/>
              </a:rPr>
              <a:t>Ritenere la questione della salute un mandato interdisciplinare ed intersettoriale</a:t>
            </a:r>
          </a:p>
          <a:p>
            <a:pPr marL="342900" indent="-342900">
              <a:buBlip>
                <a:blip r:embed="rId3"/>
              </a:buBlip>
            </a:pPr>
            <a:endParaRPr lang="it-IT" b="1" dirty="0" smtClean="0">
              <a:solidFill>
                <a:schemeClr val="tx1"/>
              </a:solidFill>
              <a:latin typeface="Arial" pitchFamily="34" charset="0"/>
              <a:cs typeface="Arial" pitchFamily="34" charset="0"/>
            </a:endParaRPr>
          </a:p>
          <a:p>
            <a:pPr marL="342900" indent="-342900">
              <a:buBlip>
                <a:blip r:embed="rId3"/>
              </a:buBlip>
            </a:pPr>
            <a:r>
              <a:rPr lang="it-IT" b="1" dirty="0" smtClean="0">
                <a:solidFill>
                  <a:schemeClr val="tx1"/>
                </a:solidFill>
                <a:latin typeface="Arial" pitchFamily="34" charset="0"/>
                <a:cs typeface="Arial" pitchFamily="34" charset="0"/>
              </a:rPr>
              <a:t>Pensare in modo innovativo partendo dai diritti e dalle risorse dell’individuo e della comunità</a:t>
            </a:r>
          </a:p>
          <a:p>
            <a:pPr marL="342900" indent="-342900">
              <a:buBlip>
                <a:blip r:embed="rId3"/>
              </a:buBlip>
            </a:pPr>
            <a:endParaRPr lang="it-IT" b="1" dirty="0" smtClean="0">
              <a:solidFill>
                <a:schemeClr val="tx1"/>
              </a:solidFill>
              <a:latin typeface="Arial" pitchFamily="34" charset="0"/>
              <a:cs typeface="Arial" pitchFamily="34" charset="0"/>
            </a:endParaRPr>
          </a:p>
          <a:p>
            <a:pPr marL="342900" indent="-342900">
              <a:buBlip>
                <a:blip r:embed="rId3"/>
              </a:buBlip>
            </a:pPr>
            <a:r>
              <a:rPr lang="it-IT" b="1" dirty="0" smtClean="0">
                <a:solidFill>
                  <a:schemeClr val="tx1"/>
                </a:solidFill>
                <a:latin typeface="Arial" pitchFamily="34" charset="0"/>
                <a:cs typeface="Arial" pitchFamily="34" charset="0"/>
              </a:rPr>
              <a:t>Integrare fattori sanitari e sociali, comportamentali ed economici per progettare nuove forme di offerta </a:t>
            </a:r>
            <a:endParaRPr lang="it-IT" b="1"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0893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669925" y="1127125"/>
            <a:ext cx="184150" cy="336550"/>
          </a:xfrm>
          <a:prstGeom prst="rect">
            <a:avLst/>
          </a:prstGeom>
          <a:noFill/>
          <a:ln w="9525">
            <a:noFill/>
            <a:miter lim="800000"/>
            <a:headEnd/>
            <a:tailEnd/>
          </a:ln>
        </p:spPr>
        <p:txBody>
          <a:bodyPr wrap="none">
            <a:spAutoFit/>
          </a:bodyPr>
          <a:lstStyle/>
          <a:p>
            <a:endParaRPr lang="it-IT" sz="1600" b="1"/>
          </a:p>
        </p:txBody>
      </p:sp>
      <p:sp>
        <p:nvSpPr>
          <p:cNvPr id="16388" name="Text Box 7"/>
          <p:cNvSpPr txBox="1">
            <a:spLocks noChangeArrowheads="1"/>
          </p:cNvSpPr>
          <p:nvPr/>
        </p:nvSpPr>
        <p:spPr bwMode="auto">
          <a:xfrm>
            <a:off x="1279525" y="1563688"/>
            <a:ext cx="184150" cy="457200"/>
          </a:xfrm>
          <a:prstGeom prst="rect">
            <a:avLst/>
          </a:prstGeom>
          <a:noFill/>
          <a:ln w="9525">
            <a:noFill/>
            <a:miter lim="800000"/>
            <a:headEnd/>
            <a:tailEnd/>
          </a:ln>
        </p:spPr>
        <p:txBody>
          <a:bodyPr wrap="none">
            <a:spAutoFit/>
          </a:bodyPr>
          <a:lstStyle/>
          <a:p>
            <a:endParaRPr lang="it-IT"/>
          </a:p>
        </p:txBody>
      </p:sp>
      <p:sp>
        <p:nvSpPr>
          <p:cNvPr id="16389" name="Text Box 8"/>
          <p:cNvSpPr txBox="1">
            <a:spLocks noChangeArrowheads="1"/>
          </p:cNvSpPr>
          <p:nvPr/>
        </p:nvSpPr>
        <p:spPr bwMode="auto">
          <a:xfrm>
            <a:off x="381000" y="1335088"/>
            <a:ext cx="8548718" cy="5493812"/>
          </a:xfrm>
          <a:prstGeom prst="rect">
            <a:avLst/>
          </a:prstGeom>
          <a:noFill/>
          <a:ln w="9525">
            <a:solidFill>
              <a:schemeClr val="tx1"/>
            </a:solidFill>
            <a:miter lim="800000"/>
            <a:headEnd/>
            <a:tailEnd/>
          </a:ln>
        </p:spPr>
        <p:txBody>
          <a:bodyPr wrap="square">
            <a:spAutoFit/>
          </a:bodyPr>
          <a:lstStyle/>
          <a:p>
            <a:pPr algn="just">
              <a:buFontTx/>
              <a:buBlip>
                <a:blip r:embed="rId2"/>
              </a:buBlip>
            </a:pPr>
            <a:r>
              <a:rPr lang="it-IT" b="1" dirty="0">
                <a:latin typeface="Arial" pitchFamily="34" charset="0"/>
                <a:cs typeface="Arial" pitchFamily="34" charset="0"/>
              </a:rPr>
              <a:t> progressivo invecchiamento della popolazione (in Europa  nel  2050 gli </a:t>
            </a:r>
            <a:r>
              <a:rPr lang="it-IT" b="1" dirty="0" err="1">
                <a:latin typeface="Arial" pitchFamily="34" charset="0"/>
                <a:cs typeface="Arial" pitchFamily="34" charset="0"/>
              </a:rPr>
              <a:t>over</a:t>
            </a:r>
            <a:r>
              <a:rPr lang="it-IT" b="1" dirty="0">
                <a:latin typeface="Arial" pitchFamily="34" charset="0"/>
                <a:cs typeface="Arial" pitchFamily="34" charset="0"/>
              </a:rPr>
              <a:t> 60 saranno il 40% della popolazione)</a:t>
            </a:r>
          </a:p>
          <a:p>
            <a:pPr algn="just"/>
            <a:endParaRPr lang="it-IT" b="1" dirty="0">
              <a:latin typeface="Arial" pitchFamily="34" charset="0"/>
              <a:cs typeface="Arial" pitchFamily="34" charset="0"/>
            </a:endParaRPr>
          </a:p>
          <a:p>
            <a:pPr algn="just">
              <a:buFontTx/>
              <a:buBlip>
                <a:blip r:embed="rId2"/>
              </a:buBlip>
            </a:pPr>
            <a:r>
              <a:rPr lang="it-IT" b="1" dirty="0">
                <a:latin typeface="Arial" pitchFamily="34" charset="0"/>
                <a:cs typeface="Arial" pitchFamily="34" charset="0"/>
              </a:rPr>
              <a:t> progressivo aumento della </a:t>
            </a:r>
            <a:r>
              <a:rPr lang="it-IT" b="1" dirty="0" smtClean="0">
                <a:latin typeface="Arial" pitchFamily="34" charset="0"/>
                <a:cs typeface="Arial" pitchFamily="34" charset="0"/>
              </a:rPr>
              <a:t>cronicità, della </a:t>
            </a:r>
            <a:r>
              <a:rPr lang="it-IT" b="1" dirty="0">
                <a:latin typeface="Arial" pitchFamily="34" charset="0"/>
                <a:cs typeface="Arial" pitchFamily="34" charset="0"/>
              </a:rPr>
              <a:t>disabilità e della non </a:t>
            </a:r>
            <a:r>
              <a:rPr lang="it-IT" b="1" dirty="0" smtClean="0">
                <a:latin typeface="Arial" pitchFamily="34" charset="0"/>
                <a:cs typeface="Arial" pitchFamily="34" charset="0"/>
              </a:rPr>
              <a:t>autosufficienza</a:t>
            </a:r>
          </a:p>
          <a:p>
            <a:pPr algn="just">
              <a:buFontTx/>
              <a:buBlip>
                <a:blip r:embed="rId2"/>
              </a:buBlip>
            </a:pPr>
            <a:endParaRPr lang="it-IT" b="1" dirty="0" smtClean="0">
              <a:latin typeface="Arial" pitchFamily="34" charset="0"/>
              <a:cs typeface="Arial" pitchFamily="34" charset="0"/>
            </a:endParaRPr>
          </a:p>
          <a:p>
            <a:pPr algn="just">
              <a:lnSpc>
                <a:spcPct val="110000"/>
              </a:lnSpc>
              <a:buBlip>
                <a:blip r:embed="rId2"/>
              </a:buBlip>
            </a:pPr>
            <a:r>
              <a:rPr lang="it-IT" b="1" dirty="0" smtClean="0">
                <a:latin typeface="Arial" pitchFamily="34" charset="0"/>
                <a:cs typeface="Arial" pitchFamily="34" charset="0"/>
              </a:rPr>
              <a:t>aumento della domanda assistenziale, rispetto alla quale lo Stato nulla può, sia per problemi finanziari, sia per problemi organizzativi e gestionali </a:t>
            </a:r>
          </a:p>
          <a:p>
            <a:pPr algn="just">
              <a:lnSpc>
                <a:spcPct val="110000"/>
              </a:lnSpc>
              <a:buBlip>
                <a:blip r:embed="rId2"/>
              </a:buBlip>
            </a:pPr>
            <a:endParaRPr lang="it-IT" b="1" dirty="0" smtClean="0">
              <a:latin typeface="Arial" pitchFamily="34" charset="0"/>
              <a:cs typeface="Arial" pitchFamily="34" charset="0"/>
            </a:endParaRPr>
          </a:p>
          <a:p>
            <a:pPr algn="just">
              <a:lnSpc>
                <a:spcPct val="110000"/>
              </a:lnSpc>
              <a:buBlip>
                <a:blip r:embed="rId2"/>
              </a:buBlip>
            </a:pPr>
            <a:r>
              <a:rPr lang="it-IT" b="1" dirty="0" smtClean="0">
                <a:latin typeface="Arial" pitchFamily="34" charset="0"/>
                <a:cs typeface="Arial" pitchFamily="34" charset="0"/>
              </a:rPr>
              <a:t> riduzione dei finanziamenti pubblici</a:t>
            </a:r>
          </a:p>
          <a:p>
            <a:pPr algn="just">
              <a:lnSpc>
                <a:spcPct val="110000"/>
              </a:lnSpc>
              <a:buBlip>
                <a:blip r:embed="rId2"/>
              </a:buBlip>
            </a:pPr>
            <a:endParaRPr lang="it-IT" b="1" dirty="0" smtClean="0">
              <a:latin typeface="Arial" pitchFamily="34" charset="0"/>
              <a:cs typeface="Arial" pitchFamily="34" charset="0"/>
            </a:endParaRPr>
          </a:p>
          <a:p>
            <a:pPr algn="just">
              <a:buBlip>
                <a:blip r:embed="rId2"/>
              </a:buBlip>
            </a:pPr>
            <a:r>
              <a:rPr lang="it-IT" b="1" dirty="0" smtClean="0">
                <a:latin typeface="Arial" pitchFamily="34" charset="0"/>
                <a:cs typeface="Arial" pitchFamily="34" charset="0"/>
              </a:rPr>
              <a:t>progressivo aumento della forbice tra chi cura e chi ha bisogno di cura</a:t>
            </a:r>
          </a:p>
          <a:p>
            <a:pPr algn="just">
              <a:buBlip>
                <a:blip r:embed="rId2"/>
              </a:buBlip>
            </a:pPr>
            <a:endParaRPr lang="it-IT" b="1" dirty="0" smtClean="0">
              <a:latin typeface="Arial" pitchFamily="34" charset="0"/>
              <a:cs typeface="Arial" pitchFamily="34" charset="0"/>
            </a:endParaRPr>
          </a:p>
          <a:p>
            <a:pPr algn="just">
              <a:buBlip>
                <a:blip r:embed="rId2"/>
              </a:buBlip>
            </a:pPr>
            <a:r>
              <a:rPr lang="it-IT" b="1" dirty="0" smtClean="0">
                <a:latin typeface="Arial" pitchFamily="34" charset="0"/>
                <a:cs typeface="Arial" pitchFamily="34" charset="0"/>
              </a:rPr>
              <a:t>esistenza di bisogni per i quali non vi possono 	essere soluzioni e risposte pubbliche, in quanto non si dà produzione di senso per via amministrativa</a:t>
            </a:r>
          </a:p>
          <a:p>
            <a:pPr algn="just">
              <a:buBlip>
                <a:blip r:embed="rId2"/>
              </a:buBlip>
            </a:pPr>
            <a:endParaRPr lang="it-IT" b="1" dirty="0" smtClean="0">
              <a:latin typeface="Arial" pitchFamily="34" charset="0"/>
              <a:cs typeface="Arial" pitchFamily="34" charset="0"/>
            </a:endParaRPr>
          </a:p>
          <a:p>
            <a:pPr algn="just">
              <a:buBlip>
                <a:blip r:embed="rId2"/>
              </a:buBlip>
            </a:pPr>
            <a:r>
              <a:rPr lang="it-IT" b="1" dirty="0" smtClean="0">
                <a:latin typeface="Arial" pitchFamily="34" charset="0"/>
                <a:cs typeface="Arial" pitchFamily="34" charset="0"/>
              </a:rPr>
              <a:t>Passivizzazione dell’utente, con relativa 	deresponsabilizzazione prodotta da una 	erogazione dei servizi secondo una logica assistenzialistica</a:t>
            </a:r>
            <a:endParaRPr lang="it-IT" b="1" dirty="0">
              <a:latin typeface="Arial" pitchFamily="34" charset="0"/>
              <a:cs typeface="Arial" pitchFamily="34" charset="0"/>
            </a:endParaRPr>
          </a:p>
        </p:txBody>
      </p:sp>
      <p:sp>
        <p:nvSpPr>
          <p:cNvPr id="6" name="Text Box 5"/>
          <p:cNvSpPr txBox="1">
            <a:spLocks noChangeArrowheads="1"/>
          </p:cNvSpPr>
          <p:nvPr/>
        </p:nvSpPr>
        <p:spPr bwMode="auto">
          <a:xfrm>
            <a:off x="642938" y="357188"/>
            <a:ext cx="7772400" cy="738664"/>
          </a:xfrm>
          <a:prstGeom prst="rect">
            <a:avLst/>
          </a:prstGeom>
          <a:solidFill>
            <a:schemeClr val="bg1">
              <a:lumMod val="85000"/>
            </a:schemeClr>
          </a:solidFill>
          <a:ln w="19050">
            <a:solidFill>
              <a:schemeClr val="tx1"/>
            </a:solidFill>
            <a:miter lim="800000"/>
            <a:headEnd/>
            <a:tailEnd/>
          </a:ln>
        </p:spPr>
        <p:txBody>
          <a:bodyPr>
            <a:spAutoFit/>
          </a:bodyPr>
          <a:lstStyle/>
          <a:p>
            <a:pPr algn="ctr">
              <a:lnSpc>
                <a:spcPct val="80000"/>
              </a:lnSpc>
              <a:spcBef>
                <a:spcPct val="50000"/>
              </a:spcBef>
              <a:defRPr/>
            </a:pPr>
            <a:r>
              <a:rPr lang="it-IT" sz="2000" b="1" dirty="0" smtClean="0">
                <a:solidFill>
                  <a:srgbClr val="C00000"/>
                </a:solidFill>
                <a:latin typeface="Arial" pitchFamily="34" charset="0"/>
                <a:cs typeface="Arial" pitchFamily="34" charset="0"/>
              </a:rPr>
              <a:t>DAL WELFARE STATE AL WELFARE GENERATIVO: </a:t>
            </a:r>
          </a:p>
          <a:p>
            <a:pPr algn="ctr">
              <a:lnSpc>
                <a:spcPct val="80000"/>
              </a:lnSpc>
              <a:spcBef>
                <a:spcPct val="50000"/>
              </a:spcBef>
              <a:defRPr/>
            </a:pPr>
            <a:r>
              <a:rPr lang="it-IT" sz="2000" b="1" dirty="0" smtClean="0">
                <a:solidFill>
                  <a:srgbClr val="C00000"/>
                </a:solidFill>
                <a:latin typeface="Arial" pitchFamily="34" charset="0"/>
                <a:cs typeface="Arial" pitchFamily="34" charset="0"/>
              </a:rPr>
              <a:t>LE RAGIONI DEL CAMBIAMENTO</a:t>
            </a:r>
            <a:endParaRPr lang="it-IT"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4.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4024</TotalTime>
  <Words>2571</Words>
  <Application>Microsoft Office PowerPoint</Application>
  <PresentationFormat>On-screen Show (4:3)</PresentationFormat>
  <Paragraphs>550</Paragraphs>
  <Slides>43</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Solstizio</vt:lpstr>
      <vt:lpstr>Visio</vt:lpstr>
      <vt:lpstr>Grafico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APPROCCIO DIVERSO AI PROBLEMI DI SALUTE DELLA POPOLAZIONE</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vt:lpstr>
      <vt:lpstr>Slide 30</vt:lpstr>
      <vt:lpstr>EXPANDED CCM</vt:lpstr>
      <vt:lpstr>Slide 32</vt:lpstr>
      <vt:lpstr>ANZIANI E RISCHIO DI CADUTA: OMS</vt:lpstr>
      <vt:lpstr>ANZIANI E RISCHIO DI CADUTA: ESITI STUDIO AZIENDALE</vt:lpstr>
      <vt:lpstr>ANZIANI E RISCHIO DI CADUTA</vt:lpstr>
      <vt:lpstr>Slide 36</vt:lpstr>
      <vt:lpstr>Slide 37</vt:lpstr>
      <vt:lpstr>Slide 38</vt:lpstr>
      <vt:lpstr>Slide 39</vt:lpstr>
      <vt:lpstr>Slide 40</vt:lpstr>
      <vt:lpstr>Slide 41</vt:lpstr>
      <vt:lpstr>Slide 42</vt:lpstr>
      <vt:lpstr>…..Conclusioni…..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Marta</dc:creator>
  <cp:lastModifiedBy>Sergio</cp:lastModifiedBy>
  <cp:revision>402</cp:revision>
  <dcterms:created xsi:type="dcterms:W3CDTF">2012-05-30T21:19:01Z</dcterms:created>
  <dcterms:modified xsi:type="dcterms:W3CDTF">2014-10-23T13:59:09Z</dcterms:modified>
</cp:coreProperties>
</file>