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6" r:id="rId2"/>
    <p:sldId id="256" r:id="rId3"/>
    <p:sldId id="329" r:id="rId4"/>
    <p:sldId id="331" r:id="rId5"/>
    <p:sldId id="364" r:id="rId6"/>
    <p:sldId id="350" r:id="rId7"/>
    <p:sldId id="373" r:id="rId8"/>
    <p:sldId id="346" r:id="rId9"/>
    <p:sldId id="258" r:id="rId10"/>
    <p:sldId id="297" r:id="rId11"/>
    <p:sldId id="333" r:id="rId12"/>
    <p:sldId id="351" r:id="rId13"/>
    <p:sldId id="303" r:id="rId14"/>
    <p:sldId id="276" r:id="rId15"/>
    <p:sldId id="278" r:id="rId16"/>
    <p:sldId id="277" r:id="rId17"/>
    <p:sldId id="280" r:id="rId18"/>
    <p:sldId id="281" r:id="rId19"/>
    <p:sldId id="283" r:id="rId20"/>
    <p:sldId id="284" r:id="rId21"/>
    <p:sldId id="285" r:id="rId22"/>
    <p:sldId id="259" r:id="rId23"/>
    <p:sldId id="260" r:id="rId24"/>
    <p:sldId id="330" r:id="rId25"/>
    <p:sldId id="379" r:id="rId26"/>
    <p:sldId id="380" r:id="rId27"/>
    <p:sldId id="381" r:id="rId28"/>
    <p:sldId id="382" r:id="rId29"/>
    <p:sldId id="275" r:id="rId3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71967-FA0F-814D-B23B-77A5FB4116CC}" type="datetimeFigureOut">
              <a:rPr lang="es-ES_tradnl" smtClean="0"/>
              <a:pPr/>
              <a:t>08/11/2016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51162-6A34-ED40-AF85-7C4B5BB49DAE}" type="slidenum">
              <a:rPr lang="es-ES_tradnl" smtClean="0"/>
              <a:pPr/>
              <a:t>‹N›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11394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31464EB9-174A-4147-91B2-3B1C708B37F4}" type="slidenum">
              <a:rPr lang="es-ES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C00F3DD-3705-4E43-BB06-3331EA37FF61}" type="slidenum">
              <a:rPr lang="en-US"/>
              <a:pPr/>
              <a:t>6</a:t>
            </a:fld>
            <a:endParaRPr lang="en-US"/>
          </a:p>
        </p:txBody>
      </p:sp>
      <p:sp>
        <p:nvSpPr>
          <p:cNvPr id="4608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3588" cy="3429000"/>
          </a:xfrm>
          <a:solidFill>
            <a:srgbClr val="FFFFFF"/>
          </a:solidFill>
          <a:ln/>
        </p:spPr>
      </p:sp>
      <p:sp>
        <p:nvSpPr>
          <p:cNvPr id="4608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4679"/>
            <a:ext cx="5488643" cy="4198492"/>
          </a:xfrm>
          <a:noFill/>
        </p:spPr>
        <p:txBody>
          <a:bodyPr wrap="none" anchor="ctr"/>
          <a:lstStyle/>
          <a:p>
            <a:endParaRPr lang="es-ES_tradnl">
              <a:latin typeface="Times New Roman" pitchFamily="-103" charset="0"/>
              <a:ea typeface="ＭＳ Ｐゴシック" pitchFamily="-103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/>
          </a:p>
        </p:txBody>
      </p:sp>
      <p:sp>
        <p:nvSpPr>
          <p:cNvPr id="2765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74ACD09-9F4B-874A-91CB-6E3EA2CFBF00}" type="slidenum">
              <a:rPr lang="es-ES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/>
          </a:p>
        </p:txBody>
      </p:sp>
      <p:sp>
        <p:nvSpPr>
          <p:cNvPr id="3584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30CCC739-0F9A-1445-8065-A489C5B9D9C0}" type="slidenum">
              <a:rPr lang="es-ES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B12FC19-DE21-A045-8516-A8DE7C7CA86F}" type="slidenum">
              <a:rPr lang="en-US"/>
              <a:pPr/>
              <a:t>12</a:t>
            </a:fld>
            <a:endParaRPr lang="en-US"/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3885453" y="8686434"/>
            <a:ext cx="2972547" cy="4575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9" tIns="46805" rIns="90009" bIns="46805" anchor="b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31188" algn="l"/>
                <a:tab pos="9145588" algn="l"/>
                <a:tab pos="10059988" algn="l"/>
              </a:tabLst>
            </a:pPr>
            <a:fld id="{E5D89B9D-53DD-A145-B6AC-A31E3B089B45}" type="slidenum">
              <a:rPr lang="ca-ES" sz="12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31188" algn="l"/>
                  <a:tab pos="9145588" algn="l"/>
                  <a:tab pos="10059988" algn="l"/>
                </a:tabLst>
              </a:pPr>
              <a:t>12</a:t>
            </a:fld>
            <a:endParaRPr lang="ca-ES" sz="1200">
              <a:solidFill>
                <a:srgbClr val="000000"/>
              </a:solidFill>
            </a:endParaRPr>
          </a:p>
        </p:txBody>
      </p: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925718" y="685618"/>
            <a:ext cx="5009767" cy="34280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49" tIns="45725" rIns="91449" bIns="45725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7109" name="Text Box 3"/>
          <p:cNvSpPr>
            <a:spLocks noGrp="1" noChangeArrowheads="1"/>
          </p:cNvSpPr>
          <p:nvPr>
            <p:ph type="body"/>
          </p:nvPr>
        </p:nvSpPr>
        <p:spPr>
          <a:xfrm>
            <a:off x="685480" y="4344679"/>
            <a:ext cx="5488643" cy="4198492"/>
          </a:xfrm>
          <a:noFill/>
        </p:spPr>
        <p:txBody>
          <a:bodyPr wrap="none" anchor="ctr"/>
          <a:lstStyle/>
          <a:p>
            <a:endParaRPr lang="es-ES_tradnl">
              <a:latin typeface="Times New Roman" pitchFamily="-103" charset="0"/>
              <a:ea typeface="ＭＳ Ｐゴシック" pitchFamily="-103" charset="-128"/>
            </a:endParaRPr>
          </a:p>
        </p:txBody>
      </p:sp>
      <p:sp>
        <p:nvSpPr>
          <p:cNvPr id="47110" name="Text Box 4"/>
          <p:cNvSpPr txBox="1">
            <a:spLocks noChangeArrowheads="1"/>
          </p:cNvSpPr>
          <p:nvPr/>
        </p:nvSpPr>
        <p:spPr bwMode="auto">
          <a:xfrm>
            <a:off x="0" y="8686434"/>
            <a:ext cx="2972547" cy="4575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9" tIns="46805" rIns="90009" bIns="46805" anchor="b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31188" algn="l"/>
                <a:tab pos="9145588" algn="l"/>
                <a:tab pos="10059988" algn="l"/>
              </a:tabLst>
            </a:pPr>
            <a:r>
              <a:rPr lang="ca-ES" sz="1200">
                <a:solidFill>
                  <a:srgbClr val="000000"/>
                </a:solidFill>
              </a:rPr>
              <a:t>J.Tort  BCM  www.bcm.es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51162-6A34-ED40-AF85-7C4B5BB49DAE}" type="slidenum">
              <a:rPr lang="es-ES_tradnl" smtClean="0"/>
              <a:pPr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90756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fr-F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6C4EB-2D4D-485C-9D4E-6C78DF9761B9}" type="datetimeFigureOut">
              <a:rPr lang="fr-FR"/>
              <a:pPr>
                <a:defRPr/>
              </a:pPr>
              <a:t>08/11/2016</a:t>
            </a:fld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7B797-7A6C-4870-9746-6CCFCF99010E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5AC0C-081D-40DF-9C1D-6287089238EC}" type="datetimeFigureOut">
              <a:rPr lang="fr-FR"/>
              <a:pPr>
                <a:defRPr/>
              </a:pPr>
              <a:t>08/11/2016</a:t>
            </a:fld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08912-624C-4483-B90D-4584254F95A2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3ECFD-323D-4871-BC0E-685A2C3BB90B}" type="datetimeFigureOut">
              <a:rPr lang="fr-FR"/>
              <a:pPr>
                <a:defRPr/>
              </a:pPr>
              <a:t>08/11/2016</a:t>
            </a:fld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A35CF-C229-4DF8-906A-97C2AEC2F444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C17D8-E5F9-4734-8AAA-EEA0A2A9F554}" type="slidenum">
              <a:rPr lang="es-ES"/>
              <a:pPr>
                <a:defRPr/>
              </a:pPr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B8AC1-14DD-4ACC-BD7D-1891447248AD}" type="datetimeFigureOut">
              <a:rPr lang="fr-FR"/>
              <a:pPr>
                <a:defRPr/>
              </a:pPr>
              <a:t>08/11/2016</a:t>
            </a:fld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3A7FB-AB9F-4CDD-8D73-F40D396F020D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1A15D-91F4-4EEF-947B-6BA6B03AAE47}" type="datetimeFigureOut">
              <a:rPr lang="fr-FR"/>
              <a:pPr>
                <a:defRPr/>
              </a:pPr>
              <a:t>08/11/2016</a:t>
            </a:fld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B0D8A-95FD-4F85-9B51-29302BEB0D20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8913B-AD07-4CC7-BC38-7E786113AF42}" type="datetimeFigureOut">
              <a:rPr lang="fr-FR"/>
              <a:pPr>
                <a:defRPr/>
              </a:pPr>
              <a:t>08/11/2016</a:t>
            </a:fld>
            <a:endParaRPr lang="fr-F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9A1FB-FC85-44C1-881E-488AAC235142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1DAC5-FE9E-4E73-96A1-7FD1A65C6C86}" type="datetimeFigureOut">
              <a:rPr lang="fr-FR"/>
              <a:pPr>
                <a:defRPr/>
              </a:pPr>
              <a:t>08/11/2016</a:t>
            </a:fld>
            <a:endParaRPr lang="fr-F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F5311-E8D2-46D4-9893-486B0B919E2C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AF2E0-4F56-4366-A112-2628AD6D4096}" type="datetimeFigureOut">
              <a:rPr lang="fr-FR"/>
              <a:pPr>
                <a:defRPr/>
              </a:pPr>
              <a:t>08/11/2016</a:t>
            </a:fld>
            <a:endParaRPr lang="fr-F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1D958-5669-4EDB-9F51-B002CA05112C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26486-9588-4265-8073-883D5394EA09}" type="datetimeFigureOut">
              <a:rPr lang="fr-FR"/>
              <a:pPr>
                <a:defRPr/>
              </a:pPr>
              <a:t>08/11/2016</a:t>
            </a:fld>
            <a:endParaRPr lang="fr-F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6BB62-EA60-4925-B9DE-B13A02952D30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CB1C1-6EF8-4646-A49F-1E860F22A4B9}" type="datetimeFigureOut">
              <a:rPr lang="fr-FR"/>
              <a:pPr>
                <a:defRPr/>
              </a:pPr>
              <a:t>08/11/2016</a:t>
            </a:fld>
            <a:endParaRPr lang="fr-F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39FB5-81F4-4912-8C41-8E3EA6EC34FB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7CFB4-586C-4BC5-A08C-74178BB396EB}" type="datetimeFigureOut">
              <a:rPr lang="fr-FR"/>
              <a:pPr>
                <a:defRPr/>
              </a:pPr>
              <a:t>08/11/2016</a:t>
            </a:fld>
            <a:endParaRPr lang="fr-F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CE1D1-1D88-4349-9343-11B1AB67D90B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50436B-C3BC-4B72-904B-46E3911D2D76}" type="datetimeFigureOut">
              <a:rPr lang="fr-FR"/>
              <a:pPr>
                <a:defRPr/>
              </a:pPr>
              <a:t>08/11/2016</a:t>
            </a:fld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AEAE54-B4A1-4B3F-9469-7E8C470F3947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1.bp.blogspot.com/_jVsqgw19O_g/S2X8qS-0WVI/AAAAAAAABGI/A-AXeG-MdtE/s1600-h/vista-aerea-barcelona.jp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00FF"/>
                </a:solidFill>
              </a:rPr>
              <a:t>Turismo Medico</a:t>
            </a:r>
            <a:br>
              <a:rPr lang="es-ES_tradnl" b="1" dirty="0">
                <a:solidFill>
                  <a:srgbClr val="0000FF"/>
                </a:solidFill>
              </a:rPr>
            </a:br>
            <a:r>
              <a:rPr lang="es-ES_tradnl" b="1" dirty="0">
                <a:solidFill>
                  <a:srgbClr val="0000FF"/>
                </a:solidFill>
              </a:rPr>
              <a:t>a </a:t>
            </a:r>
            <a:r>
              <a:rPr lang="es-ES_tradnl" b="1" dirty="0" err="1">
                <a:solidFill>
                  <a:srgbClr val="0000FF"/>
                </a:solidFill>
              </a:rPr>
              <a:t>Barcellona</a:t>
            </a:r>
            <a:endParaRPr lang="es-ES_tradnl" b="1" dirty="0">
              <a:solidFill>
                <a:srgbClr val="0000FF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b="1" dirty="0"/>
              <a:t>LIGNANO  </a:t>
            </a:r>
            <a:r>
              <a:rPr lang="es-ES_tradnl" b="1" dirty="0" err="1"/>
              <a:t>Ottobre</a:t>
            </a:r>
            <a:r>
              <a:rPr lang="es-ES_tradnl" b="1" dirty="0"/>
              <a:t> 2016</a:t>
            </a:r>
          </a:p>
          <a:p>
            <a:r>
              <a:rPr lang="es-ES_tradnl" dirty="0"/>
              <a:t>Enric Mayolas</a:t>
            </a:r>
          </a:p>
          <a:p>
            <a:r>
              <a:rPr lang="es-ES_tradnl" dirty="0" err="1"/>
              <a:t>reitia@reitiaconsulting.com</a:t>
            </a:r>
            <a:endParaRPr lang="es-ES_trad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hlink"/>
                </a:solidFill>
                <a:latin typeface="Arial" charset="0"/>
              </a:rPr>
              <a:t>Paziente, Cliente da TM</a:t>
            </a:r>
            <a:br>
              <a:rPr lang="it-IT" dirty="0"/>
            </a:br>
            <a:endParaRPr lang="it-I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b="1" dirty="0"/>
              <a:t>Elementi decisionali del paziente:</a:t>
            </a:r>
          </a:p>
          <a:p>
            <a:r>
              <a:rPr lang="it-IT" dirty="0"/>
              <a:t>Manca di offerta nel suo intorno</a:t>
            </a:r>
          </a:p>
          <a:p>
            <a:r>
              <a:rPr lang="it-IT" dirty="0"/>
              <a:t>Costo, ricerca di prezzo</a:t>
            </a:r>
          </a:p>
          <a:p>
            <a:r>
              <a:rPr lang="it-IT" dirty="0"/>
              <a:t>Ricerca della qualità e dell’ eccellenza</a:t>
            </a:r>
          </a:p>
          <a:p>
            <a:r>
              <a:rPr lang="it-IT" dirty="0"/>
              <a:t>Difficolta legali</a:t>
            </a:r>
          </a:p>
          <a:p>
            <a:r>
              <a:rPr lang="it-IT" dirty="0"/>
              <a:t>L’ assicuratrice che spinge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/>
            <a:r>
              <a:rPr lang="es-ES" b="1" dirty="0">
                <a:solidFill>
                  <a:srgbClr val="0000FF"/>
                </a:solidFill>
              </a:rPr>
              <a:t>Tipologia de </a:t>
            </a:r>
            <a:r>
              <a:rPr lang="es-ES" b="1" dirty="0" err="1">
                <a:solidFill>
                  <a:srgbClr val="0000FF"/>
                </a:solidFill>
              </a:rPr>
              <a:t>clienti</a:t>
            </a:r>
            <a:endParaRPr lang="es-ES" b="1" dirty="0">
              <a:solidFill>
                <a:srgbClr val="0000FF"/>
              </a:solidFill>
            </a:endParaRPr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dirty="0"/>
          </a:p>
          <a:p>
            <a:pPr eaLnBrk="1" hangingPunct="1"/>
            <a:r>
              <a:rPr lang="it-IT" dirty="0"/>
              <a:t>INDIVIDUALI</a:t>
            </a:r>
          </a:p>
          <a:p>
            <a:pPr eaLnBrk="1" hangingPunct="1">
              <a:buFont typeface="Arial" pitchFamily="-103" charset="0"/>
              <a:buNone/>
            </a:pPr>
            <a:endParaRPr lang="it-IT" dirty="0"/>
          </a:p>
          <a:p>
            <a:pPr eaLnBrk="1" hangingPunct="1"/>
            <a:r>
              <a:rPr lang="it-IT" dirty="0"/>
              <a:t>COLETIVO. Grandi Imprese. Casse Mutue</a:t>
            </a:r>
          </a:p>
          <a:p>
            <a:pPr eaLnBrk="1" hangingPunct="1"/>
            <a:endParaRPr lang="it-IT" dirty="0"/>
          </a:p>
          <a:p>
            <a:pPr eaLnBrk="1" hangingPunct="1"/>
            <a:r>
              <a:rPr lang="it-IT" dirty="0"/>
              <a:t>ACCORDI GOVERNI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323850" y="260350"/>
            <a:ext cx="8424863" cy="6356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5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75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sz="3000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333399"/>
              </a:buClr>
              <a:buFont typeface="Wingdings" pitchFamily="-103" charset="2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sz="3000" dirty="0">
              <a:solidFill>
                <a:srgbClr val="333399"/>
              </a:solidFill>
            </a:endParaRPr>
          </a:p>
        </p:txBody>
      </p:sp>
      <p:sp>
        <p:nvSpPr>
          <p:cNvPr id="8195" name="Line 2"/>
          <p:cNvSpPr>
            <a:spLocks noChangeShapeType="1"/>
          </p:cNvSpPr>
          <p:nvPr/>
        </p:nvSpPr>
        <p:spPr bwMode="auto">
          <a:xfrm>
            <a:off x="2411413" y="3068638"/>
            <a:ext cx="1587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solidFill>
                  <a:srgbClr val="3366FF"/>
                </a:solidFill>
              </a:rPr>
              <a:t>Clienti</a:t>
            </a:r>
            <a:endParaRPr lang="pt-BR" b="1" dirty="0">
              <a:solidFill>
                <a:srgbClr val="3366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75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b="1" dirty="0">
                <a:solidFill>
                  <a:srgbClr val="77933C"/>
                </a:solidFill>
              </a:rPr>
              <a:t>“Paziente” </a:t>
            </a:r>
            <a:r>
              <a:rPr lang="it-IT" dirty="0">
                <a:solidFill>
                  <a:srgbClr val="000000"/>
                </a:solidFill>
              </a:rPr>
              <a:t>Persona che viaggia per farsi curare una malattia, avere un trattamento, una diagnostica etc. Non è un turista</a:t>
            </a:r>
          </a:p>
          <a:p>
            <a:pPr>
              <a:lnSpc>
                <a:spcPct val="90000"/>
              </a:lnSpc>
              <a:spcBef>
                <a:spcPts val="75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b="1" dirty="0">
                <a:solidFill>
                  <a:srgbClr val="77933C"/>
                </a:solidFill>
              </a:rPr>
              <a:t>“Turista”</a:t>
            </a:r>
            <a:r>
              <a:rPr lang="it-IT" b="1" dirty="0">
                <a:solidFill>
                  <a:srgbClr val="009999"/>
                </a:solidFill>
              </a:rPr>
              <a:t>. </a:t>
            </a:r>
            <a:r>
              <a:rPr lang="it-IT" dirty="0">
                <a:solidFill>
                  <a:srgbClr val="000000"/>
                </a:solidFill>
              </a:rPr>
              <a:t>Persone chi cercano un certo supplemento con relazione con la salute come tratto di distinzione e come valore aggiunto ai viaggi.</a:t>
            </a:r>
          </a:p>
          <a:p>
            <a:pPr>
              <a:lnSpc>
                <a:spcPct val="90000"/>
              </a:lnSpc>
              <a:spcBef>
                <a:spcPts val="75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b="1" dirty="0">
                <a:solidFill>
                  <a:srgbClr val="77933C"/>
                </a:solidFill>
              </a:rPr>
              <a:t>“Turista con problema”</a:t>
            </a:r>
            <a:endParaRPr lang="it-IT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75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“Cittadino Europeo in libera circolazione”</a:t>
            </a:r>
          </a:p>
          <a:p>
            <a:pPr>
              <a:lnSpc>
                <a:spcPct val="90000"/>
              </a:lnSpc>
              <a:spcBef>
                <a:spcPts val="75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“Residente estero”</a:t>
            </a:r>
          </a:p>
          <a:p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solidFill>
                  <a:schemeClr val="hlink"/>
                </a:solidFill>
                <a:latin typeface="Arial" charset="0"/>
              </a:rPr>
              <a:t>Attori</a:t>
            </a:r>
            <a:r>
              <a:rPr lang="fr-FR" b="1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fr-FR" b="1" dirty="0" err="1">
                <a:solidFill>
                  <a:schemeClr val="hlink"/>
                </a:solidFill>
                <a:latin typeface="Arial" charset="0"/>
              </a:rPr>
              <a:t>Complementari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FACILITATORS</a:t>
            </a:r>
          </a:p>
          <a:p>
            <a:r>
              <a:rPr lang="it-IT" dirty="0"/>
              <a:t>Alberghi</a:t>
            </a:r>
          </a:p>
          <a:p>
            <a:r>
              <a:rPr lang="it-IT" dirty="0"/>
              <a:t>Trasporto aereo</a:t>
            </a:r>
          </a:p>
          <a:p>
            <a:r>
              <a:rPr lang="it-IT" dirty="0"/>
              <a:t>Transfer</a:t>
            </a:r>
          </a:p>
          <a:p>
            <a:r>
              <a:rPr lang="it-IT" dirty="0"/>
              <a:t>Servizi turistici</a:t>
            </a:r>
          </a:p>
          <a:p>
            <a:r>
              <a:rPr lang="it-IT" dirty="0"/>
              <a:t>Servizi personali (Assistant, </a:t>
            </a:r>
            <a:r>
              <a:rPr lang="it-IT" dirty="0" err="1"/>
              <a:t>etc</a:t>
            </a:r>
            <a:r>
              <a:rPr lang="it-IT" dirty="0"/>
              <a:t>)</a:t>
            </a:r>
          </a:p>
          <a:p>
            <a:r>
              <a:rPr lang="it-IT" dirty="0"/>
              <a:t>Servizi traduttori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9" descr="vista-aerea-barcelon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268413"/>
            <a:ext cx="5834062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hlink"/>
                </a:solidFill>
              </a:rPr>
              <a:t>BARCELLONA</a:t>
            </a:r>
            <a:endParaRPr lang="es-ES_tradnl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4"/>
          <p:cNvSpPr txBox="1">
            <a:spLocks noChangeArrowheads="1"/>
          </p:cNvSpPr>
          <p:nvPr/>
        </p:nvSpPr>
        <p:spPr bwMode="auto">
          <a:xfrm>
            <a:off x="539750" y="1516339"/>
            <a:ext cx="7993063" cy="464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8038" lvl="1" indent="-361950" eaLnBrk="0" hangingPunct="0"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ü"/>
              <a:tabLst>
                <a:tab pos="800100" algn="l"/>
              </a:tabLst>
            </a:pPr>
            <a:r>
              <a:rPr lang="it-IT" altLang="es-ES_tradnl" b="1" dirty="0"/>
              <a:t>1,700,000 abitanti.  4,200,000 agglomerazione</a:t>
            </a:r>
          </a:p>
          <a:p>
            <a:pPr marL="808038" lvl="1" indent="-361950" eaLnBrk="0" hangingPunct="0"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ü"/>
              <a:tabLst>
                <a:tab pos="800100" algn="l"/>
              </a:tabLst>
            </a:pPr>
            <a:r>
              <a:rPr lang="it-IT" altLang="es-ES_tradnl" b="1" dirty="0"/>
              <a:t>Migliore città europea per qualità di vita degli impiegati.</a:t>
            </a:r>
          </a:p>
          <a:p>
            <a:pPr marL="808038" lvl="1" indent="-361950" eaLnBrk="0" hangingPunct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  <a:tabLst>
                <a:tab pos="800100" algn="l"/>
              </a:tabLst>
            </a:pPr>
            <a:r>
              <a:rPr lang="it-IT" altLang="es-ES_tradnl" b="1" dirty="0"/>
              <a:t>Primo porto di crociera nel Mediterraneo.</a:t>
            </a:r>
            <a:r>
              <a:rPr lang="it-IT" altLang="es-ES_tradnl" dirty="0"/>
              <a:t> </a:t>
            </a:r>
            <a:endParaRPr lang="it-IT" altLang="es-ES_tradnl" b="1" dirty="0"/>
          </a:p>
          <a:p>
            <a:pPr marL="808038" lvl="1" indent="-361950" eaLnBrk="0" hangingPunct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  <a:tabLst>
                <a:tab pos="800100" algn="l"/>
              </a:tabLst>
            </a:pPr>
            <a:r>
              <a:rPr lang="it-IT" altLang="es-ES_tradnl" b="1" dirty="0"/>
              <a:t>Terza destinazione congressi e convegni. </a:t>
            </a:r>
          </a:p>
          <a:p>
            <a:pPr marL="808038" lvl="1" indent="-361950" eaLnBrk="0" hangingPunct="0"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ü"/>
              <a:tabLst>
                <a:tab pos="800100" algn="l"/>
              </a:tabLst>
            </a:pPr>
            <a:r>
              <a:rPr lang="it-IT" altLang="es-ES_tradnl" b="1" dirty="0"/>
              <a:t>Prima destinazione per i Congressi Medici.</a:t>
            </a:r>
            <a:endParaRPr lang="it-IT" altLang="es-ES_tradnl" dirty="0"/>
          </a:p>
          <a:p>
            <a:pPr marL="808038" lvl="1" indent="-361950" eaLnBrk="0" hangingPunct="0"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ü"/>
              <a:tabLst>
                <a:tab pos="800100" algn="l"/>
              </a:tabLst>
            </a:pPr>
            <a:r>
              <a:rPr lang="it-IT" altLang="es-ES_tradnl" b="1" dirty="0"/>
              <a:t>230,000 studenti universitari.</a:t>
            </a:r>
            <a:r>
              <a:rPr lang="it-IT" altLang="es-ES_tradnl" dirty="0">
                <a:solidFill>
                  <a:schemeClr val="bg1"/>
                </a:solidFill>
              </a:rPr>
              <a:t> </a:t>
            </a:r>
            <a:endParaRPr lang="it-IT" altLang="es-ES_tradnl" b="1" dirty="0"/>
          </a:p>
          <a:p>
            <a:pPr marL="808038" lvl="1" indent="-361950" eaLnBrk="0" hangingPunct="0"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ü"/>
              <a:tabLst>
                <a:tab pos="800100" algn="l"/>
              </a:tabLst>
            </a:pPr>
            <a:r>
              <a:rPr lang="it-IT" altLang="es-ES_tradnl" b="1" dirty="0"/>
              <a:t>Città cosmopolita</a:t>
            </a:r>
            <a:r>
              <a:rPr lang="it-IT" altLang="es-ES_tradnl" dirty="0">
                <a:solidFill>
                  <a:schemeClr val="bg1"/>
                </a:solidFill>
              </a:rPr>
              <a:t> </a:t>
            </a:r>
            <a:r>
              <a:rPr lang="it-IT" altLang="es-ES_tradnl" b="1" dirty="0"/>
              <a:t>(18%  esteri) italiani, francesi, Inglesi.</a:t>
            </a:r>
            <a:r>
              <a:rPr lang="it-IT" altLang="es-ES_tradnl" dirty="0">
                <a:solidFill>
                  <a:schemeClr val="bg1"/>
                </a:solidFill>
              </a:rPr>
              <a:t> </a:t>
            </a:r>
            <a:endParaRPr lang="it-IT" altLang="es-ES_tradnl" b="1" dirty="0"/>
          </a:p>
          <a:p>
            <a:pPr marL="808038" lvl="1" indent="-361950" eaLnBrk="0" hangingPunct="0"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ü"/>
              <a:tabLst>
                <a:tab pos="800100" algn="l"/>
              </a:tabLst>
            </a:pPr>
            <a:r>
              <a:rPr lang="it-IT" altLang="es-ES_tradnl" b="1" dirty="0"/>
              <a:t>Sesto destino turistico.</a:t>
            </a:r>
            <a:r>
              <a:rPr lang="it-IT" altLang="es-ES_tradnl" dirty="0">
                <a:solidFill>
                  <a:schemeClr val="bg1"/>
                </a:solidFill>
              </a:rPr>
              <a:t> </a:t>
            </a:r>
            <a:endParaRPr lang="it-IT" altLang="es-ES_tradnl" b="1" dirty="0"/>
          </a:p>
          <a:p>
            <a:pPr marL="808038" lvl="1" indent="-361950" eaLnBrk="0" hangingPunct="0"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ü"/>
              <a:tabLst>
                <a:tab pos="800100" algn="l"/>
              </a:tabLst>
            </a:pPr>
            <a:r>
              <a:rPr lang="it-IT" altLang="es-ES_tradnl" b="1" dirty="0"/>
              <a:t>UPM segretaria.</a:t>
            </a:r>
            <a:r>
              <a:rPr lang="it-IT" altLang="es-ES_tradnl" dirty="0">
                <a:solidFill>
                  <a:schemeClr val="bg1"/>
                </a:solidFill>
              </a:rPr>
              <a:t> </a:t>
            </a:r>
            <a:endParaRPr lang="it-IT" altLang="es-ES_tradnl" b="1" dirty="0"/>
          </a:p>
          <a:p>
            <a:pPr marL="808038" lvl="1" indent="-361950" eaLnBrk="0" hangingPunct="0"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ü"/>
              <a:tabLst>
                <a:tab pos="800100" algn="l"/>
              </a:tabLst>
            </a:pPr>
            <a:r>
              <a:rPr lang="it-IT" altLang="es-ES_tradnl" b="1" dirty="0"/>
              <a:t>Quinta città con migliore proiezione di futuro</a:t>
            </a:r>
            <a:r>
              <a:rPr lang="it-IT" altLang="es-ES_tradnl" dirty="0">
                <a:solidFill>
                  <a:schemeClr val="bg1"/>
                </a:solidFill>
              </a:rPr>
              <a:t> </a:t>
            </a:r>
            <a:r>
              <a:rPr lang="it-IT" altLang="es-ES_tradnl" b="1" dirty="0"/>
              <a:t>(FDI).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hlink"/>
                </a:solidFill>
              </a:rPr>
              <a:t>BARCELLONA</a:t>
            </a:r>
            <a:endParaRPr lang="es-ES_tradnl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104900"/>
            <a:ext cx="69850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hlink"/>
                </a:solidFill>
              </a:rPr>
              <a:t>BARCELLONA</a:t>
            </a:r>
            <a:endParaRPr lang="es-ES_tradn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aeropuert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5" y="1125538"/>
            <a:ext cx="8915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Image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628900"/>
            <a:ext cx="7362825" cy="4229100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hlink"/>
                </a:solidFill>
              </a:rPr>
              <a:t>BARCELLONA</a:t>
            </a:r>
            <a:endParaRPr lang="es-ES_tradn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6" descr="hotel-vela-barcelo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2205038"/>
            <a:ext cx="5238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 Box 7"/>
          <p:cNvSpPr txBox="1">
            <a:spLocks noChangeArrowheads="1"/>
          </p:cNvSpPr>
          <p:nvPr/>
        </p:nvSpPr>
        <p:spPr bwMode="auto">
          <a:xfrm>
            <a:off x="971550" y="1557338"/>
            <a:ext cx="2879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>
              <a:latin typeface="Calibri" pitchFamily="34" charset="0"/>
            </a:endParaRPr>
          </a:p>
        </p:txBody>
      </p:sp>
      <p:sp>
        <p:nvSpPr>
          <p:cNvPr id="22531" name="Text Box 8"/>
          <p:cNvSpPr txBox="1">
            <a:spLocks noChangeArrowheads="1"/>
          </p:cNvSpPr>
          <p:nvPr/>
        </p:nvSpPr>
        <p:spPr bwMode="auto">
          <a:xfrm>
            <a:off x="107950" y="1125538"/>
            <a:ext cx="8281988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4000" b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s-ES" sz="4000" b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s-ES" sz="4000" b="1" dirty="0">
                <a:latin typeface="Calibri" pitchFamily="34" charset="0"/>
              </a:rPr>
              <a:t>14.590.000 </a:t>
            </a:r>
            <a:r>
              <a:rPr lang="es-ES" dirty="0">
                <a:latin typeface="Calibri" pitchFamily="34" charset="0"/>
              </a:rPr>
              <a:t> </a:t>
            </a:r>
            <a:r>
              <a:rPr lang="es-ES" b="1" dirty="0" err="1">
                <a:solidFill>
                  <a:schemeClr val="tx2"/>
                </a:solidFill>
                <a:latin typeface="Calibri" pitchFamily="34" charset="0"/>
              </a:rPr>
              <a:t>turisti</a:t>
            </a:r>
            <a:endParaRPr lang="es-ES" b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s-ES" dirty="0">
                <a:latin typeface="Calibri" pitchFamily="34" charset="0"/>
              </a:rPr>
              <a:t>    51 % </a:t>
            </a:r>
            <a:r>
              <a:rPr lang="es-ES" dirty="0" err="1">
                <a:latin typeface="Calibri" pitchFamily="34" charset="0"/>
              </a:rPr>
              <a:t>Vacanze</a:t>
            </a:r>
            <a:r>
              <a:rPr lang="es-ES" dirty="0">
                <a:latin typeface="Calibri" pitchFamily="34" charset="0"/>
              </a:rPr>
              <a:t> </a:t>
            </a:r>
            <a:br>
              <a:rPr lang="en-AU" dirty="0">
                <a:latin typeface="Calibri" pitchFamily="34" charset="0"/>
              </a:rPr>
            </a:br>
            <a:r>
              <a:rPr lang="en-AU" dirty="0">
                <a:latin typeface="Calibri" pitchFamily="34" charset="0"/>
              </a:rPr>
              <a:t>    49 % </a:t>
            </a:r>
            <a:r>
              <a:rPr lang="es-ES" dirty="0">
                <a:latin typeface="Calibri" pitchFamily="34" charset="0"/>
              </a:rPr>
              <a:t>Comercio e </a:t>
            </a:r>
            <a:r>
              <a:rPr lang="es-ES" dirty="0" err="1">
                <a:latin typeface="Calibri" pitchFamily="34" charset="0"/>
              </a:rPr>
              <a:t>proffesionali</a:t>
            </a:r>
            <a:r>
              <a:rPr lang="es-ES" dirty="0">
                <a:latin typeface="Calibri" pitchFamily="34" charset="0"/>
              </a:rPr>
              <a:t> </a:t>
            </a:r>
            <a:br>
              <a:rPr lang="en-AU" dirty="0">
                <a:latin typeface="Calibri" pitchFamily="34" charset="0"/>
              </a:rPr>
            </a:br>
            <a:r>
              <a:rPr lang="en-AU" dirty="0">
                <a:latin typeface="Calibri" pitchFamily="34" charset="0"/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en-AU" dirty="0">
                <a:latin typeface="Calibri" pitchFamily="34" charset="0"/>
              </a:rPr>
              <a:t>  </a:t>
            </a:r>
            <a:br>
              <a:rPr lang="es-ES" dirty="0">
                <a:latin typeface="Calibri" pitchFamily="34" charset="0"/>
              </a:rPr>
            </a:br>
            <a:r>
              <a:rPr lang="en-AU" dirty="0">
                <a:latin typeface="Calibri" pitchFamily="34" charset="0"/>
              </a:rPr>
              <a:t>   65.000 </a:t>
            </a:r>
            <a:r>
              <a:rPr lang="es-ES" dirty="0" err="1">
                <a:latin typeface="Calibri" pitchFamily="34" charset="0"/>
              </a:rPr>
              <a:t>posti</a:t>
            </a:r>
            <a:r>
              <a:rPr lang="es-ES" dirty="0">
                <a:latin typeface="Calibri" pitchFamily="34" charset="0"/>
              </a:rPr>
              <a:t> in </a:t>
            </a:r>
            <a:r>
              <a:rPr lang="es-ES" dirty="0" err="1">
                <a:latin typeface="Calibri" pitchFamily="34" charset="0"/>
              </a:rPr>
              <a:t>alberghi</a:t>
            </a:r>
            <a:r>
              <a:rPr lang="es-ES" dirty="0">
                <a:latin typeface="Calibri" pitchFamily="34" charset="0"/>
              </a:rPr>
              <a:t> </a:t>
            </a:r>
            <a:endParaRPr lang="en-AU" dirty="0">
              <a:latin typeface="Calibri" pitchFamily="34" charset="0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hlink"/>
                </a:solidFill>
              </a:rPr>
              <a:t>BARCELONA</a:t>
            </a:r>
            <a:endParaRPr lang="es-ES_tradn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b="1" dirty="0">
                <a:solidFill>
                  <a:schemeClr val="hlink"/>
                </a:solidFill>
              </a:rPr>
              <a:t>BARCELLONA</a:t>
            </a:r>
          </a:p>
        </p:txBody>
      </p:sp>
      <p:sp>
        <p:nvSpPr>
          <p:cNvPr id="2457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752600"/>
            <a:ext cx="8229600" cy="40513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it-IT" sz="2800" b="1" dirty="0">
                <a:solidFill>
                  <a:schemeClr val="hlink"/>
                </a:solidFill>
              </a:rPr>
              <a:t>OFFERTA COMPLESSIVA DI EXCELLENZA:</a:t>
            </a:r>
            <a:endParaRPr lang="it-IT" sz="2800" b="1" dirty="0"/>
          </a:p>
          <a:p>
            <a:pPr>
              <a:lnSpc>
                <a:spcPct val="80000"/>
              </a:lnSpc>
            </a:pPr>
            <a:endParaRPr lang="it-IT" sz="2800" b="1" dirty="0"/>
          </a:p>
          <a:p>
            <a:pPr>
              <a:lnSpc>
                <a:spcPct val="80000"/>
              </a:lnSpc>
            </a:pPr>
            <a:r>
              <a:rPr lang="it-IT" sz="2800" b="1" dirty="0"/>
              <a:t>TRAPIANTI</a:t>
            </a:r>
          </a:p>
          <a:p>
            <a:pPr>
              <a:lnSpc>
                <a:spcPct val="80000"/>
              </a:lnSpc>
            </a:pPr>
            <a:r>
              <a:rPr lang="it-IT" sz="2800" b="1" dirty="0"/>
              <a:t>PEDIATRIA</a:t>
            </a:r>
          </a:p>
          <a:p>
            <a:pPr>
              <a:lnSpc>
                <a:spcPct val="80000"/>
              </a:lnSpc>
            </a:pPr>
            <a:r>
              <a:rPr lang="it-IT" sz="2800" b="1" dirty="0"/>
              <a:t>ONCOLOGIA</a:t>
            </a:r>
          </a:p>
          <a:p>
            <a:pPr>
              <a:lnSpc>
                <a:spcPct val="80000"/>
              </a:lnSpc>
            </a:pPr>
            <a:r>
              <a:rPr lang="it-IT" sz="2800" b="1" dirty="0"/>
              <a:t>M.REGENERATIVA</a:t>
            </a:r>
          </a:p>
          <a:p>
            <a:pPr>
              <a:lnSpc>
                <a:spcPct val="80000"/>
              </a:lnSpc>
            </a:pPr>
            <a:r>
              <a:rPr lang="it-IT" sz="2800" b="1" dirty="0"/>
              <a:t>GENOMICA</a:t>
            </a:r>
          </a:p>
          <a:p>
            <a:pPr>
              <a:lnSpc>
                <a:spcPct val="80000"/>
              </a:lnSpc>
            </a:pPr>
            <a:r>
              <a:rPr lang="it-IT" sz="2800" b="1" dirty="0"/>
              <a:t>CHIRURGIA</a:t>
            </a:r>
          </a:p>
          <a:p>
            <a:pPr>
              <a:lnSpc>
                <a:spcPct val="80000"/>
              </a:lnSpc>
            </a:pPr>
            <a:r>
              <a:rPr lang="it-IT" sz="2800" b="1" dirty="0"/>
              <a:t>IVF</a:t>
            </a:r>
          </a:p>
          <a:p>
            <a:pPr>
              <a:lnSpc>
                <a:spcPct val="80000"/>
              </a:lnSpc>
            </a:pPr>
            <a:endParaRPr lang="es-ES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Título"/>
          <p:cNvSpPr>
            <a:spLocks noGrp="1"/>
          </p:cNvSpPr>
          <p:nvPr>
            <p:ph type="ctrTitle"/>
          </p:nvPr>
        </p:nvSpPr>
        <p:spPr>
          <a:xfrm>
            <a:off x="684213" y="519113"/>
            <a:ext cx="7772400" cy="1470025"/>
          </a:xfrm>
        </p:spPr>
        <p:txBody>
          <a:bodyPr/>
          <a:lstStyle/>
          <a:p>
            <a:r>
              <a:rPr lang="fr-FR" sz="3800" b="1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fr-FR" sz="3800" b="1" dirty="0" err="1">
                <a:solidFill>
                  <a:schemeClr val="hlink"/>
                </a:solidFill>
                <a:latin typeface="Arial" charset="0"/>
              </a:rPr>
              <a:t>Cosa</a:t>
            </a:r>
            <a:r>
              <a:rPr lang="fr-FR" sz="3800" b="1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fr-FR" sz="3800" b="1" dirty="0" err="1">
                <a:solidFill>
                  <a:schemeClr val="hlink"/>
                </a:solidFill>
                <a:latin typeface="Arial" charset="0"/>
              </a:rPr>
              <a:t>è</a:t>
            </a:r>
            <a:r>
              <a:rPr lang="fr-FR" sz="3800" b="1" dirty="0">
                <a:solidFill>
                  <a:schemeClr val="hlink"/>
                </a:solidFill>
                <a:latin typeface="Arial" charset="0"/>
              </a:rPr>
              <a:t> il </a:t>
            </a:r>
            <a:r>
              <a:rPr lang="fr-FR" sz="3800" b="1" dirty="0" err="1">
                <a:solidFill>
                  <a:schemeClr val="hlink"/>
                </a:solidFill>
                <a:latin typeface="Arial" charset="0"/>
              </a:rPr>
              <a:t>Turismo</a:t>
            </a:r>
            <a:r>
              <a:rPr lang="fr-FR" sz="3800" b="1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fr-FR" sz="3800" b="1" dirty="0" err="1">
                <a:solidFill>
                  <a:schemeClr val="hlink"/>
                </a:solidFill>
                <a:latin typeface="Arial" charset="0"/>
              </a:rPr>
              <a:t>Medico</a:t>
            </a:r>
            <a:r>
              <a:rPr lang="fr-FR" sz="3800" b="1" dirty="0">
                <a:solidFill>
                  <a:schemeClr val="hlink"/>
                </a:solidFill>
                <a:latin typeface="Arial" charset="0"/>
              </a:rPr>
              <a:t> ?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650" y="2133600"/>
            <a:ext cx="7993063" cy="3671888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Arial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 Unicode MS" pitchFamily="34" charset="-128"/>
              </a:rPr>
              <a:t>  </a:t>
            </a:r>
            <a:r>
              <a:rPr lang="fr-FR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Pazienti che viaggiano</a:t>
            </a:r>
          </a:p>
          <a:p>
            <a:pPr algn="just">
              <a:buFont typeface="Arial" charset="0"/>
              <a:buChar char="•"/>
            </a:pP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   Turisti di salute </a:t>
            </a:r>
          </a:p>
          <a:p>
            <a:pPr algn="just">
              <a:buFont typeface="Arial" charset="0"/>
              <a:buChar char="•"/>
            </a:pP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   Turisti con problemi di salute</a:t>
            </a:r>
          </a:p>
          <a:p>
            <a:pPr algn="just">
              <a:buFont typeface="Arial" charset="0"/>
              <a:buChar char="•"/>
            </a:pP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   Residenti stranieri</a:t>
            </a:r>
          </a:p>
          <a:p>
            <a:pPr algn="just">
              <a:buFont typeface="Arial" charset="0"/>
              <a:buChar char="•"/>
            </a:pP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   Espatriati non UE</a:t>
            </a:r>
          </a:p>
          <a:p>
            <a:pPr algn="just">
              <a:buFont typeface="Arial" charset="0"/>
              <a:buChar char="•"/>
            </a:pP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   Libera circolazione pazienti di Spagna</a:t>
            </a:r>
          </a:p>
          <a:p>
            <a:pPr algn="just">
              <a:buFont typeface="Arial" charset="0"/>
              <a:buChar char="•"/>
            </a:pP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   Libera circolazione pazienti dell’ UE</a:t>
            </a:r>
          </a:p>
          <a:p>
            <a:pPr algn="just"/>
            <a:endParaRPr lang="it-IT" dirty="0">
              <a:solidFill>
                <a:schemeClr val="tx1"/>
              </a:solidFill>
              <a:latin typeface="Arial"/>
              <a:cs typeface="Arial"/>
            </a:endParaRPr>
          </a:p>
          <a:p>
            <a:pPr algn="just"/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   </a:t>
            </a:r>
            <a:r>
              <a:rPr lang="it-IT" b="1" dirty="0">
                <a:solidFill>
                  <a:schemeClr val="tx1"/>
                </a:solidFill>
                <a:latin typeface="Arial"/>
                <a:cs typeface="Arial"/>
              </a:rPr>
              <a:t>Tutti e ognuno dipende da chi parla</a:t>
            </a:r>
          </a:p>
          <a:p>
            <a:pPr>
              <a:buFont typeface="Arial" charset="0"/>
              <a:buChar char="•"/>
            </a:pPr>
            <a:endParaRPr lang="it-IT" dirty="0">
              <a:solidFill>
                <a:schemeClr val="tx1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hlink"/>
                </a:solidFill>
              </a:rPr>
              <a:t>BARCELLONA</a:t>
            </a:r>
            <a:endParaRPr lang="es-ES_tradnl" dirty="0"/>
          </a:p>
        </p:txBody>
      </p:sp>
      <p:sp>
        <p:nvSpPr>
          <p:cNvPr id="256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1" y="1447800"/>
            <a:ext cx="8915400" cy="504031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AU" sz="2800" dirty="0">
              <a:latin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it-IT" sz="2800" dirty="0">
                <a:latin typeface="Arial Unicode MS" pitchFamily="34" charset="-128"/>
              </a:rPr>
              <a:t>Attività strategica per la città e per il Governo Catalano ma…. </a:t>
            </a:r>
          </a:p>
          <a:p>
            <a:pPr>
              <a:lnSpc>
                <a:spcPct val="80000"/>
              </a:lnSpc>
            </a:pPr>
            <a:endParaRPr lang="it-IT" sz="1000" dirty="0">
              <a:latin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it-IT" sz="2800" dirty="0">
                <a:latin typeface="Arial Unicode MS" pitchFamily="34" charset="-128"/>
              </a:rPr>
              <a:t>TM parte del cluster de </a:t>
            </a:r>
            <a:r>
              <a:rPr lang="it-IT" sz="2800" dirty="0" err="1">
                <a:latin typeface="Arial Unicode MS" pitchFamily="34" charset="-128"/>
              </a:rPr>
              <a:t>bio</a:t>
            </a:r>
            <a:r>
              <a:rPr lang="it-IT" sz="2800" dirty="0">
                <a:latin typeface="Arial Unicode MS" pitchFamily="34" charset="-128"/>
              </a:rPr>
              <a:t>-medicina.</a:t>
            </a:r>
          </a:p>
          <a:p>
            <a:pPr>
              <a:lnSpc>
                <a:spcPct val="80000"/>
              </a:lnSpc>
            </a:pPr>
            <a:endParaRPr lang="it-IT" sz="1000" dirty="0">
              <a:latin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it-IT" sz="2800" dirty="0">
                <a:latin typeface="Arial Unicode MS" pitchFamily="34" charset="-128"/>
              </a:rPr>
              <a:t>Capitale medica storica della  Spagna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1000" dirty="0">
              <a:latin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it-IT" sz="2800" dirty="0">
                <a:latin typeface="Arial Unicode MS" pitchFamily="34" charset="-128"/>
              </a:rPr>
              <a:t>Centro di Ricerca (Progetti internazionali).</a:t>
            </a:r>
          </a:p>
          <a:p>
            <a:pPr>
              <a:lnSpc>
                <a:spcPct val="80000"/>
              </a:lnSpc>
            </a:pPr>
            <a:endParaRPr lang="it-IT" sz="1000" dirty="0">
              <a:latin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it-IT" sz="2800" dirty="0">
                <a:latin typeface="Arial Unicode MS" pitchFamily="34" charset="-128"/>
              </a:rPr>
              <a:t>Lunga tradizione nel ricevimento di pazienti esteri.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1942"/>
          <p:cNvPicPr>
            <a:picLocks noChangeAspect="1" noChangeArrowheads="1"/>
          </p:cNvPicPr>
          <p:nvPr/>
        </p:nvPicPr>
        <p:blipFill>
          <a:blip r:embed="rId2"/>
          <a:srcRect r="6961"/>
          <a:stretch>
            <a:fillRect/>
          </a:stretch>
        </p:blipFill>
        <p:spPr bwMode="auto">
          <a:xfrm>
            <a:off x="1042988" y="1268413"/>
            <a:ext cx="709295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hlink"/>
                </a:solidFill>
              </a:rPr>
              <a:t>BARCELLONA</a:t>
            </a:r>
            <a:endParaRPr lang="es-ES_tradn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Título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r>
              <a:rPr lang="fr-FR" sz="3200" b="1" dirty="0">
                <a:solidFill>
                  <a:schemeClr val="hlink"/>
                </a:solidFill>
              </a:rPr>
              <a:t>BARCELLONA </a:t>
            </a:r>
            <a:r>
              <a:rPr lang="fr-FR" sz="3200" b="1" dirty="0" err="1">
                <a:solidFill>
                  <a:schemeClr val="hlink"/>
                </a:solidFill>
              </a:rPr>
              <a:t>destinazione</a:t>
            </a:r>
            <a:r>
              <a:rPr lang="fr-FR" sz="3200" b="1" dirty="0">
                <a:solidFill>
                  <a:schemeClr val="hlink"/>
                </a:solidFill>
              </a:rPr>
              <a:t> </a:t>
            </a:r>
            <a:r>
              <a:rPr lang="fr-FR" sz="3200" b="1" dirty="0" err="1">
                <a:solidFill>
                  <a:schemeClr val="hlink"/>
                </a:solidFill>
              </a:rPr>
              <a:t>Medica</a:t>
            </a:r>
            <a:endParaRPr lang="fr-FR" sz="3200" b="1" dirty="0">
              <a:solidFill>
                <a:schemeClr val="hlink"/>
              </a:solidFill>
            </a:endParaRPr>
          </a:p>
        </p:txBody>
      </p:sp>
      <p:sp>
        <p:nvSpPr>
          <p:cNvPr id="27650" name="2 Marcador de contenido"/>
          <p:cNvSpPr>
            <a:spLocks noGrp="1"/>
          </p:cNvSpPr>
          <p:nvPr>
            <p:ph idx="1"/>
          </p:nvPr>
        </p:nvSpPr>
        <p:spPr>
          <a:xfrm>
            <a:off x="1258888" y="2133600"/>
            <a:ext cx="8229600" cy="4525963"/>
          </a:xfrm>
        </p:spPr>
        <p:txBody>
          <a:bodyPr/>
          <a:lstStyle/>
          <a:p>
            <a:r>
              <a:rPr lang="it-IT" sz="2800" dirty="0">
                <a:latin typeface="Arial Unicode MS" pitchFamily="34" charset="-128"/>
              </a:rPr>
              <a:t>Destinazione turistica di successo</a:t>
            </a:r>
          </a:p>
          <a:p>
            <a:r>
              <a:rPr lang="it-IT" sz="2800" dirty="0">
                <a:latin typeface="Arial Unicode MS" pitchFamily="34" charset="-128"/>
              </a:rPr>
              <a:t>Offerta medica consolidata</a:t>
            </a:r>
          </a:p>
          <a:p>
            <a:r>
              <a:rPr lang="it-IT" sz="2800" dirty="0">
                <a:latin typeface="Arial Unicode MS" pitchFamily="34" charset="-128"/>
              </a:rPr>
              <a:t>Qualità riconosciuta</a:t>
            </a:r>
          </a:p>
          <a:p>
            <a:r>
              <a:rPr lang="it-IT" sz="2800" dirty="0">
                <a:latin typeface="Arial Unicode MS" pitchFamily="34" charset="-128"/>
              </a:rPr>
              <a:t>Tradizione</a:t>
            </a:r>
          </a:p>
          <a:p>
            <a:r>
              <a:rPr lang="it-IT" sz="2800" dirty="0">
                <a:latin typeface="Arial Unicode MS" pitchFamily="34" charset="-128"/>
              </a:rPr>
              <a:t>Accessibilità</a:t>
            </a:r>
          </a:p>
          <a:p>
            <a:r>
              <a:rPr lang="it-IT" sz="2800" dirty="0">
                <a:latin typeface="Arial Unicode MS" pitchFamily="34" charset="-128"/>
              </a:rPr>
              <a:t>BCM strumento per lo sviluppo dal TM</a:t>
            </a:r>
          </a:p>
        </p:txBody>
      </p:sp>
      <p:pic>
        <p:nvPicPr>
          <p:cNvPr id="27653" name="Picture 6" descr="logo BCM ca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404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Título"/>
          <p:cNvSpPr>
            <a:spLocks noGrp="1"/>
          </p:cNvSpPr>
          <p:nvPr>
            <p:ph type="title"/>
          </p:nvPr>
        </p:nvSpPr>
        <p:spPr>
          <a:xfrm>
            <a:off x="457200" y="917575"/>
            <a:ext cx="8229600" cy="1143000"/>
          </a:xfrm>
        </p:spPr>
        <p:txBody>
          <a:bodyPr/>
          <a:lstStyle/>
          <a:p>
            <a:r>
              <a:rPr lang="fr-FR" sz="3200" b="1">
                <a:solidFill>
                  <a:schemeClr val="hlink"/>
                </a:solidFill>
                <a:latin typeface="Arial Unicode MS" pitchFamily="34" charset="-128"/>
              </a:rPr>
              <a:t>BCM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800" dirty="0">
                <a:latin typeface="Arial Unicode MS" pitchFamily="34" charset="-128"/>
              </a:rPr>
              <a:t>Fondata nel 1986</a:t>
            </a:r>
          </a:p>
          <a:p>
            <a:r>
              <a:rPr lang="it-IT" sz="2800" dirty="0">
                <a:latin typeface="Arial Unicode MS" pitchFamily="34" charset="-128"/>
              </a:rPr>
              <a:t>Associazione de Cliniche e Ospedali (15 associati)</a:t>
            </a:r>
          </a:p>
          <a:p>
            <a:r>
              <a:rPr lang="it-IT" sz="2800" dirty="0">
                <a:latin typeface="Arial Unicode MS" pitchFamily="34" charset="-128"/>
              </a:rPr>
              <a:t>Promozione dall’offerta dalla destinazione</a:t>
            </a:r>
          </a:p>
          <a:p>
            <a:r>
              <a:rPr lang="it-IT" sz="2800" dirty="0">
                <a:latin typeface="Arial Unicode MS" pitchFamily="34" charset="-128"/>
              </a:rPr>
              <a:t>International </a:t>
            </a:r>
            <a:r>
              <a:rPr lang="it-IT" sz="2800" dirty="0" err="1">
                <a:latin typeface="Arial Unicode MS" pitchFamily="34" charset="-128"/>
              </a:rPr>
              <a:t>Health</a:t>
            </a:r>
            <a:r>
              <a:rPr lang="it-IT" sz="2800" dirty="0">
                <a:latin typeface="Arial Unicode MS" pitchFamily="34" charset="-128"/>
              </a:rPr>
              <a:t> </a:t>
            </a:r>
            <a:r>
              <a:rPr lang="it-IT" sz="2800" dirty="0" err="1">
                <a:latin typeface="Arial Unicode MS" pitchFamily="34" charset="-128"/>
              </a:rPr>
              <a:t>Department</a:t>
            </a:r>
            <a:endParaRPr lang="it-IT" sz="2800" dirty="0">
              <a:latin typeface="Arial Unicode MS" pitchFamily="34" charset="-128"/>
            </a:endParaRPr>
          </a:p>
          <a:p>
            <a:r>
              <a:rPr lang="it-IT" sz="2800" dirty="0">
                <a:latin typeface="Arial Unicode MS" pitchFamily="34" charset="-128"/>
              </a:rPr>
              <a:t>Servizi aggiunti</a:t>
            </a:r>
          </a:p>
          <a:p>
            <a:endParaRPr lang="it-IT" sz="2800" dirty="0">
              <a:latin typeface="Arial Unicode MS" pitchFamily="34" charset="-128"/>
            </a:endParaRPr>
          </a:p>
          <a:p>
            <a:pPr algn="ctr">
              <a:buFont typeface="Arial" charset="0"/>
              <a:buNone/>
            </a:pPr>
            <a:r>
              <a:rPr lang="it-IT" sz="3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“COOPETICIÓN”</a:t>
            </a:r>
          </a:p>
          <a:p>
            <a:pPr algn="ctr">
              <a:buFont typeface="Arial" charset="0"/>
              <a:buNone/>
            </a:pPr>
            <a:r>
              <a:rPr lang="it-IT" sz="3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COOCORRENZA</a:t>
            </a:r>
          </a:p>
        </p:txBody>
      </p:sp>
      <p:pic>
        <p:nvPicPr>
          <p:cNvPr id="28677" name="Picture 6" descr="logo BCM ca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404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/>
              <a:t> </a:t>
            </a:r>
            <a:r>
              <a:rPr lang="es-ES" b="1" dirty="0" err="1">
                <a:solidFill>
                  <a:srgbClr val="3366FF"/>
                </a:solidFill>
              </a:rPr>
              <a:t>Flussi</a:t>
            </a:r>
            <a:r>
              <a:rPr lang="es-ES" b="1" dirty="0">
                <a:solidFill>
                  <a:srgbClr val="3366FF"/>
                </a:solidFill>
              </a:rPr>
              <a:t> e </a:t>
            </a:r>
            <a:r>
              <a:rPr lang="es-ES" b="1" dirty="0" err="1">
                <a:solidFill>
                  <a:srgbClr val="3366FF"/>
                </a:solidFill>
              </a:rPr>
              <a:t>attori</a:t>
            </a:r>
            <a:r>
              <a:rPr lang="es-ES" b="1" dirty="0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785938" y="3429000"/>
            <a:ext cx="5357812" cy="10715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cxnSp>
        <p:nvCxnSpPr>
          <p:cNvPr id="6" name="5 Conector recto de flecha"/>
          <p:cNvCxnSpPr>
            <a:cxnSpLocks noChangeShapeType="1"/>
          </p:cNvCxnSpPr>
          <p:nvPr/>
        </p:nvCxnSpPr>
        <p:spPr bwMode="auto">
          <a:xfrm rot="5400000">
            <a:off x="2328069" y="2956719"/>
            <a:ext cx="914400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8" name="7 Conector recto de flecha"/>
          <p:cNvCxnSpPr>
            <a:cxnSpLocks noChangeShapeType="1"/>
          </p:cNvCxnSpPr>
          <p:nvPr/>
        </p:nvCxnSpPr>
        <p:spPr bwMode="auto">
          <a:xfrm rot="5400000">
            <a:off x="3144044" y="2928144"/>
            <a:ext cx="998538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0" name="9 Conector recto de flecha"/>
          <p:cNvCxnSpPr>
            <a:cxnSpLocks noChangeShapeType="1"/>
          </p:cNvCxnSpPr>
          <p:nvPr/>
        </p:nvCxnSpPr>
        <p:spPr bwMode="auto">
          <a:xfrm rot="5400000">
            <a:off x="3578225" y="2921000"/>
            <a:ext cx="985838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6" name="15 Conector recto de flecha"/>
          <p:cNvCxnSpPr>
            <a:cxnSpLocks noChangeShapeType="1"/>
          </p:cNvCxnSpPr>
          <p:nvPr/>
        </p:nvCxnSpPr>
        <p:spPr bwMode="auto">
          <a:xfrm rot="5400000">
            <a:off x="4857751" y="2914650"/>
            <a:ext cx="1128712" cy="142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8" name="17 Conector recto de flecha"/>
          <p:cNvCxnSpPr>
            <a:cxnSpLocks noChangeShapeType="1"/>
          </p:cNvCxnSpPr>
          <p:nvPr/>
        </p:nvCxnSpPr>
        <p:spPr bwMode="auto">
          <a:xfrm rot="5400000">
            <a:off x="4537869" y="2963069"/>
            <a:ext cx="927100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0" name="19 Conector recto de flecha"/>
          <p:cNvCxnSpPr>
            <a:cxnSpLocks noChangeShapeType="1"/>
          </p:cNvCxnSpPr>
          <p:nvPr/>
        </p:nvCxnSpPr>
        <p:spPr bwMode="auto">
          <a:xfrm rot="5400000">
            <a:off x="5537201" y="3035300"/>
            <a:ext cx="785812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6" name="25 Conector recto de flecha"/>
          <p:cNvCxnSpPr>
            <a:cxnSpLocks noChangeShapeType="1"/>
          </p:cNvCxnSpPr>
          <p:nvPr/>
        </p:nvCxnSpPr>
        <p:spPr bwMode="auto">
          <a:xfrm rot="16200000" flipH="1">
            <a:off x="4036219" y="2964657"/>
            <a:ext cx="928687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9" name="28 Conector recto de flecha"/>
          <p:cNvCxnSpPr>
            <a:cxnSpLocks noChangeShapeType="1"/>
          </p:cNvCxnSpPr>
          <p:nvPr/>
        </p:nvCxnSpPr>
        <p:spPr bwMode="auto">
          <a:xfrm rot="5400000">
            <a:off x="1820069" y="2964657"/>
            <a:ext cx="930275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4" name="33 Conector recto de flecha"/>
          <p:cNvCxnSpPr>
            <a:cxnSpLocks noChangeShapeType="1"/>
          </p:cNvCxnSpPr>
          <p:nvPr/>
        </p:nvCxnSpPr>
        <p:spPr bwMode="auto">
          <a:xfrm rot="5400000">
            <a:off x="2748756" y="2964657"/>
            <a:ext cx="93027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2" name="51 Conector recto de flecha"/>
          <p:cNvCxnSpPr>
            <a:cxnSpLocks noChangeShapeType="1"/>
          </p:cNvCxnSpPr>
          <p:nvPr/>
        </p:nvCxnSpPr>
        <p:spPr bwMode="auto">
          <a:xfrm rot="5400000">
            <a:off x="6108701" y="3035300"/>
            <a:ext cx="785812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56" name="55 Rectángulo"/>
          <p:cNvSpPr/>
          <p:nvPr/>
        </p:nvSpPr>
        <p:spPr>
          <a:xfrm>
            <a:off x="5715000" y="2214563"/>
            <a:ext cx="1214438" cy="4286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s-ES">
                <a:solidFill>
                  <a:srgbClr val="000000"/>
                </a:solidFill>
              </a:rPr>
              <a:t>facilitator</a:t>
            </a:r>
          </a:p>
        </p:txBody>
      </p:sp>
      <p:sp>
        <p:nvSpPr>
          <p:cNvPr id="59" name="58 Cara sonriente"/>
          <p:cNvSpPr>
            <a:spLocks noChangeArrowheads="1"/>
          </p:cNvSpPr>
          <p:nvPr/>
        </p:nvSpPr>
        <p:spPr bwMode="auto">
          <a:xfrm>
            <a:off x="2143125" y="2143125"/>
            <a:ext cx="342900" cy="357188"/>
          </a:xfrm>
          <a:prstGeom prst="smileyFace">
            <a:avLst>
              <a:gd name="adj" fmla="val 4653"/>
            </a:avLst>
          </a:prstGeom>
          <a:solidFill>
            <a:srgbClr val="F79646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_tradnl">
              <a:solidFill>
                <a:srgbClr val="FFFFFF"/>
              </a:solidFill>
              <a:latin typeface="Calibri" pitchFamily="-103" charset="0"/>
            </a:endParaRPr>
          </a:p>
        </p:txBody>
      </p:sp>
      <p:sp>
        <p:nvSpPr>
          <p:cNvPr id="60" name="59 Cara sonriente"/>
          <p:cNvSpPr>
            <a:spLocks noChangeArrowheads="1"/>
          </p:cNvSpPr>
          <p:nvPr/>
        </p:nvSpPr>
        <p:spPr bwMode="auto">
          <a:xfrm>
            <a:off x="2571750" y="2143125"/>
            <a:ext cx="342900" cy="357188"/>
          </a:xfrm>
          <a:prstGeom prst="smileyFace">
            <a:avLst>
              <a:gd name="adj" fmla="val 4653"/>
            </a:avLst>
          </a:prstGeom>
          <a:solidFill>
            <a:srgbClr val="8064A2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_tradnl">
              <a:solidFill>
                <a:srgbClr val="FFFFFF"/>
              </a:solidFill>
              <a:latin typeface="Calibri" pitchFamily="-103" charset="0"/>
            </a:endParaRPr>
          </a:p>
        </p:txBody>
      </p:sp>
      <p:sp>
        <p:nvSpPr>
          <p:cNvPr id="61" name="60 Cara sonriente"/>
          <p:cNvSpPr/>
          <p:nvPr/>
        </p:nvSpPr>
        <p:spPr>
          <a:xfrm>
            <a:off x="3071813" y="2214563"/>
            <a:ext cx="342900" cy="285750"/>
          </a:xfrm>
          <a:prstGeom prst="smileyFac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2" name="61 Cara sonriente"/>
          <p:cNvSpPr/>
          <p:nvPr/>
        </p:nvSpPr>
        <p:spPr>
          <a:xfrm>
            <a:off x="3857625" y="2143125"/>
            <a:ext cx="357188" cy="342900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3" name="62 Cara sonriente"/>
          <p:cNvSpPr/>
          <p:nvPr/>
        </p:nvSpPr>
        <p:spPr>
          <a:xfrm>
            <a:off x="4286250" y="2214563"/>
            <a:ext cx="485775" cy="285750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64" name="63 Cara sonriente"/>
          <p:cNvSpPr/>
          <p:nvPr/>
        </p:nvSpPr>
        <p:spPr>
          <a:xfrm>
            <a:off x="3500438" y="2214563"/>
            <a:ext cx="271462" cy="214312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5" name="64 Cara sonriente"/>
          <p:cNvSpPr/>
          <p:nvPr/>
        </p:nvSpPr>
        <p:spPr>
          <a:xfrm>
            <a:off x="5286375" y="2000250"/>
            <a:ext cx="200025" cy="357188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66" name="65 Cara sonriente"/>
          <p:cNvSpPr>
            <a:spLocks noChangeArrowheads="1"/>
          </p:cNvSpPr>
          <p:nvPr/>
        </p:nvSpPr>
        <p:spPr bwMode="auto">
          <a:xfrm>
            <a:off x="4857750" y="2286000"/>
            <a:ext cx="285750" cy="200025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_tradnl">
              <a:solidFill>
                <a:srgbClr val="000000"/>
              </a:solidFill>
              <a:latin typeface="Calibri" pitchFamily="-103" charset="0"/>
            </a:endParaRPr>
          </a:p>
        </p:txBody>
      </p:sp>
      <p:cxnSp>
        <p:nvCxnSpPr>
          <p:cNvPr id="68" name="67 Conector recto de flecha"/>
          <p:cNvCxnSpPr>
            <a:cxnSpLocks noChangeShapeType="1"/>
          </p:cNvCxnSpPr>
          <p:nvPr/>
        </p:nvCxnSpPr>
        <p:spPr bwMode="auto">
          <a:xfrm rot="5400000">
            <a:off x="5751513" y="2035175"/>
            <a:ext cx="357188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76" name="75 Conector recto de flecha"/>
          <p:cNvCxnSpPr>
            <a:cxnSpLocks noChangeShapeType="1"/>
          </p:cNvCxnSpPr>
          <p:nvPr/>
        </p:nvCxnSpPr>
        <p:spPr bwMode="auto">
          <a:xfrm rot="5400000">
            <a:off x="6144419" y="1999457"/>
            <a:ext cx="428625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81" name="80 Conector recto de flecha"/>
          <p:cNvCxnSpPr>
            <a:cxnSpLocks noChangeShapeType="1"/>
          </p:cNvCxnSpPr>
          <p:nvPr/>
        </p:nvCxnSpPr>
        <p:spPr bwMode="auto">
          <a:xfrm rot="5400000">
            <a:off x="6715125" y="2000250"/>
            <a:ext cx="285750" cy="2857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84" name="83 Conector recto de flecha"/>
          <p:cNvCxnSpPr>
            <a:cxnSpLocks noChangeShapeType="1"/>
          </p:cNvCxnSpPr>
          <p:nvPr/>
        </p:nvCxnSpPr>
        <p:spPr bwMode="auto">
          <a:xfrm rot="5400000">
            <a:off x="6357937" y="1928813"/>
            <a:ext cx="500063" cy="714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88" name="87 Cara sonriente"/>
          <p:cNvSpPr/>
          <p:nvPr/>
        </p:nvSpPr>
        <p:spPr>
          <a:xfrm>
            <a:off x="7000875" y="1857375"/>
            <a:ext cx="271463" cy="285750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89" name="88 Cara sonriente"/>
          <p:cNvSpPr/>
          <p:nvPr/>
        </p:nvSpPr>
        <p:spPr>
          <a:xfrm>
            <a:off x="5857875" y="1500188"/>
            <a:ext cx="214313" cy="414337"/>
          </a:xfrm>
          <a:prstGeom prst="smileyFac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0" name="89 Cara sonriente"/>
          <p:cNvSpPr/>
          <p:nvPr/>
        </p:nvSpPr>
        <p:spPr>
          <a:xfrm>
            <a:off x="6572250" y="1500188"/>
            <a:ext cx="285750" cy="271462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1" name="90 Cara sonriente"/>
          <p:cNvSpPr/>
          <p:nvPr/>
        </p:nvSpPr>
        <p:spPr>
          <a:xfrm>
            <a:off x="6286500" y="1643063"/>
            <a:ext cx="214313" cy="200025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2" name="91 Trapecio"/>
          <p:cNvSpPr/>
          <p:nvPr/>
        </p:nvSpPr>
        <p:spPr>
          <a:xfrm>
            <a:off x="1643063" y="4929188"/>
            <a:ext cx="914400" cy="1216025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93" name="92 Hexágono"/>
          <p:cNvSpPr>
            <a:spLocks noChangeArrowheads="1"/>
          </p:cNvSpPr>
          <p:nvPr/>
        </p:nvSpPr>
        <p:spPr bwMode="auto">
          <a:xfrm>
            <a:off x="3143250" y="51435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9BBB59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_tradnl">
              <a:solidFill>
                <a:srgbClr val="FFFFFF"/>
              </a:solidFill>
              <a:latin typeface="Calibri" pitchFamily="-103" charset="0"/>
            </a:endParaRPr>
          </a:p>
        </p:txBody>
      </p:sp>
      <p:sp>
        <p:nvSpPr>
          <p:cNvPr id="94" name="93 Recortar rectángulo de esquina diagonal"/>
          <p:cNvSpPr>
            <a:spLocks noChangeArrowheads="1"/>
          </p:cNvSpPr>
          <p:nvPr/>
        </p:nvSpPr>
        <p:spPr bwMode="auto">
          <a:xfrm>
            <a:off x="4572000" y="5143500"/>
            <a:ext cx="914400" cy="914400"/>
          </a:xfrm>
          <a:custGeom>
            <a:avLst/>
            <a:gdLst>
              <a:gd name="T0" fmla="*/ 914400 w 914400"/>
              <a:gd name="T1" fmla="*/ 457200 h 914400"/>
              <a:gd name="T2" fmla="*/ 457200 w 914400"/>
              <a:gd name="T3" fmla="*/ 914400 h 914400"/>
              <a:gd name="T4" fmla="*/ 0 w 914400"/>
              <a:gd name="T5" fmla="*/ 457200 h 914400"/>
              <a:gd name="T6" fmla="*/ 457200 w 914400"/>
              <a:gd name="T7" fmla="*/ 0 h 9144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76202 w 914400"/>
              <a:gd name="T13" fmla="*/ 76202 h 914400"/>
              <a:gd name="T14" fmla="*/ 838198 w 914400"/>
              <a:gd name="T15" fmla="*/ 838198 h 914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" h="914400">
                <a:moveTo>
                  <a:pt x="0" y="0"/>
                </a:moveTo>
                <a:lnTo>
                  <a:pt x="761997" y="0"/>
                </a:lnTo>
                <a:lnTo>
                  <a:pt x="914400" y="152403"/>
                </a:lnTo>
                <a:lnTo>
                  <a:pt x="914400" y="914400"/>
                </a:lnTo>
                <a:lnTo>
                  <a:pt x="152403" y="914400"/>
                </a:lnTo>
                <a:lnTo>
                  <a:pt x="0" y="76199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9B2D2A"/>
              </a:gs>
              <a:gs pos="80000">
                <a:srgbClr val="CB3D3A"/>
              </a:gs>
              <a:gs pos="100000">
                <a:srgbClr val="CE3B37"/>
              </a:gs>
            </a:gsLst>
            <a:lin ang="16200000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_tradnl">
              <a:solidFill>
                <a:srgbClr val="FFFFFF"/>
              </a:solidFill>
              <a:latin typeface="Calibri" pitchFamily="-103" charset="0"/>
            </a:endParaRPr>
          </a:p>
        </p:txBody>
      </p:sp>
      <p:sp>
        <p:nvSpPr>
          <p:cNvPr id="95" name="94 Triángulo isósceles"/>
          <p:cNvSpPr>
            <a:spLocks noChangeArrowheads="1"/>
          </p:cNvSpPr>
          <p:nvPr/>
        </p:nvSpPr>
        <p:spPr bwMode="auto">
          <a:xfrm>
            <a:off x="6000750" y="5000625"/>
            <a:ext cx="1060450" cy="9144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CB6C1D"/>
              </a:gs>
              <a:gs pos="80000">
                <a:srgbClr val="FF8F2A"/>
              </a:gs>
              <a:gs pos="100000">
                <a:srgbClr val="FF8F26"/>
              </a:gs>
            </a:gsLst>
            <a:lin ang="162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_tradnl">
              <a:solidFill>
                <a:srgbClr val="FFFFFF"/>
              </a:solidFill>
              <a:latin typeface="Calibri" pitchFamily="-103" charset="0"/>
            </a:endParaRPr>
          </a:p>
        </p:txBody>
      </p:sp>
      <p:cxnSp>
        <p:nvCxnSpPr>
          <p:cNvPr id="97" name="96 Conector recto de flecha"/>
          <p:cNvCxnSpPr>
            <a:cxnSpLocks noChangeShapeType="1"/>
          </p:cNvCxnSpPr>
          <p:nvPr/>
        </p:nvCxnSpPr>
        <p:spPr bwMode="auto">
          <a:xfrm rot="5400000">
            <a:off x="3251201" y="4749800"/>
            <a:ext cx="785812" cy="1587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01" name="100 Conector recto de flecha"/>
          <p:cNvCxnSpPr>
            <a:cxnSpLocks noChangeShapeType="1"/>
          </p:cNvCxnSpPr>
          <p:nvPr/>
        </p:nvCxnSpPr>
        <p:spPr bwMode="auto">
          <a:xfrm rot="5400000">
            <a:off x="4644231" y="4714082"/>
            <a:ext cx="714375" cy="1588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07" name="106 Conector recto de flecha"/>
          <p:cNvCxnSpPr>
            <a:cxnSpLocks noChangeShapeType="1"/>
          </p:cNvCxnSpPr>
          <p:nvPr/>
        </p:nvCxnSpPr>
        <p:spPr bwMode="auto">
          <a:xfrm rot="5400000">
            <a:off x="6144419" y="4714082"/>
            <a:ext cx="714375" cy="1587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13" name="112 Conector recto de flecha"/>
          <p:cNvCxnSpPr>
            <a:cxnSpLocks noChangeShapeType="1"/>
          </p:cNvCxnSpPr>
          <p:nvPr/>
        </p:nvCxnSpPr>
        <p:spPr bwMode="auto">
          <a:xfrm rot="5400000">
            <a:off x="1950244" y="4622007"/>
            <a:ext cx="571500" cy="42862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17" name="116 Rectángulo"/>
          <p:cNvSpPr>
            <a:spLocks noChangeArrowheads="1"/>
          </p:cNvSpPr>
          <p:nvPr/>
        </p:nvSpPr>
        <p:spPr bwMode="auto">
          <a:xfrm>
            <a:off x="1714500" y="5857875"/>
            <a:ext cx="357188" cy="271463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_tradnl">
              <a:solidFill>
                <a:srgbClr val="000000"/>
              </a:solidFill>
              <a:latin typeface="Calibri" pitchFamily="-103" charset="0"/>
            </a:endParaRPr>
          </a:p>
        </p:txBody>
      </p:sp>
      <p:sp>
        <p:nvSpPr>
          <p:cNvPr id="118" name="117 Conector"/>
          <p:cNvSpPr>
            <a:spLocks noChangeArrowheads="1"/>
          </p:cNvSpPr>
          <p:nvPr/>
        </p:nvSpPr>
        <p:spPr bwMode="auto">
          <a:xfrm>
            <a:off x="1928813" y="5572125"/>
            <a:ext cx="285750" cy="242888"/>
          </a:xfrm>
          <a:prstGeom prst="flowChartConnector">
            <a:avLst/>
          </a:prstGeom>
          <a:gradFill rotWithShape="1"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162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_tradnl">
              <a:solidFill>
                <a:srgbClr val="FFFFFF"/>
              </a:solidFill>
              <a:latin typeface="Calibri" pitchFamily="-103" charset="0"/>
            </a:endParaRPr>
          </a:p>
        </p:txBody>
      </p:sp>
      <p:sp>
        <p:nvSpPr>
          <p:cNvPr id="119" name="118 Rectángulo"/>
          <p:cNvSpPr>
            <a:spLocks noChangeArrowheads="1"/>
          </p:cNvSpPr>
          <p:nvPr/>
        </p:nvSpPr>
        <p:spPr bwMode="auto">
          <a:xfrm>
            <a:off x="1857375" y="5286375"/>
            <a:ext cx="357188" cy="271463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_tradnl">
              <a:solidFill>
                <a:srgbClr val="000000"/>
              </a:solidFill>
              <a:latin typeface="Calibri" pitchFamily="-103" charset="0"/>
            </a:endParaRPr>
          </a:p>
        </p:txBody>
      </p:sp>
      <p:sp>
        <p:nvSpPr>
          <p:cNvPr id="120" name="119 Rectángulo"/>
          <p:cNvSpPr/>
          <p:nvPr/>
        </p:nvSpPr>
        <p:spPr>
          <a:xfrm>
            <a:off x="3357563" y="5786438"/>
            <a:ext cx="285750" cy="271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21" name="120 Elipse"/>
          <p:cNvSpPr/>
          <p:nvPr/>
        </p:nvSpPr>
        <p:spPr>
          <a:xfrm>
            <a:off x="4643438" y="5643563"/>
            <a:ext cx="500062" cy="414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22" name="121 Elipse"/>
          <p:cNvSpPr/>
          <p:nvPr/>
        </p:nvSpPr>
        <p:spPr>
          <a:xfrm>
            <a:off x="6357938" y="5572125"/>
            <a:ext cx="285750" cy="414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23" name="122 Conector"/>
          <p:cNvSpPr/>
          <p:nvPr/>
        </p:nvSpPr>
        <p:spPr>
          <a:xfrm>
            <a:off x="3714750" y="5286375"/>
            <a:ext cx="214313" cy="1714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24" name="123 Conector"/>
          <p:cNvSpPr/>
          <p:nvPr/>
        </p:nvSpPr>
        <p:spPr>
          <a:xfrm>
            <a:off x="4786313" y="5286375"/>
            <a:ext cx="357187" cy="3143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25" name="124 Rectángulo"/>
          <p:cNvSpPr/>
          <p:nvPr/>
        </p:nvSpPr>
        <p:spPr>
          <a:xfrm>
            <a:off x="3714750" y="5572125"/>
            <a:ext cx="285750" cy="200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26" name="125 Rectángulo"/>
          <p:cNvSpPr/>
          <p:nvPr/>
        </p:nvSpPr>
        <p:spPr>
          <a:xfrm>
            <a:off x="5143500" y="5572125"/>
            <a:ext cx="285750" cy="271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27" name="126 Rectángulo"/>
          <p:cNvSpPr/>
          <p:nvPr/>
        </p:nvSpPr>
        <p:spPr>
          <a:xfrm>
            <a:off x="6357938" y="5357813"/>
            <a:ext cx="285750" cy="271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28" name="127 Conector"/>
          <p:cNvSpPr/>
          <p:nvPr/>
        </p:nvSpPr>
        <p:spPr>
          <a:xfrm>
            <a:off x="6715125" y="5715000"/>
            <a:ext cx="214313" cy="2428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29" name="128 Conector"/>
          <p:cNvSpPr/>
          <p:nvPr/>
        </p:nvSpPr>
        <p:spPr>
          <a:xfrm>
            <a:off x="6143625" y="5786438"/>
            <a:ext cx="214313" cy="1714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30" name="129 Rectángulo"/>
          <p:cNvSpPr>
            <a:spLocks noChangeArrowheads="1"/>
          </p:cNvSpPr>
          <p:nvPr/>
        </p:nvSpPr>
        <p:spPr bwMode="auto">
          <a:xfrm>
            <a:off x="1785938" y="3429000"/>
            <a:ext cx="5357812" cy="500063"/>
          </a:xfrm>
          <a:prstGeom prst="rect">
            <a:avLst/>
          </a:prstGeom>
          <a:solidFill>
            <a:srgbClr val="4BACC6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s-ES">
                <a:solidFill>
                  <a:srgbClr val="FFFFFF"/>
                </a:solidFill>
                <a:latin typeface="Calibri" pitchFamily="-103" charset="0"/>
              </a:rPr>
              <a:t>web</a:t>
            </a:r>
          </a:p>
        </p:txBody>
      </p:sp>
      <p:sp>
        <p:nvSpPr>
          <p:cNvPr id="131" name="130 Rectángulo"/>
          <p:cNvSpPr>
            <a:spLocks noChangeArrowheads="1"/>
          </p:cNvSpPr>
          <p:nvPr/>
        </p:nvSpPr>
        <p:spPr bwMode="auto">
          <a:xfrm>
            <a:off x="4357688" y="4000500"/>
            <a:ext cx="2700337" cy="285750"/>
          </a:xfrm>
          <a:prstGeom prst="rect">
            <a:avLst/>
          </a:prstGeom>
          <a:solidFill>
            <a:srgbClr val="4BACC6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s-ES">
                <a:solidFill>
                  <a:srgbClr val="FFFFFF"/>
                </a:solidFill>
                <a:latin typeface="Calibri" pitchFamily="-103" charset="0"/>
              </a:rPr>
              <a:t>Hospitality  desk</a:t>
            </a:r>
          </a:p>
        </p:txBody>
      </p:sp>
      <p:sp>
        <p:nvSpPr>
          <p:cNvPr id="132" name="131 Rectángulo"/>
          <p:cNvSpPr>
            <a:spLocks noChangeArrowheads="1"/>
          </p:cNvSpPr>
          <p:nvPr/>
        </p:nvSpPr>
        <p:spPr bwMode="auto">
          <a:xfrm>
            <a:off x="1571625" y="3929063"/>
            <a:ext cx="2786063" cy="414337"/>
          </a:xfrm>
          <a:prstGeom prst="rect">
            <a:avLst/>
          </a:prstGeom>
          <a:solidFill>
            <a:srgbClr val="4BACC6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s-ES">
                <a:solidFill>
                  <a:srgbClr val="FFFFFF"/>
                </a:solidFill>
                <a:latin typeface="Calibri" pitchFamily="-103" charset="0"/>
              </a:rPr>
              <a:t>Call center</a:t>
            </a:r>
          </a:p>
        </p:txBody>
      </p:sp>
      <p:sp>
        <p:nvSpPr>
          <p:cNvPr id="166" name="165 Forma libre"/>
          <p:cNvSpPr>
            <a:spLocks noChangeArrowheads="1"/>
          </p:cNvSpPr>
          <p:nvPr/>
        </p:nvSpPr>
        <p:spPr bwMode="auto">
          <a:xfrm>
            <a:off x="814388" y="2319338"/>
            <a:ext cx="1306512" cy="3400425"/>
          </a:xfrm>
          <a:custGeom>
            <a:avLst/>
            <a:gdLst>
              <a:gd name="T0" fmla="*/ 1306512 w 1305339"/>
              <a:gd name="T1" fmla="*/ 0 h 3401392"/>
              <a:gd name="T2" fmla="*/ 33160 w 1305339"/>
              <a:gd name="T3" fmla="*/ 861147 h 3401392"/>
              <a:gd name="T4" fmla="*/ 1107550 w 1305339"/>
              <a:gd name="T5" fmla="*/ 3060382 h 3401392"/>
              <a:gd name="T6" fmla="*/ 1054495 w 1305339"/>
              <a:gd name="T7" fmla="*/ 2901401 h 3401392"/>
              <a:gd name="T8" fmla="*/ 1054495 w 1305339"/>
              <a:gd name="T9" fmla="*/ 2901401 h 3401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5339"/>
              <a:gd name="T16" fmla="*/ 0 h 3401392"/>
              <a:gd name="T17" fmla="*/ 1305339 w 1305339"/>
              <a:gd name="T18" fmla="*/ 3401392 h 34013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05339" h="3401392">
                <a:moveTo>
                  <a:pt x="1305339" y="0"/>
                </a:moveTo>
                <a:cubicBezTo>
                  <a:pt x="685800" y="175591"/>
                  <a:pt x="66261" y="351183"/>
                  <a:pt x="33130" y="861392"/>
                </a:cubicBezTo>
                <a:cubicBezTo>
                  <a:pt x="0" y="1371601"/>
                  <a:pt x="936486" y="2721114"/>
                  <a:pt x="1106556" y="3061253"/>
                </a:cubicBezTo>
                <a:cubicBezTo>
                  <a:pt x="1276626" y="3401392"/>
                  <a:pt x="1053548" y="2902227"/>
                  <a:pt x="1053548" y="2902227"/>
                </a:cubicBezTo>
              </a:path>
            </a:pathLst>
          </a:custGeom>
          <a:noFill/>
          <a:ln w="25400">
            <a:solidFill>
              <a:srgbClr val="8064A2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_tradnl">
              <a:latin typeface="Calibri" pitchFamily="-103" charset="0"/>
            </a:endParaRPr>
          </a:p>
        </p:txBody>
      </p:sp>
      <p:sp>
        <p:nvSpPr>
          <p:cNvPr id="168" name="167 Forma libre"/>
          <p:cNvSpPr>
            <a:spLocks noChangeArrowheads="1"/>
          </p:cNvSpPr>
          <p:nvPr/>
        </p:nvSpPr>
        <p:spPr bwMode="auto">
          <a:xfrm>
            <a:off x="6705600" y="2438400"/>
            <a:ext cx="1693863" cy="2862263"/>
          </a:xfrm>
          <a:custGeom>
            <a:avLst/>
            <a:gdLst>
              <a:gd name="T0" fmla="*/ 225259 w 1694070"/>
              <a:gd name="T1" fmla="*/ 0 h 2862470"/>
              <a:gd name="T2" fmla="*/ 1656320 w 1694070"/>
              <a:gd name="T3" fmla="*/ 940836 h 2862470"/>
              <a:gd name="T4" fmla="*/ 0 w 1694070"/>
              <a:gd name="T5" fmla="*/ 2862263 h 2862470"/>
              <a:gd name="T6" fmla="*/ 0 w 1694070"/>
              <a:gd name="T7" fmla="*/ 2862263 h 2862470"/>
              <a:gd name="T8" fmla="*/ 0 60000 65536"/>
              <a:gd name="T9" fmla="*/ 0 60000 65536"/>
              <a:gd name="T10" fmla="*/ 0 60000 65536"/>
              <a:gd name="T11" fmla="*/ 0 60000 65536"/>
              <a:gd name="T12" fmla="*/ 0 w 1694070"/>
              <a:gd name="T13" fmla="*/ 0 h 2862470"/>
              <a:gd name="T14" fmla="*/ 1694070 w 1694070"/>
              <a:gd name="T15" fmla="*/ 2862470 h 28624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94070" h="2862470">
                <a:moveTo>
                  <a:pt x="225287" y="0"/>
                </a:moveTo>
                <a:cubicBezTo>
                  <a:pt x="959678" y="231913"/>
                  <a:pt x="1694070" y="463826"/>
                  <a:pt x="1656522" y="940904"/>
                </a:cubicBezTo>
                <a:cubicBezTo>
                  <a:pt x="1618974" y="1417982"/>
                  <a:pt x="0" y="2862470"/>
                  <a:pt x="0" y="2862470"/>
                </a:cubicBezTo>
              </a:path>
            </a:pathLst>
          </a:custGeom>
          <a:noFill/>
          <a:ln w="25400">
            <a:solidFill>
              <a:srgbClr val="8064A2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_tradnl">
              <a:latin typeface="Calibri" pitchFamily="-103" charset="0"/>
            </a:endParaRPr>
          </a:p>
        </p:txBody>
      </p:sp>
      <p:sp>
        <p:nvSpPr>
          <p:cNvPr id="169" name="168 Forma libre"/>
          <p:cNvSpPr>
            <a:spLocks noChangeArrowheads="1"/>
          </p:cNvSpPr>
          <p:nvPr/>
        </p:nvSpPr>
        <p:spPr bwMode="auto">
          <a:xfrm>
            <a:off x="6811963" y="2552700"/>
            <a:ext cx="1050925" cy="3344863"/>
          </a:xfrm>
          <a:custGeom>
            <a:avLst/>
            <a:gdLst>
              <a:gd name="T0" fmla="*/ 105976 w 1051340"/>
              <a:gd name="T1" fmla="*/ 57440 h 3343964"/>
              <a:gd name="T2" fmla="*/ 1033262 w 1051340"/>
              <a:gd name="T3" fmla="*/ 547903 h 3343964"/>
              <a:gd name="T4" fmla="*/ 0 w 1051340"/>
              <a:gd name="T5" fmla="*/ 3344863 h 3343964"/>
              <a:gd name="T6" fmla="*/ 0 60000 65536"/>
              <a:gd name="T7" fmla="*/ 0 60000 65536"/>
              <a:gd name="T8" fmla="*/ 0 60000 65536"/>
              <a:gd name="T9" fmla="*/ 0 w 1051340"/>
              <a:gd name="T10" fmla="*/ 0 h 3343964"/>
              <a:gd name="T11" fmla="*/ 1051340 w 1051340"/>
              <a:gd name="T12" fmla="*/ 3343964 h 33439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1340" h="3343964">
                <a:moveTo>
                  <a:pt x="106018" y="57425"/>
                </a:moveTo>
                <a:cubicBezTo>
                  <a:pt x="578679" y="28712"/>
                  <a:pt x="1051340" y="0"/>
                  <a:pt x="1033670" y="547756"/>
                </a:cubicBezTo>
                <a:cubicBezTo>
                  <a:pt x="1016000" y="1095512"/>
                  <a:pt x="508000" y="2219738"/>
                  <a:pt x="0" y="3343964"/>
                </a:cubicBezTo>
              </a:path>
            </a:pathLst>
          </a:custGeom>
          <a:noFill/>
          <a:ln w="25400">
            <a:solidFill>
              <a:srgbClr val="8064A2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_tradnl">
              <a:latin typeface="Calibri" pitchFamily="-103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solidFill>
                  <a:srgbClr val="3366FF"/>
                </a:solidFill>
              </a:rPr>
              <a:t>Situazione</a:t>
            </a:r>
            <a:endParaRPr lang="pt-BR" b="1" dirty="0">
              <a:solidFill>
                <a:srgbClr val="3366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/>
              <a:t>Rispetto tra loro. Invidia</a:t>
            </a:r>
          </a:p>
          <a:p>
            <a:r>
              <a:rPr lang="it-IT" sz="2800" dirty="0"/>
              <a:t>Rispetto delle regole. Prezzi, accordi </a:t>
            </a:r>
          </a:p>
          <a:p>
            <a:r>
              <a:rPr lang="it-IT" sz="2800" dirty="0"/>
              <a:t>Concorrenza tra loro</a:t>
            </a:r>
          </a:p>
          <a:p>
            <a:r>
              <a:rPr lang="it-IT" sz="2800" dirty="0"/>
              <a:t>Successo = Autosufficienza= Lascio il gruppo</a:t>
            </a:r>
          </a:p>
          <a:p>
            <a:r>
              <a:rPr lang="it-IT" sz="2800" dirty="0"/>
              <a:t>Taglia , diversa adesione al gruppo</a:t>
            </a:r>
          </a:p>
          <a:p>
            <a:r>
              <a:rPr lang="it-IT" sz="2800" dirty="0"/>
              <a:t>Manca d’appoggio vero della Amministrazione </a:t>
            </a:r>
          </a:p>
          <a:p>
            <a:r>
              <a:rPr lang="it-IT" sz="2800" dirty="0"/>
              <a:t>In termini d’attività </a:t>
            </a:r>
            <a:r>
              <a:rPr lang="it-IT" sz="2800" b="1" i="1" dirty="0"/>
              <a:t>successo</a:t>
            </a:r>
            <a:r>
              <a:rPr lang="it-IT" sz="2800" dirty="0"/>
              <a:t>, non in termini de marchio sull’ mercato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8017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3366FF"/>
                </a:solidFill>
              </a:rPr>
              <a:t>Direttiva Europea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Interesse ridotto</a:t>
            </a:r>
          </a:p>
          <a:p>
            <a:r>
              <a:rPr lang="it-IT" dirty="0"/>
              <a:t>Attività minima</a:t>
            </a:r>
          </a:p>
          <a:p>
            <a:r>
              <a:rPr lang="it-IT" dirty="0"/>
              <a:t>Procedure nascoste</a:t>
            </a:r>
          </a:p>
          <a:p>
            <a:r>
              <a:rPr lang="it-IT" dirty="0"/>
              <a:t>Nulla informazione</a:t>
            </a:r>
          </a:p>
          <a:p>
            <a:pPr lvl="1"/>
            <a:r>
              <a:rPr lang="it-IT" dirty="0"/>
              <a:t>Cittadinanza. Ignoranza</a:t>
            </a:r>
          </a:p>
          <a:p>
            <a:pPr lvl="1"/>
            <a:r>
              <a:rPr lang="it-IT" dirty="0"/>
              <a:t>Fornitori di servizi. Sconoscenza, senza posizione</a:t>
            </a:r>
          </a:p>
          <a:p>
            <a:pPr lvl="1"/>
            <a:r>
              <a:rPr lang="it-IT" dirty="0"/>
              <a:t>Governi/assicuratori.  Silenzio, buio....</a:t>
            </a:r>
          </a:p>
        </p:txBody>
      </p:sp>
    </p:spTree>
    <p:extLst>
      <p:ext uri="{BB962C8B-B14F-4D97-AF65-F5344CB8AC3E}">
        <p14:creationId xmlns:p14="http://schemas.microsoft.com/office/powerpoint/2010/main" val="886021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solidFill>
                  <a:srgbClr val="3366FF"/>
                </a:solidFill>
              </a:rPr>
              <a:t>Oggi</a:t>
            </a:r>
            <a:endParaRPr lang="pt-BR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Municipalità: Senza interesse, ne anche strategia</a:t>
            </a:r>
          </a:p>
          <a:p>
            <a:r>
              <a:rPr lang="it-IT" dirty="0"/>
              <a:t>Governo: Strategia senza soldi, scarsa volontà politica</a:t>
            </a:r>
          </a:p>
          <a:p>
            <a:r>
              <a:rPr lang="it-IT" dirty="0"/>
              <a:t>Due Associazione: </a:t>
            </a:r>
          </a:p>
          <a:p>
            <a:pPr lvl="1"/>
            <a:r>
              <a:rPr lang="it-IT" dirty="0"/>
              <a:t>BCM: Attività minima</a:t>
            </a:r>
          </a:p>
          <a:p>
            <a:pPr lvl="1"/>
            <a:r>
              <a:rPr lang="it-IT" dirty="0"/>
              <a:t>BMA: Virtuale</a:t>
            </a:r>
          </a:p>
          <a:p>
            <a:pPr lvl="1"/>
            <a:r>
              <a:rPr lang="it-IT" dirty="0"/>
              <a:t>Uffizio Internazionale de i Grandi gruppi e Ospedali</a:t>
            </a:r>
          </a:p>
        </p:txBody>
      </p:sp>
    </p:spTree>
    <p:extLst>
      <p:ext uri="{BB962C8B-B14F-4D97-AF65-F5344CB8AC3E}">
        <p14:creationId xmlns:p14="http://schemas.microsoft.com/office/powerpoint/2010/main" val="1373939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Senza una statistica reale di attività, si sono più pazienti internazionali che mai ????¡¡¡¡¡!!!!!!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Cosa sarebbe con strategia e soldi ??????</a:t>
            </a:r>
          </a:p>
          <a:p>
            <a:pPr marL="0" indent="0">
              <a:buNone/>
            </a:pPr>
            <a:r>
              <a:rPr lang="it-IT" dirty="0"/>
              <a:t>          FORSE LA GRANDE INDUSTRIA.........</a:t>
            </a:r>
            <a:r>
              <a:rPr lang="pt-BR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1605711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0" y="836613"/>
            <a:ext cx="6335713" cy="576262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s-ES" sz="4000" b="1" dirty="0">
                <a:solidFill>
                  <a:schemeClr val="hlink"/>
                </a:solidFill>
                <a:latin typeface="Calibri" pitchFamily="34" charset="0"/>
              </a:rPr>
              <a:t>GRAZIE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4000" b="1" dirty="0">
                <a:solidFill>
                  <a:schemeClr val="hlink"/>
                </a:solidFill>
                <a:latin typeface="Calibri" pitchFamily="34" charset="0"/>
              </a:rPr>
              <a:t>GRACIES</a:t>
            </a:r>
            <a:endParaRPr lang="es-ES" sz="4000" b="1" dirty="0"/>
          </a:p>
          <a:p>
            <a:pPr algn="ctr">
              <a:lnSpc>
                <a:spcPct val="80000"/>
              </a:lnSpc>
              <a:buFontTx/>
              <a:buNone/>
            </a:pPr>
            <a:endParaRPr lang="es-ES" sz="3000" b="1" dirty="0"/>
          </a:p>
        </p:txBody>
      </p:sp>
      <p:sp>
        <p:nvSpPr>
          <p:cNvPr id="36866" name="Rectangle 8"/>
          <p:cNvSpPr>
            <a:spLocks noChangeArrowheads="1"/>
          </p:cNvSpPr>
          <p:nvPr/>
        </p:nvSpPr>
        <p:spPr bwMode="auto">
          <a:xfrm>
            <a:off x="1547812" y="4797425"/>
            <a:ext cx="6336555" cy="179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s-ES" sz="4000" b="1" dirty="0">
                <a:solidFill>
                  <a:schemeClr val="hlink"/>
                </a:solidFill>
                <a:latin typeface="Calibri" pitchFamily="34" charset="0"/>
              </a:rPr>
              <a:t>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s-ES" sz="4000" b="1" dirty="0">
                <a:solidFill>
                  <a:schemeClr val="hlink"/>
                </a:solidFill>
                <a:latin typeface="Calibri" pitchFamily="34" charset="0"/>
              </a:rPr>
              <a:t>         </a:t>
            </a:r>
            <a:r>
              <a:rPr lang="es-ES" sz="4000" b="1" dirty="0">
                <a:latin typeface="Calibri" pitchFamily="34" charset="0"/>
              </a:rPr>
              <a:t>Enric Mayolas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s-ES" sz="4000" b="1" dirty="0" err="1">
                <a:solidFill>
                  <a:schemeClr val="hlink"/>
                </a:solidFill>
                <a:latin typeface="Calibri" pitchFamily="34" charset="0"/>
              </a:rPr>
              <a:t>reitia@reitiaconsulting.com</a:t>
            </a:r>
            <a:endParaRPr lang="es-ES" sz="4000" b="1" dirty="0">
              <a:solidFill>
                <a:schemeClr val="hlink"/>
              </a:solidFill>
              <a:latin typeface="Calibri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s-ES" sz="4000" b="1" dirty="0">
                <a:solidFill>
                  <a:schemeClr val="hlink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36867" name="Picture 9" descr="2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1300" y="2420938"/>
            <a:ext cx="25527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0" descr="4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2420938"/>
            <a:ext cx="2555875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11" descr="15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41338" y="2420938"/>
            <a:ext cx="252571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13" descr="sagradafamilia00002482731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2414588"/>
            <a:ext cx="2085975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714375"/>
            <a:ext cx="7772400" cy="1285875"/>
          </a:xfrm>
        </p:spPr>
        <p:txBody>
          <a:bodyPr>
            <a:normAutofit/>
          </a:bodyPr>
          <a:lstStyle/>
          <a:p>
            <a:pPr eaLnBrk="1" hangingPunct="1"/>
            <a:r>
              <a:rPr lang="es-ES" sz="4000" b="1" dirty="0">
                <a:solidFill>
                  <a:srgbClr val="0000FF"/>
                </a:solidFill>
              </a:rPr>
              <a:t>Turismo Medico &amp; Global care</a:t>
            </a:r>
            <a:br>
              <a:rPr lang="es-ES" sz="4000" dirty="0"/>
            </a:br>
            <a:r>
              <a:rPr lang="it-IT" sz="2400" dirty="0"/>
              <a:t>Persone che si muovano per trovare ed avere servizi di salute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143125"/>
            <a:ext cx="6400800" cy="34956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it-IT" sz="2700" dirty="0">
                <a:solidFill>
                  <a:schemeClr val="tx1"/>
                </a:solidFill>
              </a:rPr>
              <a:t>“NON SO EXATTAMENTE COSA </a:t>
            </a:r>
            <a:r>
              <a:rPr lang="it-IT" sz="2700" dirty="0" err="1">
                <a:solidFill>
                  <a:schemeClr val="tx1"/>
                </a:solidFill>
              </a:rPr>
              <a:t>É</a:t>
            </a:r>
            <a:r>
              <a:rPr lang="it-IT" sz="2700" dirty="0">
                <a:solidFill>
                  <a:schemeClr val="tx1"/>
                </a:solidFill>
              </a:rPr>
              <a:t>, MA </a:t>
            </a:r>
            <a:r>
              <a:rPr lang="it-IT" sz="2700" dirty="0" err="1">
                <a:solidFill>
                  <a:schemeClr val="tx1"/>
                </a:solidFill>
              </a:rPr>
              <a:t>É</a:t>
            </a:r>
            <a:r>
              <a:rPr lang="it-IT" sz="2700" dirty="0">
                <a:solidFill>
                  <a:schemeClr val="tx1"/>
                </a:solidFill>
              </a:rPr>
              <a:t> UNA GRANDE INDUSTRIA”</a:t>
            </a:r>
          </a:p>
          <a:p>
            <a:pPr algn="just" eaLnBrk="1" hangingPunct="1">
              <a:lnSpc>
                <a:spcPct val="80000"/>
              </a:lnSpc>
              <a:buFont typeface="Arial" pitchFamily="-103" charset="0"/>
              <a:buChar char="•"/>
            </a:pPr>
            <a:r>
              <a:rPr lang="it-IT" sz="2700" dirty="0">
                <a:solidFill>
                  <a:schemeClr val="tx1"/>
                </a:solidFill>
              </a:rPr>
              <a:t>Concetto globale</a:t>
            </a:r>
          </a:p>
          <a:p>
            <a:pPr algn="just" eaLnBrk="1" hangingPunct="1">
              <a:lnSpc>
                <a:spcPct val="80000"/>
              </a:lnSpc>
              <a:buFont typeface="Arial" pitchFamily="-103" charset="0"/>
              <a:buChar char="•"/>
            </a:pPr>
            <a:r>
              <a:rPr lang="it-IT" sz="2700" dirty="0">
                <a:solidFill>
                  <a:schemeClr val="tx1"/>
                </a:solidFill>
              </a:rPr>
              <a:t>Mercati regionali</a:t>
            </a:r>
          </a:p>
          <a:p>
            <a:pPr algn="just" eaLnBrk="1" hangingPunct="1">
              <a:lnSpc>
                <a:spcPct val="80000"/>
              </a:lnSpc>
              <a:buFont typeface="Arial" pitchFamily="-103" charset="0"/>
              <a:buChar char="•"/>
            </a:pPr>
            <a:r>
              <a:rPr lang="it-IT" sz="2700" dirty="0">
                <a:solidFill>
                  <a:schemeClr val="tx1"/>
                </a:solidFill>
              </a:rPr>
              <a:t>USA motore dal concetto</a:t>
            </a:r>
          </a:p>
          <a:p>
            <a:pPr algn="just" eaLnBrk="1" hangingPunct="1">
              <a:lnSpc>
                <a:spcPct val="80000"/>
              </a:lnSpc>
              <a:buFont typeface="Arial" pitchFamily="-103" charset="0"/>
              <a:buChar char="•"/>
            </a:pPr>
            <a:r>
              <a:rPr lang="it-IT" sz="2700" dirty="0">
                <a:solidFill>
                  <a:schemeClr val="tx1"/>
                </a:solidFill>
              </a:rPr>
              <a:t>Regole già stabilite, offerta globale</a:t>
            </a:r>
          </a:p>
          <a:p>
            <a:pPr algn="just" eaLnBrk="1" hangingPunct="1">
              <a:lnSpc>
                <a:spcPct val="80000"/>
              </a:lnSpc>
              <a:buFont typeface="Arial" pitchFamily="-103" charset="0"/>
              <a:buChar char="•"/>
            </a:pPr>
            <a:r>
              <a:rPr lang="it-IT" sz="2700" dirty="0">
                <a:solidFill>
                  <a:schemeClr val="tx1"/>
                </a:solidFill>
              </a:rPr>
              <a:t>Marchi globali poche.</a:t>
            </a:r>
          </a:p>
          <a:p>
            <a:pPr algn="just" eaLnBrk="1" hangingPunct="1">
              <a:lnSpc>
                <a:spcPct val="80000"/>
              </a:lnSpc>
              <a:buFont typeface="Arial" pitchFamily="-103" charset="0"/>
              <a:buChar char="•"/>
            </a:pPr>
            <a:r>
              <a:rPr lang="it-IT" sz="2700" dirty="0">
                <a:solidFill>
                  <a:schemeClr val="tx1"/>
                </a:solidFill>
              </a:rPr>
              <a:t>Destinazioni diventano il marchio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dirty="0">
                <a:solidFill>
                  <a:srgbClr val="0000FF"/>
                </a:solidFill>
              </a:rPr>
              <a:t>Perspettive del</a:t>
            </a:r>
            <a:r>
              <a:rPr lang="es-ES" b="1" dirty="0">
                <a:solidFill>
                  <a:srgbClr val="0000FF"/>
                </a:solidFill>
              </a:rPr>
              <a:t> TM &amp; GC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z="2800" dirty="0"/>
              <a:t>Domanda è e sarà in crescita</a:t>
            </a:r>
          </a:p>
          <a:p>
            <a:pPr eaLnBrk="1" hangingPunct="1"/>
            <a:r>
              <a:rPr lang="it-IT" sz="2800" dirty="0"/>
              <a:t>Pazienti che viaggiano</a:t>
            </a:r>
          </a:p>
          <a:p>
            <a:pPr eaLnBrk="1" hangingPunct="1"/>
            <a:r>
              <a:rPr lang="it-IT" sz="2800" dirty="0"/>
              <a:t>Medici che viaggiano</a:t>
            </a:r>
          </a:p>
          <a:p>
            <a:pPr eaLnBrk="1" hangingPunct="1"/>
            <a:r>
              <a:rPr lang="it-IT" sz="2800" dirty="0"/>
              <a:t>Informazione che viaggia. 2ª opinione</a:t>
            </a:r>
          </a:p>
          <a:p>
            <a:pPr eaLnBrk="1" hangingPunct="1"/>
            <a:r>
              <a:rPr lang="it-IT" sz="2800" dirty="0"/>
              <a:t>Liberalizzazione/de regolazione dei mercati</a:t>
            </a:r>
          </a:p>
          <a:p>
            <a:pPr eaLnBrk="1" hangingPunct="1"/>
            <a:r>
              <a:rPr lang="it-IT" sz="2800" dirty="0"/>
              <a:t>Ostacoli interni legali ed economici per cure e procedure specifiche</a:t>
            </a:r>
          </a:p>
          <a:p>
            <a:pPr eaLnBrk="1" hangingPunct="1"/>
            <a:r>
              <a:rPr lang="it-IT" sz="2800" dirty="0"/>
              <a:t>Accesso limitato all’ offerta tecnologica </a:t>
            </a:r>
          </a:p>
          <a:p>
            <a:pPr eaLnBrk="1" hangingPunct="1"/>
            <a:r>
              <a:rPr lang="it-IT" sz="2800" dirty="0"/>
              <a:t>Opportunità di negozio</a:t>
            </a:r>
          </a:p>
          <a:p>
            <a:pPr eaLnBrk="1" hangingPunct="1"/>
            <a:r>
              <a:rPr lang="it-IT" sz="2800" dirty="0"/>
              <a:t>Reazione dei mercati locali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Marcador de contenido 3" descr="Captura de pantalla 2013-10-07 a la(s) 09.43.5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222" y="1600200"/>
            <a:ext cx="6049555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5795963" y="2492375"/>
            <a:ext cx="2735262" cy="57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611188" y="2349500"/>
            <a:ext cx="3241675" cy="1446807"/>
          </a:xfrm>
          <a:prstGeom prst="rect">
            <a:avLst/>
          </a:prstGeom>
          <a:solidFill>
            <a:srgbClr val="3366FF">
              <a:alpha val="79999"/>
            </a:srgbClr>
          </a:solidFill>
          <a:ln w="25560">
            <a:solidFill>
              <a:srgbClr val="000080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200" b="1" dirty="0">
                <a:solidFill>
                  <a:srgbClr val="FFFFFF"/>
                </a:solidFill>
              </a:rPr>
              <a:t>Medicina </a:t>
            </a:r>
            <a:r>
              <a:rPr lang="es-ES" sz="2200" b="1" dirty="0" err="1">
                <a:solidFill>
                  <a:srgbClr val="FFFFFF"/>
                </a:solidFill>
              </a:rPr>
              <a:t>estetica</a:t>
            </a:r>
            <a:endParaRPr lang="es-ES" sz="2200" b="1" dirty="0">
              <a:solidFill>
                <a:srgbClr val="FFFFFF"/>
              </a:solidFill>
            </a:endParaRPr>
          </a:p>
          <a:p>
            <a:pPr algn="ctr"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200" b="1" dirty="0">
                <a:solidFill>
                  <a:srgbClr val="FFFFFF"/>
                </a:solidFill>
              </a:rPr>
              <a:t>Balneoterapia</a:t>
            </a:r>
          </a:p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200" b="1" dirty="0" err="1">
                <a:solidFill>
                  <a:srgbClr val="FFFFFF"/>
                </a:solidFill>
              </a:rPr>
              <a:t>Chirurgía</a:t>
            </a:r>
            <a:r>
              <a:rPr lang="es-ES" sz="2200" b="1" dirty="0">
                <a:solidFill>
                  <a:srgbClr val="FFFFFF"/>
                </a:solidFill>
              </a:rPr>
              <a:t> </a:t>
            </a:r>
            <a:r>
              <a:rPr lang="es-ES" sz="2200" b="1" dirty="0" err="1">
                <a:solidFill>
                  <a:srgbClr val="FFFFFF"/>
                </a:solidFill>
              </a:rPr>
              <a:t>plastica</a:t>
            </a:r>
            <a:r>
              <a:rPr lang="es-ES" sz="2200" b="1" dirty="0">
                <a:solidFill>
                  <a:srgbClr val="FFFFFF"/>
                </a:solidFill>
              </a:rPr>
              <a:t> </a:t>
            </a:r>
            <a:r>
              <a:rPr lang="es-ES" sz="2200" b="1" dirty="0" err="1">
                <a:solidFill>
                  <a:srgbClr val="FFFFFF"/>
                </a:solidFill>
              </a:rPr>
              <a:t>soft</a:t>
            </a:r>
            <a:r>
              <a:rPr lang="es-ES" sz="2000" b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95288" y="404813"/>
            <a:ext cx="3241675" cy="1295400"/>
          </a:xfrm>
          <a:prstGeom prst="rect">
            <a:avLst/>
          </a:prstGeom>
          <a:solidFill>
            <a:srgbClr val="FF6600">
              <a:alpha val="70195"/>
            </a:srgbClr>
          </a:solidFill>
          <a:ln w="2556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827088" y="836613"/>
            <a:ext cx="3024187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spcBef>
                <a:spcPts val="2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200" b="1">
                <a:solidFill>
                  <a:srgbClr val="FFFFFF"/>
                </a:solidFill>
              </a:rPr>
              <a:t>Wellness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539750" y="4437063"/>
            <a:ext cx="3240088" cy="1387176"/>
          </a:xfrm>
          <a:prstGeom prst="rect">
            <a:avLst/>
          </a:prstGeom>
          <a:solidFill>
            <a:srgbClr val="00CC66">
              <a:alpha val="70195"/>
            </a:srgbClr>
          </a:solidFill>
          <a:ln w="25560">
            <a:solidFill>
              <a:srgbClr val="008000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2800" dirty="0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800" b="1" dirty="0" err="1">
                <a:solidFill>
                  <a:srgbClr val="FFFFFF"/>
                </a:solidFill>
              </a:rPr>
              <a:t>Mobilità</a:t>
            </a:r>
            <a:r>
              <a:rPr lang="es-ES" sz="2800" b="1" dirty="0">
                <a:solidFill>
                  <a:srgbClr val="FFFFFF"/>
                </a:solidFill>
              </a:rPr>
              <a:t> </a:t>
            </a:r>
            <a:r>
              <a:rPr lang="es-ES" sz="2800" b="1" dirty="0" err="1">
                <a:solidFill>
                  <a:srgbClr val="FFFFFF"/>
                </a:solidFill>
              </a:rPr>
              <a:t>Paziente</a:t>
            </a:r>
            <a:r>
              <a:rPr lang="es-ES" sz="2800" b="1" dirty="0">
                <a:solidFill>
                  <a:srgbClr val="FFFFFF"/>
                </a:solidFill>
              </a:rPr>
              <a:t>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2800" b="1" dirty="0">
              <a:solidFill>
                <a:srgbClr val="FFFFFF"/>
              </a:solidFill>
            </a:endParaRP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6255084" y="2565400"/>
            <a:ext cx="2364708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600" b="1" i="1" dirty="0">
                <a:solidFill>
                  <a:srgbClr val="009999"/>
                </a:solidFill>
              </a:rPr>
              <a:t>TRE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600" b="1" i="1" dirty="0">
                <a:solidFill>
                  <a:srgbClr val="009999"/>
                </a:solidFill>
              </a:rPr>
              <a:t>MERCATI</a:t>
            </a:r>
          </a:p>
        </p:txBody>
      </p:sp>
      <p:sp>
        <p:nvSpPr>
          <p:cNvPr id="7176" name="Freeform 7"/>
          <p:cNvSpPr>
            <a:spLocks noChangeArrowheads="1"/>
          </p:cNvSpPr>
          <p:nvPr/>
        </p:nvSpPr>
        <p:spPr bwMode="auto">
          <a:xfrm rot="10800000">
            <a:off x="4502150" y="2925763"/>
            <a:ext cx="976313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808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7177" name="Freeform 8"/>
          <p:cNvSpPr>
            <a:spLocks noChangeArrowheads="1"/>
          </p:cNvSpPr>
          <p:nvPr/>
        </p:nvSpPr>
        <p:spPr bwMode="auto">
          <a:xfrm rot="9180000">
            <a:off x="4645025" y="4581525"/>
            <a:ext cx="976313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808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7178" name="Freeform 9"/>
          <p:cNvSpPr>
            <a:spLocks noChangeArrowheads="1"/>
          </p:cNvSpPr>
          <p:nvPr/>
        </p:nvSpPr>
        <p:spPr bwMode="auto">
          <a:xfrm rot="-9900000">
            <a:off x="4575175" y="1341438"/>
            <a:ext cx="976313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808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dirty="0" err="1">
                <a:solidFill>
                  <a:srgbClr val="0000FF"/>
                </a:solidFill>
              </a:rPr>
              <a:t>Prodotti</a:t>
            </a:r>
            <a:endParaRPr lang="es-ES" b="1" dirty="0">
              <a:solidFill>
                <a:srgbClr val="0000FF"/>
              </a:solidFill>
            </a:endParaRPr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t-IT" dirty="0"/>
              <a:t>Adatti a la domanda (FIV Spagna, Barbados) </a:t>
            </a:r>
          </a:p>
          <a:p>
            <a:pPr eaLnBrk="1" hangingPunct="1"/>
            <a:r>
              <a:rPr lang="it-IT" dirty="0"/>
              <a:t>Ortopedia</a:t>
            </a:r>
          </a:p>
          <a:p>
            <a:pPr eaLnBrk="1" hangingPunct="1"/>
            <a:r>
              <a:rPr lang="it-IT" dirty="0"/>
              <a:t>Cardiovascolare</a:t>
            </a:r>
          </a:p>
          <a:p>
            <a:pPr eaLnBrk="1" hangingPunct="1"/>
            <a:r>
              <a:rPr lang="it-IT" dirty="0"/>
              <a:t>Oftalmologia &amp; ORL</a:t>
            </a:r>
          </a:p>
          <a:p>
            <a:pPr eaLnBrk="1" hangingPunct="1"/>
            <a:r>
              <a:rPr lang="it-IT" dirty="0"/>
              <a:t>Medicina Cosmetica Estetica</a:t>
            </a:r>
          </a:p>
          <a:p>
            <a:pPr eaLnBrk="1" hangingPunct="1"/>
            <a:r>
              <a:rPr lang="it-IT" dirty="0"/>
              <a:t>Oncologia</a:t>
            </a:r>
          </a:p>
          <a:p>
            <a:pPr eaLnBrk="1" hangingPunct="1"/>
            <a:r>
              <a:rPr lang="it-IT" dirty="0"/>
              <a:t>Diagnostica (check-up)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solidFill>
                  <a:srgbClr val="3366FF"/>
                </a:solidFill>
              </a:rPr>
              <a:t>Situazione</a:t>
            </a:r>
            <a:r>
              <a:rPr lang="fr-FR" b="1" dirty="0">
                <a:solidFill>
                  <a:srgbClr val="3366FF"/>
                </a:solidFill>
              </a:rPr>
              <a:t> TM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50 destinazione attive e organizzate</a:t>
            </a:r>
          </a:p>
          <a:p>
            <a:r>
              <a:rPr lang="it-IT" dirty="0"/>
              <a:t>Dintorno di concorrenza globale/regionale</a:t>
            </a:r>
          </a:p>
          <a:p>
            <a:r>
              <a:rPr lang="it-IT" dirty="0"/>
              <a:t>Assenza di marco regolatori legale </a:t>
            </a:r>
          </a:p>
          <a:p>
            <a:r>
              <a:rPr lang="it-IT" dirty="0"/>
              <a:t>Regole de gioco imposte dal mercato</a:t>
            </a:r>
          </a:p>
          <a:p>
            <a:r>
              <a:rPr lang="it-IT" dirty="0" err="1"/>
              <a:t>Acreditamento</a:t>
            </a:r>
            <a:r>
              <a:rPr lang="it-IT" dirty="0"/>
              <a:t>/certificazione riconoscibile</a:t>
            </a:r>
          </a:p>
          <a:p>
            <a:r>
              <a:rPr lang="it-IT" dirty="0"/>
              <a:t>Relazione Marchio/Eccellenza scientifica ??</a:t>
            </a:r>
          </a:p>
          <a:p>
            <a:r>
              <a:rPr lang="it-IT" dirty="0"/>
              <a:t>Situazione congiunturale negativa del marchio Spagna/Italia ?</a:t>
            </a:r>
          </a:p>
        </p:txBody>
      </p:sp>
    </p:spTree>
    <p:extLst>
      <p:ext uri="{BB962C8B-B14F-4D97-AF65-F5344CB8AC3E}">
        <p14:creationId xmlns:p14="http://schemas.microsoft.com/office/powerpoint/2010/main" val="1574031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Título"/>
          <p:cNvSpPr>
            <a:spLocks noGrp="1"/>
          </p:cNvSpPr>
          <p:nvPr>
            <p:ph type="title"/>
          </p:nvPr>
        </p:nvSpPr>
        <p:spPr>
          <a:xfrm>
            <a:off x="468313" y="917575"/>
            <a:ext cx="8229600" cy="1143000"/>
          </a:xfrm>
        </p:spPr>
        <p:txBody>
          <a:bodyPr/>
          <a:lstStyle/>
          <a:p>
            <a:r>
              <a:rPr lang="fr-FR" sz="3800" b="1" dirty="0" err="1">
                <a:solidFill>
                  <a:schemeClr val="hlink"/>
                </a:solidFill>
                <a:latin typeface="Arial" charset="0"/>
              </a:rPr>
              <a:t>Destinazione</a:t>
            </a:r>
            <a:r>
              <a:rPr lang="fr-FR" sz="3800" b="1" dirty="0">
                <a:solidFill>
                  <a:schemeClr val="hlink"/>
                </a:solidFill>
                <a:latin typeface="Arial" charset="0"/>
              </a:rPr>
              <a:t> di TM</a:t>
            </a:r>
          </a:p>
        </p:txBody>
      </p:sp>
      <p:sp>
        <p:nvSpPr>
          <p:cNvPr id="17410" name="2 Marcador de contenido"/>
          <p:cNvSpPr>
            <a:spLocks noGrp="1"/>
          </p:cNvSpPr>
          <p:nvPr>
            <p:ph idx="1"/>
          </p:nvPr>
        </p:nvSpPr>
        <p:spPr>
          <a:xfrm>
            <a:off x="914400" y="2133601"/>
            <a:ext cx="7467600" cy="3886200"/>
          </a:xfrm>
        </p:spPr>
        <p:txBody>
          <a:bodyPr/>
          <a:lstStyle/>
          <a:p>
            <a:pPr>
              <a:buNone/>
            </a:pPr>
            <a:r>
              <a:rPr lang="it-IT" dirty="0">
                <a:latin typeface="Arial Unicode MS" pitchFamily="34" charset="-128"/>
              </a:rPr>
              <a:t>CHIAVI:  </a:t>
            </a:r>
          </a:p>
          <a:p>
            <a:r>
              <a:rPr lang="it-IT" dirty="0">
                <a:latin typeface="Arial Unicode MS" pitchFamily="34" charset="-128"/>
              </a:rPr>
              <a:t>  Attrattività</a:t>
            </a:r>
          </a:p>
          <a:p>
            <a:r>
              <a:rPr lang="it-IT" dirty="0">
                <a:latin typeface="Arial Unicode MS" pitchFamily="34" charset="-128"/>
              </a:rPr>
              <a:t>  Offerte di servizi</a:t>
            </a:r>
          </a:p>
          <a:p>
            <a:r>
              <a:rPr lang="it-IT" dirty="0">
                <a:latin typeface="Arial Unicode MS" pitchFamily="34" charset="-128"/>
              </a:rPr>
              <a:t>  Qualità</a:t>
            </a:r>
          </a:p>
          <a:p>
            <a:r>
              <a:rPr lang="it-IT" dirty="0">
                <a:latin typeface="Arial Unicode MS" pitchFamily="34" charset="-128"/>
              </a:rPr>
              <a:t>  Prezzo</a:t>
            </a:r>
          </a:p>
          <a:p>
            <a:r>
              <a:rPr lang="it-IT" dirty="0">
                <a:latin typeface="Arial Unicode MS" pitchFamily="34" charset="-128"/>
              </a:rPr>
              <a:t>  Accessibilità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2956</TotalTime>
  <Words>714</Words>
  <Application>Microsoft Office PowerPoint</Application>
  <PresentationFormat>Presentazione su schermo (4:3)</PresentationFormat>
  <Paragraphs>197</Paragraphs>
  <Slides>29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6" baseType="lpstr">
      <vt:lpstr>ＭＳ Ｐゴシック</vt:lpstr>
      <vt:lpstr>Arial</vt:lpstr>
      <vt:lpstr>Arial Unicode MS</vt:lpstr>
      <vt:lpstr>Calibri</vt:lpstr>
      <vt:lpstr>Times New Roman</vt:lpstr>
      <vt:lpstr>Wingdings</vt:lpstr>
      <vt:lpstr>Tema de Office</vt:lpstr>
      <vt:lpstr>Turismo Medico a Barcellona</vt:lpstr>
      <vt:lpstr> Cosa è il Turismo Medico ?</vt:lpstr>
      <vt:lpstr>Turismo Medico &amp; Global care Persone che si muovano per trovare ed avere servizi di salute</vt:lpstr>
      <vt:lpstr>Perspettive del TM &amp; GC</vt:lpstr>
      <vt:lpstr>Presentazione standard di PowerPoint</vt:lpstr>
      <vt:lpstr>Presentazione standard di PowerPoint</vt:lpstr>
      <vt:lpstr>Prodotti</vt:lpstr>
      <vt:lpstr>Situazione TM</vt:lpstr>
      <vt:lpstr>Destinazione di TM</vt:lpstr>
      <vt:lpstr>Paziente, Cliente da TM </vt:lpstr>
      <vt:lpstr>Tipologia de clienti</vt:lpstr>
      <vt:lpstr>Clienti</vt:lpstr>
      <vt:lpstr>Attori Complementari</vt:lpstr>
      <vt:lpstr>BARCELLONA</vt:lpstr>
      <vt:lpstr>BARCELLONA</vt:lpstr>
      <vt:lpstr>BARCELLONA</vt:lpstr>
      <vt:lpstr>BARCELLONA</vt:lpstr>
      <vt:lpstr>BARCELONA</vt:lpstr>
      <vt:lpstr>BARCELLONA</vt:lpstr>
      <vt:lpstr>BARCELLONA</vt:lpstr>
      <vt:lpstr>BARCELLONA</vt:lpstr>
      <vt:lpstr>BARCELLONA destinazione Medica</vt:lpstr>
      <vt:lpstr>BCM</vt:lpstr>
      <vt:lpstr> Flussi e attori </vt:lpstr>
      <vt:lpstr>Situazione</vt:lpstr>
      <vt:lpstr>Direttiva Europea</vt:lpstr>
      <vt:lpstr>Oggi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Turismo Medico</dc:title>
  <dc:creator>Enric Mayolas</dc:creator>
  <cp:lastModifiedBy>federsanita udine</cp:lastModifiedBy>
  <cp:revision>124</cp:revision>
  <dcterms:created xsi:type="dcterms:W3CDTF">2013-10-18T16:06:54Z</dcterms:created>
  <dcterms:modified xsi:type="dcterms:W3CDTF">2016-11-08T07:05:11Z</dcterms:modified>
</cp:coreProperties>
</file>