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90" r:id="rId3"/>
    <p:sldId id="287" r:id="rId4"/>
    <p:sldId id="289" r:id="rId5"/>
    <p:sldId id="263" r:id="rId6"/>
    <p:sldId id="264" r:id="rId7"/>
    <p:sldId id="265" r:id="rId8"/>
    <p:sldId id="266" r:id="rId9"/>
    <p:sldId id="267" r:id="rId10"/>
    <p:sldId id="291" r:id="rId11"/>
    <p:sldId id="296" r:id="rId12"/>
    <p:sldId id="292" r:id="rId13"/>
    <p:sldId id="293" r:id="rId14"/>
    <p:sldId id="294" r:id="rId15"/>
    <p:sldId id="286" r:id="rId16"/>
    <p:sldId id="299" r:id="rId17"/>
    <p:sldId id="301" r:id="rId18"/>
    <p:sldId id="302" r:id="rId19"/>
    <p:sldId id="298" r:id="rId20"/>
    <p:sldId id="300" r:id="rId21"/>
    <p:sldId id="282" r:id="rId22"/>
    <p:sldId id="283" r:id="rId23"/>
    <p:sldId id="284" r:id="rId24"/>
    <p:sldId id="277" r:id="rId25"/>
    <p:sldId id="295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19" d="100"/>
          <a:sy n="119" d="100"/>
        </p:scale>
        <p:origin x="13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[Analisi richieste al 2016 06 22.xlsx]Richieste per mese GRAFICO!Tabella_pivot2</c:name>
    <c:fmtId val="17"/>
  </c:pivotSource>
  <c:chart>
    <c:title>
      <c:tx>
        <c:rich>
          <a:bodyPr/>
          <a:lstStyle/>
          <a:p>
            <a:pPr>
              <a:defRPr/>
            </a:pPr>
            <a:r>
              <a:rPr lang="en-US" baseline="0" dirty="0" err="1">
                <a:latin typeface="Arial" panose="020B0604020202020204" pitchFamily="34" charset="0"/>
              </a:rPr>
              <a:t>Numero</a:t>
            </a:r>
            <a:r>
              <a:rPr lang="en-US" baseline="0" dirty="0">
                <a:latin typeface="Arial" panose="020B0604020202020204" pitchFamily="34" charset="0"/>
              </a:rPr>
              <a:t> di </a:t>
            </a:r>
            <a:r>
              <a:rPr lang="en-US" baseline="0" dirty="0" err="1">
                <a:latin typeface="Arial" panose="020B0604020202020204" pitchFamily="34" charset="0"/>
              </a:rPr>
              <a:t>richieste</a:t>
            </a:r>
            <a:r>
              <a:rPr lang="en-US" baseline="0" dirty="0">
                <a:latin typeface="Arial" panose="020B0604020202020204" pitchFamily="34" charset="0"/>
              </a:rPr>
              <a:t> per </a:t>
            </a:r>
            <a:r>
              <a:rPr lang="en-US" baseline="0" dirty="0" err="1">
                <a:latin typeface="Arial" panose="020B0604020202020204" pitchFamily="34" charset="0"/>
              </a:rPr>
              <a:t>mese</a:t>
            </a:r>
            <a:r>
              <a:rPr lang="en-US" baseline="0" dirty="0">
                <a:latin typeface="Arial" panose="020B0604020202020204" pitchFamily="34" charset="0"/>
              </a:rPr>
              <a:t> di </a:t>
            </a:r>
            <a:r>
              <a:rPr lang="en-US" baseline="0" dirty="0" err="1">
                <a:latin typeface="Arial" panose="020B0604020202020204" pitchFamily="34" charset="0"/>
              </a:rPr>
              <a:t>attività</a:t>
            </a:r>
            <a:endParaRPr lang="en-US" baseline="0" dirty="0">
              <a:latin typeface="Arial" panose="020B0604020202020204" pitchFamily="34" charset="0"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8.4488407699037621E-2"/>
          <c:y val="0.19480351414406535"/>
          <c:w val="0.77692979002624674"/>
          <c:h val="0.57031969962088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'Richieste per mese GRAFICO'!$B$3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'Richieste per mese GRAFICO'!$A$4:$A$30</c:f>
              <c:strCache>
                <c:ptCount val="26"/>
                <c:pt idx="0">
                  <c:v>apr-14</c:v>
                </c:pt>
                <c:pt idx="1">
                  <c:v>mag-14</c:v>
                </c:pt>
                <c:pt idx="2">
                  <c:v>giu-14</c:v>
                </c:pt>
                <c:pt idx="3">
                  <c:v>lug-14</c:v>
                </c:pt>
                <c:pt idx="4">
                  <c:v>ago-14</c:v>
                </c:pt>
                <c:pt idx="5">
                  <c:v>set-14</c:v>
                </c:pt>
                <c:pt idx="6">
                  <c:v>ott-14</c:v>
                </c:pt>
                <c:pt idx="7">
                  <c:v>nov-14</c:v>
                </c:pt>
                <c:pt idx="8">
                  <c:v>dic-14</c:v>
                </c:pt>
                <c:pt idx="9">
                  <c:v>gen-15</c:v>
                </c:pt>
                <c:pt idx="10">
                  <c:v>feb-15</c:v>
                </c:pt>
                <c:pt idx="11">
                  <c:v>mar-15</c:v>
                </c:pt>
                <c:pt idx="12">
                  <c:v>apr-15</c:v>
                </c:pt>
                <c:pt idx="13">
                  <c:v>mag-15</c:v>
                </c:pt>
                <c:pt idx="14">
                  <c:v>giu-15</c:v>
                </c:pt>
                <c:pt idx="15">
                  <c:v>lug-15</c:v>
                </c:pt>
                <c:pt idx="16">
                  <c:v>ago-15</c:v>
                </c:pt>
                <c:pt idx="17">
                  <c:v>set-15</c:v>
                </c:pt>
                <c:pt idx="18">
                  <c:v>ott-15</c:v>
                </c:pt>
                <c:pt idx="19">
                  <c:v>nov-15</c:v>
                </c:pt>
                <c:pt idx="20">
                  <c:v>dic-15</c:v>
                </c:pt>
                <c:pt idx="21">
                  <c:v>gen-16</c:v>
                </c:pt>
                <c:pt idx="22">
                  <c:v>feb-16</c:v>
                </c:pt>
                <c:pt idx="23">
                  <c:v>mar-16</c:v>
                </c:pt>
                <c:pt idx="24">
                  <c:v>apr-16</c:v>
                </c:pt>
                <c:pt idx="25">
                  <c:v>mag-16</c:v>
                </c:pt>
              </c:strCache>
            </c:strRef>
          </c:cat>
          <c:val>
            <c:numRef>
              <c:f>'Richieste per mese GRAFICO'!$B$4:$B$30</c:f>
              <c:numCache>
                <c:formatCode>General</c:formatCode>
                <c:ptCount val="26"/>
                <c:pt idx="0">
                  <c:v>39</c:v>
                </c:pt>
                <c:pt idx="1">
                  <c:v>47</c:v>
                </c:pt>
                <c:pt idx="2">
                  <c:v>55</c:v>
                </c:pt>
                <c:pt idx="3">
                  <c:v>67</c:v>
                </c:pt>
                <c:pt idx="4">
                  <c:v>40</c:v>
                </c:pt>
                <c:pt idx="5">
                  <c:v>60</c:v>
                </c:pt>
                <c:pt idx="6">
                  <c:v>57</c:v>
                </c:pt>
                <c:pt idx="7">
                  <c:v>38</c:v>
                </c:pt>
                <c:pt idx="8">
                  <c:v>34</c:v>
                </c:pt>
                <c:pt idx="9">
                  <c:v>55</c:v>
                </c:pt>
                <c:pt idx="10">
                  <c:v>45</c:v>
                </c:pt>
                <c:pt idx="11">
                  <c:v>36</c:v>
                </c:pt>
                <c:pt idx="12">
                  <c:v>24</c:v>
                </c:pt>
                <c:pt idx="13">
                  <c:v>30</c:v>
                </c:pt>
                <c:pt idx="14">
                  <c:v>24</c:v>
                </c:pt>
                <c:pt idx="15">
                  <c:v>38</c:v>
                </c:pt>
                <c:pt idx="16">
                  <c:v>28</c:v>
                </c:pt>
                <c:pt idx="17">
                  <c:v>32</c:v>
                </c:pt>
                <c:pt idx="18">
                  <c:v>36</c:v>
                </c:pt>
                <c:pt idx="19">
                  <c:v>26</c:v>
                </c:pt>
                <c:pt idx="20">
                  <c:v>16</c:v>
                </c:pt>
                <c:pt idx="21">
                  <c:v>38</c:v>
                </c:pt>
                <c:pt idx="22">
                  <c:v>37</c:v>
                </c:pt>
                <c:pt idx="23">
                  <c:v>24</c:v>
                </c:pt>
                <c:pt idx="24">
                  <c:v>29</c:v>
                </c:pt>
                <c:pt idx="2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1-49F2-B8CD-BA019FC6A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76544"/>
        <c:axId val="125278080"/>
      </c:barChart>
      <c:catAx>
        <c:axId val="125276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4200000"/>
          <a:lstStyle/>
          <a:p>
            <a:pPr>
              <a:defRPr baseline="0">
                <a:latin typeface="Arial" panose="020B0604020202020204" pitchFamily="34" charset="0"/>
              </a:defRPr>
            </a:pPr>
            <a:endParaRPr lang="it-IT"/>
          </a:p>
        </c:txPr>
        <c:crossAx val="125278080"/>
        <c:crosses val="autoZero"/>
        <c:auto val="1"/>
        <c:lblAlgn val="ctr"/>
        <c:lblOffset val="100"/>
        <c:noMultiLvlLbl val="0"/>
      </c:catAx>
      <c:valAx>
        <c:axId val="125278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latin typeface="Arial" panose="020B0604020202020204" pitchFamily="34" charset="0"/>
              </a:defRPr>
            </a:pPr>
            <a:endParaRPr lang="it-IT"/>
          </a:p>
        </c:txPr>
        <c:crossAx val="1252765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306C7-3669-4501-A991-F374E597638F}" type="datetimeFigureOut">
              <a:rPr lang="it-IT" smtClean="0"/>
              <a:pPr/>
              <a:t>20/02/2017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6C3DD-AC23-4DEB-9220-B617C57B2E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78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611CD-F4BC-401C-9B55-73C4D18BC6A4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96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modificata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13B90-9DC8-4B63-B7F5-0C7064309C0C}" type="slidenum">
              <a:rPr lang="it-IT" smtClean="0">
                <a:solidFill>
                  <a:prstClr val="black"/>
                </a:solidFill>
              </a:rPr>
              <a:pPr/>
              <a:t>20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16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modificata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13B90-9DC8-4B63-B7F5-0C7064309C0C}" type="slidenum">
              <a:rPr lang="it-IT" smtClean="0">
                <a:solidFill>
                  <a:prstClr val="black"/>
                </a:solidFill>
              </a:rPr>
              <a:pPr/>
              <a:t>21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16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modificata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13B90-9DC8-4B63-B7F5-0C7064309C0C}" type="slidenum">
              <a:rPr lang="it-IT" smtClean="0">
                <a:solidFill>
                  <a:prstClr val="black"/>
                </a:solidFill>
              </a:rPr>
              <a:pPr/>
              <a:t>22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16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Modificata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13B90-9DC8-4B63-B7F5-0C7064309C0C}" type="slidenum">
              <a:rPr lang="it-IT" smtClean="0">
                <a:solidFill>
                  <a:prstClr val="black"/>
                </a:solidFill>
              </a:rPr>
              <a:pPr/>
              <a:t>23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1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13B90-9DC8-4B63-B7F5-0C7064309C0C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1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modificata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C3DD-AC23-4DEB-9220-B617C57B2EB1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21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Modificata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C3DD-AC23-4DEB-9220-B617C57B2EB1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354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modificata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13B90-9DC8-4B63-B7F5-0C7064309C0C}" type="slidenum">
              <a:rPr lang="it-IT" smtClean="0">
                <a:solidFill>
                  <a:prstClr val="black"/>
                </a:solidFill>
              </a:rPr>
              <a:pPr/>
              <a:t>15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16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modificata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13B90-9DC8-4B63-B7F5-0C7064309C0C}" type="slidenum">
              <a:rPr lang="it-IT" smtClean="0">
                <a:solidFill>
                  <a:prstClr val="black"/>
                </a:solidFill>
              </a:rPr>
              <a:pPr/>
              <a:t>16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16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modificata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13B90-9DC8-4B63-B7F5-0C7064309C0C}" type="slidenum">
              <a:rPr lang="it-IT" smtClean="0">
                <a:solidFill>
                  <a:prstClr val="black"/>
                </a:solidFill>
              </a:rPr>
              <a:pPr/>
              <a:t>17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16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modificata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13B90-9DC8-4B63-B7F5-0C7064309C0C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16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modificata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13B90-9DC8-4B63-B7F5-0C7064309C0C}" type="slidenum">
              <a:rPr lang="it-IT" smtClean="0">
                <a:solidFill>
                  <a:prstClr val="black"/>
                </a:solidFill>
              </a:rPr>
              <a:pPr/>
              <a:t>19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1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DGPROGS ex Uff. II e VII ex DGRUERI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D8B33-6183-487A-83BA-C674271C717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886789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DGPROGS ex Uff. II e VII ex DGRUERI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7E8F2-D4DA-42D5-B5DF-CC0E5279D0C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396313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DGPROGS ex Uff. II e VII ex DGRUERI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6A759-7097-4428-BAE3-31D1EC8DCFE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24189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DGPROGS ex Uff. II e VII ex DGRUERI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45735-D1E7-4552-97E6-6B18391CBE0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746378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DGPROGS ex Uff. II e VII ex DGRUERI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77B0-4EDF-4FC2-BBB6-B8A1529C0F1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972813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DGPROGS ex Uff. II e VII ex DGRUERI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015F-8B05-49A8-80C5-877C15A27C2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778044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DGPROGS ex Uff. II e VII ex DGRUERI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F6B3-D2A2-4179-9FF7-99349BFC923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685871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DGPROGS ex Uff. II e VII ex DGRUERI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CA5E6-19B6-4C08-A947-CF8108CE816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599281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DGPROGS ex Uff. II e VII ex DGRUERI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FE48C-465F-43D4-B523-E3A91E3FDB3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669674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DGPROGS ex Uff. II e VII ex DGRUERI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81E15-9FCA-48CA-A969-E52B60BC98A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123510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DGPROGS ex Uff. II e VII ex DGRUERI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853A6-1B42-4779-9746-F6E4535ADC8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932653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DGPROGS ex Uff. II e VII ex DGRUERI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734209-222C-4648-BC80-F66B10841A51}" type="slidenum">
              <a:rPr lang="it-IT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60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ncpitaly@sanita.it" TargetMode="External"/><Relationship Id="rId2" Type="http://schemas.openxmlformats.org/officeDocument/2006/relationships/hyperlink" Target="http://www.salute.gov.it/CureU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80920" cy="5328592"/>
          </a:xfrm>
        </p:spPr>
        <p:txBody>
          <a:bodyPr/>
          <a:lstStyle/>
          <a:p>
            <a:pPr>
              <a:defRPr/>
            </a:pPr>
            <a:b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dirty="0">
                <a:solidFill>
                  <a:schemeClr val="bg1"/>
                </a:solidFill>
                <a:latin typeface="Arial Rounded MT Bold"/>
                <a:ea typeface="Times New Roman"/>
                <a:cs typeface="Arial Rounded MT Bold"/>
              </a:rPr>
              <a:t>LA MOBILITÀ INTERNAZIONALE DEI PAZIENTI</a:t>
            </a:r>
            <a:br>
              <a:rPr lang="it-IT" sz="2800" dirty="0">
                <a:solidFill>
                  <a:schemeClr val="bg1"/>
                </a:solidFill>
                <a:latin typeface="Arial Rounded MT Bold"/>
                <a:ea typeface="Times New Roman"/>
                <a:cs typeface="Arial Rounded MT Bold"/>
              </a:rPr>
            </a:br>
            <a:r>
              <a:rPr lang="it-IT" sz="2800" dirty="0">
                <a:solidFill>
                  <a:schemeClr val="bg1"/>
                </a:solidFill>
                <a:latin typeface="Arial Rounded MT Bold"/>
                <a:ea typeface="Times New Roman"/>
                <a:cs typeface="Arial Rounded MT Bold"/>
              </a:rPr>
              <a:t>Opportunità per i Servizi Sanitari Regionali</a:t>
            </a:r>
            <a:br>
              <a:rPr lang="it-IT" sz="2800" dirty="0">
                <a:solidFill>
                  <a:schemeClr val="bg1"/>
                </a:solidFill>
                <a:latin typeface="Arial Rounded MT Bold"/>
                <a:ea typeface="Times New Roman"/>
                <a:cs typeface="Arial Rounded MT Bold"/>
              </a:rPr>
            </a:br>
            <a:r>
              <a:rPr lang="it-IT" sz="2800" dirty="0">
                <a:solidFill>
                  <a:schemeClr val="bg1"/>
                </a:solidFill>
                <a:latin typeface="Arial Rounded MT Bold"/>
                <a:ea typeface="Times New Roman"/>
                <a:cs typeface="Arial Rounded MT Bold"/>
              </a:rPr>
              <a:t>di Friuli Venezia Giulia e Veneto</a:t>
            </a:r>
            <a:br>
              <a:rPr lang="it-IT" sz="2800" dirty="0">
                <a:solidFill>
                  <a:schemeClr val="bg1"/>
                </a:solidFill>
                <a:latin typeface="Arial Rounded MT Bold"/>
                <a:ea typeface="Times New Roman"/>
                <a:cs typeface="Arial Rounded MT Bold"/>
              </a:rPr>
            </a:br>
            <a:br>
              <a:rPr lang="it-IT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dati italiani del National </a:t>
            </a:r>
            <a:r>
              <a:rPr lang="it-IT" sz="3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Contact</a:t>
            </a:r>
            <a:r>
              <a:rPr lang="it-IT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Point</a:t>
            </a:r>
            <a:br>
              <a:rPr lang="it-IT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del Ministero della Salute</a:t>
            </a:r>
            <a:br>
              <a:rPr lang="it-IT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it-IT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2000" dirty="0">
                <a:solidFill>
                  <a:schemeClr val="bg1"/>
                </a:solidFill>
                <a:latin typeface="Arial Rounded MT Bold"/>
                <a:ea typeface="Times New Roman"/>
                <a:cs typeface="Arial Rounded MT Bold"/>
              </a:rPr>
              <a:t>a cura di Paolo Cardone</a:t>
            </a:r>
            <a:br>
              <a:rPr lang="it-IT" sz="2000" dirty="0">
                <a:solidFill>
                  <a:schemeClr val="bg1"/>
                </a:solidFill>
                <a:latin typeface="Arial Rounded MT Bold"/>
                <a:ea typeface="Times New Roman"/>
                <a:cs typeface="Arial Rounded MT Bold"/>
              </a:rPr>
            </a:br>
            <a:br>
              <a:rPr lang="it-IT" sz="2000" dirty="0">
                <a:solidFill>
                  <a:schemeClr val="bg1"/>
                </a:solidFill>
                <a:latin typeface="Arial Rounded MT Bold"/>
                <a:ea typeface="Times New Roman"/>
                <a:cs typeface="Arial Rounded MT Bold"/>
              </a:rPr>
            </a:br>
            <a:endParaRPr lang="it-IT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61042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FFFFFF"/>
                </a:solidFill>
              </a:rPr>
              <a:t>L’ATTUAZIONE DELLA DIRETTIVA IN ITALIA – </a:t>
            </a:r>
            <a:r>
              <a:rPr lang="it-IT" sz="3200" b="1" dirty="0">
                <a:solidFill>
                  <a:srgbClr val="FFFFFF"/>
                </a:solidFill>
              </a:rPr>
              <a:t>Le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b="1" dirty="0">
                <a:solidFill>
                  <a:srgbClr val="FFFFFF"/>
                </a:solidFill>
              </a:rPr>
              <a:t>Richieste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b="1" dirty="0">
                <a:solidFill>
                  <a:srgbClr val="FFFFFF"/>
                </a:solidFill>
              </a:rPr>
              <a:t>nel </a:t>
            </a:r>
            <a:r>
              <a:rPr lang="it-IT" sz="3200" b="1" dirty="0">
                <a:solidFill>
                  <a:schemeClr val="bg1"/>
                </a:solidFill>
              </a:rPr>
              <a:t>2014 e 2015</a:t>
            </a:r>
            <a:endParaRPr lang="it-IT" dirty="0"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158667"/>
              </p:ext>
            </p:extLst>
          </p:nvPr>
        </p:nvGraphicFramePr>
        <p:xfrm>
          <a:off x="683568" y="1412776"/>
          <a:ext cx="7920881" cy="4752528"/>
        </p:xfrm>
        <a:graphic>
          <a:graphicData uri="http://schemas.openxmlformats.org/drawingml/2006/table">
            <a:tbl>
              <a:tblPr/>
              <a:tblGrid>
                <a:gridCol w="136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82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82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82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82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7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Tipo di richiesta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Verifica Preventiva (tutte)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Autorizzazioni concesse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Rimborsi SENZA Aut. </a:t>
                      </a:r>
                      <a:r>
                        <a:rPr lang="it-IT" sz="1600" b="0" i="0" u="none" strike="noStrike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Prev</a:t>
                      </a:r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PAESE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Totale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Totale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Totale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Austria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Germania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Spagna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Slovenia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Francia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Romania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Belgio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Polonia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Grecia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Regno Unito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Repubblica ceca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Slovacchia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Totale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24995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FFFFFF"/>
                </a:solidFill>
              </a:rPr>
              <a:t>L’ATTUAZIONE DELLA DIRETTIVA nelle REGIONI – </a:t>
            </a:r>
            <a:r>
              <a:rPr lang="it-IT" sz="3200" b="1" dirty="0">
                <a:solidFill>
                  <a:srgbClr val="FFFFFF"/>
                </a:solidFill>
              </a:rPr>
              <a:t>Le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b="1" dirty="0">
                <a:solidFill>
                  <a:srgbClr val="FFFFFF"/>
                </a:solidFill>
              </a:rPr>
              <a:t>Richieste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b="1" dirty="0">
                <a:solidFill>
                  <a:srgbClr val="FFFFFF"/>
                </a:solidFill>
              </a:rPr>
              <a:t>nel </a:t>
            </a:r>
            <a:r>
              <a:rPr lang="it-IT" sz="3200" b="1" dirty="0">
                <a:solidFill>
                  <a:schemeClr val="bg1"/>
                </a:solidFill>
              </a:rPr>
              <a:t>2014 e 2015</a:t>
            </a:r>
            <a:endParaRPr lang="it-IT" dirty="0"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087697" cy="465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63289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FFFFFF"/>
                </a:solidFill>
              </a:rPr>
              <a:t>L’ATTUAZIONE DELLA DIRETTIVA nelle REGIONI – </a:t>
            </a:r>
            <a:r>
              <a:rPr lang="it-IT" sz="3200" b="1" dirty="0">
                <a:solidFill>
                  <a:srgbClr val="FFFFFF"/>
                </a:solidFill>
              </a:rPr>
              <a:t>Le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b="1" dirty="0">
                <a:solidFill>
                  <a:srgbClr val="FFFFFF"/>
                </a:solidFill>
              </a:rPr>
              <a:t>Richieste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b="1" dirty="0">
                <a:solidFill>
                  <a:srgbClr val="FFFFFF"/>
                </a:solidFill>
              </a:rPr>
              <a:t>nel 2014 e 2015</a:t>
            </a:r>
            <a:endParaRPr lang="it-IT" dirty="0"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340768"/>
            <a:ext cx="7966149" cy="536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64896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FFFFFF"/>
                </a:solidFill>
              </a:rPr>
              <a:t>L’ATTUAZIONE DELLA DIRETTIVA nelle REGIONI – </a:t>
            </a:r>
            <a:r>
              <a:rPr lang="it-IT" sz="3200" b="1" dirty="0">
                <a:solidFill>
                  <a:srgbClr val="FFFFFF"/>
                </a:solidFill>
              </a:rPr>
              <a:t>Le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b="1" dirty="0">
                <a:solidFill>
                  <a:srgbClr val="FFFFFF"/>
                </a:solidFill>
              </a:rPr>
              <a:t>Richieste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b="1" dirty="0">
                <a:solidFill>
                  <a:srgbClr val="FFFFFF"/>
                </a:solidFill>
              </a:rPr>
              <a:t>nel 2014 e 2015</a:t>
            </a:r>
            <a:endParaRPr lang="it-IT" dirty="0"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340768"/>
            <a:ext cx="780739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22410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FFFFFF"/>
                </a:solidFill>
              </a:rPr>
              <a:t>L’ATTUAZIONE DELLA DIRETTIVA nelle REGIONI – </a:t>
            </a:r>
            <a:r>
              <a:rPr lang="it-IT" sz="3200" b="1" dirty="0">
                <a:solidFill>
                  <a:srgbClr val="FFFFFF"/>
                </a:solidFill>
              </a:rPr>
              <a:t>Le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b="1" dirty="0">
                <a:solidFill>
                  <a:srgbClr val="FFFFFF"/>
                </a:solidFill>
              </a:rPr>
              <a:t>Richieste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b="1" dirty="0">
                <a:solidFill>
                  <a:srgbClr val="FFFFFF"/>
                </a:solidFill>
              </a:rPr>
              <a:t>nel 2014 e 2015</a:t>
            </a:r>
            <a:endParaRPr lang="it-IT" dirty="0"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95096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54778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L’ATTUAZIONE DELLA DIRETTIVA nella UE (</a:t>
            </a:r>
            <a:r>
              <a:rPr lang="it-IT" sz="3200" dirty="0" err="1">
                <a:solidFill>
                  <a:schemeClr val="bg1"/>
                </a:solidFill>
              </a:rPr>
              <a:t>+SEE</a:t>
            </a:r>
            <a:r>
              <a:rPr lang="it-IT" sz="3200" dirty="0">
                <a:solidFill>
                  <a:schemeClr val="bg1"/>
                </a:solidFill>
              </a:rPr>
              <a:t>) – </a:t>
            </a:r>
            <a:r>
              <a:rPr lang="it-IT" sz="3200" b="1" dirty="0">
                <a:solidFill>
                  <a:schemeClr val="bg1"/>
                </a:solidFill>
              </a:rPr>
              <a:t>I dati 2015</a:t>
            </a:r>
            <a:endParaRPr lang="it-I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600" dirty="0">
                <a:solidFill>
                  <a:schemeClr val="bg1"/>
                </a:solidFill>
              </a:rPr>
              <a:t>Ancora in stato di bozza</a:t>
            </a:r>
          </a:p>
          <a:p>
            <a:r>
              <a:rPr lang="it-IT" sz="3600" dirty="0">
                <a:solidFill>
                  <a:schemeClr val="bg1"/>
                </a:solidFill>
              </a:rPr>
              <a:t>Non hanno risposto: </a:t>
            </a:r>
            <a:r>
              <a:rPr lang="it-IT" sz="3600" dirty="0">
                <a:solidFill>
                  <a:srgbClr val="FFFF00"/>
                </a:solidFill>
              </a:rPr>
              <a:t>Austria</a:t>
            </a:r>
            <a:r>
              <a:rPr lang="it-IT" sz="3600" dirty="0">
                <a:solidFill>
                  <a:schemeClr val="bg1"/>
                </a:solidFill>
              </a:rPr>
              <a:t>, Finlandia, Francia, Islanda, Lettonia, Liechtenstein, Lituania e Portogallo</a:t>
            </a:r>
          </a:p>
          <a:p>
            <a:r>
              <a:rPr lang="it-IT" sz="3600" dirty="0">
                <a:solidFill>
                  <a:schemeClr val="bg1"/>
                </a:solidFill>
              </a:rPr>
              <a:t>Assenti i dati sulle richieste della </a:t>
            </a:r>
            <a:r>
              <a:rPr lang="it-IT" sz="3600" dirty="0">
                <a:solidFill>
                  <a:srgbClr val="FFFF00"/>
                </a:solidFill>
              </a:rPr>
              <a:t>Germania</a:t>
            </a:r>
            <a:r>
              <a:rPr lang="it-IT" sz="3600" dirty="0">
                <a:solidFill>
                  <a:schemeClr val="bg1"/>
                </a:solidFill>
              </a:rPr>
              <a:t> e dei Paesi Bassi (hanno fornito entrambi solo i dati NCP)</a:t>
            </a:r>
          </a:p>
        </p:txBody>
      </p:sp>
    </p:spTree>
    <p:extLst>
      <p:ext uri="{BB962C8B-B14F-4D97-AF65-F5344CB8AC3E}">
        <p14:creationId xmlns:p14="http://schemas.microsoft.com/office/powerpoint/2010/main" val="113480678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L’ATTUAZIONE DELLA DIRETTIVA nella UE (</a:t>
            </a:r>
            <a:r>
              <a:rPr lang="it-IT" sz="3200" dirty="0" err="1">
                <a:solidFill>
                  <a:schemeClr val="bg1"/>
                </a:solidFill>
              </a:rPr>
              <a:t>+SEE</a:t>
            </a:r>
            <a:r>
              <a:rPr lang="it-IT" sz="3200" dirty="0">
                <a:solidFill>
                  <a:schemeClr val="bg1"/>
                </a:solidFill>
              </a:rPr>
              <a:t>) – </a:t>
            </a:r>
            <a:r>
              <a:rPr lang="it-IT" sz="3200" b="1" dirty="0">
                <a:solidFill>
                  <a:schemeClr val="bg1"/>
                </a:solidFill>
              </a:rPr>
              <a:t>Le richieste nel 2015</a:t>
            </a:r>
            <a:endParaRPr lang="it-I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pic>
        <p:nvPicPr>
          <p:cNvPr id="103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37945"/>
            <a:ext cx="8784976" cy="531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480678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L’ATTUAZIONE DELLA DIRETTIVA nella UE (</a:t>
            </a:r>
            <a:r>
              <a:rPr lang="it-IT" sz="3200" dirty="0" err="1">
                <a:solidFill>
                  <a:schemeClr val="bg1"/>
                </a:solidFill>
              </a:rPr>
              <a:t>+SEE</a:t>
            </a:r>
            <a:r>
              <a:rPr lang="it-IT" sz="3200" dirty="0">
                <a:solidFill>
                  <a:schemeClr val="bg1"/>
                </a:solidFill>
              </a:rPr>
              <a:t>) – </a:t>
            </a:r>
            <a:r>
              <a:rPr lang="it-IT" sz="3200" b="1" dirty="0">
                <a:solidFill>
                  <a:schemeClr val="bg1"/>
                </a:solidFill>
              </a:rPr>
              <a:t>Le Autorizzazioni Preventive nel 2015</a:t>
            </a:r>
            <a:endParaRPr lang="it-I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753 Domande accolte</a:t>
            </a:r>
          </a:p>
          <a:p>
            <a:pPr lvl="1"/>
            <a:r>
              <a:rPr lang="it-IT" dirty="0">
                <a:solidFill>
                  <a:schemeClr val="bg1"/>
                </a:solidFill>
              </a:rPr>
              <a:t>Rimborsi per € 1.584.943</a:t>
            </a:r>
          </a:p>
          <a:p>
            <a:r>
              <a:rPr lang="it-IT" dirty="0">
                <a:solidFill>
                  <a:schemeClr val="bg1"/>
                </a:solidFill>
              </a:rPr>
              <a:t>73 in Italia  (9,7% del totale)</a:t>
            </a:r>
          </a:p>
          <a:p>
            <a:pPr lvl="1"/>
            <a:r>
              <a:rPr lang="it-IT" dirty="0">
                <a:solidFill>
                  <a:schemeClr val="bg1"/>
                </a:solidFill>
              </a:rPr>
              <a:t>Rimborsi per € 196.321 (12,4% del totale)</a:t>
            </a:r>
          </a:p>
          <a:p>
            <a:r>
              <a:rPr lang="it-IT" dirty="0">
                <a:solidFill>
                  <a:schemeClr val="bg1"/>
                </a:solidFill>
              </a:rPr>
              <a:t>11 per l’Italia  (1,6% del totale), 4 da Romania </a:t>
            </a:r>
          </a:p>
          <a:p>
            <a:pPr lvl="1"/>
            <a:r>
              <a:rPr lang="it-IT" dirty="0">
                <a:solidFill>
                  <a:schemeClr val="bg1"/>
                </a:solidFill>
              </a:rPr>
              <a:t>Rimborsi </a:t>
            </a:r>
            <a:r>
              <a:rPr lang="it-IT" b="1" dirty="0">
                <a:solidFill>
                  <a:schemeClr val="bg1"/>
                </a:solidFill>
              </a:rPr>
              <a:t>stimati</a:t>
            </a:r>
            <a:r>
              <a:rPr lang="it-IT" dirty="0">
                <a:solidFill>
                  <a:schemeClr val="bg1"/>
                </a:solidFill>
              </a:rPr>
              <a:t> per  € 14.183  (1,0% del totale)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480678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L’ATTUAZIONE DELLA DIRETTIVA nella UE (</a:t>
            </a:r>
            <a:r>
              <a:rPr lang="it-IT" sz="3200" dirty="0" err="1">
                <a:solidFill>
                  <a:schemeClr val="bg1"/>
                </a:solidFill>
              </a:rPr>
              <a:t>+SEE</a:t>
            </a:r>
            <a:r>
              <a:rPr lang="it-IT" sz="3200" dirty="0">
                <a:solidFill>
                  <a:schemeClr val="bg1"/>
                </a:solidFill>
              </a:rPr>
              <a:t>) – </a:t>
            </a:r>
            <a:r>
              <a:rPr lang="it-IT" sz="3200" b="1" dirty="0">
                <a:solidFill>
                  <a:schemeClr val="bg1"/>
                </a:solidFill>
              </a:rPr>
              <a:t>I Rimborsi per richieste senza Autorizzazione Preventiva nel 2015</a:t>
            </a:r>
            <a:endParaRPr lang="it-I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61.513 Domande accolte</a:t>
            </a:r>
          </a:p>
          <a:p>
            <a:pPr lvl="1"/>
            <a:r>
              <a:rPr lang="it-IT" dirty="0">
                <a:solidFill>
                  <a:schemeClr val="bg1"/>
                </a:solidFill>
              </a:rPr>
              <a:t>Rimborsi per € 21.825.000 </a:t>
            </a:r>
          </a:p>
          <a:p>
            <a:r>
              <a:rPr lang="it-IT" dirty="0">
                <a:solidFill>
                  <a:schemeClr val="bg1"/>
                </a:solidFill>
              </a:rPr>
              <a:t>66 in Italia  (0,1% del totale)</a:t>
            </a:r>
          </a:p>
          <a:p>
            <a:pPr lvl="1"/>
            <a:r>
              <a:rPr lang="it-IT" dirty="0">
                <a:solidFill>
                  <a:schemeClr val="bg1"/>
                </a:solidFill>
              </a:rPr>
              <a:t>Rimborsi per € 21.634 (0,1% del totale)</a:t>
            </a:r>
          </a:p>
          <a:p>
            <a:r>
              <a:rPr lang="it-IT" dirty="0">
                <a:solidFill>
                  <a:schemeClr val="bg1"/>
                </a:solidFill>
              </a:rPr>
              <a:t>1.017 per l’Italia  (1,7 % del totale), 621 da Slovenia  (40,9% ), 218 dalla Svezia (2,2% )</a:t>
            </a:r>
          </a:p>
          <a:p>
            <a:pPr lvl="1"/>
            <a:r>
              <a:rPr lang="it-IT" dirty="0">
                <a:solidFill>
                  <a:schemeClr val="bg1"/>
                </a:solidFill>
              </a:rPr>
              <a:t>Rimborsi </a:t>
            </a:r>
            <a:r>
              <a:rPr lang="it-IT" b="1" dirty="0">
                <a:solidFill>
                  <a:schemeClr val="bg1"/>
                </a:solidFill>
              </a:rPr>
              <a:t>stimati</a:t>
            </a:r>
            <a:r>
              <a:rPr lang="it-IT" dirty="0">
                <a:solidFill>
                  <a:schemeClr val="bg1"/>
                </a:solidFill>
              </a:rPr>
              <a:t> per  € 422.226  (1,0% del totale)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480678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L’ATTUAZIONE DELLA DIRETTIVA IN ITALIA – </a:t>
            </a:r>
            <a:r>
              <a:rPr lang="it-IT" sz="3200" b="1" dirty="0">
                <a:solidFill>
                  <a:schemeClr val="bg1"/>
                </a:solidFill>
              </a:rPr>
              <a:t>il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b="1" dirty="0">
                <a:solidFill>
                  <a:schemeClr val="bg1"/>
                </a:solidFill>
              </a:rPr>
              <a:t>National Contact Point</a:t>
            </a:r>
            <a:endParaRPr lang="it-I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82402"/>
            <a:ext cx="8229600" cy="4896544"/>
          </a:xfrm>
        </p:spPr>
        <p:txBody>
          <a:bodyPr>
            <a:normAutofit/>
          </a:bodyPr>
          <a:lstStyle/>
          <a:p>
            <a:pPr algn="just"/>
            <a:endParaRPr lang="it-IT" sz="2000" dirty="0"/>
          </a:p>
          <a:p>
            <a:pPr marL="400050" lvl="1" indent="0">
              <a:buNone/>
            </a:pPr>
            <a:r>
              <a:rPr lang="it-IT" dirty="0">
                <a:solidFill>
                  <a:schemeClr val="bg1"/>
                </a:solidFill>
              </a:rPr>
              <a:t>periodo 4 aprile 2014 – 16 maggio 2016 </a:t>
            </a:r>
          </a:p>
          <a:p>
            <a:pPr marL="800100" lvl="2" indent="0">
              <a:buNone/>
            </a:pPr>
            <a:r>
              <a:rPr lang="it-IT" dirty="0">
                <a:solidFill>
                  <a:schemeClr val="bg1"/>
                </a:solidFill>
              </a:rPr>
              <a:t>(532 giorni lavorativi = 110 settimane)</a:t>
            </a:r>
          </a:p>
          <a:p>
            <a:pPr marL="400050" lvl="1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it-IT" b="1" dirty="0">
                <a:solidFill>
                  <a:schemeClr val="bg1"/>
                </a:solidFill>
              </a:rPr>
              <a:t>965</a:t>
            </a:r>
            <a:r>
              <a:rPr lang="it-IT" dirty="0">
                <a:solidFill>
                  <a:schemeClr val="bg1"/>
                </a:solidFill>
              </a:rPr>
              <a:t> richieste di informazione (8,8 richieste a settimana) </a:t>
            </a:r>
          </a:p>
          <a:p>
            <a:pPr marL="857250" lvl="1" indent="-457200"/>
            <a:r>
              <a:rPr lang="it-IT" dirty="0">
                <a:solidFill>
                  <a:schemeClr val="bg1"/>
                </a:solidFill>
              </a:rPr>
              <a:t>954 (</a:t>
            </a:r>
            <a:r>
              <a:rPr lang="it-IT" b="1" dirty="0">
                <a:solidFill>
                  <a:schemeClr val="bg1"/>
                </a:solidFill>
              </a:rPr>
              <a:t>99%</a:t>
            </a:r>
            <a:r>
              <a:rPr lang="it-IT" dirty="0">
                <a:solidFill>
                  <a:schemeClr val="bg1"/>
                </a:solidFill>
              </a:rPr>
              <a:t>) completate con una risposta </a:t>
            </a:r>
          </a:p>
          <a:p>
            <a:pPr marL="857250" lvl="1" indent="-457200"/>
            <a:r>
              <a:rPr lang="it-IT" dirty="0">
                <a:solidFill>
                  <a:schemeClr val="bg1"/>
                </a:solidFill>
              </a:rPr>
              <a:t>879 (</a:t>
            </a:r>
            <a:r>
              <a:rPr lang="it-IT" b="1" dirty="0">
                <a:solidFill>
                  <a:schemeClr val="bg1"/>
                </a:solidFill>
              </a:rPr>
              <a:t>92%</a:t>
            </a:r>
            <a:r>
              <a:rPr lang="it-IT" dirty="0">
                <a:solidFill>
                  <a:schemeClr val="bg1"/>
                </a:solidFill>
              </a:rPr>
              <a:t>) entro 10 giorni lavorativi</a:t>
            </a:r>
          </a:p>
          <a:p>
            <a:pPr marL="400050" lvl="1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48067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>
                <a:solidFill>
                  <a:srgbClr val="FFFFFF"/>
                </a:solidFill>
              </a:rPr>
              <a:t>I DATI SULL’ATTUAZIONE DELLA DIRETTIVA NELLA UE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82402"/>
            <a:ext cx="8229600" cy="4896544"/>
          </a:xfrm>
        </p:spPr>
        <p:txBody>
          <a:bodyPr>
            <a:normAutofit/>
          </a:bodyPr>
          <a:lstStyle/>
          <a:p>
            <a:pPr algn="just"/>
            <a:endParaRPr lang="it-IT" sz="2000" dirty="0"/>
          </a:p>
          <a:p>
            <a:pPr marL="400050" lvl="1" indent="0">
              <a:buNone/>
            </a:pPr>
            <a:r>
              <a:rPr lang="it-IT" dirty="0">
                <a:solidFill>
                  <a:schemeClr val="bg1"/>
                </a:solidFill>
              </a:rPr>
              <a:t>La Direttiva prevede un Reporting ‘‘obbligatorio’’ verso la Commissione UE</a:t>
            </a:r>
          </a:p>
          <a:p>
            <a:pPr marL="400050" lvl="1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it-IT" dirty="0">
                <a:solidFill>
                  <a:schemeClr val="bg1"/>
                </a:solidFill>
              </a:rPr>
              <a:t>Sono oggetto di Reporting:</a:t>
            </a:r>
          </a:p>
          <a:p>
            <a:pPr marL="857250" lvl="1" indent="-457200"/>
            <a:r>
              <a:rPr lang="it-IT" dirty="0">
                <a:solidFill>
                  <a:schemeClr val="bg1"/>
                </a:solidFill>
              </a:rPr>
              <a:t>Le richieste di autorizzazione e di rimborso</a:t>
            </a:r>
          </a:p>
          <a:p>
            <a:pPr marL="857250" lvl="1" indent="-457200"/>
            <a:r>
              <a:rPr lang="it-IT" dirty="0">
                <a:solidFill>
                  <a:schemeClr val="bg1"/>
                </a:solidFill>
              </a:rPr>
              <a:t>L’attività dei National Contact Point</a:t>
            </a:r>
          </a:p>
          <a:p>
            <a:pPr marL="400050" lvl="1" indent="0">
              <a:buNone/>
            </a:pPr>
            <a:br>
              <a:rPr lang="it-IT" dirty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766886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L’ATTUAZIONE DELLA DIRETTIVA IN ITALIA – </a:t>
            </a:r>
            <a:r>
              <a:rPr lang="it-IT" sz="3200" b="1" dirty="0">
                <a:solidFill>
                  <a:schemeClr val="bg1"/>
                </a:solidFill>
              </a:rPr>
              <a:t>il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b="1" dirty="0">
                <a:solidFill>
                  <a:schemeClr val="bg1"/>
                </a:solidFill>
              </a:rPr>
              <a:t>National Contact Point</a:t>
            </a:r>
            <a:endParaRPr lang="it-I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82402"/>
            <a:ext cx="8229600" cy="4896544"/>
          </a:xfrm>
        </p:spPr>
        <p:txBody>
          <a:bodyPr>
            <a:normAutofit/>
          </a:bodyPr>
          <a:lstStyle/>
          <a:p>
            <a:pPr algn="just"/>
            <a:endParaRPr lang="it-IT" sz="2000" dirty="0"/>
          </a:p>
          <a:p>
            <a:pPr marL="400050" lvl="1" indent="0">
              <a:buNone/>
            </a:pPr>
            <a:r>
              <a:rPr lang="it-IT" dirty="0">
                <a:solidFill>
                  <a:schemeClr val="bg1"/>
                </a:solidFill>
              </a:rPr>
              <a:t>periodo 4 aprile 2014 – 16 maggio 2016 </a:t>
            </a:r>
          </a:p>
          <a:p>
            <a:pPr marL="800100" lvl="2" indent="0">
              <a:buNone/>
            </a:pPr>
            <a:r>
              <a:rPr lang="it-IT" dirty="0">
                <a:solidFill>
                  <a:schemeClr val="bg1"/>
                </a:solidFill>
              </a:rPr>
              <a:t>(532 giorni lavorativi = 110 settimane)</a:t>
            </a:r>
          </a:p>
          <a:p>
            <a:pPr marL="400050" lvl="1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it-IT" b="1" dirty="0">
                <a:solidFill>
                  <a:schemeClr val="bg1"/>
                </a:solidFill>
              </a:rPr>
              <a:t>965</a:t>
            </a:r>
            <a:r>
              <a:rPr lang="it-IT" dirty="0">
                <a:solidFill>
                  <a:schemeClr val="bg1"/>
                </a:solidFill>
              </a:rPr>
              <a:t> richieste di informazione (8,8 richieste a settimana) </a:t>
            </a:r>
          </a:p>
          <a:p>
            <a:pPr marL="857250" lvl="1" indent="-457200"/>
            <a:r>
              <a:rPr lang="it-IT" dirty="0">
                <a:solidFill>
                  <a:schemeClr val="bg1"/>
                </a:solidFill>
              </a:rPr>
              <a:t>954 (</a:t>
            </a:r>
            <a:r>
              <a:rPr lang="it-IT" b="1" dirty="0">
                <a:solidFill>
                  <a:schemeClr val="bg1"/>
                </a:solidFill>
              </a:rPr>
              <a:t>99%</a:t>
            </a:r>
            <a:r>
              <a:rPr lang="it-IT" dirty="0">
                <a:solidFill>
                  <a:schemeClr val="bg1"/>
                </a:solidFill>
              </a:rPr>
              <a:t>) completate con una risposta </a:t>
            </a:r>
          </a:p>
          <a:p>
            <a:pPr marL="857250" lvl="1" indent="-457200"/>
            <a:r>
              <a:rPr lang="it-IT" dirty="0">
                <a:solidFill>
                  <a:schemeClr val="bg1"/>
                </a:solidFill>
              </a:rPr>
              <a:t>879 (</a:t>
            </a:r>
            <a:r>
              <a:rPr lang="it-IT" b="1" dirty="0">
                <a:solidFill>
                  <a:schemeClr val="bg1"/>
                </a:solidFill>
              </a:rPr>
              <a:t>92%</a:t>
            </a:r>
            <a:r>
              <a:rPr lang="it-IT" dirty="0">
                <a:solidFill>
                  <a:schemeClr val="bg1"/>
                </a:solidFill>
              </a:rPr>
              <a:t>) entro 10 giorni lavorativi</a:t>
            </a:r>
          </a:p>
          <a:p>
            <a:pPr marL="400050" lvl="1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480678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L’ATTUAZIONE DELLA DIRETTIVA IN ITALIA – </a:t>
            </a:r>
            <a:r>
              <a:rPr lang="it-IT" sz="3200" b="1" dirty="0">
                <a:solidFill>
                  <a:schemeClr val="bg1"/>
                </a:solidFill>
              </a:rPr>
              <a:t>il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b="1" dirty="0">
                <a:solidFill>
                  <a:schemeClr val="bg1"/>
                </a:solidFill>
              </a:rPr>
              <a:t>National Contact Point</a:t>
            </a:r>
            <a:endParaRPr lang="it-I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82402"/>
            <a:ext cx="8229600" cy="4896544"/>
          </a:xfrm>
        </p:spPr>
        <p:txBody>
          <a:bodyPr>
            <a:normAutofit/>
          </a:bodyPr>
          <a:lstStyle/>
          <a:p>
            <a:pPr algn="just"/>
            <a:endParaRPr lang="it-IT" sz="2000" dirty="0"/>
          </a:p>
          <a:p>
            <a:pPr marL="400050" lvl="1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011850"/>
              </p:ext>
            </p:extLst>
          </p:nvPr>
        </p:nvGraphicFramePr>
        <p:xfrm>
          <a:off x="1259632" y="1628800"/>
          <a:ext cx="6674495" cy="406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227884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L’ATTUAZIONE DELLA DIRETTIVA IN ITALIA – </a:t>
            </a:r>
            <a:r>
              <a:rPr lang="it-IT" sz="3200" b="1" dirty="0">
                <a:solidFill>
                  <a:schemeClr val="bg1"/>
                </a:solidFill>
              </a:rPr>
              <a:t>il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b="1" dirty="0">
                <a:solidFill>
                  <a:schemeClr val="bg1"/>
                </a:solidFill>
              </a:rPr>
              <a:t>National Contact Point</a:t>
            </a:r>
            <a:endParaRPr lang="it-I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82402"/>
            <a:ext cx="8229600" cy="4896544"/>
          </a:xfrm>
        </p:spPr>
        <p:txBody>
          <a:bodyPr>
            <a:normAutofit/>
          </a:bodyPr>
          <a:lstStyle/>
          <a:p>
            <a:pPr algn="just"/>
            <a:endParaRPr lang="it-IT" sz="2000" dirty="0"/>
          </a:p>
          <a:p>
            <a:pPr marL="400050" lvl="1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123613"/>
              </p:ext>
            </p:extLst>
          </p:nvPr>
        </p:nvGraphicFramePr>
        <p:xfrm>
          <a:off x="1259631" y="1484783"/>
          <a:ext cx="6336705" cy="4680780"/>
        </p:xfrm>
        <a:graphic>
          <a:graphicData uri="http://schemas.openxmlformats.org/drawingml/2006/table">
            <a:tbl>
              <a:tblPr firstRow="1"/>
              <a:tblGrid>
                <a:gridCol w="3413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973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i="1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Tipologia di Richiedente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b="1" i="1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Numero di richieste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b="1" i="1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8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Assicurato italiano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73,00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8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Assicurato di altri stati UE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18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Assicurato extra UE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18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Affiliazione NON identificata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18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ASL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4,47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18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Regione / Provincia autonoma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18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Punto di contatto REGIONALE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18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Prestatore italiano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18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Prestatore di altri stati della UE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18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Altro NCP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18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Associazione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18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Avvocato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18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Altro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452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452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Totale complessivo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22889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L’ATTUAZIONE DELLA DIRETTIVA IN ITALIA – </a:t>
            </a:r>
            <a:r>
              <a:rPr lang="it-IT" sz="3200" b="1" dirty="0">
                <a:solidFill>
                  <a:schemeClr val="bg1"/>
                </a:solidFill>
              </a:rPr>
              <a:t>il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b="1" dirty="0">
                <a:solidFill>
                  <a:schemeClr val="bg1"/>
                </a:solidFill>
              </a:rPr>
              <a:t>National Contact Point</a:t>
            </a:r>
            <a:endParaRPr lang="it-I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82402"/>
            <a:ext cx="8229600" cy="4896544"/>
          </a:xfrm>
        </p:spPr>
        <p:txBody>
          <a:bodyPr>
            <a:normAutofit/>
          </a:bodyPr>
          <a:lstStyle/>
          <a:p>
            <a:pPr algn="just"/>
            <a:endParaRPr lang="it-IT" sz="2000" dirty="0"/>
          </a:p>
          <a:p>
            <a:pPr marL="400050" lvl="1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717249"/>
              </p:ext>
            </p:extLst>
          </p:nvPr>
        </p:nvGraphicFramePr>
        <p:xfrm>
          <a:off x="539552" y="1412776"/>
          <a:ext cx="8136904" cy="4605771"/>
        </p:xfrm>
        <a:graphic>
          <a:graphicData uri="http://schemas.openxmlformats.org/drawingml/2006/table">
            <a:tbl>
              <a:tblPr/>
              <a:tblGrid>
                <a:gridCol w="5410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07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Tipologia Informazione Richiesta/Fornita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Numero di richieste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Cure soggette ad autorizzazione preventiva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65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Diritto di Accesso all'assistenza sanitaria nella UE ai sensi della Direttiva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15,14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07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Diritto di Accesso all'assistenza sanitaria nella UE ex Regolamenti di </a:t>
                      </a:r>
                      <a:r>
                        <a:rPr lang="it-IT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s.s.</a:t>
                      </a:r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CURE PROGRAMMATE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14,89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07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Diritto di Accesso all'assistenza sanitaria nella UE ex Regolamenti di </a:t>
                      </a:r>
                      <a:r>
                        <a:rPr lang="it-IT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s.s.</a:t>
                      </a:r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TEAM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15,33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07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Diritto di Accesso all'assistenza sanitaria nella UE ex Regolamenti di </a:t>
                      </a:r>
                      <a:r>
                        <a:rPr lang="it-IT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s.s.</a:t>
                      </a:r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TRASFERIMENTI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59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Farmaci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Fatture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NCP di altri stati membri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Prescrizioni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Prestatori di assistenza di altri Paesi 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Prestatori di assistenza ITALIANI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98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Procedure da seguire per l'accesso all'assistenza sanitaria nella 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64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Procedure di rimborso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11,72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Tariffe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Trattamenti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Altro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00582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43608" y="3306152"/>
            <a:ext cx="6840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>
                <a:solidFill>
                  <a:schemeClr val="bg1"/>
                </a:solidFill>
              </a:rPr>
              <a:t>Grazie per l’attenzione e …</a:t>
            </a:r>
          </a:p>
        </p:txBody>
      </p:sp>
    </p:spTree>
    <p:extLst>
      <p:ext uri="{BB962C8B-B14F-4D97-AF65-F5344CB8AC3E}">
        <p14:creationId xmlns:p14="http://schemas.microsoft.com/office/powerpoint/2010/main" val="321043723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25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1704020"/>
            <a:ext cx="77048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dirty="0">
                <a:solidFill>
                  <a:schemeClr val="bg1"/>
                </a:solidFill>
              </a:rPr>
              <a:t>SALUTE !!!</a:t>
            </a:r>
          </a:p>
          <a:p>
            <a:pPr algn="ctr"/>
            <a:endParaRPr lang="it-IT" sz="9600" dirty="0">
              <a:solidFill>
                <a:schemeClr val="bg1"/>
              </a:solidFill>
            </a:endParaRPr>
          </a:p>
          <a:p>
            <a:pPr algn="ctr"/>
            <a:r>
              <a:rPr lang="it-IT" sz="2800" dirty="0">
                <a:solidFill>
                  <a:schemeClr val="bg1"/>
                </a:solidFill>
                <a:hlinkClick r:id="rId2"/>
              </a:rPr>
              <a:t>www.salute.gov.it/CureUE</a:t>
            </a:r>
            <a:endParaRPr lang="it-IT" sz="2800" dirty="0">
              <a:solidFill>
                <a:schemeClr val="bg1"/>
              </a:solidFill>
            </a:endParaRPr>
          </a:p>
          <a:p>
            <a:pPr algn="ctr"/>
            <a:r>
              <a:rPr lang="it-IT" sz="2800" dirty="0">
                <a:solidFill>
                  <a:schemeClr val="bg1"/>
                </a:solidFill>
                <a:hlinkClick r:id="rId3"/>
              </a:rPr>
              <a:t>ncpitaly@sanita.it</a:t>
            </a:r>
            <a:r>
              <a:rPr lang="it-IT" sz="2800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634" y="3431658"/>
            <a:ext cx="4214723" cy="114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83168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FFFFFF"/>
                </a:solidFill>
              </a:rPr>
              <a:t>L’ATTUAZIONE DELLA DIRETTIVA IN ITALIA – </a:t>
            </a:r>
            <a:r>
              <a:rPr lang="it-IT" sz="3200" b="1" dirty="0">
                <a:solidFill>
                  <a:srgbClr val="FFFFFF"/>
                </a:solidFill>
              </a:rPr>
              <a:t>Le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b="1" dirty="0">
                <a:solidFill>
                  <a:srgbClr val="FFFFFF"/>
                </a:solidFill>
              </a:rPr>
              <a:t>Richieste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b="1" dirty="0">
                <a:solidFill>
                  <a:srgbClr val="FFFFFF"/>
                </a:solidFill>
              </a:rPr>
              <a:t>nel 2014 e 2015</a:t>
            </a:r>
            <a:endParaRPr lang="it-IT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b="1" dirty="0">
                <a:solidFill>
                  <a:schemeClr val="bg1"/>
                </a:solidFill>
              </a:rPr>
              <a:t>Fonte: Rilevazione dei dati per il Reporting obbligatorio relativo agli anni civili 2014 e 2015</a:t>
            </a:r>
          </a:p>
          <a:p>
            <a:pPr marL="0" lvl="0" indent="0">
              <a:buNone/>
            </a:pPr>
            <a:endParaRPr lang="it-IT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it-IT" b="1" dirty="0">
                <a:solidFill>
                  <a:schemeClr val="bg1"/>
                </a:solidFill>
              </a:rPr>
              <a:t>Le  2 rilevazioni sono state effettuate dal NCP per il tramite delle Regioni e Province autonome, attraverso la somministrazione di un questionario elettronico.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404690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FFFFFF"/>
                </a:solidFill>
              </a:rPr>
              <a:t>L’ATTUAZIONE DELLA DIRETTIVA IN ITALIA – </a:t>
            </a:r>
            <a:r>
              <a:rPr lang="it-IT" sz="3200" b="1" dirty="0">
                <a:solidFill>
                  <a:srgbClr val="FFFFFF"/>
                </a:solidFill>
              </a:rPr>
              <a:t>Le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b="1" dirty="0">
                <a:solidFill>
                  <a:srgbClr val="FFFFFF"/>
                </a:solidFill>
              </a:rPr>
              <a:t>Richieste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b="1" dirty="0">
                <a:solidFill>
                  <a:srgbClr val="FFFFFF"/>
                </a:solidFill>
              </a:rPr>
              <a:t>nel 2014 e 2015</a:t>
            </a:r>
            <a:endParaRPr lang="it-IT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sz="3500" spc="-150" dirty="0">
                <a:solidFill>
                  <a:schemeClr val="bg1"/>
                </a:solidFill>
              </a:rPr>
              <a:t>Richieste di VERIFICA preventiva</a:t>
            </a:r>
          </a:p>
          <a:p>
            <a:pPr marL="0" lvl="0" indent="0">
              <a:buNone/>
            </a:pPr>
            <a:endParaRPr lang="it-IT" sz="3500" spc="-150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988044"/>
              </p:ext>
            </p:extLst>
          </p:nvPr>
        </p:nvGraphicFramePr>
        <p:xfrm>
          <a:off x="683568" y="2564904"/>
          <a:ext cx="7636516" cy="3312368"/>
        </p:xfrm>
        <a:graphic>
          <a:graphicData uri="http://schemas.openxmlformats.org/drawingml/2006/table">
            <a:tbl>
              <a:tblPr/>
              <a:tblGrid>
                <a:gridCol w="3604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046">
                <a:tc>
                  <a:txBody>
                    <a:bodyPr/>
                    <a:lstStyle/>
                    <a:p>
                      <a:pPr algn="l" fontAlgn="b"/>
                      <a:endParaRPr lang="it-IT" sz="23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3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3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23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r" fontAlgn="b"/>
                      <a:r>
                        <a:rPr lang="it-IT" sz="23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Richieste RICEVUTE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3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3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23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r" fontAlgn="b"/>
                      <a:r>
                        <a:rPr lang="it-IT" sz="23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Richieste EVASE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3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3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23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r" fontAlgn="b"/>
                      <a:r>
                        <a:rPr lang="it-IT" sz="23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entro i termini di legge (10gg)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3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300" b="0" i="0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n.d.</a:t>
                      </a:r>
                      <a:endParaRPr lang="it-IT" sz="23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2300" b="0" i="0" u="none" strike="noStrike" kern="1200" baseline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n.d.</a:t>
                      </a:r>
                      <a:endParaRPr lang="it-IT" sz="23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r" fontAlgn="b"/>
                      <a:endParaRPr lang="it-IT" sz="23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300" b="0" i="0" u="none" strike="noStrike" baseline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300" b="0" i="0" u="none" strike="noStrike" baseline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it-IT" sz="23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r" fontAlgn="b"/>
                      <a:r>
                        <a:rPr lang="it-IT" sz="23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Esiti: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3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3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it-IT" sz="23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r" fontAlgn="b"/>
                      <a:r>
                        <a:rPr lang="it-IT" sz="23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Aut. </a:t>
                      </a:r>
                      <a:r>
                        <a:rPr lang="it-IT" sz="2300" b="0" i="0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Prev</a:t>
                      </a:r>
                      <a:r>
                        <a:rPr lang="it-IT" sz="23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. NECESSARIA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3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3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23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r" fontAlgn="b"/>
                      <a:r>
                        <a:rPr lang="it-IT" sz="23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Aut. </a:t>
                      </a:r>
                      <a:r>
                        <a:rPr lang="it-IT" sz="2300" b="0" i="0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Prev</a:t>
                      </a:r>
                      <a:r>
                        <a:rPr lang="it-IT" sz="23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. NON NECESSARIA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3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3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23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04761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FFFFFF"/>
                </a:solidFill>
              </a:rPr>
              <a:t>L’ATTUAZIONE DELLA DIRETTIVA IN ITALIA – </a:t>
            </a:r>
            <a:r>
              <a:rPr lang="it-IT" sz="3200" b="1" dirty="0">
                <a:solidFill>
                  <a:schemeClr val="bg1"/>
                </a:solidFill>
              </a:rPr>
              <a:t>Le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b="1" dirty="0">
                <a:solidFill>
                  <a:schemeClr val="bg1"/>
                </a:solidFill>
              </a:rPr>
              <a:t>Richieste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b="1" dirty="0">
                <a:solidFill>
                  <a:schemeClr val="bg1"/>
                </a:solidFill>
              </a:rPr>
              <a:t>nel 2014 e 2015</a:t>
            </a:r>
            <a:endParaRPr lang="it-IT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dirty="0">
                <a:solidFill>
                  <a:schemeClr val="bg1"/>
                </a:solidFill>
              </a:rPr>
              <a:t>Richieste con autorizzazione preventiva (1 di 4)</a:t>
            </a:r>
          </a:p>
          <a:p>
            <a:pPr lvl="0"/>
            <a:r>
              <a:rPr lang="it-IT" b="1" dirty="0">
                <a:solidFill>
                  <a:schemeClr val="bg1"/>
                </a:solidFill>
              </a:rPr>
              <a:t>Domande di autorizzazione:</a:t>
            </a:r>
          </a:p>
          <a:p>
            <a:pPr marL="0" lvl="0" indent="0">
              <a:buNone/>
            </a:pP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921359"/>
              </p:ext>
            </p:extLst>
          </p:nvPr>
        </p:nvGraphicFramePr>
        <p:xfrm>
          <a:off x="539552" y="2852936"/>
          <a:ext cx="7776864" cy="3373512"/>
        </p:xfrm>
        <a:graphic>
          <a:graphicData uri="http://schemas.openxmlformats.org/drawingml/2006/table">
            <a:tbl>
              <a:tblPr/>
              <a:tblGrid>
                <a:gridCol w="4375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773">
                <a:tc>
                  <a:txBody>
                    <a:bodyPr/>
                    <a:lstStyle/>
                    <a:p>
                      <a:pPr algn="l" fontAlgn="b"/>
                      <a:endParaRPr lang="it-IT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829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Domande di Autorizzazione RICEVUTE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829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Domande di Autorizzazione EVASE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829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entro i termini di legge (30/15 gg)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773">
                <a:tc>
                  <a:txBody>
                    <a:bodyPr/>
                    <a:lstStyle/>
                    <a:p>
                      <a:pPr algn="r" fontAlgn="b"/>
                      <a:endParaRPr lang="it-IT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200" b="0" i="0" u="none" strike="noStrike" baseline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200" b="0" i="0" u="none" strike="noStrike" baseline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200" b="0" i="0" u="none" strike="noStrike" baseline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773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Esiti: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200" b="0" i="0" u="none" strike="noStrike" baseline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200" b="0" i="0" u="none" strike="noStrike" baseline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773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Autorizzate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773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Respinte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90381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FFFFFF"/>
                </a:solidFill>
              </a:rPr>
              <a:t>L’ATTUAZIONE DELLA DIRETTIVA IN ITALIA – </a:t>
            </a:r>
            <a:r>
              <a:rPr lang="it-IT" sz="3200" b="1" dirty="0">
                <a:solidFill>
                  <a:schemeClr val="bg1"/>
                </a:solidFill>
              </a:rPr>
              <a:t>Le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b="1" dirty="0">
                <a:solidFill>
                  <a:schemeClr val="bg1"/>
                </a:solidFill>
              </a:rPr>
              <a:t>Richieste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b="1" dirty="0">
                <a:solidFill>
                  <a:schemeClr val="bg1"/>
                </a:solidFill>
              </a:rPr>
              <a:t>nel 2014 e 2015</a:t>
            </a:r>
            <a:endParaRPr lang="it-IT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Richieste con autorizzazione preventiva (2 di 4)</a:t>
            </a:r>
          </a:p>
          <a:p>
            <a:r>
              <a:rPr lang="it-IT" b="1" dirty="0">
                <a:solidFill>
                  <a:schemeClr val="bg1"/>
                </a:solidFill>
              </a:rPr>
              <a:t>Domande AUTORIZZATE, disaggregate per </a:t>
            </a:r>
            <a:r>
              <a:rPr lang="it-IT" sz="3200" b="1" u="sng" dirty="0">
                <a:solidFill>
                  <a:schemeClr val="bg1"/>
                </a:solidFill>
              </a:rPr>
              <a:t>MOTIVO DELLA DOMANDA DI AUTORIZZAZIONE</a:t>
            </a:r>
          </a:p>
          <a:p>
            <a:pPr marL="457200" lvl="1" indent="0">
              <a:buNone/>
            </a:pP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983048"/>
              </p:ext>
            </p:extLst>
          </p:nvPr>
        </p:nvGraphicFramePr>
        <p:xfrm>
          <a:off x="467544" y="3228212"/>
          <a:ext cx="7704856" cy="2369010"/>
        </p:xfrm>
        <a:graphic>
          <a:graphicData uri="http://schemas.openxmlformats.org/drawingml/2006/table">
            <a:tbl>
              <a:tblPr/>
              <a:tblGrid>
                <a:gridCol w="5265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713">
                <a:tc>
                  <a:txBody>
                    <a:bodyPr/>
                    <a:lstStyle/>
                    <a:p>
                      <a:pPr algn="r" fontAlgn="b"/>
                      <a:endParaRPr lang="it-IT" sz="2200" b="0" i="0" u="sng" strike="noStrike" baseline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64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Ricovero di almeno una notte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34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Infrastrutture/Macchinari specializzati/costosi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613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Valutazione del rischio per il paziente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2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Valutazione del rischio per la popolazione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Valutazione del prestatore di assistenza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15777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FFFFFF"/>
                </a:solidFill>
              </a:rPr>
              <a:t>L’ATTUAZIONE DELLA DIRETTIVA IN ITALIA – </a:t>
            </a:r>
            <a:r>
              <a:rPr lang="it-IT" sz="3200" b="1" dirty="0">
                <a:solidFill>
                  <a:srgbClr val="FFFFFF"/>
                </a:solidFill>
              </a:rPr>
              <a:t>Le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b="1" dirty="0">
                <a:solidFill>
                  <a:srgbClr val="FFFFFF"/>
                </a:solidFill>
              </a:rPr>
              <a:t>Richieste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b="1" dirty="0">
                <a:solidFill>
                  <a:srgbClr val="FFFFFF"/>
                </a:solidFill>
              </a:rPr>
              <a:t>nel </a:t>
            </a:r>
            <a:r>
              <a:rPr lang="it-IT" sz="3200" b="1" dirty="0">
                <a:solidFill>
                  <a:schemeClr val="bg1"/>
                </a:solidFill>
              </a:rPr>
              <a:t>2014 e 2015</a:t>
            </a:r>
            <a:endParaRPr lang="it-IT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dirty="0">
                <a:solidFill>
                  <a:schemeClr val="bg1"/>
                </a:solidFill>
              </a:rPr>
              <a:t>Richieste con autorizzazione preventiva</a:t>
            </a:r>
            <a:r>
              <a:rPr lang="it-IT" spc="-150" dirty="0">
                <a:solidFill>
                  <a:schemeClr val="bg1"/>
                </a:solidFill>
              </a:rPr>
              <a:t> (3 di 4)</a:t>
            </a:r>
          </a:p>
          <a:p>
            <a:pPr lvl="0"/>
            <a:r>
              <a:rPr lang="it-IT" b="1" dirty="0">
                <a:solidFill>
                  <a:schemeClr val="bg1"/>
                </a:solidFill>
              </a:rPr>
              <a:t>Domande di RIMBORSO per le domande preventivamente autorizzate:</a:t>
            </a:r>
          </a:p>
          <a:p>
            <a:pPr marL="0" lvl="0" indent="0">
              <a:buNone/>
            </a:pP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702730"/>
              </p:ext>
            </p:extLst>
          </p:nvPr>
        </p:nvGraphicFramePr>
        <p:xfrm>
          <a:off x="395536" y="3284984"/>
          <a:ext cx="7855044" cy="3168352"/>
        </p:xfrm>
        <a:graphic>
          <a:graphicData uri="http://schemas.openxmlformats.org/drawingml/2006/table">
            <a:tbl>
              <a:tblPr/>
              <a:tblGrid>
                <a:gridCol w="3792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769">
                <a:tc>
                  <a:txBody>
                    <a:bodyPr/>
                    <a:lstStyle/>
                    <a:p>
                      <a:pPr algn="r" fontAlgn="b"/>
                      <a:endParaRPr lang="it-IT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473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Domande di Rimborso RICEVUTE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69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Domande di Rimborso EVASE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69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entro i termini di legge (60gg)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249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Esiti: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2200" b="0" i="0" u="none" strike="noStrike" baseline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69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Accolte (rimborsate)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769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Respinte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785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Valore dei rimborsi effettuati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€  311.287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€ 196.321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€ 507.608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82950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FFFFFF"/>
                </a:solidFill>
              </a:rPr>
              <a:t>L’ATTUAZIONE DELLA DIRETTIVA IN ITALIA – </a:t>
            </a:r>
            <a:r>
              <a:rPr lang="it-IT" sz="3200" b="1" dirty="0">
                <a:solidFill>
                  <a:srgbClr val="FFFFFF"/>
                </a:solidFill>
              </a:rPr>
              <a:t>Le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b="1" dirty="0">
                <a:solidFill>
                  <a:srgbClr val="FFFFFF"/>
                </a:solidFill>
              </a:rPr>
              <a:t>Richieste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b="1" dirty="0">
                <a:solidFill>
                  <a:srgbClr val="FFFFFF"/>
                </a:solidFill>
              </a:rPr>
              <a:t>nel </a:t>
            </a:r>
            <a:r>
              <a:rPr lang="it-IT" sz="3200" b="1" dirty="0">
                <a:solidFill>
                  <a:schemeClr val="bg1"/>
                </a:solidFill>
              </a:rPr>
              <a:t>2014 e 2015</a:t>
            </a:r>
            <a:endParaRPr lang="it-IT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Richieste con autorizzazione preventiva (4 di 4)</a:t>
            </a:r>
          </a:p>
          <a:p>
            <a:r>
              <a:rPr lang="it-IT" b="1" dirty="0">
                <a:solidFill>
                  <a:schemeClr val="bg1"/>
                </a:solidFill>
              </a:rPr>
              <a:t>Domande di autorizzazione RESPINTE, disaggregate per </a:t>
            </a:r>
            <a:r>
              <a:rPr lang="it-IT" b="1" u="sng" dirty="0">
                <a:solidFill>
                  <a:schemeClr val="bg1"/>
                </a:solidFill>
              </a:rPr>
              <a:t>MOTIVO DI RIFIUTO</a:t>
            </a:r>
          </a:p>
          <a:p>
            <a:pPr marL="0" indent="0">
              <a:buNone/>
            </a:pP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883758"/>
              </p:ext>
            </p:extLst>
          </p:nvPr>
        </p:nvGraphicFramePr>
        <p:xfrm>
          <a:off x="323528" y="3366694"/>
          <a:ext cx="8136904" cy="2320857"/>
        </p:xfrm>
        <a:graphic>
          <a:graphicData uri="http://schemas.openxmlformats.org/drawingml/2006/table">
            <a:tbl>
              <a:tblPr/>
              <a:tblGrid>
                <a:gridCol w="4909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r" fontAlgn="b"/>
                      <a:endParaRPr lang="it-IT" sz="2200" b="0" i="0" u="sng" strike="noStrike" baseline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Possibilità di fornire la prestazione in Italia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338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Prestazione non compresa nei LEA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Rischio per il paziente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271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Rischio per la popolazione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498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Prestatore di assistenza rischioso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77940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FFFFFF"/>
                </a:solidFill>
              </a:rPr>
              <a:t>L’ATTUAZIONE DELLA DIRETTIVA IN ITALIA – </a:t>
            </a:r>
            <a:r>
              <a:rPr lang="it-IT" sz="3200" b="1" dirty="0">
                <a:solidFill>
                  <a:srgbClr val="FFFFFF"/>
                </a:solidFill>
              </a:rPr>
              <a:t>Le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b="1" dirty="0">
                <a:solidFill>
                  <a:srgbClr val="FFFFFF"/>
                </a:solidFill>
              </a:rPr>
              <a:t>Richieste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b="1" dirty="0">
                <a:solidFill>
                  <a:srgbClr val="FFFFFF"/>
                </a:solidFill>
              </a:rPr>
              <a:t>nel </a:t>
            </a:r>
            <a:r>
              <a:rPr lang="it-IT" sz="3200" b="1" dirty="0">
                <a:solidFill>
                  <a:schemeClr val="bg1"/>
                </a:solidFill>
              </a:rPr>
              <a:t>2014 e 2015</a:t>
            </a:r>
            <a:endParaRPr lang="it-IT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spc="-150" dirty="0">
                <a:solidFill>
                  <a:schemeClr val="bg1"/>
                </a:solidFill>
              </a:rPr>
              <a:t>Richieste SENZA autorizzazione preventiva</a:t>
            </a:r>
          </a:p>
          <a:p>
            <a:r>
              <a:rPr lang="it-IT" b="1" dirty="0">
                <a:solidFill>
                  <a:schemeClr val="bg1"/>
                </a:solidFill>
              </a:rPr>
              <a:t>Domande di RIMBORSO per le richieste non preventivamente autorizzate</a:t>
            </a:r>
          </a:p>
          <a:p>
            <a:pPr marL="0" indent="0">
              <a:buNone/>
            </a:pP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5735-D1E7-4552-97E6-6B18391CBE04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810315"/>
              </p:ext>
            </p:extLst>
          </p:nvPr>
        </p:nvGraphicFramePr>
        <p:xfrm>
          <a:off x="395536" y="3212976"/>
          <a:ext cx="7994934" cy="3133715"/>
        </p:xfrm>
        <a:graphic>
          <a:graphicData uri="http://schemas.openxmlformats.org/drawingml/2006/table">
            <a:tbl>
              <a:tblPr/>
              <a:tblGrid>
                <a:gridCol w="3792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951">
                <a:tc>
                  <a:txBody>
                    <a:bodyPr/>
                    <a:lstStyle/>
                    <a:p>
                      <a:pPr algn="l" fontAlgn="b"/>
                      <a:endParaRPr lang="it-IT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75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Domande di Rimborso RICEVUTE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951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Domande di Rimborso EVASE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51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entro i termini di legge (60gg)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951">
                <a:tc>
                  <a:txBody>
                    <a:bodyPr/>
                    <a:lstStyle/>
                    <a:p>
                      <a:pPr algn="l" fontAlgn="b"/>
                      <a:endParaRPr lang="it-IT" sz="2200" b="0" i="0" u="none" strike="noStrike" baseline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200" b="0" i="0" u="none" strike="noStrike" baseline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200" b="0" i="0" u="none" strike="noStrike" baseline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951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Esiti: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200" b="0" i="0" u="none" strike="noStrike" baseline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200" b="0" i="0" u="none" strike="noStrike" baseline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2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951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Accolte (rimborsate)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951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Respinte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951">
                <a:tc>
                  <a:txBody>
                    <a:bodyPr/>
                    <a:lstStyle/>
                    <a:p>
                      <a:pPr algn="r" fontAlgn="b"/>
                      <a:r>
                        <a:rPr lang="it-IT" sz="22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Valore dei rimborsi effettuati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   € 208.740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it-IT" sz="2200" b="0" i="0" u="none" strike="noStrike" baseline="0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€ 21.634</a:t>
                      </a:r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   € 230.374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25083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Struttura predefinita">
  <a:themeElements>
    <a:clrScheme name="Personalizza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4950</TotalTime>
  <Words>1386</Words>
  <Application>Microsoft Office PowerPoint</Application>
  <PresentationFormat>Presentazione su schermo (4:3)</PresentationFormat>
  <Paragraphs>521</Paragraphs>
  <Slides>25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MS PGothic</vt:lpstr>
      <vt:lpstr>MS PGothic</vt:lpstr>
      <vt:lpstr>Arial</vt:lpstr>
      <vt:lpstr>Arial Rounded MT Bold</vt:lpstr>
      <vt:lpstr>Calibri</vt:lpstr>
      <vt:lpstr>Times New Roman</vt:lpstr>
      <vt:lpstr>1_Struttura predefinita</vt:lpstr>
      <vt:lpstr>  LA MOBILITÀ INTERNAZIONALE DEI PAZIENTI Opportunità per i Servizi Sanitari Regionali di Friuli Venezia Giulia e Veneto  I dati italiani del National Contact Point del Ministero della Salute  a cura di Paolo Cardone  </vt:lpstr>
      <vt:lpstr>I DATI SULL’ATTUAZIONE DELLA DIRETTIVA NELLA UE</vt:lpstr>
      <vt:lpstr>L’ATTUAZIONE DELLA DIRETTIVA IN ITALIA – Le Richieste nel 2014 e 2015</vt:lpstr>
      <vt:lpstr>L’ATTUAZIONE DELLA DIRETTIVA IN ITALIA – Le Richieste nel 2014 e 2015</vt:lpstr>
      <vt:lpstr>L’ATTUAZIONE DELLA DIRETTIVA IN ITALIA – Le Richieste nel 2014 e 2015</vt:lpstr>
      <vt:lpstr>L’ATTUAZIONE DELLA DIRETTIVA IN ITALIA – Le Richieste nel 2014 e 2015</vt:lpstr>
      <vt:lpstr>L’ATTUAZIONE DELLA DIRETTIVA IN ITALIA – Le Richieste nel 2014 e 2015</vt:lpstr>
      <vt:lpstr>L’ATTUAZIONE DELLA DIRETTIVA IN ITALIA – Le Richieste nel 2014 e 2015</vt:lpstr>
      <vt:lpstr>L’ATTUAZIONE DELLA DIRETTIVA IN ITALIA – Le Richieste nel 2014 e 2015</vt:lpstr>
      <vt:lpstr>L’ATTUAZIONE DELLA DIRETTIVA IN ITALIA – Le Richieste nel 2014 e 2015</vt:lpstr>
      <vt:lpstr>L’ATTUAZIONE DELLA DIRETTIVA nelle REGIONI – Le Richieste nel 2014 e 2015</vt:lpstr>
      <vt:lpstr>L’ATTUAZIONE DELLA DIRETTIVA nelle REGIONI – Le Richieste nel 2014 e 2015</vt:lpstr>
      <vt:lpstr>L’ATTUAZIONE DELLA DIRETTIVA nelle REGIONI – Le Richieste nel 2014 e 2015</vt:lpstr>
      <vt:lpstr>L’ATTUAZIONE DELLA DIRETTIVA nelle REGIONI – Le Richieste nel 2014 e 2015</vt:lpstr>
      <vt:lpstr>L’ATTUAZIONE DELLA DIRETTIVA nella UE (+SEE) – I dati 2015</vt:lpstr>
      <vt:lpstr>L’ATTUAZIONE DELLA DIRETTIVA nella UE (+SEE) – Le richieste nel 2015</vt:lpstr>
      <vt:lpstr>L’ATTUAZIONE DELLA DIRETTIVA nella UE (+SEE) – Le Autorizzazioni Preventive nel 2015</vt:lpstr>
      <vt:lpstr>L’ATTUAZIONE DELLA DIRETTIVA nella UE (+SEE) – I Rimborsi per richieste senza Autorizzazione Preventiva nel 2015</vt:lpstr>
      <vt:lpstr>L’ATTUAZIONE DELLA DIRETTIVA IN ITALIA – il National Contact Point</vt:lpstr>
      <vt:lpstr>L’ATTUAZIONE DELLA DIRETTIVA IN ITALIA – il National Contact Point</vt:lpstr>
      <vt:lpstr>L’ATTUAZIONE DELLA DIRETTIVA IN ITALIA – il National Contact Point</vt:lpstr>
      <vt:lpstr>L’ATTUAZIONE DELLA DIRETTIVA IN ITALIA – il National Contact Point</vt:lpstr>
      <vt:lpstr>L’ATTUAZIONE DELLA DIRETTIVA IN ITALIA – il National Contact 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MOBILITA’ SANITARIA IN AMBITO COMUNITARIO  Reporting  Direttiva 2011/24/UE</dc:title>
  <dc:creator>Paolo Cardone</dc:creator>
  <cp:lastModifiedBy>federsanita udine</cp:lastModifiedBy>
  <cp:revision>154</cp:revision>
  <dcterms:created xsi:type="dcterms:W3CDTF">2014-03-05T15:15:57Z</dcterms:created>
  <dcterms:modified xsi:type="dcterms:W3CDTF">2017-02-20T14:50:55Z</dcterms:modified>
</cp:coreProperties>
</file>