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60" r:id="rId2"/>
    <p:sldId id="268" r:id="rId3"/>
    <p:sldId id="361" r:id="rId4"/>
    <p:sldId id="362" r:id="rId5"/>
    <p:sldId id="326" r:id="rId6"/>
    <p:sldId id="363" r:id="rId7"/>
    <p:sldId id="369" r:id="rId8"/>
    <p:sldId id="328" r:id="rId9"/>
    <p:sldId id="370" r:id="rId10"/>
    <p:sldId id="367" r:id="rId11"/>
    <p:sldId id="388" r:id="rId12"/>
    <p:sldId id="343" r:id="rId13"/>
    <p:sldId id="296" r:id="rId14"/>
    <p:sldId id="366" r:id="rId15"/>
    <p:sldId id="373" r:id="rId16"/>
    <p:sldId id="376" r:id="rId17"/>
    <p:sldId id="371" r:id="rId18"/>
    <p:sldId id="324" r:id="rId19"/>
    <p:sldId id="372" r:id="rId20"/>
    <p:sldId id="391" r:id="rId21"/>
    <p:sldId id="330" r:id="rId22"/>
    <p:sldId id="291" r:id="rId23"/>
    <p:sldId id="295" r:id="rId24"/>
    <p:sldId id="299" r:id="rId25"/>
    <p:sldId id="383" r:id="rId26"/>
    <p:sldId id="382" r:id="rId27"/>
    <p:sldId id="289" r:id="rId28"/>
    <p:sldId id="290" r:id="rId29"/>
    <p:sldId id="377" r:id="rId30"/>
    <p:sldId id="345" r:id="rId31"/>
    <p:sldId id="350" r:id="rId32"/>
    <p:sldId id="333" r:id="rId33"/>
    <p:sldId id="358" r:id="rId34"/>
    <p:sldId id="335" r:id="rId35"/>
    <p:sldId id="336" r:id="rId36"/>
    <p:sldId id="306" r:id="rId37"/>
    <p:sldId id="393" r:id="rId38"/>
    <p:sldId id="394" r:id="rId39"/>
    <p:sldId id="356" r:id="rId40"/>
    <p:sldId id="357" r:id="rId41"/>
    <p:sldId id="387" r:id="rId42"/>
    <p:sldId id="355" r:id="rId43"/>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Verdana" pitchFamily="34" charset="0"/>
        <a:ea typeface="+mn-ea"/>
        <a:cs typeface="Arial" charset="0"/>
      </a:defRPr>
    </a:lvl1pPr>
    <a:lvl2pPr marL="457200" algn="l" defTabSz="457200" rtl="0" fontAlgn="base">
      <a:spcBef>
        <a:spcPct val="0"/>
      </a:spcBef>
      <a:spcAft>
        <a:spcPct val="0"/>
      </a:spcAft>
      <a:defRPr kern="1200">
        <a:solidFill>
          <a:schemeClr val="tx1"/>
        </a:solidFill>
        <a:latin typeface="Verdana" pitchFamily="34" charset="0"/>
        <a:ea typeface="+mn-ea"/>
        <a:cs typeface="Arial" charset="0"/>
      </a:defRPr>
    </a:lvl2pPr>
    <a:lvl3pPr marL="914400" algn="l" defTabSz="457200" rtl="0" fontAlgn="base">
      <a:spcBef>
        <a:spcPct val="0"/>
      </a:spcBef>
      <a:spcAft>
        <a:spcPct val="0"/>
      </a:spcAft>
      <a:defRPr kern="1200">
        <a:solidFill>
          <a:schemeClr val="tx1"/>
        </a:solidFill>
        <a:latin typeface="Verdana" pitchFamily="34" charset="0"/>
        <a:ea typeface="+mn-ea"/>
        <a:cs typeface="Arial" charset="0"/>
      </a:defRPr>
    </a:lvl3pPr>
    <a:lvl4pPr marL="1371600" algn="l" defTabSz="457200" rtl="0" fontAlgn="base">
      <a:spcBef>
        <a:spcPct val="0"/>
      </a:spcBef>
      <a:spcAft>
        <a:spcPct val="0"/>
      </a:spcAft>
      <a:defRPr kern="1200">
        <a:solidFill>
          <a:schemeClr val="tx1"/>
        </a:solidFill>
        <a:latin typeface="Verdana" pitchFamily="34" charset="0"/>
        <a:ea typeface="+mn-ea"/>
        <a:cs typeface="Arial" charset="0"/>
      </a:defRPr>
    </a:lvl4pPr>
    <a:lvl5pPr marL="1828800" algn="l" defTabSz="457200"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2D3E8"/>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660"/>
  </p:normalViewPr>
  <p:slideViewPr>
    <p:cSldViewPr snapToGrid="0" snapToObjects="1">
      <p:cViewPr varScale="1">
        <p:scale>
          <a:sx n="82" d="100"/>
          <a:sy n="82" d="100"/>
        </p:scale>
        <p:origin x="1685"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0EA266CD-E04D-486D-86BA-26BF7C1B7C8D}" type="datetimeFigureOut">
              <a:rPr lang="it-IT"/>
              <a:pPr>
                <a:defRPr/>
              </a:pPr>
              <a:t>11/11/2016</a:t>
            </a:fld>
            <a:endParaRPr 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E8E6CF1-8305-4624-AB7B-38539DF7537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13"/>
          <p:cNvSpPr txBox="1">
            <a:spLocks noGrp="1" noChangeArrowheads="1"/>
          </p:cNvSpPr>
          <p:nvPr/>
        </p:nvSpPr>
        <p:spPr bwMode="auto">
          <a:xfrm>
            <a:off x="0" y="8685213"/>
            <a:ext cx="2971800" cy="457200"/>
          </a:xfrm>
          <a:prstGeom prst="rect">
            <a:avLst/>
          </a:prstGeom>
          <a:noFill/>
          <a:ln>
            <a:miter lim="800000"/>
            <a:headEnd/>
            <a:tailEnd/>
          </a:ln>
        </p:spPr>
        <p:txBody>
          <a:bodyPr lIns="95553" tIns="47776" rIns="95553" bIns="47776" anchor="b"/>
          <a:lstStyle/>
          <a:p>
            <a:pPr>
              <a:defRPr/>
            </a:pPr>
            <a:r>
              <a:rPr lang="it-IT" sz="1300">
                <a:latin typeface="+mn-lt"/>
                <a:cs typeface="+mn-cs"/>
              </a:rPr>
              <a:t>L.Bertinato-Palmanova 2011</a:t>
            </a:r>
          </a:p>
        </p:txBody>
      </p:sp>
      <p:sp>
        <p:nvSpPr>
          <p:cNvPr id="434179" name="Rectangle 14"/>
          <p:cNvSpPr txBox="1">
            <a:spLocks noGrp="1" noChangeArrowheads="1"/>
          </p:cNvSpPr>
          <p:nvPr/>
        </p:nvSpPr>
        <p:spPr bwMode="auto">
          <a:xfrm>
            <a:off x="3884613" y="8685213"/>
            <a:ext cx="2971800" cy="457200"/>
          </a:xfrm>
          <a:prstGeom prst="rect">
            <a:avLst/>
          </a:prstGeom>
          <a:noFill/>
          <a:ln>
            <a:miter lim="800000"/>
            <a:headEnd/>
            <a:tailEnd/>
          </a:ln>
        </p:spPr>
        <p:txBody>
          <a:bodyPr lIns="95553" tIns="47776" rIns="95553" bIns="47776" anchor="b"/>
          <a:lstStyle/>
          <a:p>
            <a:pPr algn="r">
              <a:defRPr/>
            </a:pPr>
            <a:fld id="{59DF2558-E08B-4662-805B-611580E6EB28}" type="slidenum">
              <a:rPr lang="it-IT" sz="1300">
                <a:latin typeface="+mn-lt"/>
                <a:cs typeface="+mn-cs"/>
              </a:rPr>
              <a:pPr algn="r">
                <a:defRPr/>
              </a:pPr>
              <a:t>5</a:t>
            </a:fld>
            <a:endParaRPr lang="it-IT" sz="1300">
              <a:latin typeface="+mn-lt"/>
              <a:cs typeface="+mn-cs"/>
            </a:endParaRPr>
          </a:p>
        </p:txBody>
      </p:sp>
      <p:sp>
        <p:nvSpPr>
          <p:cNvPr id="21508" name="Text Box 1"/>
          <p:cNvSpPr txBox="1">
            <a:spLocks noChangeArrowheads="1"/>
          </p:cNvSpPr>
          <p:nvPr/>
        </p:nvSpPr>
        <p:spPr bwMode="auto">
          <a:xfrm>
            <a:off x="0" y="8688388"/>
            <a:ext cx="2967038" cy="452437"/>
          </a:xfrm>
          <a:prstGeom prst="rect">
            <a:avLst/>
          </a:prstGeom>
          <a:noFill/>
          <a:ln w="9525">
            <a:noFill/>
            <a:round/>
            <a:headEnd/>
            <a:tailEnd/>
          </a:ln>
        </p:spPr>
        <p:txBody>
          <a:bodyPr lIns="90016" tIns="46808" rIns="90016" bIns="46808"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r>
              <a:rPr lang="it-IT" sz="1200">
                <a:solidFill>
                  <a:srgbClr val="000000"/>
                </a:solidFill>
                <a:latin typeface="Calibri" pitchFamily="34" charset="0"/>
                <a:cs typeface="Segoe UI" pitchFamily="34" charset="0"/>
              </a:rPr>
              <a:t>L.Bertinato-Palmanova 2011</a:t>
            </a:r>
          </a:p>
        </p:txBody>
      </p:sp>
      <p:sp>
        <p:nvSpPr>
          <p:cNvPr id="21509" name="Text Box 2"/>
          <p:cNvSpPr txBox="1">
            <a:spLocks noChangeArrowheads="1"/>
          </p:cNvSpPr>
          <p:nvPr/>
        </p:nvSpPr>
        <p:spPr bwMode="auto">
          <a:xfrm>
            <a:off x="3887788" y="8688388"/>
            <a:ext cx="2967037" cy="452437"/>
          </a:xfrm>
          <a:prstGeom prst="rect">
            <a:avLst/>
          </a:prstGeom>
          <a:noFill/>
          <a:ln w="9525">
            <a:noFill/>
            <a:round/>
            <a:headEnd/>
            <a:tailEnd/>
          </a:ln>
        </p:spPr>
        <p:txBody>
          <a:bodyPr lIns="90016" tIns="46808" rIns="90016" bIns="46808"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fld id="{E98B30AA-E8DD-43B6-A286-37C1FC84D3C4}" type="slidenum">
              <a:rPr lang="it-IT" sz="1200">
                <a:solidFill>
                  <a:srgbClr val="000000"/>
                </a:solidFill>
                <a:latin typeface="Calibri" pitchFamily="34" charset="0"/>
                <a:cs typeface="Segoe UI"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t>5</a:t>
            </a:fld>
            <a:endParaRPr lang="it-IT" sz="1200">
              <a:solidFill>
                <a:srgbClr val="000000"/>
              </a:solidFill>
              <a:latin typeface="Calibri" pitchFamily="34" charset="0"/>
              <a:cs typeface="Segoe UI" pitchFamily="34" charset="0"/>
            </a:endParaRPr>
          </a:p>
        </p:txBody>
      </p:sp>
      <p:sp>
        <p:nvSpPr>
          <p:cNvPr id="21510" name="Rectangle 3"/>
          <p:cNvSpPr>
            <a:spLocks noGrp="1" noRot="1" noChangeAspect="1" noChangeArrowheads="1" noTextEdit="1"/>
          </p:cNvSpPr>
          <p:nvPr>
            <p:ph type="sldImg"/>
          </p:nvPr>
        </p:nvSpPr>
        <p:spPr>
          <a:xfrm>
            <a:off x="1144588" y="687388"/>
            <a:ext cx="4565650" cy="3424237"/>
          </a:xfrm>
          <a:solidFill>
            <a:srgbClr val="FFFFFF"/>
          </a:solidFill>
          <a:ln/>
        </p:spPr>
      </p:sp>
      <p:sp>
        <p:nvSpPr>
          <p:cNvPr id="21511" name="Rectangle 4"/>
          <p:cNvSpPr>
            <a:spLocks noGrp="1" noChangeArrowheads="1"/>
          </p:cNvSpPr>
          <p:nvPr>
            <p:ph type="body" idx="1"/>
          </p:nvPr>
        </p:nvSpPr>
        <p:spPr>
          <a:xfrm>
            <a:off x="914400" y="4343400"/>
            <a:ext cx="5027613" cy="4113213"/>
          </a:xfrm>
          <a:noFill/>
          <a:ln/>
        </p:spPr>
        <p:txBody>
          <a:bodyPr wrap="none" lIns="95553" tIns="47776" rIns="95553" bIns="47776" anchor="ctr"/>
          <a:lstStyle/>
          <a:p>
            <a:pPr defTabSz="457200" eaLnBrk="1" hangingPunct="1">
              <a:spcBef>
                <a:spcPct val="0"/>
              </a:spcBef>
            </a:pP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Rot="1" noChangeAspect="1" noChangeArrowheads="1" noTextEdit="1"/>
          </p:cNvSpPr>
          <p:nvPr>
            <p:ph type="sldImg"/>
          </p:nvPr>
        </p:nvSpPr>
        <p:spPr>
          <a:xfrm>
            <a:off x="1146175" y="687388"/>
            <a:ext cx="4567238" cy="3425825"/>
          </a:xfrm>
          <a:ln/>
        </p:spPr>
      </p:sp>
      <p:sp>
        <p:nvSpPr>
          <p:cNvPr id="275458" name="Rectangle 3"/>
          <p:cNvSpPr>
            <a:spLocks noGrp="1" noChangeArrowheads="1"/>
          </p:cNvSpPr>
          <p:nvPr>
            <p:ph type="body" idx="1"/>
          </p:nvPr>
        </p:nvSpPr>
        <p:spPr>
          <a:noFill/>
          <a:ln/>
        </p:spPr>
        <p:txBody>
          <a:bodyPr lIns="95553" tIns="47776" rIns="95553" bIns="47776"/>
          <a:lstStyle/>
          <a:p>
            <a:pPr defTabSz="457200" eaLnBrk="1" hangingPunct="1">
              <a:spcBef>
                <a:spcPct val="0"/>
              </a:spcBef>
            </a:pPr>
            <a:endParaRPr lang="it-IT">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lIns="95553" tIns="47776" rIns="95553" bIns="47776" anchor="b"/>
          <a:lstStyle/>
          <a:p>
            <a:pPr algn="r">
              <a:defRPr/>
            </a:pPr>
            <a:fld id="{DE78244B-EAB5-4A08-A047-6B3C5DE1D7A1}" type="slidenum">
              <a:rPr lang="en-GB" sz="1300">
                <a:solidFill>
                  <a:srgbClr val="000000"/>
                </a:solidFill>
                <a:latin typeface="+mn-lt"/>
                <a:cs typeface="+mn-cs"/>
              </a:rPr>
              <a:pPr algn="r">
                <a:defRPr/>
              </a:pPr>
              <a:t>22</a:t>
            </a:fld>
            <a:endParaRPr lang="en-GB" sz="1300">
              <a:solidFill>
                <a:srgbClr val="000000"/>
              </a:solidFill>
              <a:latin typeface="+mn-lt"/>
              <a:cs typeface="+mn-cs"/>
            </a:endParaRPr>
          </a:p>
        </p:txBody>
      </p:sp>
      <p:sp>
        <p:nvSpPr>
          <p:cNvPr id="279554" name="Rectangle 2"/>
          <p:cNvSpPr>
            <a:spLocks noGrp="1" noRot="1" noChangeAspect="1" noChangeArrowheads="1" noTextEdit="1"/>
          </p:cNvSpPr>
          <p:nvPr>
            <p:ph type="sldImg"/>
          </p:nvPr>
        </p:nvSpPr>
        <p:spPr>
          <a:xfrm>
            <a:off x="1146175" y="687388"/>
            <a:ext cx="4567238" cy="3425825"/>
          </a:xfrm>
          <a:solidFill>
            <a:srgbClr val="FFFFFF"/>
          </a:solidFill>
          <a:ln/>
        </p:spPr>
      </p:sp>
      <p:sp>
        <p:nvSpPr>
          <p:cNvPr id="279555" name="Rectangle 3"/>
          <p:cNvSpPr>
            <a:spLocks noGrp="1" noChangeArrowheads="1"/>
          </p:cNvSpPr>
          <p:nvPr>
            <p:ph type="body" idx="1"/>
          </p:nvPr>
        </p:nvSpPr>
        <p:spPr>
          <a:solidFill>
            <a:srgbClr val="FFFFFF"/>
          </a:solidFill>
          <a:ln>
            <a:solidFill>
              <a:srgbClr val="000000"/>
            </a:solidFill>
          </a:ln>
        </p:spPr>
        <p:txBody>
          <a:bodyPr lIns="95553" tIns="47776" rIns="95553" bIns="47776"/>
          <a:lstStyle/>
          <a:p>
            <a:pPr defTabSz="457200" eaLnBrk="1" hangingPunct="1">
              <a:spcBef>
                <a:spcPct val="0"/>
              </a:spcBef>
            </a:pPr>
            <a:endParaRPr lang="it-IT">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TextEdit="1"/>
          </p:cNvSpPr>
          <p:nvPr>
            <p:ph type="sldImg"/>
          </p:nvPr>
        </p:nvSpPr>
        <p:spPr>
          <a:xfrm>
            <a:off x="1193800" y="704850"/>
            <a:ext cx="4521200" cy="3390900"/>
          </a:xfrm>
          <a:ln/>
        </p:spPr>
      </p:sp>
      <p:sp>
        <p:nvSpPr>
          <p:cNvPr id="287746" name="Rectangle 3"/>
          <p:cNvSpPr>
            <a:spLocks noGrp="1"/>
          </p:cNvSpPr>
          <p:nvPr>
            <p:ph type="body" idx="1"/>
          </p:nvPr>
        </p:nvSpPr>
        <p:spPr>
          <a:xfrm>
            <a:off x="687388" y="4378325"/>
            <a:ext cx="5651500" cy="4462463"/>
          </a:xfrm>
          <a:noFill/>
          <a:ln/>
        </p:spPr>
        <p:txBody>
          <a:bodyPr lIns="93594" tIns="46797" rIns="93594" bIns="46797"/>
          <a:lstStyle/>
          <a:p>
            <a:r>
              <a:rPr lang="en-GB" sz="1300"/>
              <a:t>This is what the EuropeService with the “Health insurance Card" looks like.</a:t>
            </a:r>
          </a:p>
          <a:p>
            <a:r>
              <a:rPr lang="en-GB" sz="1300"/>
              <a:t>Above is the AOK-Card, in the middle a card of the Techniker Krankenkasse. Both offer this service.</a:t>
            </a:r>
          </a:p>
          <a:p>
            <a:br>
              <a:rPr lang="en-GB" sz="1300"/>
            </a:br>
            <a:r>
              <a:rPr lang="en-GB" sz="1300"/>
              <a:t>The Health Card has the European Health Insurance Card on the back of the national health insurance Card.</a:t>
            </a:r>
          </a:p>
          <a:p>
            <a:endParaRPr lang="en-GB" sz="1300"/>
          </a:p>
          <a:p>
            <a:r>
              <a:rPr lang="en-GB" sz="1300"/>
              <a:t>The implementation and the application is based on internet solutions</a:t>
            </a:r>
          </a:p>
          <a:p>
            <a:endParaRPr lang="en-GB" sz="1300"/>
          </a:p>
          <a:p>
            <a:pPr>
              <a:buFontTx/>
              <a:buChar char="•"/>
            </a:pPr>
            <a:r>
              <a:rPr lang="en-GB" sz="1300"/>
              <a:t> For the Online Verification for German people abroad, </a:t>
            </a:r>
          </a:p>
          <a:p>
            <a:pPr>
              <a:buFontTx/>
              <a:buChar char="•"/>
            </a:pPr>
            <a:r>
              <a:rPr lang="en-GB" sz="1300"/>
              <a:t> Permission of treatment and </a:t>
            </a:r>
          </a:p>
          <a:p>
            <a:pPr>
              <a:buFontTx/>
              <a:buChar char="•"/>
            </a:pPr>
            <a:r>
              <a:rPr lang="en-GB" sz="1300"/>
              <a:t> Simplification of billing-processes between hospitals and health insurer in Germany.</a:t>
            </a:r>
          </a:p>
          <a:p>
            <a:pPr>
              <a:buFontTx/>
              <a:buChar char="•"/>
            </a:pPr>
            <a:endParaRPr lang="en-GB" sz="1300"/>
          </a:p>
          <a:p>
            <a:r>
              <a:rPr lang="en-GB" sz="1300"/>
              <a:t>The EuropeService is offered to 16 Million insured in Germany. Negotiation with other interested partners in Germany are running.</a:t>
            </a:r>
          </a:p>
          <a:p>
            <a:endParaRPr lang="en-GB"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13"/>
          <p:cNvSpPr txBox="1">
            <a:spLocks noGrp="1" noChangeArrowheads="1"/>
          </p:cNvSpPr>
          <p:nvPr/>
        </p:nvSpPr>
        <p:spPr bwMode="auto">
          <a:xfrm>
            <a:off x="0" y="8685213"/>
            <a:ext cx="2971800" cy="457200"/>
          </a:xfrm>
          <a:prstGeom prst="rect">
            <a:avLst/>
          </a:prstGeom>
          <a:noFill/>
          <a:ln>
            <a:miter lim="800000"/>
            <a:headEnd/>
            <a:tailEnd/>
          </a:ln>
        </p:spPr>
        <p:txBody>
          <a:bodyPr lIns="95553" tIns="47776" rIns="95553" bIns="47776" anchor="b"/>
          <a:lstStyle/>
          <a:p>
            <a:pPr>
              <a:defRPr/>
            </a:pPr>
            <a:r>
              <a:rPr lang="it-IT" sz="1300">
                <a:latin typeface="+mn-lt"/>
                <a:cs typeface="+mn-cs"/>
              </a:rPr>
              <a:t>L.Bertinato-Palmanova 2011</a:t>
            </a:r>
          </a:p>
        </p:txBody>
      </p:sp>
      <p:sp>
        <p:nvSpPr>
          <p:cNvPr id="434179" name="Rectangle 14"/>
          <p:cNvSpPr txBox="1">
            <a:spLocks noGrp="1" noChangeArrowheads="1"/>
          </p:cNvSpPr>
          <p:nvPr/>
        </p:nvSpPr>
        <p:spPr bwMode="auto">
          <a:xfrm>
            <a:off x="3884613" y="8685213"/>
            <a:ext cx="2971800" cy="457200"/>
          </a:xfrm>
          <a:prstGeom prst="rect">
            <a:avLst/>
          </a:prstGeom>
          <a:noFill/>
          <a:ln>
            <a:miter lim="800000"/>
            <a:headEnd/>
            <a:tailEnd/>
          </a:ln>
        </p:spPr>
        <p:txBody>
          <a:bodyPr lIns="95553" tIns="47776" rIns="95553" bIns="47776" anchor="b"/>
          <a:lstStyle/>
          <a:p>
            <a:pPr algn="r">
              <a:defRPr/>
            </a:pPr>
            <a:fld id="{DCCAD8D8-104E-46BB-B88C-0524FBAF285F}" type="slidenum">
              <a:rPr lang="it-IT" sz="1300">
                <a:latin typeface="+mn-lt"/>
                <a:cs typeface="+mn-cs"/>
              </a:rPr>
              <a:pPr algn="r">
                <a:defRPr/>
              </a:pPr>
              <a:t>26</a:t>
            </a:fld>
            <a:endParaRPr lang="it-IT" sz="1300">
              <a:latin typeface="+mn-lt"/>
              <a:cs typeface="+mn-cs"/>
            </a:endParaRPr>
          </a:p>
        </p:txBody>
      </p:sp>
      <p:sp>
        <p:nvSpPr>
          <p:cNvPr id="300036" name="Text Box 1"/>
          <p:cNvSpPr txBox="1">
            <a:spLocks noChangeArrowheads="1"/>
          </p:cNvSpPr>
          <p:nvPr/>
        </p:nvSpPr>
        <p:spPr bwMode="auto">
          <a:xfrm>
            <a:off x="0" y="8688388"/>
            <a:ext cx="2967038" cy="452437"/>
          </a:xfrm>
          <a:prstGeom prst="rect">
            <a:avLst/>
          </a:prstGeom>
          <a:noFill/>
          <a:ln w="9525">
            <a:noFill/>
            <a:round/>
            <a:headEnd/>
            <a:tailEnd/>
          </a:ln>
        </p:spPr>
        <p:txBody>
          <a:bodyPr lIns="90016" tIns="46808" rIns="90016" bIns="46808"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r>
              <a:rPr lang="it-IT" sz="1200">
                <a:solidFill>
                  <a:srgbClr val="000000"/>
                </a:solidFill>
                <a:latin typeface="Calibri" pitchFamily="34" charset="0"/>
                <a:cs typeface="Segoe UI" pitchFamily="34" charset="0"/>
              </a:rPr>
              <a:t>L.Bertinato-Palmanova 2011</a:t>
            </a:r>
          </a:p>
        </p:txBody>
      </p:sp>
      <p:sp>
        <p:nvSpPr>
          <p:cNvPr id="300037" name="Text Box 2"/>
          <p:cNvSpPr txBox="1">
            <a:spLocks noChangeArrowheads="1"/>
          </p:cNvSpPr>
          <p:nvPr/>
        </p:nvSpPr>
        <p:spPr bwMode="auto">
          <a:xfrm>
            <a:off x="3887788" y="8688388"/>
            <a:ext cx="2967037" cy="452437"/>
          </a:xfrm>
          <a:prstGeom prst="rect">
            <a:avLst/>
          </a:prstGeom>
          <a:noFill/>
          <a:ln w="9525">
            <a:noFill/>
            <a:round/>
            <a:headEnd/>
            <a:tailEnd/>
          </a:ln>
        </p:spPr>
        <p:txBody>
          <a:bodyPr lIns="90016" tIns="46808" rIns="90016" bIns="46808"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fld id="{4B4539DE-0452-4152-A8F2-E6FA12A743CB}" type="slidenum">
              <a:rPr lang="it-IT" sz="1200">
                <a:solidFill>
                  <a:srgbClr val="000000"/>
                </a:solidFill>
                <a:latin typeface="Calibri" pitchFamily="34" charset="0"/>
                <a:cs typeface="Segoe UI"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t>26</a:t>
            </a:fld>
            <a:endParaRPr lang="it-IT" sz="1200">
              <a:solidFill>
                <a:srgbClr val="000000"/>
              </a:solidFill>
              <a:latin typeface="Calibri" pitchFamily="34" charset="0"/>
              <a:cs typeface="Segoe UI" pitchFamily="34" charset="0"/>
            </a:endParaRPr>
          </a:p>
        </p:txBody>
      </p:sp>
      <p:sp>
        <p:nvSpPr>
          <p:cNvPr id="300038" name="Rectangle 3"/>
          <p:cNvSpPr>
            <a:spLocks noGrp="1" noRot="1" noChangeAspect="1" noChangeArrowheads="1" noTextEdit="1"/>
          </p:cNvSpPr>
          <p:nvPr>
            <p:ph type="sldImg"/>
          </p:nvPr>
        </p:nvSpPr>
        <p:spPr>
          <a:xfrm>
            <a:off x="1144588" y="687388"/>
            <a:ext cx="4565650" cy="3424237"/>
          </a:xfrm>
          <a:solidFill>
            <a:srgbClr val="FFFFFF"/>
          </a:solidFill>
          <a:ln/>
        </p:spPr>
      </p:sp>
      <p:sp>
        <p:nvSpPr>
          <p:cNvPr id="300039" name="Rectangle 4"/>
          <p:cNvSpPr>
            <a:spLocks noGrp="1" noChangeArrowheads="1"/>
          </p:cNvSpPr>
          <p:nvPr>
            <p:ph type="body" idx="1"/>
          </p:nvPr>
        </p:nvSpPr>
        <p:spPr>
          <a:xfrm>
            <a:off x="914400" y="4343400"/>
            <a:ext cx="5027613" cy="4113213"/>
          </a:xfrm>
          <a:noFill/>
          <a:ln/>
        </p:spPr>
        <p:txBody>
          <a:bodyPr wrap="none" lIns="95553" tIns="47776" rIns="95553" bIns="47776" anchor="ctr"/>
          <a:lstStyle/>
          <a:p>
            <a:pPr defTabSz="457200" eaLnBrk="1" hangingPunct="1">
              <a:spcBef>
                <a:spcPct val="0"/>
              </a:spcBef>
            </a:pPr>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13"/>
          <p:cNvSpPr txBox="1">
            <a:spLocks noGrp="1" noChangeArrowheads="1"/>
          </p:cNvSpPr>
          <p:nvPr/>
        </p:nvSpPr>
        <p:spPr bwMode="auto">
          <a:xfrm>
            <a:off x="0" y="8685213"/>
            <a:ext cx="2971800" cy="457200"/>
          </a:xfrm>
          <a:prstGeom prst="rect">
            <a:avLst/>
          </a:prstGeom>
          <a:noFill/>
          <a:ln>
            <a:miter lim="800000"/>
            <a:headEnd/>
            <a:tailEnd/>
          </a:ln>
        </p:spPr>
        <p:txBody>
          <a:bodyPr lIns="95553" tIns="47776" rIns="95553" bIns="47776" anchor="b"/>
          <a:lstStyle/>
          <a:p>
            <a:pPr>
              <a:defRPr/>
            </a:pPr>
            <a:r>
              <a:rPr lang="it-IT" sz="1300">
                <a:latin typeface="+mn-lt"/>
                <a:cs typeface="+mn-cs"/>
              </a:rPr>
              <a:t>L.Bertinato-Palmanova 2011</a:t>
            </a:r>
          </a:p>
        </p:txBody>
      </p:sp>
      <p:sp>
        <p:nvSpPr>
          <p:cNvPr id="434179" name="Rectangle 14"/>
          <p:cNvSpPr txBox="1">
            <a:spLocks noGrp="1" noChangeArrowheads="1"/>
          </p:cNvSpPr>
          <p:nvPr/>
        </p:nvSpPr>
        <p:spPr bwMode="auto">
          <a:xfrm>
            <a:off x="3884613" y="8685213"/>
            <a:ext cx="2971800" cy="457200"/>
          </a:xfrm>
          <a:prstGeom prst="rect">
            <a:avLst/>
          </a:prstGeom>
          <a:noFill/>
          <a:ln>
            <a:miter lim="800000"/>
            <a:headEnd/>
            <a:tailEnd/>
          </a:ln>
        </p:spPr>
        <p:txBody>
          <a:bodyPr lIns="95553" tIns="47776" rIns="95553" bIns="47776" anchor="b"/>
          <a:lstStyle/>
          <a:p>
            <a:pPr algn="r">
              <a:defRPr/>
            </a:pPr>
            <a:fld id="{E09E885B-24D0-4FB1-B6E9-D107333C2EBE}" type="slidenum">
              <a:rPr lang="it-IT" sz="1300">
                <a:latin typeface="+mn-lt"/>
                <a:cs typeface="+mn-cs"/>
              </a:rPr>
              <a:pPr algn="r">
                <a:defRPr/>
              </a:pPr>
              <a:t>29</a:t>
            </a:fld>
            <a:endParaRPr lang="it-IT" sz="1300">
              <a:latin typeface="+mn-lt"/>
              <a:cs typeface="+mn-cs"/>
            </a:endParaRPr>
          </a:p>
        </p:txBody>
      </p:sp>
      <p:sp>
        <p:nvSpPr>
          <p:cNvPr id="311300" name="Text Box 1"/>
          <p:cNvSpPr txBox="1">
            <a:spLocks noChangeArrowheads="1"/>
          </p:cNvSpPr>
          <p:nvPr/>
        </p:nvSpPr>
        <p:spPr bwMode="auto">
          <a:xfrm>
            <a:off x="0" y="8688388"/>
            <a:ext cx="2967038" cy="452437"/>
          </a:xfrm>
          <a:prstGeom prst="rect">
            <a:avLst/>
          </a:prstGeom>
          <a:noFill/>
          <a:ln w="9525">
            <a:noFill/>
            <a:round/>
            <a:headEnd/>
            <a:tailEnd/>
          </a:ln>
        </p:spPr>
        <p:txBody>
          <a:bodyPr lIns="90016" tIns="46808" rIns="90016" bIns="46808"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r>
              <a:rPr lang="it-IT" sz="1200">
                <a:solidFill>
                  <a:srgbClr val="000000"/>
                </a:solidFill>
                <a:latin typeface="Calibri" pitchFamily="34" charset="0"/>
                <a:cs typeface="Segoe UI" pitchFamily="34" charset="0"/>
              </a:rPr>
              <a:t>L.Bertinato-Palmanova 2011</a:t>
            </a:r>
          </a:p>
        </p:txBody>
      </p:sp>
      <p:sp>
        <p:nvSpPr>
          <p:cNvPr id="311301" name="Text Box 2"/>
          <p:cNvSpPr txBox="1">
            <a:spLocks noChangeArrowheads="1"/>
          </p:cNvSpPr>
          <p:nvPr/>
        </p:nvSpPr>
        <p:spPr bwMode="auto">
          <a:xfrm>
            <a:off x="3887788" y="8688388"/>
            <a:ext cx="2967037" cy="452437"/>
          </a:xfrm>
          <a:prstGeom prst="rect">
            <a:avLst/>
          </a:prstGeom>
          <a:noFill/>
          <a:ln w="9525">
            <a:noFill/>
            <a:round/>
            <a:headEnd/>
            <a:tailEnd/>
          </a:ln>
        </p:spPr>
        <p:txBody>
          <a:bodyPr lIns="90016" tIns="46808" rIns="90016" bIns="46808"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fld id="{47D163D8-6461-4D72-B1AF-75675501592C}" type="slidenum">
              <a:rPr lang="it-IT" sz="1200">
                <a:solidFill>
                  <a:srgbClr val="000000"/>
                </a:solidFill>
                <a:latin typeface="Calibri" pitchFamily="34" charset="0"/>
                <a:cs typeface="Segoe UI"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t>29</a:t>
            </a:fld>
            <a:endParaRPr lang="it-IT" sz="1200">
              <a:solidFill>
                <a:srgbClr val="000000"/>
              </a:solidFill>
              <a:latin typeface="Calibri" pitchFamily="34" charset="0"/>
              <a:cs typeface="Segoe UI" pitchFamily="34" charset="0"/>
            </a:endParaRPr>
          </a:p>
        </p:txBody>
      </p:sp>
      <p:sp>
        <p:nvSpPr>
          <p:cNvPr id="311302" name="Rectangle 3"/>
          <p:cNvSpPr>
            <a:spLocks noGrp="1" noRot="1" noChangeAspect="1" noChangeArrowheads="1" noTextEdit="1"/>
          </p:cNvSpPr>
          <p:nvPr>
            <p:ph type="sldImg"/>
          </p:nvPr>
        </p:nvSpPr>
        <p:spPr>
          <a:xfrm>
            <a:off x="1144588" y="687388"/>
            <a:ext cx="4565650" cy="3424237"/>
          </a:xfrm>
          <a:solidFill>
            <a:srgbClr val="FFFFFF"/>
          </a:solidFill>
          <a:ln/>
        </p:spPr>
      </p:sp>
      <p:sp>
        <p:nvSpPr>
          <p:cNvPr id="311303" name="Rectangle 4"/>
          <p:cNvSpPr>
            <a:spLocks noGrp="1" noChangeArrowheads="1"/>
          </p:cNvSpPr>
          <p:nvPr>
            <p:ph type="body" idx="1"/>
          </p:nvPr>
        </p:nvSpPr>
        <p:spPr>
          <a:xfrm>
            <a:off x="914400" y="4343400"/>
            <a:ext cx="5027613" cy="4113213"/>
          </a:xfrm>
          <a:noFill/>
          <a:ln/>
        </p:spPr>
        <p:txBody>
          <a:bodyPr wrap="none" lIns="95553" tIns="47776" rIns="95553" bIns="47776" anchor="ctr"/>
          <a:lstStyle/>
          <a:p>
            <a:pPr defTabSz="457200" eaLnBrk="1" hangingPunct="1">
              <a:spcBef>
                <a:spcPct val="0"/>
              </a:spcBef>
            </a:pPr>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632" tIns="45816" rIns="91632" bIns="45816"/>
          <a:lstStyle/>
          <a:p>
            <a:pPr>
              <a:buClr>
                <a:srgbClr val="000000"/>
              </a:buClr>
              <a:buSzPct val="100000"/>
              <a:buFont typeface="Times New Roman" pitchFamily="18" charset="0"/>
              <a:buNone/>
            </a:pPr>
            <a:fld id="{C3B09FA4-1527-47D3-8C3B-319D04037744}" type="slidenum">
              <a:rPr lang="it-IT" sz="4000">
                <a:solidFill>
                  <a:schemeClr val="bg1"/>
                </a:solidFill>
                <a:latin typeface="ＭＳ Ｐゴシック" pitchFamily="34" charset="-128"/>
              </a:rPr>
              <a:pPr>
                <a:buClr>
                  <a:srgbClr val="000000"/>
                </a:buClr>
                <a:buSzPct val="100000"/>
                <a:buFont typeface="Times New Roman" pitchFamily="18" charset="0"/>
                <a:buNone/>
              </a:pPr>
              <a:t>37</a:t>
            </a:fld>
            <a:endParaRPr lang="it-IT" sz="4000">
              <a:solidFill>
                <a:schemeClr val="bg1"/>
              </a:solidFill>
              <a:latin typeface="ＭＳ Ｐゴシック" pitchFamily="34" charset="-128"/>
            </a:endParaRPr>
          </a:p>
        </p:txBody>
      </p:sp>
      <p:sp>
        <p:nvSpPr>
          <p:cNvPr id="328706" name="Rectangle 2"/>
          <p:cNvSpPr>
            <a:spLocks noGrp="1" noRot="1" noChangeAspect="1" noChangeArrowheads="1" noTextEdit="1"/>
          </p:cNvSpPr>
          <p:nvPr>
            <p:ph type="sldImg"/>
          </p:nvPr>
        </p:nvSpPr>
        <p:spPr>
          <a:xfrm>
            <a:off x="1892300" y="579438"/>
            <a:ext cx="2995613" cy="2246312"/>
          </a:xfrm>
          <a:ln/>
        </p:spPr>
      </p:sp>
      <p:sp>
        <p:nvSpPr>
          <p:cNvPr id="328707" name="Rectangle 3"/>
          <p:cNvSpPr>
            <a:spLocks noGrp="1" noChangeArrowheads="1"/>
          </p:cNvSpPr>
          <p:nvPr>
            <p:ph type="body" idx="1"/>
          </p:nvPr>
        </p:nvSpPr>
        <p:spPr>
          <a:xfrm>
            <a:off x="323850" y="3051175"/>
            <a:ext cx="6172200" cy="5640388"/>
          </a:xfrm>
          <a:noFill/>
          <a:ln/>
        </p:spPr>
        <p:txBody>
          <a:bodyPr lIns="0" tIns="0" rIns="0" bIns="0"/>
          <a:lstStyle/>
          <a:p>
            <a:r>
              <a:rPr lang="it-IT"/>
              <a:t>Today in the public health sector the decisions are taken by MS and the EU, including decisions on strategies linked to reducing health inequalities. The majority of European Regions have experience in implementing activities or strategies mainly through Cross-border programmes. There is more room for communicating to the MS and to EU the results of best practice for addressing health inequalities.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lstStyle/>
          <a:p>
            <a:pPr>
              <a:buClr>
                <a:srgbClr val="000000"/>
              </a:buClr>
              <a:buSzPct val="100000"/>
              <a:buFont typeface="Times New Roman" pitchFamily="18" charset="0"/>
              <a:buNone/>
            </a:pPr>
            <a:fld id="{5F530B06-7F0F-4203-9E32-A0FBCAE47275}" type="slidenum">
              <a:rPr lang="en-GB">
                <a:solidFill>
                  <a:srgbClr val="000000"/>
                </a:solidFill>
                <a:latin typeface="Arial" charset="0"/>
              </a:rPr>
              <a:pPr>
                <a:buClr>
                  <a:srgbClr val="000000"/>
                </a:buClr>
                <a:buSzPct val="100000"/>
                <a:buFont typeface="Times New Roman" pitchFamily="18" charset="0"/>
                <a:buNone/>
              </a:pPr>
              <a:t>38</a:t>
            </a:fld>
            <a:endParaRPr lang="en-GB">
              <a:solidFill>
                <a:srgbClr val="000000"/>
              </a:solidFill>
              <a:latin typeface="Arial" charset="0"/>
            </a:endParaRPr>
          </a:p>
        </p:txBody>
      </p:sp>
      <p:sp>
        <p:nvSpPr>
          <p:cNvPr id="330754" name="Rectangle 2"/>
          <p:cNvSpPr>
            <a:spLocks noGrp="1" noRot="1" noChangeAspect="1" noChangeArrowheads="1" noTextEdit="1"/>
          </p:cNvSpPr>
          <p:nvPr>
            <p:ph type="sldImg"/>
          </p:nvPr>
        </p:nvSpPr>
        <p:spPr>
          <a:xfrm>
            <a:off x="1893888" y="579438"/>
            <a:ext cx="2995612" cy="2246312"/>
          </a:xfrm>
          <a:ln/>
        </p:spPr>
      </p:sp>
      <p:sp>
        <p:nvSpPr>
          <p:cNvPr id="330755" name="Rectangle 3"/>
          <p:cNvSpPr>
            <a:spLocks noGrp="1" noChangeArrowheads="1"/>
          </p:cNvSpPr>
          <p:nvPr>
            <p:ph type="body" idx="1"/>
          </p:nvPr>
        </p:nvSpPr>
        <p:spPr>
          <a:xfrm>
            <a:off x="323850" y="3051175"/>
            <a:ext cx="6172200" cy="5640388"/>
          </a:xfrm>
          <a:noFill/>
          <a:ln/>
        </p:spPr>
        <p:txBody>
          <a:bodyPr lIns="0" tIns="0" rIns="0" bIns="0"/>
          <a:lstStyle/>
          <a:p>
            <a:r>
              <a:rPr lang="it-IT"/>
              <a:t>Today in the public health sector the decisions are taken by MS and the EU, including decisions on strategies linked to reducing health inequalities. The majority of European Regions have experience in implementing activities or strategies mainly through Cross-border programmes. There is more room for communicating to the MS and to EU the results of best practice for addressing health inequalities.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txBox="1">
            <a:spLocks noGrp="1" noChangeArrowheads="1"/>
          </p:cNvSpPr>
          <p:nvPr/>
        </p:nvSpPr>
        <p:spPr bwMode="auto">
          <a:xfrm>
            <a:off x="3887788" y="8688388"/>
            <a:ext cx="2970212" cy="455612"/>
          </a:xfrm>
          <a:prstGeom prst="rect">
            <a:avLst/>
          </a:prstGeom>
          <a:noFill/>
          <a:ln w="9525">
            <a:noFill/>
            <a:miter lim="800000"/>
            <a:headEnd/>
            <a:tailEnd/>
          </a:ln>
        </p:spPr>
        <p:txBody>
          <a:bodyPr lIns="94056" tIns="48910" rIns="94056" bIns="48910" anchor="b"/>
          <a:lstStyle/>
          <a:p>
            <a:pPr algn="r">
              <a:tabLst>
                <a:tab pos="0" algn="l"/>
                <a:tab pos="954088" algn="l"/>
                <a:tab pos="1909763" algn="l"/>
                <a:tab pos="2865438" algn="l"/>
                <a:tab pos="3821113" algn="l"/>
                <a:tab pos="4776788" algn="l"/>
                <a:tab pos="5732463" algn="l"/>
                <a:tab pos="6688138" algn="l"/>
                <a:tab pos="7643813" algn="l"/>
                <a:tab pos="8601075" algn="l"/>
                <a:tab pos="9556750" algn="l"/>
                <a:tab pos="10512425" algn="l"/>
              </a:tabLst>
            </a:pPr>
            <a:fld id="{192DCF6B-03E2-4453-827F-4E0FCA738095}" type="slidenum">
              <a:rPr lang="it-IT" sz="1300">
                <a:solidFill>
                  <a:srgbClr val="000000"/>
                </a:solidFill>
                <a:latin typeface="Arial" charset="0"/>
              </a:rPr>
              <a:pPr algn="r">
                <a:tabLst>
                  <a:tab pos="0" algn="l"/>
                  <a:tab pos="954088" algn="l"/>
                  <a:tab pos="1909763" algn="l"/>
                  <a:tab pos="2865438" algn="l"/>
                  <a:tab pos="3821113" algn="l"/>
                  <a:tab pos="4776788" algn="l"/>
                  <a:tab pos="5732463" algn="l"/>
                  <a:tab pos="6688138" algn="l"/>
                  <a:tab pos="7643813" algn="l"/>
                  <a:tab pos="8601075" algn="l"/>
                  <a:tab pos="9556750" algn="l"/>
                  <a:tab pos="10512425" algn="l"/>
                </a:tabLst>
              </a:pPr>
              <a:t>40</a:t>
            </a:fld>
            <a:endParaRPr lang="it-IT" sz="1300">
              <a:solidFill>
                <a:srgbClr val="000000"/>
              </a:solidFill>
              <a:latin typeface="Arial" charset="0"/>
            </a:endParaRPr>
          </a:p>
        </p:txBody>
      </p:sp>
      <p:sp>
        <p:nvSpPr>
          <p:cNvPr id="333826" name="Rectangle 2"/>
          <p:cNvSpPr>
            <a:spLocks noGrp="1" noRot="1" noChangeAspect="1" noChangeArrowheads="1" noTextEdit="1"/>
          </p:cNvSpPr>
          <p:nvPr>
            <p:ph type="sldImg"/>
          </p:nvPr>
        </p:nvSpPr>
        <p:spPr>
          <a:xfrm>
            <a:off x="1146175" y="687388"/>
            <a:ext cx="4565650" cy="3424237"/>
          </a:xfrm>
          <a:ln/>
        </p:spPr>
      </p:sp>
      <p:sp>
        <p:nvSpPr>
          <p:cNvPr id="333827" name="Rectangle 3"/>
          <p:cNvSpPr>
            <a:spLocks noGrp="1" noChangeArrowheads="1"/>
          </p:cNvSpPr>
          <p:nvPr>
            <p:ph type="body" idx="1"/>
          </p:nvPr>
        </p:nvSpPr>
        <p:spPr>
          <a:xfrm>
            <a:off x="914400" y="4343400"/>
            <a:ext cx="5029200" cy="4114800"/>
          </a:xfrm>
          <a:noFill/>
          <a:ln/>
        </p:spPr>
        <p:txBody>
          <a:bodyPr lIns="94056" tIns="48910" rIns="94056" bIns="48910"/>
          <a:lstStyle/>
          <a:p>
            <a:pPr defTabSz="457200" eaLnBrk="1" hangingPunct="1">
              <a:spcBef>
                <a:spcPct val="0"/>
              </a:spcBef>
            </a:pPr>
            <a:endParaRPr lang="fr-FR">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13"/>
          <p:cNvSpPr txBox="1">
            <a:spLocks noGrp="1" noChangeArrowheads="1"/>
          </p:cNvSpPr>
          <p:nvPr/>
        </p:nvSpPr>
        <p:spPr bwMode="auto">
          <a:xfrm>
            <a:off x="0" y="8685213"/>
            <a:ext cx="2971800" cy="457200"/>
          </a:xfrm>
          <a:prstGeom prst="rect">
            <a:avLst/>
          </a:prstGeom>
          <a:noFill/>
          <a:ln>
            <a:miter lim="800000"/>
            <a:headEnd/>
            <a:tailEnd/>
          </a:ln>
        </p:spPr>
        <p:txBody>
          <a:bodyPr lIns="95553" tIns="47776" rIns="95553" bIns="47776" anchor="b"/>
          <a:lstStyle/>
          <a:p>
            <a:pPr>
              <a:defRPr/>
            </a:pPr>
            <a:r>
              <a:rPr lang="it-IT" sz="1300">
                <a:latin typeface="+mn-lt"/>
                <a:cs typeface="+mn-cs"/>
              </a:rPr>
              <a:t>L.Bertinato-Palmanova 2011</a:t>
            </a:r>
          </a:p>
        </p:txBody>
      </p:sp>
      <p:sp>
        <p:nvSpPr>
          <p:cNvPr id="434179" name="Rectangle 14"/>
          <p:cNvSpPr txBox="1">
            <a:spLocks noGrp="1" noChangeArrowheads="1"/>
          </p:cNvSpPr>
          <p:nvPr/>
        </p:nvSpPr>
        <p:spPr bwMode="auto">
          <a:xfrm>
            <a:off x="3884613" y="8685213"/>
            <a:ext cx="2971800" cy="457200"/>
          </a:xfrm>
          <a:prstGeom prst="rect">
            <a:avLst/>
          </a:prstGeom>
          <a:noFill/>
          <a:ln>
            <a:miter lim="800000"/>
            <a:headEnd/>
            <a:tailEnd/>
          </a:ln>
        </p:spPr>
        <p:txBody>
          <a:bodyPr lIns="95553" tIns="47776" rIns="95553" bIns="47776" anchor="b"/>
          <a:lstStyle/>
          <a:p>
            <a:pPr algn="r">
              <a:defRPr/>
            </a:pPr>
            <a:fld id="{A85E7959-5AEB-4B94-8CB2-67A6BD7617A7}" type="slidenum">
              <a:rPr lang="it-IT" sz="1300">
                <a:latin typeface="+mn-lt"/>
                <a:cs typeface="+mn-cs"/>
              </a:rPr>
              <a:pPr algn="r">
                <a:defRPr/>
              </a:pPr>
              <a:t>8</a:t>
            </a:fld>
            <a:endParaRPr lang="it-IT" sz="1300">
              <a:latin typeface="+mn-lt"/>
              <a:cs typeface="+mn-cs"/>
            </a:endParaRPr>
          </a:p>
        </p:txBody>
      </p:sp>
      <p:sp>
        <p:nvSpPr>
          <p:cNvPr id="28676" name="Text Box 1"/>
          <p:cNvSpPr txBox="1">
            <a:spLocks noChangeArrowheads="1"/>
          </p:cNvSpPr>
          <p:nvPr/>
        </p:nvSpPr>
        <p:spPr bwMode="auto">
          <a:xfrm>
            <a:off x="0" y="8688388"/>
            <a:ext cx="2967038" cy="452437"/>
          </a:xfrm>
          <a:prstGeom prst="rect">
            <a:avLst/>
          </a:prstGeom>
          <a:noFill/>
          <a:ln w="9525">
            <a:noFill/>
            <a:round/>
            <a:headEnd/>
            <a:tailEnd/>
          </a:ln>
        </p:spPr>
        <p:txBody>
          <a:bodyPr lIns="90016" tIns="46808" rIns="90016" bIns="46808"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r>
              <a:rPr lang="it-IT" sz="1200">
                <a:solidFill>
                  <a:srgbClr val="000000"/>
                </a:solidFill>
                <a:latin typeface="Calibri" pitchFamily="34" charset="0"/>
                <a:cs typeface="Segoe UI" pitchFamily="34" charset="0"/>
              </a:rPr>
              <a:t>L.Bertinato-Palmanova 2011</a:t>
            </a:r>
          </a:p>
        </p:txBody>
      </p:sp>
      <p:sp>
        <p:nvSpPr>
          <p:cNvPr id="28677" name="Text Box 2"/>
          <p:cNvSpPr txBox="1">
            <a:spLocks noChangeArrowheads="1"/>
          </p:cNvSpPr>
          <p:nvPr/>
        </p:nvSpPr>
        <p:spPr bwMode="auto">
          <a:xfrm>
            <a:off x="3887788" y="8688388"/>
            <a:ext cx="2967037" cy="452437"/>
          </a:xfrm>
          <a:prstGeom prst="rect">
            <a:avLst/>
          </a:prstGeom>
          <a:noFill/>
          <a:ln w="9525">
            <a:noFill/>
            <a:round/>
            <a:headEnd/>
            <a:tailEnd/>
          </a:ln>
        </p:spPr>
        <p:txBody>
          <a:bodyPr lIns="90016" tIns="46808" rIns="90016" bIns="46808"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fld id="{86436F8D-2E79-4472-A0C0-833A4BBBD103}" type="slidenum">
              <a:rPr lang="it-IT" sz="1200">
                <a:solidFill>
                  <a:srgbClr val="000000"/>
                </a:solidFill>
                <a:latin typeface="Calibri" pitchFamily="34" charset="0"/>
                <a:cs typeface="Segoe UI"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t>8</a:t>
            </a:fld>
            <a:endParaRPr lang="it-IT" sz="1200">
              <a:solidFill>
                <a:srgbClr val="000000"/>
              </a:solidFill>
              <a:latin typeface="Calibri" pitchFamily="34" charset="0"/>
              <a:cs typeface="Segoe UI" pitchFamily="34" charset="0"/>
            </a:endParaRPr>
          </a:p>
        </p:txBody>
      </p:sp>
      <p:sp>
        <p:nvSpPr>
          <p:cNvPr id="28678" name="Rectangle 3"/>
          <p:cNvSpPr>
            <a:spLocks noGrp="1" noRot="1" noChangeAspect="1" noChangeArrowheads="1" noTextEdit="1"/>
          </p:cNvSpPr>
          <p:nvPr>
            <p:ph type="sldImg"/>
          </p:nvPr>
        </p:nvSpPr>
        <p:spPr>
          <a:xfrm>
            <a:off x="1144588" y="687388"/>
            <a:ext cx="4565650" cy="3424237"/>
          </a:xfrm>
          <a:solidFill>
            <a:srgbClr val="FFFFFF"/>
          </a:solidFill>
          <a:ln/>
        </p:spPr>
      </p:sp>
      <p:sp>
        <p:nvSpPr>
          <p:cNvPr id="28679" name="Rectangle 4"/>
          <p:cNvSpPr>
            <a:spLocks noGrp="1" noChangeArrowheads="1"/>
          </p:cNvSpPr>
          <p:nvPr>
            <p:ph type="body" idx="1"/>
          </p:nvPr>
        </p:nvSpPr>
        <p:spPr>
          <a:xfrm>
            <a:off x="914400" y="4343400"/>
            <a:ext cx="5027613" cy="4113213"/>
          </a:xfrm>
          <a:noFill/>
          <a:ln/>
        </p:spPr>
        <p:txBody>
          <a:bodyPr wrap="none" lIns="95553" tIns="47776" rIns="95553" bIns="47776" anchor="ctr"/>
          <a:lstStyle/>
          <a:p>
            <a:pPr defTabSz="457200" eaLnBrk="1" hangingPunct="1">
              <a:spcBef>
                <a:spcPct val="0"/>
              </a:spcBef>
            </a:pPr>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87491" tIns="43746" rIns="87491" bIns="43746"/>
          <a:lstStyle/>
          <a:p>
            <a:pPr defTabSz="433388">
              <a:buClr>
                <a:srgbClr val="000000"/>
              </a:buClr>
              <a:buSzPct val="100000"/>
              <a:buFont typeface="Times New Roman" pitchFamily="18" charset="0"/>
              <a:buNone/>
            </a:pPr>
            <a:r>
              <a:rPr lang="it-IT" sz="3800">
                <a:solidFill>
                  <a:srgbClr val="FFFFFF"/>
                </a:solidFill>
                <a:latin typeface="Arial" charset="0"/>
              </a:rPr>
              <a:t>L.Bertinato-Palmanova 2011</a:t>
            </a:r>
          </a:p>
        </p:txBody>
      </p:sp>
      <p:sp>
        <p:nvSpPr>
          <p:cNvPr id="34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7491" tIns="43746" rIns="87491" bIns="43746"/>
          <a:lstStyle/>
          <a:p>
            <a:pPr defTabSz="433388">
              <a:buClr>
                <a:srgbClr val="000000"/>
              </a:buClr>
              <a:buSzPct val="100000"/>
              <a:buFont typeface="Times New Roman" pitchFamily="18" charset="0"/>
              <a:buNone/>
            </a:pPr>
            <a:fld id="{7B920FC3-A722-4D7B-A5BD-E168A130A249}" type="slidenum">
              <a:rPr lang="en-US" sz="3800">
                <a:solidFill>
                  <a:srgbClr val="FFFFFF"/>
                </a:solidFill>
                <a:latin typeface="Arial" charset="0"/>
              </a:rPr>
              <a:pPr defTabSz="433388">
                <a:buClr>
                  <a:srgbClr val="000000"/>
                </a:buClr>
                <a:buSzPct val="100000"/>
                <a:buFont typeface="Times New Roman" pitchFamily="18" charset="0"/>
                <a:buNone/>
              </a:pPr>
              <a:t>11</a:t>
            </a:fld>
            <a:endParaRPr lang="en-US" sz="3800">
              <a:solidFill>
                <a:srgbClr val="FFFFFF"/>
              </a:solidFill>
              <a:latin typeface="Arial" charset="0"/>
            </a:endParaRPr>
          </a:p>
        </p:txBody>
      </p:sp>
      <p:sp>
        <p:nvSpPr>
          <p:cNvPr id="34820" name="Rectangle 1"/>
          <p:cNvSpPr>
            <a:spLocks noGrp="1" noRot="1" noChangeAspect="1" noChangeArrowheads="1" noTextEdit="1"/>
          </p:cNvSpPr>
          <p:nvPr>
            <p:ph type="sldImg"/>
          </p:nvPr>
        </p:nvSpPr>
        <p:spPr>
          <a:solidFill>
            <a:srgbClr val="FFFFFF"/>
          </a:solidFill>
          <a:ln/>
        </p:spPr>
      </p:sp>
      <p:sp>
        <p:nvSpPr>
          <p:cNvPr id="34821" name="Rectangle 2"/>
          <p:cNvSpPr>
            <a:spLocks noGrp="1" noChangeArrowheads="1"/>
          </p:cNvSpPr>
          <p:nvPr>
            <p:ph type="body" idx="1"/>
          </p:nvPr>
        </p:nvSpPr>
        <p:spPr>
          <a:xfrm>
            <a:off x="914400" y="4343400"/>
            <a:ext cx="5030788" cy="4114800"/>
          </a:xfrm>
          <a:noFill/>
          <a:ln/>
        </p:spPr>
        <p:txBody>
          <a:bodyPr wrap="none" lIns="0" tIns="0" rIns="0" bIns="0"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a:xfrm>
            <a:off x="1192213" y="704850"/>
            <a:ext cx="4521200" cy="3390900"/>
          </a:xfrm>
          <a:ln/>
        </p:spPr>
      </p:sp>
      <p:sp>
        <p:nvSpPr>
          <p:cNvPr id="116738" name="Rectangle 3"/>
          <p:cNvSpPr>
            <a:spLocks noGrp="1"/>
          </p:cNvSpPr>
          <p:nvPr>
            <p:ph type="body" idx="1"/>
          </p:nvPr>
        </p:nvSpPr>
        <p:spPr>
          <a:xfrm>
            <a:off x="687388" y="4232275"/>
            <a:ext cx="5803900" cy="4630738"/>
          </a:xfrm>
          <a:noFill/>
          <a:ln/>
        </p:spPr>
        <p:txBody>
          <a:bodyPr lIns="88752" tIns="44376" rIns="88752" bIns="44376"/>
          <a:lstStyle/>
          <a:p>
            <a:pPr>
              <a:lnSpc>
                <a:spcPct val="85000"/>
              </a:lnSpc>
            </a:pPr>
            <a:r>
              <a:rPr lang="en-GB" sz="1300"/>
              <a:t>At the beginning of the project: The web-based interoperability platform, the EuropePortal and the EuropaServer, have been used in the Netherlands and in Belgium since 2002. </a:t>
            </a:r>
          </a:p>
          <a:p>
            <a:pPr>
              <a:lnSpc>
                <a:spcPct val="85000"/>
              </a:lnSpc>
            </a:pPr>
            <a:endParaRPr lang="en-GB" sz="1300"/>
          </a:p>
          <a:p>
            <a:pPr>
              <a:lnSpc>
                <a:spcPct val="85000"/>
              </a:lnSpc>
            </a:pPr>
            <a:r>
              <a:rPr lang="en-GB" sz="1300"/>
              <a:t>The latest development includes the development from a static to a </a:t>
            </a:r>
            <a:r>
              <a:rPr lang="en-GB" sz="1300" b="1"/>
              <a:t>dynamic platform</a:t>
            </a:r>
            <a:r>
              <a:rPr lang="en-GB" sz="1300"/>
              <a:t> of the EuropaPortal which offers a lot more flexibility in adapting the service to the different national requirements easing the process of adding </a:t>
            </a:r>
          </a:p>
          <a:p>
            <a:pPr>
              <a:lnSpc>
                <a:spcPct val="85000"/>
              </a:lnSpc>
              <a:buFontTx/>
              <a:buChar char="•"/>
            </a:pPr>
            <a:r>
              <a:rPr lang="en-GB" sz="1300"/>
              <a:t> </a:t>
            </a:r>
            <a:r>
              <a:rPr lang="en-GB" sz="1300" b="1"/>
              <a:t>more languages  -- more countries -- more hospitals – </a:t>
            </a:r>
          </a:p>
          <a:p>
            <a:pPr>
              <a:lnSpc>
                <a:spcPct val="85000"/>
              </a:lnSpc>
              <a:buFontTx/>
              <a:buChar char="•"/>
            </a:pPr>
            <a:r>
              <a:rPr lang="en-GB" sz="1300" b="1"/>
              <a:t> more insurance companies</a:t>
            </a:r>
          </a:p>
          <a:p>
            <a:pPr>
              <a:lnSpc>
                <a:spcPct val="85000"/>
              </a:lnSpc>
            </a:pPr>
            <a:endParaRPr lang="en-GB" sz="1300"/>
          </a:p>
          <a:p>
            <a:pPr>
              <a:lnSpc>
                <a:spcPct val="85000"/>
              </a:lnSpc>
            </a:pPr>
            <a:r>
              <a:rPr lang="en-GB" sz="1300"/>
              <a:t>On that basis the EuropeService was developed and has become part of our service package which offers:</a:t>
            </a:r>
          </a:p>
          <a:p>
            <a:pPr>
              <a:lnSpc>
                <a:spcPct val="85000"/>
              </a:lnSpc>
              <a:buFontTx/>
              <a:buChar char="•"/>
            </a:pPr>
            <a:r>
              <a:rPr lang="en-GB" sz="1300"/>
              <a:t> an information portal in different languages informing our patients</a:t>
            </a:r>
            <a:br>
              <a:rPr lang="en-GB" sz="1300"/>
            </a:br>
            <a:r>
              <a:rPr lang="en-GB" sz="1300"/>
              <a:t>    about the different health systems and requirements abroad</a:t>
            </a:r>
          </a:p>
          <a:p>
            <a:pPr>
              <a:lnSpc>
                <a:spcPct val="85000"/>
              </a:lnSpc>
              <a:buFontTx/>
              <a:buChar char="•"/>
            </a:pPr>
            <a:r>
              <a:rPr lang="en-GB" sz="1300"/>
              <a:t> an online insurance status verification resulting in a written permission</a:t>
            </a:r>
            <a:br>
              <a:rPr lang="en-GB" sz="1300"/>
            </a:br>
            <a:r>
              <a:rPr lang="en-GB" sz="1300"/>
              <a:t>   for treatment for the health service provider</a:t>
            </a:r>
          </a:p>
          <a:p>
            <a:pPr>
              <a:lnSpc>
                <a:spcPct val="85000"/>
              </a:lnSpc>
              <a:buFontTx/>
              <a:buChar char="•"/>
            </a:pPr>
            <a:r>
              <a:rPr lang="en-GB" sz="1300"/>
              <a:t> online billing and reimbursement</a:t>
            </a:r>
          </a:p>
          <a:p>
            <a:pPr>
              <a:lnSpc>
                <a:spcPct val="85000"/>
              </a:lnSpc>
              <a:buFontTx/>
              <a:buChar char="•"/>
            </a:pPr>
            <a:r>
              <a:rPr lang="en-GB" sz="1300"/>
              <a:t> and a 24 hour hotline service</a:t>
            </a:r>
          </a:p>
          <a:p>
            <a:pPr>
              <a:lnSpc>
                <a:spcPct val="85000"/>
              </a:lnSpc>
            </a:pPr>
            <a:r>
              <a:rPr lang="en-GB" sz="1300"/>
              <a:t>The Service Package with the Electronic Health insurance Card and the eEHIC has been certified by the TÜV Rheinland – a well-known certification body in Germany - as an add on service for insured citizens in need of health care treatment abroad in 2009.</a:t>
            </a:r>
          </a:p>
          <a:p>
            <a:pPr>
              <a:lnSpc>
                <a:spcPct val="85000"/>
              </a:lnSpc>
            </a:pPr>
            <a:endParaRPr lang="en-GB" sz="1300"/>
          </a:p>
          <a:p>
            <a:pPr>
              <a:lnSpc>
                <a:spcPct val="85000"/>
              </a:lnSpc>
            </a:pPr>
            <a:r>
              <a:rPr lang="en-GB" sz="1300" b="1"/>
              <a:t>Now Mr. Lahaye will present the EuropaPortal in his function.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6"/>
          <p:cNvSpPr txBox="1">
            <a:spLocks noGrp="1" noChangeArrowheads="1"/>
          </p:cNvSpPr>
          <p:nvPr/>
        </p:nvSpPr>
        <p:spPr bwMode="auto">
          <a:xfrm>
            <a:off x="0" y="8685213"/>
            <a:ext cx="2973388" cy="457200"/>
          </a:xfrm>
          <a:prstGeom prst="rect">
            <a:avLst/>
          </a:prstGeom>
          <a:noFill/>
          <a:ln w="9525">
            <a:noFill/>
            <a:miter lim="800000"/>
            <a:headEnd/>
            <a:tailEnd/>
          </a:ln>
        </p:spPr>
        <p:txBody>
          <a:bodyPr lIns="87482" tIns="43742" rIns="87482" bIns="43742"/>
          <a:lstStyle/>
          <a:p>
            <a:pPr defTabSz="433388">
              <a:buClr>
                <a:srgbClr val="000000"/>
              </a:buClr>
              <a:buSzPct val="100000"/>
              <a:buFont typeface="Times New Roman" pitchFamily="18" charset="0"/>
              <a:buNone/>
            </a:pPr>
            <a:r>
              <a:rPr lang="it-IT" sz="1700">
                <a:solidFill>
                  <a:srgbClr val="FFFFFF"/>
                </a:solidFill>
                <a:latin typeface="Arial" charset="0"/>
              </a:rPr>
              <a:t>L.Bertinato-Palmanova 2011</a:t>
            </a:r>
          </a:p>
        </p:txBody>
      </p:sp>
      <p:sp>
        <p:nvSpPr>
          <p:cNvPr id="118787"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87482" tIns="43742" rIns="87482" bIns="43742"/>
          <a:lstStyle/>
          <a:p>
            <a:pPr defTabSz="433388">
              <a:buClr>
                <a:srgbClr val="000000"/>
              </a:buClr>
              <a:buSzPct val="100000"/>
              <a:buFont typeface="Times New Roman" pitchFamily="18" charset="0"/>
              <a:buNone/>
            </a:pPr>
            <a:fld id="{239AAB80-0E77-4887-A1BE-616A07BBC964}" type="slidenum">
              <a:rPr lang="en-US" sz="1700">
                <a:solidFill>
                  <a:srgbClr val="FFFFFF"/>
                </a:solidFill>
                <a:latin typeface="Arial" charset="0"/>
              </a:rPr>
              <a:pPr defTabSz="433388">
                <a:buClr>
                  <a:srgbClr val="000000"/>
                </a:buClr>
                <a:buSzPct val="100000"/>
                <a:buFont typeface="Times New Roman" pitchFamily="18" charset="0"/>
                <a:buNone/>
              </a:pPr>
              <a:t>14</a:t>
            </a:fld>
            <a:endParaRPr lang="en-US" sz="1700">
              <a:solidFill>
                <a:srgbClr val="FFFFFF"/>
              </a:solidFill>
              <a:latin typeface="Arial" charset="0"/>
            </a:endParaRPr>
          </a:p>
        </p:txBody>
      </p:sp>
      <p:sp>
        <p:nvSpPr>
          <p:cNvPr id="118788" name="Text Box 1"/>
          <p:cNvSpPr txBox="1">
            <a:spLocks noChangeArrowheads="1"/>
          </p:cNvSpPr>
          <p:nvPr/>
        </p:nvSpPr>
        <p:spPr bwMode="auto">
          <a:xfrm>
            <a:off x="0" y="8688388"/>
            <a:ext cx="2974975" cy="457200"/>
          </a:xfrm>
          <a:prstGeom prst="rect">
            <a:avLst/>
          </a:prstGeom>
          <a:noFill/>
          <a:ln w="9525">
            <a:noFill/>
            <a:miter lim="800000"/>
            <a:headEnd/>
            <a:tailEnd/>
          </a:ln>
        </p:spPr>
        <p:txBody>
          <a:bodyPr lIns="86105" tIns="44775" rIns="86105" bIns="44775" anchor="b"/>
          <a:lstStyle/>
          <a:p>
            <a:pPr defTabSz="425450" eaLnBrk="0" hangingPunct="0">
              <a:buSzPct val="100000"/>
              <a:tabLst>
                <a:tab pos="0" algn="l"/>
                <a:tab pos="866775" algn="l"/>
                <a:tab pos="1733550" algn="l"/>
                <a:tab pos="2600325" algn="l"/>
                <a:tab pos="3467100" algn="l"/>
                <a:tab pos="4333875" algn="l"/>
                <a:tab pos="5200650" algn="l"/>
                <a:tab pos="6067425" algn="l"/>
                <a:tab pos="6934200" algn="l"/>
                <a:tab pos="7800975" algn="l"/>
                <a:tab pos="8667750" algn="l"/>
                <a:tab pos="9536113" algn="l"/>
              </a:tabLst>
            </a:pPr>
            <a:r>
              <a:rPr lang="it-IT" sz="1100">
                <a:solidFill>
                  <a:srgbClr val="CCECFF"/>
                </a:solidFill>
                <a:latin typeface="Times New Roman" pitchFamily="18" charset="0"/>
              </a:rPr>
              <a:t>L.Bertinato-Palmanova 2011</a:t>
            </a:r>
          </a:p>
        </p:txBody>
      </p:sp>
      <p:sp>
        <p:nvSpPr>
          <p:cNvPr id="118789" name="Text Box 2"/>
          <p:cNvSpPr txBox="1">
            <a:spLocks noChangeArrowheads="1"/>
          </p:cNvSpPr>
          <p:nvPr/>
        </p:nvSpPr>
        <p:spPr bwMode="auto">
          <a:xfrm>
            <a:off x="3883025" y="8686800"/>
            <a:ext cx="2974975" cy="457200"/>
          </a:xfrm>
          <a:prstGeom prst="rect">
            <a:avLst/>
          </a:prstGeom>
          <a:noFill/>
          <a:ln w="9525">
            <a:noFill/>
            <a:miter lim="800000"/>
            <a:headEnd/>
            <a:tailEnd/>
          </a:ln>
        </p:spPr>
        <p:txBody>
          <a:bodyPr lIns="86105" tIns="44775" rIns="86105" bIns="44775" anchor="b"/>
          <a:lstStyle/>
          <a:p>
            <a:pPr algn="r" defTabSz="425450">
              <a:buSzPct val="100000"/>
              <a:tabLst>
                <a:tab pos="0" algn="l"/>
                <a:tab pos="866775" algn="l"/>
                <a:tab pos="1733550" algn="l"/>
                <a:tab pos="2600325" algn="l"/>
                <a:tab pos="3467100" algn="l"/>
                <a:tab pos="4333875" algn="l"/>
                <a:tab pos="5200650" algn="l"/>
                <a:tab pos="6067425" algn="l"/>
                <a:tab pos="6934200" algn="l"/>
                <a:tab pos="7800975" algn="l"/>
                <a:tab pos="8667750" algn="l"/>
                <a:tab pos="9536113" algn="l"/>
              </a:tabLst>
            </a:pPr>
            <a:fld id="{DBAD5B6B-F560-460E-9A04-7FAE12FE164D}" type="slidenum">
              <a:rPr lang="en-GB" sz="1100">
                <a:solidFill>
                  <a:srgbClr val="CCECFF"/>
                </a:solidFill>
                <a:latin typeface="Arial" charset="0"/>
              </a:rPr>
              <a:pPr algn="r" defTabSz="425450">
                <a:buSzPct val="100000"/>
                <a:tabLst>
                  <a:tab pos="0" algn="l"/>
                  <a:tab pos="866775" algn="l"/>
                  <a:tab pos="1733550" algn="l"/>
                  <a:tab pos="2600325" algn="l"/>
                  <a:tab pos="3467100" algn="l"/>
                  <a:tab pos="4333875" algn="l"/>
                  <a:tab pos="5200650" algn="l"/>
                  <a:tab pos="6067425" algn="l"/>
                  <a:tab pos="6934200" algn="l"/>
                  <a:tab pos="7800975" algn="l"/>
                  <a:tab pos="8667750" algn="l"/>
                  <a:tab pos="9536113" algn="l"/>
                </a:tabLst>
              </a:pPr>
              <a:t>14</a:t>
            </a:fld>
            <a:endParaRPr lang="en-GB" sz="1100">
              <a:solidFill>
                <a:srgbClr val="CCECFF"/>
              </a:solidFill>
              <a:latin typeface="Arial" charset="0"/>
            </a:endParaRPr>
          </a:p>
        </p:txBody>
      </p:sp>
      <p:sp>
        <p:nvSpPr>
          <p:cNvPr id="118790" name="Rectangle 3"/>
          <p:cNvSpPr>
            <a:spLocks noGrp="1" noRot="1" noChangeAspect="1" noChangeArrowheads="1" noTextEdit="1"/>
          </p:cNvSpPr>
          <p:nvPr>
            <p:ph type="sldImg"/>
          </p:nvPr>
        </p:nvSpPr>
        <p:spPr>
          <a:xfrm>
            <a:off x="1144588" y="685800"/>
            <a:ext cx="4573587" cy="3430588"/>
          </a:xfrm>
          <a:solidFill>
            <a:srgbClr val="FFFFFF"/>
          </a:solidFill>
          <a:ln/>
        </p:spPr>
      </p:sp>
      <p:sp>
        <p:nvSpPr>
          <p:cNvPr id="300036" name="Text Box 4"/>
          <p:cNvSpPr txBox="1">
            <a:spLocks noGrp="1" noChangeArrowheads="1"/>
          </p:cNvSpPr>
          <p:nvPr>
            <p:ph type="body" idx="1"/>
          </p:nvPr>
        </p:nvSpPr>
        <p:spPr>
          <a:xfrm>
            <a:off x="914400" y="4343400"/>
            <a:ext cx="5030788" cy="4419600"/>
          </a:xfrm>
          <a:ln/>
          <a:extLst/>
        </p:spPr>
        <p:txBody>
          <a:bodyPr lIns="0" tIns="0" rIns="0" bIns="0"/>
          <a:lstStyle/>
          <a:p>
            <a:pPr defTabSz="449263" eaLnBrk="1" hangingPunct="1">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800" b="1" u="sng">
                <a:solidFill>
                  <a:srgbClr val="000066"/>
                </a:solidFill>
              </a:rPr>
              <a:t>Increasing migration of pensioners from Northern to Southern Europe during the winter season (</a:t>
            </a:r>
            <a:r>
              <a:rPr lang="it-IT" sz="800" b="1" u="sng">
                <a:solidFill>
                  <a:srgbClr val="FF0000"/>
                </a:solidFill>
              </a:rPr>
              <a:t>800,000 </a:t>
            </a:r>
            <a:r>
              <a:rPr lang="it-IT" sz="800" b="1" u="sng">
                <a:solidFill>
                  <a:srgbClr val="000066"/>
                </a:solidFill>
              </a:rPr>
              <a:t>estimated by the EU per annum)</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b="1" u="sng"/>
              <a:t>Example: Spain as a destination</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a:t>Valdemarsson &amp; Malmström-Valdemarsson (2005) mention several reasons why </a:t>
            </a:r>
            <a:r>
              <a:rPr lang="it-IT" b="1"/>
              <a:t>people</a:t>
            </a:r>
            <a:r>
              <a:rPr lang="it-IT"/>
              <a:t> move to </a:t>
            </a:r>
            <a:r>
              <a:rPr lang="it-IT" b="1"/>
              <a:t>Spain</a:t>
            </a:r>
            <a:r>
              <a:rPr lang="it-IT"/>
              <a:t>, including a better climate, business opportunities, a yearning for something new, lower taxes, health reasons, lower living costs and lower house prices. Over the past decade, the traditionally homogeneous country has become a sort of open-door laboratory on immigration.</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a:t>Spain has absorbed more than 3 million foreigners from places as diverse as Romania, Morocco, and South America. </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a:t>More than 11% of the country's 44 million residents are now foreign-born, one of the highest proportions in Europe. </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a:t>With hundreds of thousands more arriving each year, Spain could soon reach the U.S. rate of 12.9%.</a:t>
            </a:r>
            <a:br>
              <a:rPr lang="it-IT"/>
            </a:br>
            <a:endParaRPr lang="it-IT"/>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b="1">
                <a:solidFill>
                  <a:srgbClr val="3333CC"/>
                </a:solidFill>
                <a:effectLst>
                  <a:outerShdw blurRad="38100" dist="38100" dir="2700000" algn="tl">
                    <a:srgbClr val="C0C0C0"/>
                  </a:outerShdw>
                </a:effectLst>
              </a:rPr>
              <a:t>  CASE No. 6</a:t>
            </a:r>
            <a:r>
              <a:rPr lang="it-IT" b="1">
                <a:solidFill>
                  <a:srgbClr val="3333CC"/>
                </a:solidFill>
              </a:rPr>
              <a:t>:   153/ 01 of 03.07.2003: VAN DER DUIN ONDERLINGE WAARBORGMAASTSCHAPPIJ ANOZ ZORG.</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b="1">
                <a:solidFill>
                  <a:srgbClr val="3333CC"/>
                </a:solidFill>
              </a:rPr>
              <a:t>	</a:t>
            </a:r>
            <a:r>
              <a:rPr lang="it-IT" b="1" i="1">
                <a:solidFill>
                  <a:srgbClr val="FF0000"/>
                </a:solidFill>
              </a:rPr>
              <a:t>RETIRED PERSONS WHO ACQUIRE RESIDENCE IN ANOTHER MEMBER STATE OUTSIDE THEIR HOME COUNTRY MUST REQUEST AUTHORIZATION FROM THE HEALTH CARE SERVICE WITH WHICH THEY ARE REGISTERED TO BE ABLE TO RECEIVE MEDICAL CARE IN ANOTHER MEMBER STATE. </a:t>
            </a:r>
          </a:p>
          <a:p>
            <a:pPr defTabSz="449263"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b="1">
                <a:solidFill>
                  <a:srgbClr val="3333CC"/>
                </a:solidFill>
              </a:rPr>
              <a:t>	This principle also applies to pensioners who receive medical health care in the State which pays their pension or income.</a:t>
            </a:r>
            <a:r>
              <a:rPr lang="it-IT" sz="1000" b="1"/>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13"/>
          <p:cNvSpPr txBox="1">
            <a:spLocks noGrp="1" noChangeArrowheads="1"/>
          </p:cNvSpPr>
          <p:nvPr/>
        </p:nvSpPr>
        <p:spPr bwMode="auto">
          <a:xfrm>
            <a:off x="0" y="8685213"/>
            <a:ext cx="2971800" cy="457200"/>
          </a:xfrm>
          <a:prstGeom prst="rect">
            <a:avLst/>
          </a:prstGeom>
          <a:noFill/>
          <a:ln>
            <a:miter lim="800000"/>
            <a:headEnd/>
            <a:tailEnd/>
          </a:ln>
        </p:spPr>
        <p:txBody>
          <a:bodyPr lIns="95553" tIns="47776" rIns="95553" bIns="47776" anchor="b"/>
          <a:lstStyle/>
          <a:p>
            <a:pPr>
              <a:defRPr/>
            </a:pPr>
            <a:r>
              <a:rPr lang="it-IT" sz="1300">
                <a:latin typeface="+mn-lt"/>
                <a:cs typeface="+mn-cs"/>
              </a:rPr>
              <a:t>L.Bertinato-Palmanova 2011</a:t>
            </a:r>
          </a:p>
        </p:txBody>
      </p:sp>
      <p:sp>
        <p:nvSpPr>
          <p:cNvPr id="434179" name="Rectangle 14"/>
          <p:cNvSpPr txBox="1">
            <a:spLocks noGrp="1" noChangeArrowheads="1"/>
          </p:cNvSpPr>
          <p:nvPr/>
        </p:nvSpPr>
        <p:spPr bwMode="auto">
          <a:xfrm>
            <a:off x="3884613" y="8685213"/>
            <a:ext cx="2971800" cy="457200"/>
          </a:xfrm>
          <a:prstGeom prst="rect">
            <a:avLst/>
          </a:prstGeom>
          <a:noFill/>
          <a:ln>
            <a:miter lim="800000"/>
            <a:headEnd/>
            <a:tailEnd/>
          </a:ln>
        </p:spPr>
        <p:txBody>
          <a:bodyPr lIns="95553" tIns="47776" rIns="95553" bIns="47776" anchor="b"/>
          <a:lstStyle/>
          <a:p>
            <a:pPr algn="r">
              <a:defRPr/>
            </a:pPr>
            <a:fld id="{331D9816-DFE8-40FB-823B-8D63FFD5B8B9}" type="slidenum">
              <a:rPr lang="it-IT" sz="1300">
                <a:latin typeface="+mn-lt"/>
                <a:cs typeface="+mn-cs"/>
              </a:rPr>
              <a:pPr algn="r">
                <a:defRPr/>
              </a:pPr>
              <a:t>16</a:t>
            </a:fld>
            <a:endParaRPr lang="it-IT" sz="1300">
              <a:latin typeface="+mn-lt"/>
              <a:cs typeface="+mn-cs"/>
            </a:endParaRPr>
          </a:p>
        </p:txBody>
      </p:sp>
      <p:sp>
        <p:nvSpPr>
          <p:cNvPr id="123908" name="Text Box 1"/>
          <p:cNvSpPr txBox="1">
            <a:spLocks noChangeArrowheads="1"/>
          </p:cNvSpPr>
          <p:nvPr/>
        </p:nvSpPr>
        <p:spPr bwMode="auto">
          <a:xfrm>
            <a:off x="0" y="8688388"/>
            <a:ext cx="2967038" cy="452437"/>
          </a:xfrm>
          <a:prstGeom prst="rect">
            <a:avLst/>
          </a:prstGeom>
          <a:noFill/>
          <a:ln w="9525">
            <a:noFill/>
            <a:round/>
            <a:headEnd/>
            <a:tailEnd/>
          </a:ln>
        </p:spPr>
        <p:txBody>
          <a:bodyPr lIns="90016" tIns="46808" rIns="90016" bIns="46808"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r>
              <a:rPr lang="it-IT" sz="1200">
                <a:solidFill>
                  <a:srgbClr val="000000"/>
                </a:solidFill>
                <a:latin typeface="Calibri" pitchFamily="34" charset="0"/>
                <a:cs typeface="Segoe UI" pitchFamily="34" charset="0"/>
              </a:rPr>
              <a:t>L.Bertinato-Palmanova 2011</a:t>
            </a:r>
          </a:p>
        </p:txBody>
      </p:sp>
      <p:sp>
        <p:nvSpPr>
          <p:cNvPr id="123909" name="Text Box 2"/>
          <p:cNvSpPr txBox="1">
            <a:spLocks noChangeArrowheads="1"/>
          </p:cNvSpPr>
          <p:nvPr/>
        </p:nvSpPr>
        <p:spPr bwMode="auto">
          <a:xfrm>
            <a:off x="3887788" y="8688388"/>
            <a:ext cx="2967037" cy="452437"/>
          </a:xfrm>
          <a:prstGeom prst="rect">
            <a:avLst/>
          </a:prstGeom>
          <a:noFill/>
          <a:ln w="9525">
            <a:noFill/>
            <a:round/>
            <a:headEnd/>
            <a:tailEnd/>
          </a:ln>
        </p:spPr>
        <p:txBody>
          <a:bodyPr lIns="90016" tIns="46808" rIns="90016" bIns="46808"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fld id="{BF57A67A-6D58-4FA6-900F-F205D624415C}" type="slidenum">
              <a:rPr lang="it-IT" sz="1200">
                <a:solidFill>
                  <a:srgbClr val="000000"/>
                </a:solidFill>
                <a:latin typeface="Calibri" pitchFamily="34" charset="0"/>
                <a:cs typeface="Segoe UI"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t>16</a:t>
            </a:fld>
            <a:endParaRPr lang="it-IT" sz="1200">
              <a:solidFill>
                <a:srgbClr val="000000"/>
              </a:solidFill>
              <a:latin typeface="Calibri" pitchFamily="34" charset="0"/>
              <a:cs typeface="Segoe UI" pitchFamily="34" charset="0"/>
            </a:endParaRPr>
          </a:p>
        </p:txBody>
      </p:sp>
      <p:sp>
        <p:nvSpPr>
          <p:cNvPr id="123910" name="Rectangle 3"/>
          <p:cNvSpPr>
            <a:spLocks noGrp="1" noRot="1" noChangeAspect="1" noChangeArrowheads="1" noTextEdit="1"/>
          </p:cNvSpPr>
          <p:nvPr>
            <p:ph type="sldImg"/>
          </p:nvPr>
        </p:nvSpPr>
        <p:spPr>
          <a:xfrm>
            <a:off x="1144588" y="687388"/>
            <a:ext cx="4565650" cy="3424237"/>
          </a:xfrm>
          <a:solidFill>
            <a:srgbClr val="FFFFFF"/>
          </a:solidFill>
          <a:ln/>
        </p:spPr>
      </p:sp>
      <p:sp>
        <p:nvSpPr>
          <p:cNvPr id="123911" name="Rectangle 4"/>
          <p:cNvSpPr>
            <a:spLocks noGrp="1" noChangeArrowheads="1"/>
          </p:cNvSpPr>
          <p:nvPr>
            <p:ph type="body" idx="1"/>
          </p:nvPr>
        </p:nvSpPr>
        <p:spPr>
          <a:xfrm>
            <a:off x="914400" y="4343400"/>
            <a:ext cx="5027613" cy="4113213"/>
          </a:xfrm>
          <a:noFill/>
          <a:ln/>
        </p:spPr>
        <p:txBody>
          <a:bodyPr wrap="none" lIns="95553" tIns="47776" rIns="95553" bIns="47776" anchor="ctr"/>
          <a:lstStyle/>
          <a:p>
            <a:pPr defTabSz="457200" eaLnBrk="1" hangingPunct="1">
              <a:spcBef>
                <a:spcPct val="0"/>
              </a:spcBef>
            </a:pPr>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Folienbildplatzhalter 1"/>
          <p:cNvSpPr>
            <a:spLocks noGrp="1" noRot="1" noChangeAspect="1" noTextEdit="1"/>
          </p:cNvSpPr>
          <p:nvPr>
            <p:ph type="sldImg"/>
          </p:nvPr>
        </p:nvSpPr>
        <p:spPr>
          <a:xfrm>
            <a:off x="0" y="695325"/>
            <a:ext cx="0" cy="0"/>
          </a:xfrm>
          <a:ln/>
        </p:spPr>
      </p:sp>
      <p:sp>
        <p:nvSpPr>
          <p:cNvPr id="128002" name="Notizenplatzhalter 2"/>
          <p:cNvSpPr>
            <a:spLocks noGrp="1"/>
          </p:cNvSpPr>
          <p:nvPr>
            <p:ph type="body" idx="1"/>
          </p:nvPr>
        </p:nvSpPr>
        <p:spPr>
          <a:xfrm>
            <a:off x="685800" y="4343400"/>
            <a:ext cx="5484813" cy="4113213"/>
          </a:xfrm>
          <a:noFill/>
          <a:ln/>
        </p:spPr>
        <p:txBody>
          <a:bodyPr lIns="0" tIns="0" rIns="0" bIns="0"/>
          <a:lstStyle/>
          <a:p>
            <a:endParaRPr lang="de-DE"/>
          </a:p>
        </p:txBody>
      </p:sp>
      <p:sp>
        <p:nvSpPr>
          <p:cNvPr id="128003" name="Foliennummernplatzhalter 3"/>
          <p:cNvSpPr txBox="1">
            <a:spLocks noGrp="1"/>
          </p:cNvSpPr>
          <p:nvPr/>
        </p:nvSpPr>
        <p:spPr bwMode="auto">
          <a:xfrm>
            <a:off x="3883025" y="8685213"/>
            <a:ext cx="2973388" cy="457200"/>
          </a:xfrm>
          <a:prstGeom prst="rect">
            <a:avLst/>
          </a:prstGeom>
          <a:noFill/>
          <a:ln w="9525">
            <a:noFill/>
            <a:miter lim="800000"/>
            <a:headEnd/>
            <a:tailEnd/>
          </a:ln>
        </p:spPr>
        <p:txBody>
          <a:bodyPr lIns="87482" tIns="43742" rIns="87482" bIns="43742"/>
          <a:lstStyle/>
          <a:p>
            <a:pPr defTabSz="433388">
              <a:buClr>
                <a:srgbClr val="000000"/>
              </a:buClr>
              <a:buSzPct val="100000"/>
              <a:buFont typeface="Times New Roman" pitchFamily="18" charset="0"/>
              <a:buNone/>
            </a:pPr>
            <a:fld id="{FA4DD542-1ADD-4F57-A0DC-0F52B4D376C6}" type="slidenum">
              <a:rPr lang="de-DE" sz="1700">
                <a:solidFill>
                  <a:srgbClr val="000000"/>
                </a:solidFill>
                <a:latin typeface="Arial" charset="0"/>
              </a:rPr>
              <a:pPr defTabSz="433388">
                <a:buClr>
                  <a:srgbClr val="000000"/>
                </a:buClr>
                <a:buSzPct val="100000"/>
                <a:buFont typeface="Times New Roman" pitchFamily="18" charset="0"/>
                <a:buNone/>
              </a:pPr>
              <a:t>17</a:t>
            </a:fld>
            <a:endParaRPr lang="de-DE" sz="170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13"/>
          <p:cNvSpPr txBox="1">
            <a:spLocks noGrp="1" noChangeArrowheads="1"/>
          </p:cNvSpPr>
          <p:nvPr/>
        </p:nvSpPr>
        <p:spPr bwMode="auto">
          <a:xfrm>
            <a:off x="0" y="8685213"/>
            <a:ext cx="2971800" cy="457200"/>
          </a:xfrm>
          <a:prstGeom prst="rect">
            <a:avLst/>
          </a:prstGeom>
          <a:noFill/>
          <a:ln>
            <a:miter lim="800000"/>
            <a:headEnd/>
            <a:tailEnd/>
          </a:ln>
        </p:spPr>
        <p:txBody>
          <a:bodyPr lIns="95553" tIns="47776" rIns="95553" bIns="47776" anchor="b"/>
          <a:lstStyle/>
          <a:p>
            <a:pPr>
              <a:defRPr/>
            </a:pPr>
            <a:r>
              <a:rPr lang="it-IT" sz="1300">
                <a:latin typeface="+mn-lt"/>
                <a:cs typeface="+mn-cs"/>
              </a:rPr>
              <a:t>L.Bertinato-Palmanova 2011</a:t>
            </a:r>
          </a:p>
        </p:txBody>
      </p:sp>
      <p:sp>
        <p:nvSpPr>
          <p:cNvPr id="434179" name="Rectangle 14"/>
          <p:cNvSpPr txBox="1">
            <a:spLocks noGrp="1" noChangeArrowheads="1"/>
          </p:cNvSpPr>
          <p:nvPr/>
        </p:nvSpPr>
        <p:spPr bwMode="auto">
          <a:xfrm>
            <a:off x="3884613" y="8685213"/>
            <a:ext cx="2971800" cy="457200"/>
          </a:xfrm>
          <a:prstGeom prst="rect">
            <a:avLst/>
          </a:prstGeom>
          <a:noFill/>
          <a:ln>
            <a:miter lim="800000"/>
            <a:headEnd/>
            <a:tailEnd/>
          </a:ln>
        </p:spPr>
        <p:txBody>
          <a:bodyPr lIns="95553" tIns="47776" rIns="95553" bIns="47776" anchor="b"/>
          <a:lstStyle/>
          <a:p>
            <a:pPr algn="r">
              <a:defRPr/>
            </a:pPr>
            <a:fld id="{FFC1E48A-78A3-4862-A86E-98562282DC6F}" type="slidenum">
              <a:rPr lang="it-IT" sz="1300">
                <a:latin typeface="+mn-lt"/>
                <a:cs typeface="+mn-cs"/>
              </a:rPr>
              <a:pPr algn="r">
                <a:defRPr/>
              </a:pPr>
              <a:t>18</a:t>
            </a:fld>
            <a:endParaRPr lang="it-IT" sz="1300">
              <a:latin typeface="+mn-lt"/>
              <a:cs typeface="+mn-cs"/>
            </a:endParaRPr>
          </a:p>
        </p:txBody>
      </p:sp>
      <p:sp>
        <p:nvSpPr>
          <p:cNvPr id="130052" name="Text Box 1"/>
          <p:cNvSpPr txBox="1">
            <a:spLocks noChangeArrowheads="1"/>
          </p:cNvSpPr>
          <p:nvPr/>
        </p:nvSpPr>
        <p:spPr bwMode="auto">
          <a:xfrm>
            <a:off x="0" y="8688388"/>
            <a:ext cx="2967038" cy="452437"/>
          </a:xfrm>
          <a:prstGeom prst="rect">
            <a:avLst/>
          </a:prstGeom>
          <a:noFill/>
          <a:ln w="9525">
            <a:noFill/>
            <a:round/>
            <a:headEnd/>
            <a:tailEnd/>
          </a:ln>
        </p:spPr>
        <p:txBody>
          <a:bodyPr lIns="90016" tIns="46808" rIns="90016" bIns="46808"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r>
              <a:rPr lang="it-IT" sz="1200">
                <a:solidFill>
                  <a:srgbClr val="000000"/>
                </a:solidFill>
                <a:latin typeface="Calibri" pitchFamily="34" charset="0"/>
                <a:cs typeface="Segoe UI" pitchFamily="34" charset="0"/>
              </a:rPr>
              <a:t>L.Bertinato-Palmanova 2011</a:t>
            </a:r>
          </a:p>
        </p:txBody>
      </p:sp>
      <p:sp>
        <p:nvSpPr>
          <p:cNvPr id="130053" name="Text Box 2"/>
          <p:cNvSpPr txBox="1">
            <a:spLocks noChangeArrowheads="1"/>
          </p:cNvSpPr>
          <p:nvPr/>
        </p:nvSpPr>
        <p:spPr bwMode="auto">
          <a:xfrm>
            <a:off x="3887788" y="8688388"/>
            <a:ext cx="2967037" cy="452437"/>
          </a:xfrm>
          <a:prstGeom prst="rect">
            <a:avLst/>
          </a:prstGeom>
          <a:noFill/>
          <a:ln w="9525">
            <a:noFill/>
            <a:round/>
            <a:headEnd/>
            <a:tailEnd/>
          </a:ln>
        </p:spPr>
        <p:txBody>
          <a:bodyPr lIns="90016" tIns="46808" rIns="90016" bIns="46808"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fld id="{01F79C0E-E706-498F-B032-F6B168E8631F}" type="slidenum">
              <a:rPr lang="it-IT" sz="1200">
                <a:solidFill>
                  <a:srgbClr val="000000"/>
                </a:solidFill>
                <a:latin typeface="Calibri" pitchFamily="34" charset="0"/>
                <a:cs typeface="Segoe UI"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5250" algn="l"/>
                </a:tabLst>
              </a:pPr>
              <a:t>18</a:t>
            </a:fld>
            <a:endParaRPr lang="it-IT" sz="1200">
              <a:solidFill>
                <a:srgbClr val="000000"/>
              </a:solidFill>
              <a:latin typeface="Calibri" pitchFamily="34" charset="0"/>
              <a:cs typeface="Segoe UI" pitchFamily="34" charset="0"/>
            </a:endParaRPr>
          </a:p>
        </p:txBody>
      </p:sp>
      <p:sp>
        <p:nvSpPr>
          <p:cNvPr id="130054" name="Rectangle 3"/>
          <p:cNvSpPr>
            <a:spLocks noGrp="1" noRot="1" noChangeAspect="1" noChangeArrowheads="1" noTextEdit="1"/>
          </p:cNvSpPr>
          <p:nvPr>
            <p:ph type="sldImg"/>
          </p:nvPr>
        </p:nvSpPr>
        <p:spPr>
          <a:xfrm>
            <a:off x="1144588" y="687388"/>
            <a:ext cx="4565650" cy="3424237"/>
          </a:xfrm>
          <a:solidFill>
            <a:srgbClr val="FFFFFF"/>
          </a:solidFill>
          <a:ln/>
        </p:spPr>
      </p:sp>
      <p:sp>
        <p:nvSpPr>
          <p:cNvPr id="130055" name="Rectangle 4"/>
          <p:cNvSpPr>
            <a:spLocks noGrp="1" noChangeArrowheads="1"/>
          </p:cNvSpPr>
          <p:nvPr>
            <p:ph type="body" idx="1"/>
          </p:nvPr>
        </p:nvSpPr>
        <p:spPr>
          <a:xfrm>
            <a:off x="914400" y="4343400"/>
            <a:ext cx="5027613" cy="4113213"/>
          </a:xfrm>
          <a:noFill/>
          <a:ln/>
        </p:spPr>
        <p:txBody>
          <a:bodyPr wrap="none" lIns="95553" tIns="47776" rIns="95553" bIns="47776" anchor="ctr"/>
          <a:lstStyle/>
          <a:p>
            <a:pPr defTabSz="457200" eaLnBrk="1" hangingPunct="1">
              <a:spcBef>
                <a:spcPct val="0"/>
              </a:spcBef>
            </a:pPr>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Rot="1" noChangeAspect="1" noChangeArrowheads="1" noTextEdit="1"/>
          </p:cNvSpPr>
          <p:nvPr>
            <p:ph type="sldImg"/>
          </p:nvPr>
        </p:nvSpPr>
        <p:spPr>
          <a:xfrm>
            <a:off x="1193800" y="706438"/>
            <a:ext cx="4521200" cy="3390900"/>
          </a:xfrm>
          <a:ln/>
        </p:spPr>
      </p:sp>
      <p:sp>
        <p:nvSpPr>
          <p:cNvPr id="273410" name="Rectangle 3"/>
          <p:cNvSpPr>
            <a:spLocks noGrp="1" noChangeArrowheads="1"/>
          </p:cNvSpPr>
          <p:nvPr>
            <p:ph type="body" idx="1"/>
          </p:nvPr>
        </p:nvSpPr>
        <p:spPr>
          <a:xfrm>
            <a:off x="941388" y="4449763"/>
            <a:ext cx="5489575" cy="4024312"/>
          </a:xfrm>
          <a:noFill/>
          <a:ln/>
        </p:spPr>
        <p:txBody>
          <a:bodyPr lIns="0" tIns="0" rIns="0" bIns="0"/>
          <a:lstStyle/>
          <a:p>
            <a:r>
              <a:rPr lang="de-DE" sz="1600">
                <a:latin typeface="Times" pitchFamily="18" charset="0"/>
                <a:cs typeface="Arial" charset="0"/>
              </a:rPr>
              <a:t>Dieses Bild zeigt die Standorte der Krankenhäuser, in denen</a:t>
            </a:r>
          </a:p>
          <a:p>
            <a:r>
              <a:rPr lang="de-DE" sz="1600">
                <a:latin typeface="Times" pitchFamily="18" charset="0"/>
                <a:cs typeface="Arial" charset="0"/>
              </a:rPr>
              <a:t>unsere Versicherten direkt und unbürokratisch den Zugang </a:t>
            </a:r>
          </a:p>
          <a:p>
            <a:r>
              <a:rPr lang="de-DE" sz="1600">
                <a:latin typeface="Times" pitchFamily="18" charset="0"/>
                <a:cs typeface="Arial" charset="0"/>
              </a:rPr>
              <a:t>zur Gesundheitsversorgung – auf Basis von Verträgen –</a:t>
            </a:r>
          </a:p>
          <a:p>
            <a:r>
              <a:rPr lang="de-DE" sz="1600">
                <a:latin typeface="Times" pitchFamily="18" charset="0"/>
                <a:cs typeface="Arial" charset="0"/>
              </a:rPr>
              <a:t>erhalten.</a:t>
            </a:r>
          </a:p>
          <a:p>
            <a:endParaRPr lang="de-DE" sz="1600">
              <a:latin typeface="Times" pitchFamily="18" charset="0"/>
              <a:cs typeface="Arial" charset="0"/>
            </a:endParaRPr>
          </a:p>
          <a:p>
            <a:r>
              <a:rPr lang="de-DE" sz="1600">
                <a:latin typeface="Times" pitchFamily="18" charset="0"/>
                <a:cs typeface="Arial" charset="0"/>
              </a:rPr>
              <a:t>Dies sind Orte in den Küstenregionen, an denen sich </a:t>
            </a:r>
          </a:p>
          <a:p>
            <a:r>
              <a:rPr lang="de-DE" sz="1600">
                <a:latin typeface="Times" pitchFamily="18" charset="0"/>
                <a:cs typeface="Arial" charset="0"/>
              </a:rPr>
              <a:t>die Menschen häufig aufhalten.</a:t>
            </a:r>
          </a:p>
          <a:p>
            <a:endParaRPr lang="de-DE" sz="1600">
              <a:latin typeface="Times" pitchFamily="18" charset="0"/>
              <a:cs typeface="Arial" charset="0"/>
            </a:endParaRPr>
          </a:p>
          <a:p>
            <a:r>
              <a:rPr lang="de-DE" sz="1600">
                <a:latin typeface="Times" pitchFamily="18" charset="0"/>
                <a:cs typeface="Arial" charset="0"/>
              </a:rPr>
              <a:t>Weitere Orte und andere Länder folgen.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7A665339-9FD1-401C-A8C1-BCB3811B0EAD}" type="datetimeFigureOut">
              <a:rPr lang="it-IT"/>
              <a:pPr>
                <a:defRPr/>
              </a:pPr>
              <a:t>11/11/2016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0BB3E55-3917-4403-A63E-F7F2C01092F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6401A38-7D04-426D-93D8-C1B126161AAC}" type="datetimeFigureOut">
              <a:rPr lang="it-IT"/>
              <a:pPr>
                <a:defRPr/>
              </a:pPr>
              <a:t>11/11/2016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111EE81-DB02-4A80-A59D-CE64403D69E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DA77E16-4550-498F-B020-180A15F28BE2}" type="datetimeFigureOut">
              <a:rPr lang="it-IT"/>
              <a:pPr>
                <a:defRPr/>
              </a:pPr>
              <a:t>11/11/2016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203F31B-59D0-47BF-A024-1CAE0FDB202C}"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BE0DF2F0-59E9-44CB-A287-A10317B1402D}" type="datetimeFigureOut">
              <a:rPr lang="it-IT"/>
              <a:pPr>
                <a:defRPr/>
              </a:pPr>
              <a:t>11/11/2016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A30B39B-BE28-415E-A3F1-20D7C0F9E03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384E4919-1826-466F-9A92-B8C30DC913A3}" type="datetimeFigureOut">
              <a:rPr lang="it-IT"/>
              <a:pPr>
                <a:defRPr/>
              </a:pPr>
              <a:t>11/11/2016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2681C21-843D-4401-B818-B39A58A52C7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AA3B0DD6-8E94-49A8-A65E-B7FE66239F38}" type="datetimeFigureOut">
              <a:rPr lang="it-IT"/>
              <a:pPr>
                <a:defRPr/>
              </a:pPr>
              <a:t>11/11/2016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6F8C37-0FCA-477C-92C8-1AC6CD0604F1}"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71E27D93-AE88-4DD3-B071-0BC4302681D2}" type="datetimeFigureOut">
              <a:rPr lang="it-IT"/>
              <a:pPr>
                <a:defRPr/>
              </a:pPr>
              <a:t>11/11/2016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5811CAC-7B50-4768-8B44-56DC0F4F7B1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46680BA5-9BB6-4581-9FDE-8082E60D7EED}" type="datetimeFigureOut">
              <a:rPr lang="it-IT"/>
              <a:pPr>
                <a:defRPr/>
              </a:pPr>
              <a:t>11/11/2016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FF8C3B1-4348-4AB6-BBB9-CB8A5CF2980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p:cNvSpPr>
            <a:spLocks noGrp="1"/>
          </p:cNvSpPr>
          <p:nvPr>
            <p:ph type="dt" sz="half" idx="10"/>
          </p:nvPr>
        </p:nvSpPr>
        <p:spPr/>
        <p:txBody>
          <a:bodyPr/>
          <a:lstStyle>
            <a:lvl1pPr>
              <a:defRPr/>
            </a:lvl1pPr>
          </a:lstStyle>
          <a:p>
            <a:pPr>
              <a:defRPr/>
            </a:pPr>
            <a:fld id="{D59732D5-CADE-452C-9B34-4717F255FFF3}" type="datetimeFigureOut">
              <a:rPr lang="it-IT"/>
              <a:pPr>
                <a:defRPr/>
              </a:pPr>
              <a:t>11/11/2016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1F4AAD6-E35C-4110-B1AA-DA51FDB14C1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3F33C4D-AF7D-4A71-B7CB-177CF162862B}" type="datetimeFigureOut">
              <a:rPr lang="it-IT"/>
              <a:pPr>
                <a:defRPr/>
              </a:pPr>
              <a:t>11/11/2016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BBAC552-EC35-45B7-9965-27F40D119C3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5CF5B51C-54AD-4F52-BD8F-AF3526299AA4}" type="datetimeFigureOut">
              <a:rPr lang="it-IT"/>
              <a:pPr>
                <a:defRPr/>
              </a:pPr>
              <a:t>11/11/2016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598BEFB-60AC-4677-8E19-F156F100087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D661332E-C817-479A-A9B0-B42EB5A8D45A}" type="datetimeFigureOut">
              <a:rPr lang="it-IT"/>
              <a:pPr>
                <a:defRPr/>
              </a:pPr>
              <a:t>11/11/2016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56C378D-D3B5-409C-A024-7C123B82848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EA3C93-A63F-47DF-A57A-AA1A449D0839}" type="datetimeFigureOut">
              <a:rPr lang="it-IT"/>
              <a:pPr>
                <a:defRPr/>
              </a:pPr>
              <a:t>11/11/2016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69CFD91-DBB0-47DA-8719-B191CFC76A1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imtjonline.com/"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health/expert_panel/opinions/docs/009_crossborder_cooperation_en.pdf"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image" Target="../media/image28.wmf"/><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hyperlink" Target="http://images.google.it/imgres?imgurl=http://www.counton.org/numberland/12/europe.gif&amp;imgrefurl=http://www.counton.org/numberland/12/12.shtml&amp;h=287&amp;w=452&amp;sz=8&amp;tbnid=ltElaBzUZjwJ:&amp;tbnh=78&amp;tbnw=122&amp;start=7&amp;prev=/images?q=european+flag&amp;hl=it&amp;lr=&amp;ie=UTF-8"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hyperlink" Target="http://images.google.it/imgres?imgurl=http://www.counton.org/numberland/12/europe.gif&amp;imgrefurl=http://www.counton.org/numberland/12/12.shtml&amp;h=287&amp;w=452&amp;sz=8&amp;tbnid=ltElaBzUZjwJ:&amp;tbnh=78&amp;tbnw=122&amp;start=7&amp;prev=/images?q=european+flag&amp;hl=it&amp;lr=&amp;ie=UTF-8"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med28"/>
          <p:cNvPicPr>
            <a:picLocks noChangeAspect="1" noChangeArrowheads="1" noCrop="1"/>
          </p:cNvPicPr>
          <p:nvPr/>
        </p:nvPicPr>
        <p:blipFill>
          <a:blip r:embed="rId2"/>
          <a:srcRect/>
          <a:stretch>
            <a:fillRect/>
          </a:stretch>
        </p:blipFill>
        <p:spPr bwMode="auto">
          <a:xfrm>
            <a:off x="4608513" y="3646488"/>
            <a:ext cx="4535487" cy="3211512"/>
          </a:xfrm>
          <a:prstGeom prst="rect">
            <a:avLst/>
          </a:prstGeom>
          <a:noFill/>
          <a:ln w="9525">
            <a:noFill/>
            <a:miter lim="800000"/>
            <a:headEnd/>
            <a:tailEnd/>
          </a:ln>
        </p:spPr>
      </p:pic>
      <p:sp>
        <p:nvSpPr>
          <p:cNvPr id="3" name="Rettangolo 2"/>
          <p:cNvSpPr/>
          <p:nvPr/>
        </p:nvSpPr>
        <p:spPr>
          <a:xfrm>
            <a:off x="36513" y="2000250"/>
            <a:ext cx="9144000" cy="142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0000"/>
              </a:buClr>
              <a:buSzPct val="100000"/>
              <a:buFont typeface="Times New Roman" pitchFamily="18" charset="0"/>
              <a:buNone/>
              <a:defRPr/>
            </a:pPr>
            <a:r>
              <a:rPr lang="it-IT" sz="2400" u="sng">
                <a:solidFill>
                  <a:srgbClr val="FFFFFF"/>
                </a:solidFill>
                <a:latin typeface="Tahoma" pitchFamily="34" charset="0"/>
                <a:cs typeface="Arial" charset="0"/>
              </a:rPr>
              <a:t>INTERNAZIONALIZZAZIONE E ACCORDI CON CASSE MUTUE RUSSE E AMERICANE: QUALI GLI STEP DA SEGUIRE E LE OPPORTUNITA’ PER LA SANITA’ PUBBLICA E PRIVATA</a:t>
            </a:r>
          </a:p>
        </p:txBody>
      </p:sp>
      <p:sp>
        <p:nvSpPr>
          <p:cNvPr id="15363" name="Rettangolo 3"/>
          <p:cNvSpPr>
            <a:spLocks noChangeArrowheads="1"/>
          </p:cNvSpPr>
          <p:nvPr/>
        </p:nvSpPr>
        <p:spPr bwMode="auto">
          <a:xfrm>
            <a:off x="107950" y="3357563"/>
            <a:ext cx="4248150" cy="2447925"/>
          </a:xfrm>
          <a:prstGeom prst="rect">
            <a:avLst/>
          </a:prstGeom>
          <a:solidFill>
            <a:srgbClr val="0000FF"/>
          </a:solidFill>
          <a:ln w="25400" algn="ctr">
            <a:solidFill>
              <a:srgbClr val="385D8A"/>
            </a:solidFill>
            <a:miter lim="800000"/>
            <a:headEnd/>
            <a:tailEnd/>
          </a:ln>
        </p:spPr>
        <p:txBody>
          <a:bodyPr anchor="ctr"/>
          <a:lstStyle/>
          <a:p>
            <a:pPr algn="ctr">
              <a:buClr>
                <a:srgbClr val="000000"/>
              </a:buClr>
              <a:buSzPct val="100000"/>
              <a:buFont typeface="Times New Roman" pitchFamily="18" charset="0"/>
              <a:buNone/>
            </a:pPr>
            <a:r>
              <a:rPr lang="it-IT" sz="2800" i="1" u="sng">
                <a:solidFill>
                  <a:srgbClr val="FFFFFF"/>
                </a:solidFill>
                <a:latin typeface="Tahoma" pitchFamily="34" charset="0"/>
              </a:rPr>
              <a:t>Le convenzioni con le Casse Mutue e le Compagnie Assicurative</a:t>
            </a:r>
          </a:p>
          <a:p>
            <a:pPr algn="ctr">
              <a:buClr>
                <a:srgbClr val="000000"/>
              </a:buClr>
              <a:buSzPct val="100000"/>
              <a:buFont typeface="Times New Roman" pitchFamily="18" charset="0"/>
              <a:buNone/>
            </a:pPr>
            <a:endParaRPr lang="it-IT" sz="2800" i="1" u="sng">
              <a:solidFill>
                <a:srgbClr val="FFFFFF"/>
              </a:solidFill>
              <a:latin typeface="Tahoma" pitchFamily="34" charset="0"/>
            </a:endParaRPr>
          </a:p>
          <a:p>
            <a:pPr algn="ctr">
              <a:buClr>
                <a:srgbClr val="000000"/>
              </a:buClr>
              <a:buSzPct val="100000"/>
              <a:buFont typeface="Times New Roman" pitchFamily="18" charset="0"/>
              <a:buNone/>
            </a:pPr>
            <a:r>
              <a:rPr lang="it-IT" sz="2800" i="1" u="sng">
                <a:solidFill>
                  <a:srgbClr val="FFFFFF"/>
                </a:solidFill>
                <a:latin typeface="Tahoma" pitchFamily="34" charset="0"/>
              </a:rPr>
              <a:t>Luigi Bertinato</a:t>
            </a:r>
          </a:p>
        </p:txBody>
      </p:sp>
      <p:sp>
        <p:nvSpPr>
          <p:cNvPr id="6" name="Rettangolo 5"/>
          <p:cNvSpPr/>
          <p:nvPr/>
        </p:nvSpPr>
        <p:spPr>
          <a:xfrm>
            <a:off x="785813" y="142875"/>
            <a:ext cx="7429500" cy="24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0000"/>
              </a:buClr>
              <a:buSzPct val="100000"/>
              <a:buFont typeface="Times New Roman" pitchFamily="18" charset="0"/>
              <a:buNone/>
              <a:defRPr/>
            </a:pPr>
            <a:r>
              <a:rPr lang="it-IT" sz="2000">
                <a:solidFill>
                  <a:srgbClr val="FFFFFF"/>
                </a:solidFill>
                <a:latin typeface="Tahoma" pitchFamily="34" charset="0"/>
                <a:cs typeface="Arial" charset="0"/>
              </a:rPr>
              <a:t>       </a:t>
            </a:r>
          </a:p>
          <a:p>
            <a:pPr>
              <a:buClr>
                <a:srgbClr val="000000"/>
              </a:buClr>
              <a:buSzPct val="100000"/>
              <a:buFont typeface="Times New Roman" pitchFamily="18" charset="0"/>
              <a:buNone/>
              <a:defRPr/>
            </a:pPr>
            <a:endParaRPr lang="it-IT" sz="2000">
              <a:solidFill>
                <a:srgbClr val="FFFFFF"/>
              </a:solidFill>
              <a:latin typeface="Tahoma" pitchFamily="34" charset="0"/>
              <a:cs typeface="Arial" charset="0"/>
            </a:endParaRPr>
          </a:p>
          <a:p>
            <a:pPr>
              <a:buClr>
                <a:srgbClr val="000000"/>
              </a:buClr>
              <a:buSzPct val="100000"/>
              <a:buFont typeface="Times New Roman" pitchFamily="18" charset="0"/>
              <a:buNone/>
              <a:defRPr/>
            </a:pPr>
            <a:endParaRPr lang="it-IT" sz="2000">
              <a:solidFill>
                <a:srgbClr val="FFFFFF"/>
              </a:solidFill>
              <a:latin typeface="Tahoma" pitchFamily="34" charset="0"/>
              <a:cs typeface="Arial" charset="0"/>
            </a:endParaRPr>
          </a:p>
          <a:p>
            <a:pPr>
              <a:buClr>
                <a:srgbClr val="000000"/>
              </a:buClr>
              <a:buSzPct val="100000"/>
              <a:buFont typeface="Times New Roman" pitchFamily="18" charset="0"/>
              <a:buNone/>
              <a:defRPr/>
            </a:pPr>
            <a:endParaRPr lang="it-IT" sz="2000">
              <a:solidFill>
                <a:srgbClr val="FFFFFF"/>
              </a:solidFill>
              <a:latin typeface="Tahoma" pitchFamily="34" charset="0"/>
              <a:cs typeface="Arial" charset="0"/>
            </a:endParaRPr>
          </a:p>
          <a:p>
            <a:pPr>
              <a:buClr>
                <a:srgbClr val="000000"/>
              </a:buClr>
              <a:buSzPct val="100000"/>
              <a:buFont typeface="Times New Roman" pitchFamily="18" charset="0"/>
              <a:buNone/>
              <a:defRPr/>
            </a:pPr>
            <a:r>
              <a:rPr lang="it-IT" sz="2400" b="1" i="1" u="sng">
                <a:solidFill>
                  <a:schemeClr val="tx1"/>
                </a:solidFill>
                <a:latin typeface="Tahoma" pitchFamily="34" charset="0"/>
                <a:cs typeface="Arial" charset="0"/>
              </a:rPr>
              <a:t>INTERNAZIONALiZZAZIONE DELLA SANITA’ ITALIANA</a:t>
            </a:r>
            <a:endParaRPr lang="it-IT" sz="2400" b="1" i="1">
              <a:solidFill>
                <a:schemeClr val="tx1"/>
              </a:solidFill>
              <a:latin typeface="Tahoma" pitchFamily="34" charset="0"/>
              <a:cs typeface="Arial" charset="0"/>
            </a:endParaRPr>
          </a:p>
        </p:txBody>
      </p:sp>
      <p:sp>
        <p:nvSpPr>
          <p:cNvPr id="15365" name="Rettangolo 4"/>
          <p:cNvSpPr>
            <a:spLocks noChangeArrowheads="1"/>
          </p:cNvSpPr>
          <p:nvPr/>
        </p:nvSpPr>
        <p:spPr bwMode="auto">
          <a:xfrm>
            <a:off x="107950" y="6021388"/>
            <a:ext cx="3384550" cy="673100"/>
          </a:xfrm>
          <a:prstGeom prst="rect">
            <a:avLst/>
          </a:prstGeom>
          <a:solidFill>
            <a:schemeClr val="hlink"/>
          </a:solidFill>
          <a:ln w="25400" algn="ctr">
            <a:solidFill>
              <a:srgbClr val="385D8A"/>
            </a:solidFill>
            <a:miter lim="800000"/>
            <a:headEnd/>
            <a:tailEnd/>
          </a:ln>
        </p:spPr>
        <p:txBody>
          <a:bodyPr anchor="ctr"/>
          <a:lstStyle/>
          <a:p>
            <a:pPr algn="ctr">
              <a:buClr>
                <a:srgbClr val="000000"/>
              </a:buClr>
              <a:buSzPct val="100000"/>
              <a:buFont typeface="Times New Roman" pitchFamily="18" charset="0"/>
              <a:buNone/>
            </a:pPr>
            <a:r>
              <a:rPr lang="it-IT" sz="2000">
                <a:solidFill>
                  <a:srgbClr val="FFFFFF"/>
                </a:solidFill>
                <a:latin typeface="Tahoma" pitchFamily="34" charset="0"/>
              </a:rPr>
              <a:t>Lignano , 7 Ottobre  2016</a:t>
            </a:r>
          </a:p>
        </p:txBody>
      </p:sp>
      <p:pic>
        <p:nvPicPr>
          <p:cNvPr id="15366" name="Picture 8" descr="HH01753_"/>
          <p:cNvPicPr>
            <a:picLocks noChangeAspect="1" noChangeArrowheads="1"/>
          </p:cNvPicPr>
          <p:nvPr/>
        </p:nvPicPr>
        <p:blipFill>
          <a:blip r:embed="rId3"/>
          <a:srcRect/>
          <a:stretch>
            <a:fillRect/>
          </a:stretch>
        </p:blipFill>
        <p:spPr bwMode="auto">
          <a:xfrm>
            <a:off x="7643813" y="642938"/>
            <a:ext cx="1319212" cy="1204912"/>
          </a:xfrm>
          <a:prstGeom prst="rect">
            <a:avLst/>
          </a:prstGeom>
          <a:noFill/>
          <a:ln w="9525">
            <a:noFill/>
            <a:miter lim="800000"/>
            <a:headEnd/>
            <a:tailEnd/>
          </a:ln>
        </p:spPr>
      </p:pic>
      <p:pic>
        <p:nvPicPr>
          <p:cNvPr id="15367" name="Picture 8"/>
          <p:cNvPicPr>
            <a:picLocks noChangeAspect="1" noChangeArrowheads="1"/>
          </p:cNvPicPr>
          <p:nvPr/>
        </p:nvPicPr>
        <p:blipFill>
          <a:blip r:embed="rId4"/>
          <a:srcRect/>
          <a:stretch>
            <a:fillRect/>
          </a:stretch>
        </p:blipFill>
        <p:spPr bwMode="auto">
          <a:xfrm>
            <a:off x="-323850" y="0"/>
            <a:ext cx="9467850" cy="317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txBox="1">
            <a:spLocks noGrp="1" noChangeArrowheads="1"/>
          </p:cNvSpPr>
          <p:nvPr/>
        </p:nvSpPr>
        <p:spPr bwMode="auto">
          <a:xfrm>
            <a:off x="6553200" y="6248400"/>
            <a:ext cx="1903413" cy="458788"/>
          </a:xfrm>
          <a:prstGeom prst="rect">
            <a:avLst/>
          </a:prstGeom>
          <a:noFill/>
          <a:ln w="9525">
            <a:noFill/>
            <a:round/>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Arial" charset="0"/>
              </a:rPr>
              <a:t>L. Bertinato 2011</a:t>
            </a:r>
          </a:p>
        </p:txBody>
      </p:sp>
      <p:sp>
        <p:nvSpPr>
          <p:cNvPr id="32770" name="Rectangle 5"/>
          <p:cNvSpPr txBox="1">
            <a:spLocks noGrp="1" noChangeArrowheads="1"/>
          </p:cNvSpPr>
          <p:nvPr/>
        </p:nvSpPr>
        <p:spPr bwMode="auto">
          <a:xfrm>
            <a:off x="6084888" y="5949950"/>
            <a:ext cx="1808162" cy="365125"/>
          </a:xfrm>
          <a:prstGeom prst="rect">
            <a:avLst/>
          </a:prstGeom>
          <a:noFill/>
          <a:ln w="9525">
            <a:noFill/>
            <a:round/>
            <a:headEnd/>
            <a:tailEnd/>
          </a:ln>
        </p:spPr>
        <p:txBody>
          <a:bodyPr lIns="90000" tIns="46800" rIns="90000" bIns="46800"/>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9F57386-5AAA-4AAD-A3E5-5D0CDF7A50DB}" type="slidenum">
              <a:rPr lang="it-IT" sz="2400">
                <a:solidFill>
                  <a:srgbClr val="000000"/>
                </a:solidFill>
                <a:latin typeface="Arial" charset="0"/>
              </a:rPr>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it-IT" sz="2400">
              <a:solidFill>
                <a:srgbClr val="000000"/>
              </a:solidFill>
              <a:latin typeface="Arial" charset="0"/>
            </a:endParaRPr>
          </a:p>
        </p:txBody>
      </p:sp>
      <p:sp>
        <p:nvSpPr>
          <p:cNvPr id="32771" name="Titolo 1"/>
          <p:cNvSpPr>
            <a:spLocks noGrp="1"/>
          </p:cNvSpPr>
          <p:nvPr>
            <p:ph type="title" idx="4294967295"/>
          </p:nvPr>
        </p:nvSpPr>
        <p:spPr/>
        <p:txBody>
          <a:bodyPr lIns="90000" tIns="46800" rIns="90000" bIns="46800" anchor="b"/>
          <a:lstStyle/>
          <a:p>
            <a:pPr eaLnBrk="1" hangingPunct="1"/>
            <a:endParaRPr lang="it-IT"/>
          </a:p>
        </p:txBody>
      </p:sp>
      <p:sp>
        <p:nvSpPr>
          <p:cNvPr id="32772" name="Segnaposto contenuto 2"/>
          <p:cNvSpPr>
            <a:spLocks noGrp="1"/>
          </p:cNvSpPr>
          <p:nvPr>
            <p:ph idx="4294967295"/>
          </p:nvPr>
        </p:nvSpPr>
        <p:spPr/>
        <p:txBody>
          <a:bodyPr lIns="90000" tIns="46800" rIns="90000" bIns="46800"/>
          <a:lstStyle/>
          <a:p>
            <a:pPr eaLnBrk="1" hangingPunct="1">
              <a:buFont typeface="Arial" charset="0"/>
              <a:buNone/>
            </a:pPr>
            <a:endParaRPr lang="it-IT"/>
          </a:p>
        </p:txBody>
      </p:sp>
      <p:pic>
        <p:nvPicPr>
          <p:cNvPr id="32773"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228600" y="457200"/>
            <a:ext cx="7772400" cy="1143000"/>
          </a:xfrm>
          <a:prstGeom prst="rect">
            <a:avLst/>
          </a:prstGeom>
          <a:noFill/>
          <a:ln>
            <a:noFill/>
          </a:ln>
          <a:effectLs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9pPr>
          </a:lstStyle>
          <a:p>
            <a:pPr algn="ctr" defTabSz="449263">
              <a:buSzPct val="100000"/>
              <a:defRPr/>
            </a:pPr>
            <a:r>
              <a:rPr lang="fr-BE" sz="5400" dirty="0" err="1">
                <a:solidFill>
                  <a:schemeClr val="tx1"/>
                </a:solidFill>
                <a:effectLst>
                  <a:outerShdw blurRad="38100" dist="38100" dir="2700000" algn="tl">
                    <a:srgbClr val="C0C0C0"/>
                  </a:outerShdw>
                </a:effectLst>
                <a:latin typeface="Tahoma" pitchFamily="34" charset="0"/>
                <a:cs typeface="+mn-cs"/>
              </a:rPr>
              <a:t>Dream</a:t>
            </a:r>
            <a:r>
              <a:rPr lang="fr-BE" sz="5400" dirty="0">
                <a:solidFill>
                  <a:schemeClr val="tx1"/>
                </a:solidFill>
                <a:effectLst>
                  <a:outerShdw blurRad="38100" dist="38100" dir="2700000" algn="tl">
                    <a:srgbClr val="C0C0C0"/>
                  </a:outerShdw>
                </a:effectLst>
                <a:latin typeface="Tahoma" pitchFamily="34" charset="0"/>
                <a:cs typeface="+mn-cs"/>
              </a:rPr>
              <a:t> or </a:t>
            </a:r>
            <a:r>
              <a:rPr lang="fr-BE" sz="5400" dirty="0" err="1">
                <a:solidFill>
                  <a:schemeClr val="tx1"/>
                </a:solidFill>
                <a:effectLst>
                  <a:outerShdw blurRad="38100" dist="38100" dir="2700000" algn="tl">
                    <a:srgbClr val="C0C0C0"/>
                  </a:outerShdw>
                </a:effectLst>
                <a:latin typeface="Tahoma" pitchFamily="34" charset="0"/>
                <a:cs typeface="+mn-cs"/>
              </a:rPr>
              <a:t>disaster</a:t>
            </a:r>
            <a:r>
              <a:rPr lang="fr-BE" sz="5400" dirty="0">
                <a:solidFill>
                  <a:schemeClr val="tx1"/>
                </a:solidFill>
                <a:effectLst>
                  <a:outerShdw blurRad="38100" dist="38100" dir="2700000" algn="tl">
                    <a:srgbClr val="C0C0C0"/>
                  </a:outerShdw>
                </a:effectLst>
                <a:latin typeface="Tahoma" pitchFamily="34" charset="0"/>
                <a:cs typeface="+mn-cs"/>
              </a:rPr>
              <a:t>?</a:t>
            </a:r>
          </a:p>
        </p:txBody>
      </p:sp>
      <p:pic>
        <p:nvPicPr>
          <p:cNvPr id="33794" name="Picture 2"/>
          <p:cNvPicPr>
            <a:picLocks noChangeAspect="1" noChangeArrowheads="1"/>
          </p:cNvPicPr>
          <p:nvPr/>
        </p:nvPicPr>
        <p:blipFill>
          <a:blip r:embed="rId3"/>
          <a:srcRect/>
          <a:stretch>
            <a:fillRect/>
          </a:stretch>
        </p:blipFill>
        <p:spPr bwMode="auto">
          <a:xfrm>
            <a:off x="34925" y="1773238"/>
            <a:ext cx="9144000" cy="4719637"/>
          </a:xfrm>
          <a:prstGeom prst="rect">
            <a:avLst/>
          </a:prstGeom>
          <a:noFill/>
          <a:ln w="9525">
            <a:noFill/>
            <a:round/>
            <a:headEnd/>
            <a:tailEnd/>
          </a:ln>
        </p:spPr>
      </p:pic>
      <p:sp>
        <p:nvSpPr>
          <p:cNvPr id="115715" name="Text Box 3"/>
          <p:cNvSpPr txBox="1">
            <a:spLocks noChangeArrowheads="1"/>
          </p:cNvSpPr>
          <p:nvPr/>
        </p:nvSpPr>
        <p:spPr bwMode="auto">
          <a:xfrm>
            <a:off x="0" y="6583363"/>
            <a:ext cx="4495800" cy="276225"/>
          </a:xfrm>
          <a:prstGeom prst="rect">
            <a:avLst/>
          </a:prstGeom>
          <a:no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8" charset="0"/>
              </a:defRPr>
            </a:lvl9pPr>
          </a:lstStyle>
          <a:p>
            <a:pPr algn="ctr" defTabSz="449263">
              <a:spcBef>
                <a:spcPts val="750"/>
              </a:spcBef>
              <a:buSzPct val="100000"/>
              <a:defRPr/>
            </a:pPr>
            <a:r>
              <a:rPr lang="it-IT" sz="1200">
                <a:latin typeface="Arial" pitchFamily="34" charset="0"/>
                <a:cs typeface="+mn-cs"/>
              </a:rPr>
              <a:t>Luigi Bertinato MD, Veneto Region – TEMOS 2009,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lstStyle/>
          <a:p>
            <a:pPr>
              <a:defRPr/>
            </a:pPr>
            <a:endParaRPr lang="it-IT">
              <a:effectLst>
                <a:outerShdw blurRad="38100" dist="38100" dir="2700000" algn="tl">
                  <a:srgbClr val="C0C0C0"/>
                </a:outerShdw>
              </a:effectLst>
            </a:endParaRPr>
          </a:p>
        </p:txBody>
      </p:sp>
      <p:pic>
        <p:nvPicPr>
          <p:cNvPr id="36866" name="Picture 2"/>
          <p:cNvPicPr>
            <a:picLocks noGrp="1" noChangeAspect="1" noChangeArrowheads="1"/>
          </p:cNvPicPr>
          <p:nvPr>
            <p:ph sz="quarter" idx="4294967295"/>
          </p:nvPr>
        </p:nvPicPr>
        <p:blipFill>
          <a:blip r:embed="rId2"/>
          <a:srcRect/>
          <a:stretch>
            <a:fillRect/>
          </a:stretch>
        </p:blipFill>
        <p:spPr>
          <a:xfrm>
            <a:off x="0" y="-1419225"/>
            <a:ext cx="9144000" cy="9448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2"/>
          <p:cNvPicPr>
            <a:picLocks noGrp="1" noChangeAspect="1" noChangeArrowheads="1"/>
          </p:cNvPicPr>
          <p:nvPr>
            <p:ph type="body" idx="4294967295"/>
          </p:nvPr>
        </p:nvPicPr>
        <p:blipFill>
          <a:blip r:embed="rId4"/>
          <a:srcRect/>
          <a:stretch>
            <a:fillRect/>
          </a:stretch>
        </p:blipFill>
        <p:spPr>
          <a:xfrm>
            <a:off x="457200" y="1666875"/>
            <a:ext cx="6332538" cy="4337050"/>
          </a:xfrm>
        </p:spPr>
      </p:pic>
      <p:pic>
        <p:nvPicPr>
          <p:cNvPr id="115718" name="Picture 3"/>
          <p:cNvPicPr>
            <a:picLocks noChangeAspect="1" noChangeArrowheads="1"/>
          </p:cNvPicPr>
          <p:nvPr/>
        </p:nvPicPr>
        <p:blipFill>
          <a:blip r:embed="rId5"/>
          <a:srcRect/>
          <a:stretch>
            <a:fillRect/>
          </a:stretch>
        </p:blipFill>
        <p:spPr bwMode="auto">
          <a:xfrm>
            <a:off x="6013450" y="1219200"/>
            <a:ext cx="2946400" cy="1866900"/>
          </a:xfrm>
          <a:prstGeom prst="rect">
            <a:avLst/>
          </a:prstGeom>
          <a:noFill/>
          <a:ln w="9525">
            <a:noFill/>
            <a:miter lim="800000"/>
            <a:headEnd/>
            <a:tailEnd/>
          </a:ln>
        </p:spPr>
      </p:pic>
      <p:graphicFrame>
        <p:nvGraphicFramePr>
          <p:cNvPr id="115716" name="Object 4"/>
          <p:cNvGraphicFramePr>
            <a:graphicFrameLocks noChangeAspect="1"/>
          </p:cNvGraphicFramePr>
          <p:nvPr/>
        </p:nvGraphicFramePr>
        <p:xfrm>
          <a:off x="6207125" y="2592388"/>
          <a:ext cx="395288" cy="231775"/>
        </p:xfrm>
        <a:graphic>
          <a:graphicData uri="http://schemas.openxmlformats.org/presentationml/2006/ole">
            <mc:AlternateContent xmlns:mc="http://schemas.openxmlformats.org/markup-compatibility/2006">
              <mc:Choice xmlns:v="urn:schemas-microsoft-com:vml" Requires="v">
                <p:oleObj spid="_x0000_s115717" name="Photo Editor Photo" r:id="rId6" imgW="1571844" imgH="1057423" progId="">
                  <p:embed/>
                </p:oleObj>
              </mc:Choice>
              <mc:Fallback>
                <p:oleObj name="Photo Editor Photo" r:id="rId6" imgW="1571844" imgH="1057423"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25" y="2592388"/>
                        <a:ext cx="3952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9" name="AutoShape 5"/>
          <p:cNvSpPr>
            <a:spLocks noChangeArrowheads="1"/>
          </p:cNvSpPr>
          <p:nvPr/>
        </p:nvSpPr>
        <p:spPr bwMode="auto">
          <a:xfrm rot="770094">
            <a:off x="5291138" y="5141913"/>
            <a:ext cx="3668712" cy="971550"/>
          </a:xfrm>
          <a:prstGeom prst="leftArrow">
            <a:avLst>
              <a:gd name="adj1" fmla="val 100000"/>
              <a:gd name="adj2" fmla="val 70313"/>
            </a:avLst>
          </a:prstGeom>
          <a:solidFill>
            <a:srgbClr val="FFFF99">
              <a:alpha val="50195"/>
            </a:srgbClr>
          </a:solidFill>
          <a:ln w="28575">
            <a:solidFill>
              <a:schemeClr val="bg2"/>
            </a:solidFill>
            <a:miter lim="800000"/>
            <a:headEnd/>
            <a:tailEnd/>
          </a:ln>
        </p:spPr>
        <p:txBody>
          <a:bodyPr anchor="ctr"/>
          <a:lstStyle/>
          <a:p>
            <a:pPr defTabSz="914400"/>
            <a:r>
              <a:rPr lang="de-DE" b="1">
                <a:latin typeface="Arial" charset="0"/>
              </a:rPr>
              <a:t>EuropePortal –</a:t>
            </a:r>
            <a:r>
              <a:rPr lang="de-DE" sz="1600" b="1">
                <a:latin typeface="Arial" charset="0"/>
              </a:rPr>
              <a:t> </a:t>
            </a:r>
            <a:r>
              <a:rPr lang="de-DE" sz="1400" b="1">
                <a:latin typeface="Arial" charset="0"/>
              </a:rPr>
              <a:t>dynamic platform – customised to the specific national requirements</a:t>
            </a:r>
          </a:p>
          <a:p>
            <a:pPr defTabSz="914400"/>
            <a:r>
              <a:rPr lang="de-DE" sz="2000" b="1">
                <a:latin typeface="Arial" charset="0"/>
              </a:rPr>
              <a:t>Europa.AOK-TK.de</a:t>
            </a:r>
          </a:p>
        </p:txBody>
      </p:sp>
      <p:sp>
        <p:nvSpPr>
          <p:cNvPr id="115720" name="Rectangle 6"/>
          <p:cNvSpPr>
            <a:spLocks noGrp="1" noChangeArrowheads="1"/>
          </p:cNvSpPr>
          <p:nvPr>
            <p:ph type="title" idx="4294967295"/>
          </p:nvPr>
        </p:nvSpPr>
        <p:spPr>
          <a:solidFill>
            <a:srgbClr val="FFFFFF"/>
          </a:solidFill>
          <a:ln>
            <a:solidFill>
              <a:srgbClr val="000000"/>
            </a:solidFill>
          </a:ln>
        </p:spPr>
        <p:txBody>
          <a:bodyPr/>
          <a:lstStyle/>
          <a:p>
            <a:r>
              <a:rPr lang="de-DE"/>
              <a:t>EuropePortal: EuropeService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numero diapositiva 2"/>
          <p:cNvSpPr txBox="1">
            <a:spLocks noGrp="1"/>
          </p:cNvSpPr>
          <p:nvPr/>
        </p:nvSpPr>
        <p:spPr bwMode="auto">
          <a:xfrm>
            <a:off x="6553200" y="6248400"/>
            <a:ext cx="1903413" cy="458788"/>
          </a:xfrm>
          <a:prstGeom prst="rect">
            <a:avLst/>
          </a:prstGeom>
          <a:noFill/>
          <a:ln w="9525">
            <a:noFill/>
            <a:round/>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7B551B3-648D-4202-B48F-648329394EBD}" type="slidenum">
              <a:rPr lang="en-US">
                <a:solidFill>
                  <a:srgbClr val="000000"/>
                </a:solidFill>
                <a:latin typeface="Arial" charset="0"/>
              </a:rPr>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US">
              <a:solidFill>
                <a:srgbClr val="000000"/>
              </a:solidFill>
              <a:latin typeface="Arial" charset="0"/>
            </a:endParaRPr>
          </a:p>
        </p:txBody>
      </p:sp>
      <p:sp>
        <p:nvSpPr>
          <p:cNvPr id="118785" name="Text Box 1"/>
          <p:cNvSpPr txBox="1">
            <a:spLocks noChangeArrowheads="1"/>
          </p:cNvSpPr>
          <p:nvPr/>
        </p:nvSpPr>
        <p:spPr bwMode="auto">
          <a:xfrm>
            <a:off x="6553200" y="6248400"/>
            <a:ext cx="1905000" cy="457200"/>
          </a:xfrm>
          <a:prstGeom prst="rect">
            <a:avLst/>
          </a:prstGeom>
          <a:noFill/>
          <a:ln>
            <a:noFill/>
          </a:ln>
          <a:effectLs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Times New Roman" pitchFamily="16" charset="0"/>
              </a:defRPr>
            </a:lvl9pPr>
          </a:lstStyle>
          <a:p>
            <a:pPr algn="r" defTabSz="449263" eaLnBrk="0" hangingPunct="0">
              <a:spcBef>
                <a:spcPts val="875"/>
              </a:spcBef>
              <a:buSzPct val="100000"/>
              <a:defRPr/>
            </a:pPr>
            <a:fld id="{7AEFD9E7-7657-4601-8AB6-4B648FE824B4}" type="slidenum">
              <a:rPr lang="it-IT" sz="1400" smtClean="0">
                <a:cs typeface="+mn-cs"/>
              </a:rPr>
              <a:pPr algn="r" defTabSz="449263" eaLnBrk="0" hangingPunct="0">
                <a:spcBef>
                  <a:spcPts val="875"/>
                </a:spcBef>
                <a:buSzPct val="100000"/>
                <a:defRPr/>
              </a:pPr>
              <a:t>14</a:t>
            </a:fld>
            <a:endParaRPr lang="it-IT" sz="1400">
              <a:cs typeface="+mn-cs"/>
            </a:endParaRPr>
          </a:p>
        </p:txBody>
      </p:sp>
      <p:sp>
        <p:nvSpPr>
          <p:cNvPr id="117763" name="Text Box 2"/>
          <p:cNvSpPr txBox="1">
            <a:spLocks noChangeArrowheads="1"/>
          </p:cNvSpPr>
          <p:nvPr/>
        </p:nvSpPr>
        <p:spPr bwMode="auto">
          <a:xfrm>
            <a:off x="193675" y="188913"/>
            <a:ext cx="8842375" cy="1143000"/>
          </a:xfrm>
          <a:prstGeom prst="rect">
            <a:avLst/>
          </a:prstGeom>
          <a:solidFill>
            <a:srgbClr val="FFFF00"/>
          </a:solidFill>
          <a:ln w="9525">
            <a:noFill/>
            <a:round/>
            <a:headEnd/>
            <a:tailEnd/>
          </a:ln>
        </p:spPr>
        <p:txBody>
          <a:bodyPr anchor="ctr"/>
          <a:lstStyle/>
          <a:p>
            <a:pPr algn="ct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300" b="1">
                <a:solidFill>
                  <a:srgbClr val="000066"/>
                </a:solidFill>
                <a:latin typeface="Tahoma" pitchFamily="34" charset="0"/>
              </a:rPr>
              <a:t>Aumento delle migrazioni di pensionati dal Nord Europa al Sud Europa durante la stagione invernale (</a:t>
            </a:r>
            <a:r>
              <a:rPr lang="it-IT" sz="2300" b="1">
                <a:solidFill>
                  <a:srgbClr val="FF0000"/>
                </a:solidFill>
                <a:latin typeface="Tahoma" pitchFamily="34" charset="0"/>
              </a:rPr>
              <a:t>800,000</a:t>
            </a:r>
            <a:r>
              <a:rPr lang="it-IT" sz="2300" b="1">
                <a:solidFill>
                  <a:srgbClr val="000066"/>
                </a:solidFill>
                <a:latin typeface="Tahoma" pitchFamily="34" charset="0"/>
              </a:rPr>
              <a:t> stimati dall’UE ogni anno)</a:t>
            </a:r>
          </a:p>
        </p:txBody>
      </p:sp>
      <p:grpSp>
        <p:nvGrpSpPr>
          <p:cNvPr id="117764" name="Group 3"/>
          <p:cNvGrpSpPr>
            <a:grpSpLocks/>
          </p:cNvGrpSpPr>
          <p:nvPr/>
        </p:nvGrpSpPr>
        <p:grpSpPr bwMode="auto">
          <a:xfrm>
            <a:off x="903288" y="2554288"/>
            <a:ext cx="3667125" cy="2482850"/>
            <a:chOff x="569" y="1609"/>
            <a:chExt cx="2310" cy="1564"/>
          </a:xfrm>
        </p:grpSpPr>
        <p:pic>
          <p:nvPicPr>
            <p:cNvPr id="117779" name="Picture 4"/>
            <p:cNvPicPr>
              <a:picLocks noChangeAspect="1" noChangeArrowheads="1"/>
            </p:cNvPicPr>
            <p:nvPr/>
          </p:nvPicPr>
          <p:blipFill>
            <a:blip r:embed="rId3"/>
            <a:srcRect/>
            <a:stretch>
              <a:fillRect/>
            </a:stretch>
          </p:blipFill>
          <p:spPr bwMode="auto">
            <a:xfrm>
              <a:off x="569" y="1609"/>
              <a:ext cx="2311" cy="1565"/>
            </a:xfrm>
            <a:prstGeom prst="rect">
              <a:avLst/>
            </a:prstGeom>
            <a:noFill/>
            <a:ln w="38160">
              <a:solidFill>
                <a:srgbClr val="FF0000"/>
              </a:solidFill>
              <a:prstDash val="dashDot"/>
              <a:miter lim="800000"/>
              <a:headEnd/>
              <a:tailEnd/>
            </a:ln>
          </p:spPr>
        </p:pic>
        <p:sp>
          <p:nvSpPr>
            <p:cNvPr id="117780" name="Text Box 5"/>
            <p:cNvSpPr txBox="1">
              <a:spLocks noChangeArrowheads="1"/>
            </p:cNvSpPr>
            <p:nvPr/>
          </p:nvSpPr>
          <p:spPr bwMode="auto">
            <a:xfrm>
              <a:off x="569" y="1609"/>
              <a:ext cx="2311" cy="1565"/>
            </a:xfrm>
            <a:prstGeom prst="rect">
              <a:avLst/>
            </a:prstGeom>
            <a:noFill/>
            <a:ln w="9525">
              <a:noFill/>
              <a:miter lim="800000"/>
              <a:headEnd/>
              <a:tailEnd/>
            </a:ln>
          </p:spPr>
          <p:txBody>
            <a:bodyPr wrap="none" anchor="ctr"/>
            <a:lstStyle/>
            <a:p>
              <a:pPr algn="ctr" eaLnBrk="0" hangingPunct="0">
                <a:buClr>
                  <a:srgbClr val="000000"/>
                </a:buClr>
                <a:buSzPct val="100000"/>
                <a:buFont typeface="Times New Roman" pitchFamily="18" charset="0"/>
                <a:buNone/>
              </a:pPr>
              <a:endParaRPr lang="it-IT" sz="2400">
                <a:solidFill>
                  <a:srgbClr val="FFFFFF"/>
                </a:solidFill>
                <a:latin typeface="Times New Roman" pitchFamily="18" charset="0"/>
              </a:endParaRPr>
            </a:p>
          </p:txBody>
        </p:sp>
      </p:grpSp>
      <p:grpSp>
        <p:nvGrpSpPr>
          <p:cNvPr id="117765" name="Group 6"/>
          <p:cNvGrpSpPr>
            <a:grpSpLocks/>
          </p:cNvGrpSpPr>
          <p:nvPr/>
        </p:nvGrpSpPr>
        <p:grpSpPr bwMode="auto">
          <a:xfrm>
            <a:off x="5357813" y="1981200"/>
            <a:ext cx="2222500" cy="2232025"/>
            <a:chOff x="3375" y="1248"/>
            <a:chExt cx="1400" cy="1406"/>
          </a:xfrm>
        </p:grpSpPr>
        <p:pic>
          <p:nvPicPr>
            <p:cNvPr id="117777" name="Picture 7"/>
            <p:cNvPicPr>
              <a:picLocks noChangeAspect="1" noChangeArrowheads="1"/>
            </p:cNvPicPr>
            <p:nvPr/>
          </p:nvPicPr>
          <p:blipFill>
            <a:blip r:embed="rId4"/>
            <a:srcRect/>
            <a:stretch>
              <a:fillRect/>
            </a:stretch>
          </p:blipFill>
          <p:spPr bwMode="auto">
            <a:xfrm>
              <a:off x="3375" y="1248"/>
              <a:ext cx="1401" cy="1407"/>
            </a:xfrm>
            <a:prstGeom prst="rect">
              <a:avLst/>
            </a:prstGeom>
            <a:noFill/>
            <a:ln w="38160">
              <a:solidFill>
                <a:srgbClr val="FF0000"/>
              </a:solidFill>
              <a:prstDash val="dash"/>
              <a:miter lim="800000"/>
              <a:headEnd/>
              <a:tailEnd/>
            </a:ln>
          </p:spPr>
        </p:pic>
        <p:sp>
          <p:nvSpPr>
            <p:cNvPr id="117778" name="Text Box 8"/>
            <p:cNvSpPr txBox="1">
              <a:spLocks noChangeArrowheads="1"/>
            </p:cNvSpPr>
            <p:nvPr/>
          </p:nvSpPr>
          <p:spPr bwMode="auto">
            <a:xfrm>
              <a:off x="3375" y="1248"/>
              <a:ext cx="1401" cy="1407"/>
            </a:xfrm>
            <a:prstGeom prst="rect">
              <a:avLst/>
            </a:prstGeom>
            <a:noFill/>
            <a:ln w="9525">
              <a:noFill/>
              <a:miter lim="800000"/>
              <a:headEnd/>
              <a:tailEnd/>
            </a:ln>
          </p:spPr>
          <p:txBody>
            <a:bodyPr wrap="none" anchor="ctr"/>
            <a:lstStyle/>
            <a:p>
              <a:pPr algn="ctr" eaLnBrk="0" hangingPunct="0">
                <a:buClr>
                  <a:srgbClr val="000000"/>
                </a:buClr>
                <a:buSzPct val="100000"/>
                <a:buFont typeface="Times New Roman" pitchFamily="18" charset="0"/>
                <a:buNone/>
              </a:pPr>
              <a:endParaRPr lang="it-IT" sz="2400">
                <a:solidFill>
                  <a:srgbClr val="FFFFFF"/>
                </a:solidFill>
                <a:latin typeface="Times New Roman" pitchFamily="18" charset="0"/>
              </a:endParaRPr>
            </a:p>
          </p:txBody>
        </p:sp>
      </p:grpSp>
      <p:grpSp>
        <p:nvGrpSpPr>
          <p:cNvPr id="117766" name="Group 9"/>
          <p:cNvGrpSpPr>
            <a:grpSpLocks/>
          </p:cNvGrpSpPr>
          <p:nvPr/>
        </p:nvGrpSpPr>
        <p:grpSpPr bwMode="auto">
          <a:xfrm>
            <a:off x="5435600" y="4221163"/>
            <a:ext cx="2447925" cy="2374900"/>
            <a:chOff x="3424" y="2659"/>
            <a:chExt cx="1542" cy="1496"/>
          </a:xfrm>
        </p:grpSpPr>
        <p:pic>
          <p:nvPicPr>
            <p:cNvPr id="117775" name="Picture 10"/>
            <p:cNvPicPr>
              <a:picLocks noChangeAspect="1" noChangeArrowheads="1"/>
            </p:cNvPicPr>
            <p:nvPr/>
          </p:nvPicPr>
          <p:blipFill>
            <a:blip r:embed="rId5"/>
            <a:srcRect/>
            <a:stretch>
              <a:fillRect/>
            </a:stretch>
          </p:blipFill>
          <p:spPr bwMode="auto">
            <a:xfrm>
              <a:off x="3424" y="2659"/>
              <a:ext cx="1543" cy="1497"/>
            </a:xfrm>
            <a:prstGeom prst="rect">
              <a:avLst/>
            </a:prstGeom>
            <a:noFill/>
            <a:ln w="38160">
              <a:solidFill>
                <a:srgbClr val="FF0000"/>
              </a:solidFill>
              <a:prstDash val="dash"/>
              <a:miter lim="800000"/>
              <a:headEnd/>
              <a:tailEnd/>
            </a:ln>
          </p:spPr>
        </p:pic>
        <p:sp>
          <p:nvSpPr>
            <p:cNvPr id="117776" name="Text Box 11"/>
            <p:cNvSpPr txBox="1">
              <a:spLocks noChangeArrowheads="1"/>
            </p:cNvSpPr>
            <p:nvPr/>
          </p:nvSpPr>
          <p:spPr bwMode="auto">
            <a:xfrm>
              <a:off x="3424" y="2659"/>
              <a:ext cx="1543" cy="1497"/>
            </a:xfrm>
            <a:prstGeom prst="rect">
              <a:avLst/>
            </a:prstGeom>
            <a:noFill/>
            <a:ln w="9525">
              <a:noFill/>
              <a:miter lim="800000"/>
              <a:headEnd/>
              <a:tailEnd/>
            </a:ln>
          </p:spPr>
          <p:txBody>
            <a:bodyPr wrap="none" anchor="ctr"/>
            <a:lstStyle/>
            <a:p>
              <a:pPr algn="ctr" eaLnBrk="0" hangingPunct="0">
                <a:buClr>
                  <a:srgbClr val="000000"/>
                </a:buClr>
                <a:buSzPct val="100000"/>
                <a:buFont typeface="Times New Roman" pitchFamily="18" charset="0"/>
                <a:buNone/>
              </a:pPr>
              <a:endParaRPr lang="it-IT" sz="2400">
                <a:solidFill>
                  <a:srgbClr val="FFFFFF"/>
                </a:solidFill>
                <a:latin typeface="Times New Roman" pitchFamily="18" charset="0"/>
              </a:endParaRPr>
            </a:p>
          </p:txBody>
        </p:sp>
      </p:grpSp>
      <p:sp>
        <p:nvSpPr>
          <p:cNvPr id="118796" name="Text Box 12"/>
          <p:cNvSpPr txBox="1">
            <a:spLocks noChangeArrowheads="1"/>
          </p:cNvSpPr>
          <p:nvPr/>
        </p:nvSpPr>
        <p:spPr bwMode="auto">
          <a:xfrm>
            <a:off x="533400" y="5334000"/>
            <a:ext cx="4751388" cy="1044575"/>
          </a:xfrm>
          <a:prstGeom prst="rect">
            <a:avLst/>
          </a:prstGeom>
          <a:solidFill>
            <a:srgbClr val="FFFF00"/>
          </a:solidFill>
          <a:ln w="38160">
            <a:solidFill>
              <a:srgbClr val="0066FF"/>
            </a:solidFill>
            <a:prstDash val="sysDot"/>
            <a:miter lim="800000"/>
            <a:headEnd/>
            <a:tailEnd/>
          </a:ln>
          <a:effectLs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9pPr>
          </a:lstStyle>
          <a:p>
            <a:pPr defTabSz="449263" eaLnBrk="1" hangingPunct="1">
              <a:spcBef>
                <a:spcPts val="1125"/>
              </a:spcBef>
              <a:buSzPct val="100000"/>
              <a:defRPr/>
            </a:pPr>
            <a:r>
              <a:rPr lang="it-IT" sz="2000" b="1" i="1">
                <a:solidFill>
                  <a:srgbClr val="000066"/>
                </a:solidFill>
                <a:effectLst>
                  <a:outerShdw blurRad="38100" dist="38100" dir="2700000" algn="tl">
                    <a:srgbClr val="000000"/>
                  </a:outerShdw>
                </a:effectLst>
              </a:rPr>
              <a:t>Forte impatto sull’economia locale e forte impatto sul sistema sanitario locale</a:t>
            </a:r>
            <a:r>
              <a:rPr lang="it-IT" b="1" i="1">
                <a:solidFill>
                  <a:srgbClr val="000066"/>
                </a:solidFill>
                <a:effectLst>
                  <a:outerShdw blurRad="38100" dist="38100" dir="2700000" algn="tl">
                    <a:srgbClr val="000000"/>
                  </a:outerShdw>
                </a:effectLst>
                <a:latin typeface="Tahoma" pitchFamily="34" charset="0"/>
              </a:rPr>
              <a:t> </a:t>
            </a:r>
          </a:p>
        </p:txBody>
      </p:sp>
      <p:sp>
        <p:nvSpPr>
          <p:cNvPr id="117768" name="AutoShape 13"/>
          <p:cNvSpPr>
            <a:spLocks noChangeArrowheads="1"/>
          </p:cNvSpPr>
          <p:nvPr/>
        </p:nvSpPr>
        <p:spPr bwMode="auto">
          <a:xfrm>
            <a:off x="152400" y="5410200"/>
            <a:ext cx="431800" cy="360363"/>
          </a:xfrm>
          <a:prstGeom prst="rightArrow">
            <a:avLst>
              <a:gd name="adj1" fmla="val 50000"/>
              <a:gd name="adj2" fmla="val 29956"/>
            </a:avLst>
          </a:prstGeom>
          <a:solidFill>
            <a:srgbClr val="FF0000"/>
          </a:solidFill>
          <a:ln w="9360">
            <a:solidFill>
              <a:srgbClr val="000032"/>
            </a:solidFill>
            <a:miter lim="800000"/>
            <a:headEnd/>
            <a:tailEnd/>
          </a:ln>
        </p:spPr>
        <p:txBody>
          <a:bodyPr wrap="none" anchor="ctr"/>
          <a:lstStyle/>
          <a:p>
            <a:pPr algn="ctr" eaLnBrk="0" hangingPunct="0">
              <a:buClr>
                <a:srgbClr val="000000"/>
              </a:buClr>
              <a:buSzPct val="100000"/>
              <a:buFont typeface="Times New Roman" pitchFamily="18" charset="0"/>
              <a:buNone/>
            </a:pPr>
            <a:endParaRPr lang="it-IT" sz="2400">
              <a:solidFill>
                <a:srgbClr val="FFFFFF"/>
              </a:solidFill>
              <a:latin typeface="Times New Roman" pitchFamily="18" charset="0"/>
            </a:endParaRPr>
          </a:p>
        </p:txBody>
      </p:sp>
      <p:sp>
        <p:nvSpPr>
          <p:cNvPr id="118798" name="Text Box 14"/>
          <p:cNvSpPr txBox="1">
            <a:spLocks noChangeArrowheads="1"/>
          </p:cNvSpPr>
          <p:nvPr/>
        </p:nvSpPr>
        <p:spPr bwMode="auto">
          <a:xfrm>
            <a:off x="8027988" y="1844675"/>
            <a:ext cx="1116012" cy="744538"/>
          </a:xfrm>
          <a:prstGeom prst="rect">
            <a:avLst/>
          </a:prstGeom>
          <a:solidFill>
            <a:srgbClr val="99CCFF"/>
          </a:solidFill>
          <a:ln w="9360">
            <a:solidFill>
              <a:srgbClr val="FF0000"/>
            </a:solidFill>
            <a:miter lim="800000"/>
            <a:headEnd/>
            <a:tailEnd/>
          </a:ln>
          <a:effectLs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9pPr>
          </a:lstStyle>
          <a:p>
            <a:pPr algn="ctr" defTabSz="449263" eaLnBrk="1" hangingPunct="1">
              <a:spcBef>
                <a:spcPts val="750"/>
              </a:spcBef>
              <a:buSzPct val="100000"/>
              <a:defRPr/>
            </a:pPr>
            <a:r>
              <a:rPr lang="it-IT" sz="1200" b="1">
                <a:solidFill>
                  <a:srgbClr val="FFFF00"/>
                </a:solidFill>
                <a:effectLst>
                  <a:outerShdw blurRad="38100" dist="38100" dir="2700000" algn="tl">
                    <a:srgbClr val="000000"/>
                  </a:outerShdw>
                </a:effectLst>
                <a:latin typeface="Tahoma" pitchFamily="34" charset="0"/>
              </a:rPr>
              <a:t>PORTOGALLO</a:t>
            </a:r>
          </a:p>
          <a:p>
            <a:pPr algn="ctr" defTabSz="449263" eaLnBrk="1" hangingPunct="1">
              <a:spcBef>
                <a:spcPts val="750"/>
              </a:spcBef>
              <a:buSzPct val="100000"/>
              <a:defRPr/>
            </a:pPr>
            <a:r>
              <a:rPr lang="it-IT" sz="1200" b="1">
                <a:solidFill>
                  <a:srgbClr val="FFCC00"/>
                </a:solidFill>
                <a:effectLst>
                  <a:outerShdw blurRad="38100" dist="38100" dir="2700000" algn="tl">
                    <a:srgbClr val="000000"/>
                  </a:outerShdw>
                </a:effectLst>
                <a:latin typeface="Tahoma" pitchFamily="34" charset="0"/>
              </a:rPr>
              <a:t>L’Algarve</a:t>
            </a:r>
          </a:p>
        </p:txBody>
      </p:sp>
      <p:sp>
        <p:nvSpPr>
          <p:cNvPr id="118799" name="Text Box 15"/>
          <p:cNvSpPr txBox="1">
            <a:spLocks noChangeArrowheads="1"/>
          </p:cNvSpPr>
          <p:nvPr/>
        </p:nvSpPr>
        <p:spPr bwMode="auto">
          <a:xfrm>
            <a:off x="7956550" y="2974975"/>
            <a:ext cx="1223963" cy="744538"/>
          </a:xfrm>
          <a:prstGeom prst="rect">
            <a:avLst/>
          </a:prstGeom>
          <a:solidFill>
            <a:srgbClr val="99CCFF"/>
          </a:solidFill>
          <a:ln w="9360">
            <a:solidFill>
              <a:srgbClr val="FF0000"/>
            </a:solidFill>
            <a:miter lim="800000"/>
            <a:headEnd/>
            <a:tailEnd/>
          </a:ln>
          <a:effectLs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9pPr>
          </a:lstStyle>
          <a:p>
            <a:pPr algn="ctr" defTabSz="449263" eaLnBrk="1" hangingPunct="1">
              <a:spcBef>
                <a:spcPts val="750"/>
              </a:spcBef>
              <a:buSzPct val="100000"/>
              <a:defRPr/>
            </a:pPr>
            <a:r>
              <a:rPr lang="it-IT" sz="1200" b="1">
                <a:solidFill>
                  <a:srgbClr val="FFFF00"/>
                </a:solidFill>
                <a:effectLst>
                  <a:outerShdw blurRad="38100" dist="38100" dir="2700000" algn="tl">
                    <a:srgbClr val="000000"/>
                  </a:outerShdw>
                </a:effectLst>
                <a:latin typeface="Tahoma" pitchFamily="34" charset="0"/>
              </a:rPr>
              <a:t>SPAGNA</a:t>
            </a:r>
          </a:p>
          <a:p>
            <a:pPr algn="ctr" defTabSz="449263" eaLnBrk="1" hangingPunct="1">
              <a:spcBef>
                <a:spcPts val="750"/>
              </a:spcBef>
              <a:buSzPct val="100000"/>
              <a:defRPr/>
            </a:pPr>
            <a:r>
              <a:rPr lang="it-IT" sz="1200" b="1">
                <a:solidFill>
                  <a:srgbClr val="FFCC00"/>
                </a:solidFill>
                <a:effectLst>
                  <a:outerShdw blurRad="38100" dist="38100" dir="2700000" algn="tl">
                    <a:srgbClr val="000000"/>
                  </a:outerShdw>
                </a:effectLst>
                <a:latin typeface="Tahoma" pitchFamily="34" charset="0"/>
              </a:rPr>
              <a:t>Resort spagnoli</a:t>
            </a:r>
          </a:p>
        </p:txBody>
      </p:sp>
      <p:sp>
        <p:nvSpPr>
          <p:cNvPr id="118800" name="Text Box 16"/>
          <p:cNvSpPr txBox="1">
            <a:spLocks noChangeArrowheads="1"/>
          </p:cNvSpPr>
          <p:nvPr/>
        </p:nvSpPr>
        <p:spPr bwMode="auto">
          <a:xfrm>
            <a:off x="7993063" y="4437063"/>
            <a:ext cx="1042987" cy="1935162"/>
          </a:xfrm>
          <a:prstGeom prst="rect">
            <a:avLst/>
          </a:prstGeom>
          <a:solidFill>
            <a:srgbClr val="99CCFF"/>
          </a:solidFill>
          <a:ln w="9360">
            <a:solidFill>
              <a:srgbClr val="FF0000"/>
            </a:solidFill>
            <a:miter lim="800000"/>
            <a:headEnd/>
            <a:tailEnd/>
          </a:ln>
          <a:effectLs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pitchFamily="34" charset="2"/>
                <a:cs typeface="DejaVu Sans" pitchFamily="34" charset="2"/>
              </a:defRPr>
            </a:lvl9pPr>
          </a:lstStyle>
          <a:p>
            <a:pPr algn="ctr" defTabSz="449263" eaLnBrk="1" hangingPunct="1">
              <a:spcBef>
                <a:spcPts val="750"/>
              </a:spcBef>
              <a:buSzPct val="100000"/>
              <a:defRPr/>
            </a:pPr>
            <a:r>
              <a:rPr lang="it-IT" sz="1200" b="1">
                <a:solidFill>
                  <a:srgbClr val="FFFF00"/>
                </a:solidFill>
                <a:effectLst>
                  <a:outerShdw blurRad="38100" dist="38100" dir="2700000" algn="tl">
                    <a:srgbClr val="000000"/>
                  </a:outerShdw>
                </a:effectLst>
                <a:latin typeface="Tahoma" pitchFamily="34" charset="0"/>
              </a:rPr>
              <a:t>ITALIA, VENETO</a:t>
            </a:r>
          </a:p>
          <a:p>
            <a:pPr algn="ctr" defTabSz="449263" eaLnBrk="1" hangingPunct="1">
              <a:spcBef>
                <a:spcPts val="750"/>
              </a:spcBef>
              <a:buSzPct val="100000"/>
              <a:defRPr/>
            </a:pPr>
            <a:r>
              <a:rPr lang="it-IT" sz="1200" b="1">
                <a:solidFill>
                  <a:srgbClr val="FFCC00"/>
                </a:solidFill>
                <a:effectLst>
                  <a:outerShdw blurRad="38100" dist="38100" dir="2700000" algn="tl">
                    <a:srgbClr val="000000"/>
                  </a:outerShdw>
                </a:effectLst>
                <a:latin typeface="Tahoma" pitchFamily="34" charset="0"/>
              </a:rPr>
              <a:t>Lago di Garda</a:t>
            </a:r>
          </a:p>
          <a:p>
            <a:pPr algn="ctr" defTabSz="449263" eaLnBrk="1" hangingPunct="1">
              <a:spcBef>
                <a:spcPts val="750"/>
              </a:spcBef>
              <a:buSzPct val="100000"/>
              <a:defRPr/>
            </a:pPr>
            <a:r>
              <a:rPr lang="it-IT" sz="1200" b="1">
                <a:solidFill>
                  <a:srgbClr val="FF0000"/>
                </a:solidFill>
                <a:effectLst>
                  <a:outerShdw blurRad="38100" dist="38100" dir="2700000" algn="tl">
                    <a:srgbClr val="000000"/>
                  </a:outerShdw>
                </a:effectLst>
                <a:latin typeface="Tahoma" pitchFamily="34" charset="0"/>
              </a:rPr>
              <a:t>3,500 </a:t>
            </a:r>
            <a:r>
              <a:rPr lang="it-IT" sz="1200" b="1">
                <a:solidFill>
                  <a:srgbClr val="FFCC00"/>
                </a:solidFill>
                <a:effectLst>
                  <a:outerShdw blurRad="38100" dist="38100" dir="2700000" algn="tl">
                    <a:srgbClr val="000000"/>
                  </a:outerShdw>
                </a:effectLst>
                <a:latin typeface="Tahoma" pitchFamily="34" charset="0"/>
              </a:rPr>
              <a:t>residenti permanenti dal Nord Europa</a:t>
            </a:r>
          </a:p>
        </p:txBody>
      </p:sp>
      <p:sp>
        <p:nvSpPr>
          <p:cNvPr id="118801" name="Line 17"/>
          <p:cNvSpPr>
            <a:spLocks noChangeShapeType="1"/>
          </p:cNvSpPr>
          <p:nvPr/>
        </p:nvSpPr>
        <p:spPr bwMode="auto">
          <a:xfrm flipV="1">
            <a:off x="4572000" y="2635250"/>
            <a:ext cx="792163" cy="363538"/>
          </a:xfrm>
          <a:prstGeom prst="line">
            <a:avLst/>
          </a:prstGeom>
          <a:noFill/>
          <a:ln w="38160">
            <a:solidFill>
              <a:srgbClr val="FF0000"/>
            </a:solidFill>
            <a:prstDash val="dash"/>
            <a:miter lim="800000"/>
            <a:headEnd/>
            <a:tailEnd/>
          </a:ln>
          <a:effectLst/>
          <a:extLst/>
        </p:spPr>
        <p:txBody>
          <a:bodyPr/>
          <a:lstStyle/>
          <a:p>
            <a:pPr algn="ctr" defTabSz="449263" eaLnBrk="0" hangingPunct="0">
              <a:buClr>
                <a:srgbClr val="000000"/>
              </a:buClr>
              <a:buSzPct val="100000"/>
              <a:buFont typeface="Times New Roman" pitchFamily="16" charset="0"/>
              <a:buNone/>
              <a:defRPr/>
            </a:pPr>
            <a:endParaRPr lang="it-IT" sz="2400">
              <a:solidFill>
                <a:srgbClr val="FFFFFF"/>
              </a:solidFill>
              <a:latin typeface="Times New Roman" pitchFamily="16" charset="0"/>
              <a:cs typeface="+mn-cs"/>
            </a:endParaRPr>
          </a:p>
        </p:txBody>
      </p:sp>
      <p:sp>
        <p:nvSpPr>
          <p:cNvPr id="118802" name="Line 18"/>
          <p:cNvSpPr>
            <a:spLocks noChangeShapeType="1"/>
          </p:cNvSpPr>
          <p:nvPr/>
        </p:nvSpPr>
        <p:spPr bwMode="auto">
          <a:xfrm>
            <a:off x="4572000" y="4221163"/>
            <a:ext cx="792163" cy="792162"/>
          </a:xfrm>
          <a:prstGeom prst="line">
            <a:avLst/>
          </a:prstGeom>
          <a:noFill/>
          <a:ln w="38160">
            <a:solidFill>
              <a:srgbClr val="FF0000"/>
            </a:solidFill>
            <a:prstDash val="dash"/>
            <a:miter lim="800000"/>
            <a:headEnd/>
            <a:tailEnd/>
          </a:ln>
          <a:effectLst/>
          <a:extLst/>
        </p:spPr>
        <p:txBody>
          <a:bodyPr/>
          <a:lstStyle/>
          <a:p>
            <a:pPr algn="ctr" defTabSz="449263" eaLnBrk="0" hangingPunct="0">
              <a:buClr>
                <a:srgbClr val="000000"/>
              </a:buClr>
              <a:buSzPct val="100000"/>
              <a:buFont typeface="Times New Roman" pitchFamily="16" charset="0"/>
              <a:buNone/>
              <a:defRPr/>
            </a:pPr>
            <a:endParaRPr lang="it-IT" sz="2400">
              <a:solidFill>
                <a:srgbClr val="FFFFFF"/>
              </a:solidFill>
              <a:latin typeface="Times New Roman" pitchFamily="16" charset="0"/>
              <a:cs typeface="+mn-cs"/>
            </a:endParaRPr>
          </a:p>
        </p:txBody>
      </p:sp>
      <p:sp>
        <p:nvSpPr>
          <p:cNvPr id="117774" name="AutoShape 19"/>
          <p:cNvSpPr>
            <a:spLocks noChangeArrowheads="1"/>
          </p:cNvSpPr>
          <p:nvPr/>
        </p:nvSpPr>
        <p:spPr bwMode="auto">
          <a:xfrm>
            <a:off x="152400" y="5867400"/>
            <a:ext cx="431800" cy="360363"/>
          </a:xfrm>
          <a:prstGeom prst="rightArrow">
            <a:avLst>
              <a:gd name="adj1" fmla="val 50000"/>
              <a:gd name="adj2" fmla="val 29956"/>
            </a:avLst>
          </a:prstGeom>
          <a:solidFill>
            <a:srgbClr val="FF0000"/>
          </a:solidFill>
          <a:ln w="9360">
            <a:solidFill>
              <a:srgbClr val="000032"/>
            </a:solidFill>
            <a:miter lim="800000"/>
            <a:headEnd/>
            <a:tailEnd/>
          </a:ln>
        </p:spPr>
        <p:txBody>
          <a:bodyPr wrap="none" anchor="ctr"/>
          <a:lstStyle/>
          <a:p>
            <a:pPr algn="ctr" eaLnBrk="0" hangingPunct="0">
              <a:buClr>
                <a:srgbClr val="000000"/>
              </a:buClr>
              <a:buSzPct val="100000"/>
              <a:buFont typeface="Times New Roman" pitchFamily="18" charset="0"/>
              <a:buNone/>
            </a:pPr>
            <a:endParaRPr lang="it-IT" sz="2400">
              <a:solidFill>
                <a:srgbClr val="FFFFFF"/>
              </a:solidFill>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olo 1"/>
          <p:cNvSpPr>
            <a:spLocks noGrp="1"/>
          </p:cNvSpPr>
          <p:nvPr>
            <p:ph type="title" idx="4294967295"/>
          </p:nvPr>
        </p:nvSpPr>
        <p:spPr>
          <a:xfrm>
            <a:off x="0" y="0"/>
            <a:ext cx="0" cy="0"/>
          </a:xfrm>
        </p:spPr>
        <p:txBody>
          <a:bodyPr anchor="b"/>
          <a:lstStyle/>
          <a:p>
            <a:endParaRPr lang="it-IT"/>
          </a:p>
        </p:txBody>
      </p:sp>
      <p:pic>
        <p:nvPicPr>
          <p:cNvPr id="119810" name="Picture 2"/>
          <p:cNvPicPr>
            <a:picLocks noGrp="1" noChangeAspect="1" noChangeArrowheads="1"/>
          </p:cNvPicPr>
          <p:nvPr>
            <p:ph sz="quarter" idx="4294967295"/>
          </p:nvPr>
        </p:nvPicPr>
        <p:blipFill>
          <a:blip r:embed="rId2"/>
          <a:srcRect/>
          <a:stretch>
            <a:fillRect/>
          </a:stretch>
        </p:blipFill>
        <p:spPr>
          <a:xfrm>
            <a:off x="457200" y="285750"/>
            <a:ext cx="8258175" cy="59817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228600" y="520700"/>
            <a:ext cx="9183688" cy="1460500"/>
          </a:xfrm>
          <a:prstGeom prst="rect">
            <a:avLst/>
          </a:prstGeom>
          <a:noFill/>
          <a:ln w="9525">
            <a:noFill/>
            <a:round/>
            <a:headEnd/>
            <a:tailEnd/>
          </a:ln>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u="sng">
                <a:solidFill>
                  <a:schemeClr val="tx2"/>
                </a:solidFill>
                <a:latin typeface="Tahoma" pitchFamily="34" charset="0"/>
              </a:rPr>
              <a:t>Domanda 3: In quali attività Internazionali siete attualmente coinvolti  in ASL /Az.Osp?</a:t>
            </a:r>
          </a:p>
        </p:txBody>
      </p:sp>
      <p:sp>
        <p:nvSpPr>
          <p:cNvPr id="122882" name="Text Box 2"/>
          <p:cNvSpPr txBox="1">
            <a:spLocks noChangeArrowheads="1"/>
          </p:cNvSpPr>
          <p:nvPr/>
        </p:nvSpPr>
        <p:spPr bwMode="auto">
          <a:xfrm>
            <a:off x="685800" y="1981200"/>
            <a:ext cx="7769225" cy="8120063"/>
          </a:xfrm>
          <a:prstGeom prst="rect">
            <a:avLst/>
          </a:prstGeom>
          <a:noFill/>
          <a:ln w="9525">
            <a:noFill/>
            <a:round/>
            <a:headEnd/>
            <a:tailEnd/>
          </a:ln>
        </p:spPr>
        <p:txBody>
          <a:bodyPr lIns="90000" tIns="46800" rIns="90000" bIns="46800"/>
          <a:lstStyle/>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p:txBody>
      </p:sp>
      <p:pic>
        <p:nvPicPr>
          <p:cNvPr id="122883" name="Picture 3"/>
          <p:cNvPicPr>
            <a:picLocks noChangeAspect="1" noChangeArrowheads="1"/>
          </p:cNvPicPr>
          <p:nvPr/>
        </p:nvPicPr>
        <p:blipFill>
          <a:blip r:embed="rId3"/>
          <a:srcRect/>
          <a:stretch>
            <a:fillRect/>
          </a:stretch>
        </p:blipFill>
        <p:spPr bwMode="auto">
          <a:xfrm>
            <a:off x="900113" y="2238375"/>
            <a:ext cx="7085012" cy="4359275"/>
          </a:xfrm>
          <a:prstGeom prst="rect">
            <a:avLst/>
          </a:prstGeom>
          <a:noFill/>
          <a:ln w="9525">
            <a:noFill/>
            <a:round/>
            <a:headEnd/>
            <a:tailEnd/>
          </a:ln>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Fußzeilenplatzhalter 4"/>
          <p:cNvSpPr txBox="1">
            <a:spLocks noGrp="1"/>
          </p:cNvSpPr>
          <p:nvPr/>
        </p:nvSpPr>
        <p:spPr bwMode="auto">
          <a:xfrm>
            <a:off x="3124200" y="6007100"/>
            <a:ext cx="2894013" cy="474663"/>
          </a:xfrm>
          <a:prstGeom prst="rect">
            <a:avLst/>
          </a:prstGeom>
          <a:noFill/>
          <a:ln w="9525">
            <a:noFill/>
            <a:miter lim="800000"/>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solidFill>
                <a:srgbClr val="000000"/>
              </a:solidFill>
              <a:latin typeface="Arial" charset="0"/>
            </a:endParaRPr>
          </a:p>
        </p:txBody>
      </p:sp>
      <p:sp>
        <p:nvSpPr>
          <p:cNvPr id="724995" name="Foliennummernplatzhalter 5"/>
          <p:cNvSpPr txBox="1">
            <a:spLocks noGrp="1"/>
          </p:cNvSpPr>
          <p:nvPr/>
        </p:nvSpPr>
        <p:spPr bwMode="auto">
          <a:xfrm>
            <a:off x="6553200" y="6245225"/>
            <a:ext cx="2132013" cy="474663"/>
          </a:xfrm>
          <a:prstGeom prst="rect">
            <a:avLst/>
          </a:prstGeom>
          <a:noFill/>
          <a:ln>
            <a:miter lim="800000"/>
            <a:headEnd/>
            <a:tailEnd/>
          </a:ln>
          <a:extLst/>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F6A3E57-DC0A-40B8-8564-9CC3BCC4501E}" type="slidenum">
              <a:rPr lang="de-DE">
                <a:solidFill>
                  <a:srgbClr val="898989"/>
                </a:solidFill>
                <a:latin typeface="Arial" pitchFamily="34" charset="0"/>
                <a:cs typeface="+mn-cs"/>
              </a:rPr>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lang="de-DE">
              <a:solidFill>
                <a:srgbClr val="898989"/>
              </a:solidFill>
              <a:latin typeface="Arial" pitchFamily="34" charset="0"/>
              <a:cs typeface="+mn-cs"/>
            </a:endParaRPr>
          </a:p>
        </p:txBody>
      </p:sp>
      <p:sp>
        <p:nvSpPr>
          <p:cNvPr id="4" name="Textfeld 3"/>
          <p:cNvSpPr txBox="1"/>
          <p:nvPr/>
        </p:nvSpPr>
        <p:spPr>
          <a:xfrm>
            <a:off x="214313" y="1285875"/>
            <a:ext cx="8243887" cy="523875"/>
          </a:xfrm>
          <a:prstGeom prst="rect">
            <a:avLst/>
          </a:prstGeom>
          <a:noFill/>
        </p:spPr>
        <p:txBody>
          <a:bodyPr wrap="none">
            <a:spAutoFit/>
          </a:bodyPr>
          <a:lstStyle/>
          <a:p>
            <a:pPr algn="ctr" defTabSz="914400" fontAlgn="auto">
              <a:spcBef>
                <a:spcPts val="0"/>
              </a:spcBef>
              <a:spcAft>
                <a:spcPts val="0"/>
              </a:spcAft>
              <a:defRPr/>
            </a:pPr>
            <a:r>
              <a:rPr lang="de-DE" sz="2800" dirty="0">
                <a:solidFill>
                  <a:prstClr val="black"/>
                </a:solidFill>
                <a:latin typeface="Calibri"/>
                <a:cs typeface="+mn-cs"/>
              </a:rPr>
              <a:t>World Market </a:t>
            </a:r>
            <a:r>
              <a:rPr lang="de-DE" sz="2800" dirty="0" err="1">
                <a:solidFill>
                  <a:prstClr val="black"/>
                </a:solidFill>
                <a:latin typeface="Calibri"/>
                <a:cs typeface="+mn-cs"/>
              </a:rPr>
              <a:t>of</a:t>
            </a:r>
            <a:r>
              <a:rPr lang="de-DE" sz="2800" dirty="0">
                <a:solidFill>
                  <a:prstClr val="black"/>
                </a:solidFill>
                <a:latin typeface="Calibri"/>
                <a:cs typeface="+mn-cs"/>
              </a:rPr>
              <a:t> Medical </a:t>
            </a:r>
            <a:r>
              <a:rPr lang="de-DE" sz="2800" dirty="0" err="1">
                <a:solidFill>
                  <a:prstClr val="black"/>
                </a:solidFill>
                <a:latin typeface="Calibri"/>
                <a:cs typeface="+mn-cs"/>
              </a:rPr>
              <a:t>Tourists</a:t>
            </a:r>
            <a:r>
              <a:rPr lang="de-DE" sz="2800" dirty="0">
                <a:solidFill>
                  <a:prstClr val="black"/>
                </a:solidFill>
                <a:latin typeface="Calibri"/>
                <a:cs typeface="+mn-cs"/>
              </a:rPr>
              <a:t> (</a:t>
            </a:r>
            <a:r>
              <a:rPr lang="de-DE" sz="2800" dirty="0" err="1">
                <a:solidFill>
                  <a:prstClr val="black"/>
                </a:solidFill>
                <a:latin typeface="Calibri"/>
                <a:cs typeface="+mn-cs"/>
              </a:rPr>
              <a:t>conservative</a:t>
            </a:r>
            <a:r>
              <a:rPr lang="de-DE" sz="2800" dirty="0">
                <a:solidFill>
                  <a:prstClr val="black"/>
                </a:solidFill>
                <a:latin typeface="Calibri"/>
                <a:cs typeface="+mn-cs"/>
              </a:rPr>
              <a:t> </a:t>
            </a:r>
            <a:r>
              <a:rPr lang="de-DE" sz="2800" dirty="0" err="1">
                <a:solidFill>
                  <a:prstClr val="black"/>
                </a:solidFill>
                <a:latin typeface="Calibri"/>
                <a:cs typeface="+mn-cs"/>
              </a:rPr>
              <a:t>figures</a:t>
            </a:r>
            <a:r>
              <a:rPr lang="de-DE" sz="2800" dirty="0">
                <a:solidFill>
                  <a:prstClr val="black"/>
                </a:solidFill>
                <a:latin typeface="Calibri"/>
                <a:cs typeface="+mn-cs"/>
              </a:rPr>
              <a:t>)</a:t>
            </a:r>
          </a:p>
        </p:txBody>
      </p:sp>
      <p:grpSp>
        <p:nvGrpSpPr>
          <p:cNvPr id="126980" name="Gruppieren 5"/>
          <p:cNvGrpSpPr>
            <a:grpSpLocks/>
          </p:cNvGrpSpPr>
          <p:nvPr/>
        </p:nvGrpSpPr>
        <p:grpSpPr bwMode="auto">
          <a:xfrm>
            <a:off x="214313" y="214313"/>
            <a:ext cx="8715375" cy="1047750"/>
            <a:chOff x="142844" y="285728"/>
            <a:chExt cx="8715425" cy="1047750"/>
          </a:xfrm>
        </p:grpSpPr>
        <p:pic>
          <p:nvPicPr>
            <p:cNvPr id="126990" name="Picture 2" descr="C:\Dokumente und Einstellungen\Uwe Klein\Eigene Dateien\Web_Italy\web_data\gfx\logo-italy_red_blauneu110.gif"/>
            <p:cNvPicPr>
              <a:picLocks noChangeAspect="1" noChangeArrowheads="1"/>
            </p:cNvPicPr>
            <p:nvPr/>
          </p:nvPicPr>
          <p:blipFill>
            <a:blip r:embed="rId3"/>
            <a:srcRect/>
            <a:stretch>
              <a:fillRect/>
            </a:stretch>
          </p:blipFill>
          <p:spPr bwMode="auto">
            <a:xfrm>
              <a:off x="7286644" y="285728"/>
              <a:ext cx="1571625" cy="1047750"/>
            </a:xfrm>
            <a:prstGeom prst="rect">
              <a:avLst/>
            </a:prstGeom>
            <a:noFill/>
            <a:ln w="9525">
              <a:noFill/>
              <a:miter lim="800000"/>
              <a:headEnd/>
              <a:tailEnd/>
            </a:ln>
          </p:spPr>
        </p:pic>
        <p:pic>
          <p:nvPicPr>
            <p:cNvPr id="126991" name="Picture 5" descr="C:\Dokumente und Einstellungen\Uwe Klein\Eigene Dateien\Web_Italy\web_data\gfx\hg_oben_text.gif"/>
            <p:cNvPicPr>
              <a:picLocks noChangeAspect="1" noChangeArrowheads="1"/>
            </p:cNvPicPr>
            <p:nvPr/>
          </p:nvPicPr>
          <p:blipFill>
            <a:blip r:embed="rId4"/>
            <a:srcRect/>
            <a:stretch>
              <a:fillRect/>
            </a:stretch>
          </p:blipFill>
          <p:spPr bwMode="auto">
            <a:xfrm>
              <a:off x="142844" y="285728"/>
              <a:ext cx="7143750" cy="1047750"/>
            </a:xfrm>
            <a:prstGeom prst="rect">
              <a:avLst/>
            </a:prstGeom>
            <a:noFill/>
            <a:ln w="9525">
              <a:noFill/>
              <a:miter lim="800000"/>
              <a:headEnd/>
              <a:tailEnd/>
            </a:ln>
          </p:spPr>
        </p:pic>
      </p:grpSp>
      <p:grpSp>
        <p:nvGrpSpPr>
          <p:cNvPr id="3" name="Gruppieren 28"/>
          <p:cNvGrpSpPr>
            <a:grpSpLocks/>
          </p:cNvGrpSpPr>
          <p:nvPr/>
        </p:nvGrpSpPr>
        <p:grpSpPr bwMode="auto">
          <a:xfrm>
            <a:off x="2000250" y="1928813"/>
            <a:ext cx="4746625" cy="785812"/>
            <a:chOff x="3546062" y="3929066"/>
            <a:chExt cx="4747021" cy="785818"/>
          </a:xfrm>
        </p:grpSpPr>
        <p:sp>
          <p:nvSpPr>
            <p:cNvPr id="15" name="Textfeld 14"/>
            <p:cNvSpPr txBox="1"/>
            <p:nvPr/>
          </p:nvSpPr>
          <p:spPr>
            <a:xfrm>
              <a:off x="3546062" y="3929066"/>
              <a:ext cx="4240567" cy="369890"/>
            </a:xfrm>
            <a:prstGeom prst="rect">
              <a:avLst/>
            </a:prstGeom>
            <a:noFill/>
          </p:spPr>
          <p:txBody>
            <a:bodyPr wrap="none">
              <a:spAutoFit/>
            </a:bodyPr>
            <a:lstStyle/>
            <a:p>
              <a:pPr defTabSz="914400" fontAlgn="auto">
                <a:spcBef>
                  <a:spcPts val="0"/>
                </a:spcBef>
                <a:spcAft>
                  <a:spcPts val="0"/>
                </a:spcAft>
                <a:defRPr/>
              </a:pPr>
              <a:r>
                <a:rPr lang="de-DE" dirty="0" err="1">
                  <a:solidFill>
                    <a:prstClr val="black"/>
                  </a:solidFill>
                  <a:latin typeface="Calibri"/>
                  <a:cs typeface="+mn-cs"/>
                </a:rPr>
                <a:t>Estimated</a:t>
              </a:r>
              <a:r>
                <a:rPr lang="de-DE" dirty="0">
                  <a:solidFill>
                    <a:prstClr val="black"/>
                  </a:solidFill>
                  <a:latin typeface="Calibri"/>
                  <a:cs typeface="+mn-cs"/>
                </a:rPr>
                <a:t> minimal </a:t>
              </a:r>
              <a:r>
                <a:rPr lang="de-DE" dirty="0" err="1">
                  <a:solidFill>
                    <a:prstClr val="black"/>
                  </a:solidFill>
                  <a:latin typeface="Calibri"/>
                  <a:cs typeface="+mn-cs"/>
                </a:rPr>
                <a:t>market</a:t>
              </a:r>
              <a:r>
                <a:rPr lang="de-DE" dirty="0">
                  <a:solidFill>
                    <a:prstClr val="black"/>
                  </a:solidFill>
                  <a:latin typeface="Calibri"/>
                  <a:cs typeface="+mn-cs"/>
                </a:rPr>
                <a:t> </a:t>
              </a:r>
              <a:r>
                <a:rPr lang="de-DE" dirty="0" err="1">
                  <a:solidFill>
                    <a:prstClr val="black"/>
                  </a:solidFill>
                  <a:latin typeface="Calibri"/>
                  <a:cs typeface="+mn-cs"/>
                </a:rPr>
                <a:t>size</a:t>
              </a:r>
              <a:r>
                <a:rPr lang="de-DE" dirty="0">
                  <a:solidFill>
                    <a:prstClr val="black"/>
                  </a:solidFill>
                  <a:latin typeface="Calibri"/>
                  <a:cs typeface="+mn-cs"/>
                </a:rPr>
                <a:t> </a:t>
              </a:r>
              <a:r>
                <a:rPr lang="de-DE" dirty="0" err="1">
                  <a:solidFill>
                    <a:prstClr val="black"/>
                  </a:solidFill>
                  <a:latin typeface="Calibri"/>
                  <a:cs typeface="+mn-cs"/>
                </a:rPr>
                <a:t>is</a:t>
              </a:r>
              <a:r>
                <a:rPr lang="de-DE" dirty="0">
                  <a:solidFill>
                    <a:prstClr val="black"/>
                  </a:solidFill>
                  <a:latin typeface="Calibri"/>
                  <a:cs typeface="+mn-cs"/>
                </a:rPr>
                <a:t> </a:t>
              </a:r>
              <a:r>
                <a:rPr lang="de-DE" dirty="0" err="1">
                  <a:solidFill>
                    <a:prstClr val="black"/>
                  </a:solidFill>
                  <a:latin typeface="Calibri"/>
                  <a:cs typeface="+mn-cs"/>
                </a:rPr>
                <a:t>between</a:t>
              </a:r>
              <a:endParaRPr lang="de-DE" dirty="0">
                <a:solidFill>
                  <a:prstClr val="black"/>
                </a:solidFill>
                <a:latin typeface="Calibri"/>
                <a:cs typeface="+mn-cs"/>
              </a:endParaRPr>
            </a:p>
          </p:txBody>
        </p:sp>
        <p:sp>
          <p:nvSpPr>
            <p:cNvPr id="16" name="Textfeld 15"/>
            <p:cNvSpPr txBox="1"/>
            <p:nvPr/>
          </p:nvSpPr>
          <p:spPr>
            <a:xfrm>
              <a:off x="4000125" y="4344994"/>
              <a:ext cx="2298892" cy="369890"/>
            </a:xfrm>
            <a:prstGeom prst="rect">
              <a:avLst/>
            </a:prstGeom>
            <a:solidFill>
              <a:srgbClr val="92D050"/>
            </a:solidFill>
          </p:spPr>
          <p:txBody>
            <a:bodyPr wrap="none">
              <a:spAutoFit/>
            </a:bodyPr>
            <a:lstStyle/>
            <a:p>
              <a:pPr defTabSz="914400" fontAlgn="auto">
                <a:spcBef>
                  <a:spcPts val="0"/>
                </a:spcBef>
                <a:spcAft>
                  <a:spcPts val="0"/>
                </a:spcAft>
                <a:defRPr/>
              </a:pPr>
              <a:r>
                <a:rPr lang="de-DE" b="1" dirty="0">
                  <a:solidFill>
                    <a:prstClr val="black"/>
                  </a:solidFill>
                  <a:latin typeface="Calibri"/>
                  <a:cs typeface="+mn-cs"/>
                </a:rPr>
                <a:t>5,1 Billion (</a:t>
              </a:r>
              <a:r>
                <a:rPr lang="de-DE" b="1" dirty="0" err="1">
                  <a:solidFill>
                    <a:prstClr val="black"/>
                  </a:solidFill>
                  <a:latin typeface="Calibri"/>
                  <a:cs typeface="+mn-cs"/>
                </a:rPr>
                <a:t>Milliardi</a:t>
              </a:r>
              <a:r>
                <a:rPr lang="de-DE" b="1" dirty="0">
                  <a:solidFill>
                    <a:prstClr val="black"/>
                  </a:solidFill>
                  <a:latin typeface="Calibri"/>
                  <a:cs typeface="+mn-cs"/>
                </a:rPr>
                <a:t>) €</a:t>
              </a:r>
            </a:p>
          </p:txBody>
        </p:sp>
        <p:sp>
          <p:nvSpPr>
            <p:cNvPr id="17" name="Textfeld 16"/>
            <p:cNvSpPr txBox="1"/>
            <p:nvPr/>
          </p:nvSpPr>
          <p:spPr>
            <a:xfrm>
              <a:off x="6405389" y="4344994"/>
              <a:ext cx="1887694" cy="369890"/>
            </a:xfrm>
            <a:prstGeom prst="rect">
              <a:avLst/>
            </a:prstGeom>
            <a:noFill/>
          </p:spPr>
          <p:txBody>
            <a:bodyPr wrap="none">
              <a:spAutoFit/>
            </a:bodyPr>
            <a:lstStyle/>
            <a:p>
              <a:pPr defTabSz="914400" fontAlgn="auto">
                <a:spcBef>
                  <a:spcPts val="0"/>
                </a:spcBef>
                <a:spcAft>
                  <a:spcPts val="0"/>
                </a:spcAft>
                <a:defRPr/>
              </a:pPr>
              <a:r>
                <a:rPr lang="de-DE" b="1" dirty="0" err="1">
                  <a:solidFill>
                    <a:prstClr val="black"/>
                  </a:solidFill>
                  <a:latin typeface="Calibri"/>
                  <a:cs typeface="+mn-cs"/>
                </a:rPr>
                <a:t>and</a:t>
              </a:r>
              <a:r>
                <a:rPr lang="de-DE" b="1" dirty="0">
                  <a:solidFill>
                    <a:prstClr val="black"/>
                  </a:solidFill>
                  <a:latin typeface="Calibri"/>
                  <a:cs typeface="+mn-cs"/>
                </a:rPr>
                <a:t> </a:t>
              </a:r>
              <a:r>
                <a:rPr lang="de-DE" b="1" dirty="0" err="1">
                  <a:solidFill>
                    <a:prstClr val="black"/>
                  </a:solidFill>
                  <a:latin typeface="Calibri"/>
                  <a:cs typeface="+mn-cs"/>
                </a:rPr>
                <a:t>it</a:t>
              </a:r>
              <a:r>
                <a:rPr lang="de-DE" b="1" dirty="0">
                  <a:solidFill>
                    <a:prstClr val="black"/>
                  </a:solidFill>
                  <a:latin typeface="Calibri"/>
                  <a:cs typeface="+mn-cs"/>
                </a:rPr>
                <a:t> </a:t>
              </a:r>
              <a:r>
                <a:rPr lang="de-DE" b="1" dirty="0" err="1">
                  <a:solidFill>
                    <a:prstClr val="black"/>
                  </a:solidFill>
                  <a:latin typeface="Calibri"/>
                  <a:cs typeface="+mn-cs"/>
                </a:rPr>
                <a:t>is</a:t>
              </a:r>
              <a:r>
                <a:rPr lang="de-DE" b="1" dirty="0">
                  <a:solidFill>
                    <a:prstClr val="black"/>
                  </a:solidFill>
                  <a:latin typeface="Calibri"/>
                  <a:cs typeface="+mn-cs"/>
                </a:rPr>
                <a:t> </a:t>
              </a:r>
              <a:r>
                <a:rPr lang="de-DE" b="1" dirty="0" err="1">
                  <a:solidFill>
                    <a:prstClr val="black"/>
                  </a:solidFill>
                  <a:latin typeface="Calibri"/>
                  <a:cs typeface="+mn-cs"/>
                </a:rPr>
                <a:t>growing</a:t>
              </a:r>
              <a:r>
                <a:rPr lang="de-DE" b="1" dirty="0">
                  <a:solidFill>
                    <a:prstClr val="black"/>
                  </a:solidFill>
                  <a:latin typeface="Calibri"/>
                  <a:cs typeface="+mn-cs"/>
                </a:rPr>
                <a:t>! </a:t>
              </a:r>
            </a:p>
          </p:txBody>
        </p:sp>
      </p:grpSp>
      <p:sp>
        <p:nvSpPr>
          <p:cNvPr id="19" name="Textfeld 18"/>
          <p:cNvSpPr txBox="1">
            <a:spLocks noChangeArrowheads="1"/>
          </p:cNvSpPr>
          <p:nvPr/>
        </p:nvSpPr>
        <p:spPr bwMode="auto">
          <a:xfrm>
            <a:off x="1071563" y="4975225"/>
            <a:ext cx="6215062" cy="946150"/>
          </a:xfrm>
          <a:prstGeom prst="rect">
            <a:avLst/>
          </a:prstGeom>
          <a:noFill/>
          <a:ln w="9525">
            <a:noFill/>
            <a:miter lim="800000"/>
            <a:headEnd/>
            <a:tailEnd/>
          </a:ln>
        </p:spPr>
        <p:txBody>
          <a:bodyPr>
            <a:spAutoFit/>
          </a:bodyPr>
          <a:lstStyle/>
          <a:p>
            <a:pPr algn="ctr" defTabSz="914400"/>
            <a:r>
              <a:rPr lang="de-DE" sz="2800" b="1">
                <a:solidFill>
                  <a:srgbClr val="000000"/>
                </a:solidFill>
                <a:latin typeface="Calibri" pitchFamily="34" charset="0"/>
              </a:rPr>
              <a:t>Italy`s  easily achievable market share:    </a:t>
            </a:r>
            <a:br>
              <a:rPr lang="de-DE" sz="2800" b="1">
                <a:solidFill>
                  <a:srgbClr val="000000"/>
                </a:solidFill>
                <a:latin typeface="Calibri" pitchFamily="34" charset="0"/>
              </a:rPr>
            </a:br>
            <a:r>
              <a:rPr lang="de-DE" sz="2800" b="1" i="1" u="sng">
                <a:solidFill>
                  <a:srgbClr val="000000"/>
                </a:solidFill>
                <a:latin typeface="Calibri" pitchFamily="34" charset="0"/>
              </a:rPr>
              <a:t>4,5 % =    207.000.000 €</a:t>
            </a:r>
          </a:p>
        </p:txBody>
      </p:sp>
      <p:sp>
        <p:nvSpPr>
          <p:cNvPr id="18" name="Textfeld 17"/>
          <p:cNvSpPr txBox="1">
            <a:spLocks noChangeArrowheads="1"/>
          </p:cNvSpPr>
          <p:nvPr/>
        </p:nvSpPr>
        <p:spPr bwMode="auto">
          <a:xfrm>
            <a:off x="1571625" y="3630613"/>
            <a:ext cx="5286375" cy="366712"/>
          </a:xfrm>
          <a:prstGeom prst="rect">
            <a:avLst/>
          </a:prstGeom>
          <a:noFill/>
          <a:ln w="9525">
            <a:noFill/>
            <a:miter lim="800000"/>
            <a:headEnd/>
            <a:tailEnd/>
          </a:ln>
        </p:spPr>
        <p:txBody>
          <a:bodyPr>
            <a:spAutoFit/>
          </a:bodyPr>
          <a:lstStyle/>
          <a:p>
            <a:pPr defTabSz="914400"/>
            <a:r>
              <a:rPr lang="de-DE" u="sng">
                <a:solidFill>
                  <a:srgbClr val="000000"/>
                </a:solidFill>
                <a:latin typeface="Calibri" pitchFamily="34" charset="0"/>
              </a:rPr>
              <a:t>Italy`s current best estimated market share:     0,05 %</a:t>
            </a:r>
          </a:p>
        </p:txBody>
      </p:sp>
      <p:sp>
        <p:nvSpPr>
          <p:cNvPr id="26" name="Textfeld 25"/>
          <p:cNvSpPr txBox="1"/>
          <p:nvPr/>
        </p:nvSpPr>
        <p:spPr>
          <a:xfrm>
            <a:off x="1928813" y="4179888"/>
            <a:ext cx="4349750" cy="461962"/>
          </a:xfrm>
          <a:prstGeom prst="rect">
            <a:avLst/>
          </a:prstGeom>
          <a:noFill/>
        </p:spPr>
        <p:txBody>
          <a:bodyPr wrap="none">
            <a:spAutoFit/>
          </a:bodyPr>
          <a:lstStyle/>
          <a:p>
            <a:pPr defTabSz="914400" fontAlgn="auto">
              <a:spcBef>
                <a:spcPts val="0"/>
              </a:spcBef>
              <a:spcAft>
                <a:spcPts val="0"/>
              </a:spcAft>
              <a:defRPr/>
            </a:pPr>
            <a:r>
              <a:rPr lang="de-DE" sz="2400" b="1" dirty="0" err="1">
                <a:solidFill>
                  <a:prstClr val="black"/>
                </a:solidFill>
                <a:latin typeface="Calibri"/>
                <a:cs typeface="+mn-cs"/>
              </a:rPr>
              <a:t>Which</a:t>
            </a:r>
            <a:r>
              <a:rPr lang="de-DE" sz="2400" b="1" dirty="0">
                <a:solidFill>
                  <a:prstClr val="black"/>
                </a:solidFill>
                <a:latin typeface="Calibri"/>
                <a:cs typeface="+mn-cs"/>
              </a:rPr>
              <a:t> </a:t>
            </a:r>
            <a:r>
              <a:rPr lang="de-DE" sz="2400" b="1" dirty="0" err="1">
                <a:solidFill>
                  <a:prstClr val="black"/>
                </a:solidFill>
                <a:latin typeface="Calibri"/>
                <a:cs typeface="+mn-cs"/>
              </a:rPr>
              <a:t>means</a:t>
            </a:r>
            <a:r>
              <a:rPr lang="de-DE" sz="2400" b="1" dirty="0">
                <a:solidFill>
                  <a:prstClr val="black"/>
                </a:solidFill>
                <a:latin typeface="Calibri"/>
                <a:cs typeface="+mn-cs"/>
              </a:rPr>
              <a:t>: </a:t>
            </a:r>
            <a:r>
              <a:rPr lang="de-DE" sz="2400" b="1" dirty="0" err="1">
                <a:solidFill>
                  <a:prstClr val="black"/>
                </a:solidFill>
                <a:latin typeface="Calibri"/>
                <a:cs typeface="+mn-cs"/>
              </a:rPr>
              <a:t>Italy</a:t>
            </a:r>
            <a:r>
              <a:rPr lang="de-DE" sz="2400" b="1" dirty="0">
                <a:solidFill>
                  <a:prstClr val="black"/>
                </a:solidFill>
                <a:latin typeface="Calibri"/>
                <a:cs typeface="+mn-cs"/>
              </a:rPr>
              <a:t> </a:t>
            </a:r>
            <a:r>
              <a:rPr lang="de-DE" sz="2400" b="1" dirty="0" err="1">
                <a:solidFill>
                  <a:prstClr val="black"/>
                </a:solidFill>
                <a:latin typeface="Calibri"/>
                <a:cs typeface="+mn-cs"/>
              </a:rPr>
              <a:t>is</a:t>
            </a:r>
            <a:r>
              <a:rPr lang="de-DE" sz="2400" b="1" dirty="0">
                <a:solidFill>
                  <a:prstClr val="black"/>
                </a:solidFill>
                <a:latin typeface="Calibri"/>
                <a:cs typeface="+mn-cs"/>
              </a:rPr>
              <a:t> still absent</a:t>
            </a:r>
          </a:p>
        </p:txBody>
      </p:sp>
      <p:sp>
        <p:nvSpPr>
          <p:cNvPr id="14" name="Textfeld 13"/>
          <p:cNvSpPr txBox="1">
            <a:spLocks noChangeArrowheads="1"/>
          </p:cNvSpPr>
          <p:nvPr/>
        </p:nvSpPr>
        <p:spPr bwMode="auto">
          <a:xfrm>
            <a:off x="685800" y="6381750"/>
            <a:ext cx="8132763" cy="366713"/>
          </a:xfrm>
          <a:prstGeom prst="rect">
            <a:avLst/>
          </a:prstGeom>
          <a:noFill/>
          <a:ln>
            <a:noFill/>
          </a:ln>
          <a:extLst/>
        </p:spPr>
        <p:txBody>
          <a:bodyPr>
            <a:spAutoFit/>
          </a:bodyPr>
          <a:lstStyle/>
          <a:p>
            <a:pPr defTabSz="914400" fontAlgn="auto">
              <a:spcBef>
                <a:spcPts val="0"/>
              </a:spcBef>
              <a:spcAft>
                <a:spcPts val="0"/>
              </a:spcAft>
              <a:defRPr/>
            </a:pPr>
            <a:r>
              <a:rPr lang="de-DE" dirty="0">
                <a:solidFill>
                  <a:prstClr val="black"/>
                </a:solidFill>
                <a:latin typeface="Calibri"/>
                <a:cs typeface="+mn-cs"/>
              </a:rPr>
              <a:t>Check </a:t>
            </a:r>
            <a:r>
              <a:rPr lang="de-DE" dirty="0">
                <a:solidFill>
                  <a:srgbClr val="FF0000"/>
                </a:solidFill>
                <a:latin typeface="Calibri"/>
                <a:cs typeface="+mn-cs"/>
                <a:hlinkClick r:id="rId5"/>
              </a:rPr>
              <a:t>www.IMTJonline.com</a:t>
            </a:r>
            <a:r>
              <a:rPr lang="de-DE" dirty="0">
                <a:solidFill>
                  <a:prstClr val="black"/>
                </a:solidFill>
                <a:latin typeface="Calibri"/>
                <a:cs typeface="+mn-cs"/>
              </a:rPr>
              <a:t>,  </a:t>
            </a:r>
            <a:r>
              <a:rPr lang="de-DE" dirty="0" err="1">
                <a:solidFill>
                  <a:prstClr val="black"/>
                </a:solidFill>
                <a:latin typeface="Calibri"/>
                <a:cs typeface="+mn-cs"/>
              </a:rPr>
              <a:t>the</a:t>
            </a:r>
            <a:r>
              <a:rPr lang="de-DE" dirty="0">
                <a:solidFill>
                  <a:prstClr val="black"/>
                </a:solidFill>
                <a:latin typeface="Calibri"/>
                <a:cs typeface="+mn-cs"/>
              </a:rPr>
              <a:t> </a:t>
            </a:r>
            <a:r>
              <a:rPr lang="de-DE" dirty="0" err="1">
                <a:solidFill>
                  <a:prstClr val="black"/>
                </a:solidFill>
                <a:latin typeface="Calibri"/>
                <a:cs typeface="+mn-cs"/>
              </a:rPr>
              <a:t>best</a:t>
            </a:r>
            <a:r>
              <a:rPr lang="de-DE" dirty="0">
                <a:solidFill>
                  <a:prstClr val="black"/>
                </a:solidFill>
                <a:latin typeface="Calibri"/>
                <a:cs typeface="+mn-cs"/>
              </a:rPr>
              <a:t> </a:t>
            </a:r>
            <a:r>
              <a:rPr lang="de-DE" dirty="0" err="1">
                <a:solidFill>
                  <a:prstClr val="black"/>
                </a:solidFill>
                <a:latin typeface="Calibri"/>
                <a:cs typeface="+mn-cs"/>
              </a:rPr>
              <a:t>information</a:t>
            </a:r>
            <a:r>
              <a:rPr lang="de-DE" dirty="0">
                <a:solidFill>
                  <a:prstClr val="black"/>
                </a:solidFill>
                <a:latin typeface="Calibri"/>
                <a:cs typeface="+mn-cs"/>
              </a:rPr>
              <a:t> </a:t>
            </a:r>
            <a:r>
              <a:rPr lang="de-DE" dirty="0" err="1">
                <a:solidFill>
                  <a:prstClr val="black"/>
                </a:solidFill>
                <a:latin typeface="Calibri"/>
                <a:cs typeface="+mn-cs"/>
              </a:rPr>
              <a:t>source</a:t>
            </a:r>
            <a:r>
              <a:rPr lang="de-DE" dirty="0">
                <a:solidFill>
                  <a:prstClr val="black"/>
                </a:solidFill>
                <a:latin typeface="Calibri"/>
                <a:cs typeface="+mn-cs"/>
              </a:rPr>
              <a:t> in </a:t>
            </a:r>
            <a:r>
              <a:rPr lang="de-DE" dirty="0" err="1">
                <a:solidFill>
                  <a:prstClr val="black"/>
                </a:solidFill>
                <a:latin typeface="Calibri"/>
                <a:cs typeface="+mn-cs"/>
              </a:rPr>
              <a:t>medical</a:t>
            </a:r>
            <a:r>
              <a:rPr lang="de-DE" dirty="0">
                <a:solidFill>
                  <a:prstClr val="black"/>
                </a:solidFill>
                <a:latin typeface="Calibri"/>
                <a:cs typeface="+mn-cs"/>
              </a:rPr>
              <a:t> </a:t>
            </a:r>
            <a:r>
              <a:rPr lang="de-DE" dirty="0" err="1">
                <a:solidFill>
                  <a:prstClr val="black"/>
                </a:solidFill>
                <a:latin typeface="Calibri"/>
                <a:cs typeface="+mn-cs"/>
              </a:rPr>
              <a:t>tourism</a:t>
            </a:r>
            <a:r>
              <a:rPr lang="de-DE" dirty="0">
                <a:solidFill>
                  <a:prstClr val="black"/>
                </a:solidFill>
                <a:latin typeface="Calibri"/>
                <a:cs typeface="+mn-cs"/>
              </a:rPr>
              <a:t>!</a:t>
            </a:r>
          </a:p>
        </p:txBody>
      </p:sp>
      <p:sp>
        <p:nvSpPr>
          <p:cNvPr id="20" name="Textfeld 19"/>
          <p:cNvSpPr txBox="1"/>
          <p:nvPr/>
        </p:nvSpPr>
        <p:spPr>
          <a:xfrm>
            <a:off x="857250" y="3071813"/>
            <a:ext cx="7073900" cy="369887"/>
          </a:xfrm>
          <a:prstGeom prst="rect">
            <a:avLst/>
          </a:prstGeom>
          <a:noFill/>
        </p:spPr>
        <p:txBody>
          <a:bodyPr wrap="none">
            <a:spAutoFit/>
          </a:bodyPr>
          <a:lstStyle/>
          <a:p>
            <a:pPr defTabSz="914400" fontAlgn="auto">
              <a:spcBef>
                <a:spcPts val="0"/>
              </a:spcBef>
              <a:spcAft>
                <a:spcPts val="0"/>
              </a:spcAft>
              <a:defRPr/>
            </a:pPr>
            <a:r>
              <a:rPr lang="de-DE" dirty="0" err="1">
                <a:solidFill>
                  <a:prstClr val="black"/>
                </a:solidFill>
                <a:latin typeface="Calibri"/>
                <a:cs typeface="+mn-cs"/>
              </a:rPr>
              <a:t>Without</a:t>
            </a:r>
            <a:r>
              <a:rPr lang="de-DE" dirty="0">
                <a:solidFill>
                  <a:prstClr val="black"/>
                </a:solidFill>
                <a:latin typeface="Calibri"/>
                <a:cs typeface="+mn-cs"/>
              </a:rPr>
              <a:t> </a:t>
            </a:r>
            <a:r>
              <a:rPr lang="de-DE" dirty="0" err="1">
                <a:solidFill>
                  <a:prstClr val="black"/>
                </a:solidFill>
                <a:latin typeface="Calibri"/>
                <a:cs typeface="+mn-cs"/>
              </a:rPr>
              <a:t>the</a:t>
            </a:r>
            <a:r>
              <a:rPr lang="de-DE" dirty="0">
                <a:solidFill>
                  <a:prstClr val="black"/>
                </a:solidFill>
                <a:latin typeface="Calibri"/>
                <a:cs typeface="+mn-cs"/>
              </a:rPr>
              <a:t> </a:t>
            </a:r>
            <a:r>
              <a:rPr lang="de-DE" dirty="0" err="1">
                <a:solidFill>
                  <a:prstClr val="black"/>
                </a:solidFill>
                <a:latin typeface="Calibri"/>
                <a:cs typeface="+mn-cs"/>
              </a:rPr>
              <a:t>estimations</a:t>
            </a:r>
            <a:r>
              <a:rPr lang="de-DE" dirty="0">
                <a:solidFill>
                  <a:prstClr val="black"/>
                </a:solidFill>
                <a:latin typeface="Calibri"/>
                <a:cs typeface="+mn-cs"/>
              </a:rPr>
              <a:t> </a:t>
            </a:r>
            <a:r>
              <a:rPr lang="de-DE" dirty="0" err="1">
                <a:solidFill>
                  <a:prstClr val="black"/>
                </a:solidFill>
                <a:latin typeface="Calibri"/>
                <a:cs typeface="+mn-cs"/>
              </a:rPr>
              <a:t>of</a:t>
            </a:r>
            <a:r>
              <a:rPr lang="de-DE" dirty="0">
                <a:solidFill>
                  <a:prstClr val="black"/>
                </a:solidFill>
                <a:latin typeface="Calibri"/>
                <a:cs typeface="+mn-cs"/>
              </a:rPr>
              <a:t> </a:t>
            </a:r>
            <a:r>
              <a:rPr lang="de-DE" dirty="0" err="1">
                <a:solidFill>
                  <a:prstClr val="black"/>
                </a:solidFill>
                <a:latin typeface="Calibri"/>
                <a:cs typeface="+mn-cs"/>
              </a:rPr>
              <a:t>the</a:t>
            </a:r>
            <a:r>
              <a:rPr lang="de-DE" dirty="0">
                <a:solidFill>
                  <a:prstClr val="black"/>
                </a:solidFill>
                <a:latin typeface="Calibri"/>
                <a:cs typeface="+mn-cs"/>
              </a:rPr>
              <a:t> EU </a:t>
            </a:r>
            <a:r>
              <a:rPr lang="de-DE" dirty="0" err="1">
                <a:solidFill>
                  <a:prstClr val="black"/>
                </a:solidFill>
                <a:latin typeface="Calibri"/>
                <a:cs typeface="+mn-cs"/>
              </a:rPr>
              <a:t>cross-border</a:t>
            </a:r>
            <a:r>
              <a:rPr lang="de-DE" dirty="0">
                <a:solidFill>
                  <a:prstClr val="black"/>
                </a:solidFill>
                <a:latin typeface="Calibri"/>
                <a:cs typeface="+mn-cs"/>
              </a:rPr>
              <a:t> </a:t>
            </a:r>
            <a:r>
              <a:rPr lang="de-DE" dirty="0" err="1">
                <a:solidFill>
                  <a:prstClr val="black"/>
                </a:solidFill>
                <a:latin typeface="Calibri"/>
                <a:cs typeface="+mn-cs"/>
              </a:rPr>
              <a:t>medical</a:t>
            </a:r>
            <a:r>
              <a:rPr lang="de-DE" dirty="0">
                <a:solidFill>
                  <a:prstClr val="black"/>
                </a:solidFill>
                <a:latin typeface="Calibri"/>
                <a:cs typeface="+mn-cs"/>
              </a:rPr>
              <a:t> </a:t>
            </a:r>
            <a:r>
              <a:rPr lang="de-DE" dirty="0" err="1">
                <a:solidFill>
                  <a:prstClr val="black"/>
                </a:solidFill>
                <a:latin typeface="Calibri"/>
                <a:cs typeface="+mn-cs"/>
              </a:rPr>
              <a:t>travel</a:t>
            </a:r>
            <a:r>
              <a:rPr lang="de-DE" dirty="0">
                <a:solidFill>
                  <a:prstClr val="black"/>
                </a:solidFill>
                <a:latin typeface="Calibri"/>
                <a:cs typeface="+mn-cs"/>
              </a:rPr>
              <a:t> potential…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2000" fill="hold"/>
                                        <p:tgtEl>
                                          <p:spTgt spid="26"/>
                                        </p:tgtEl>
                                        <p:attrNameLst>
                                          <p:attrName>ppt_w</p:attrName>
                                        </p:attrNameLst>
                                      </p:cBhvr>
                                      <p:tavLst>
                                        <p:tav tm="0">
                                          <p:val>
                                            <p:fltVal val="0"/>
                                          </p:val>
                                        </p:tav>
                                        <p:tav tm="100000">
                                          <p:val>
                                            <p:strVal val="#ppt_w"/>
                                          </p:val>
                                        </p:tav>
                                      </p:tavLst>
                                    </p:anim>
                                    <p:anim calcmode="lin" valueType="num">
                                      <p:cBhvr>
                                        <p:cTn id="24" dur="2000" fill="hold"/>
                                        <p:tgtEl>
                                          <p:spTgt spid="26"/>
                                        </p:tgtEl>
                                        <p:attrNameLst>
                                          <p:attrName>ppt_h</p:attrName>
                                        </p:attrNameLst>
                                      </p:cBhvr>
                                      <p:tavLst>
                                        <p:tav tm="0">
                                          <p:val>
                                            <p:fltVal val="0"/>
                                          </p:val>
                                        </p:tav>
                                        <p:tav tm="100000">
                                          <p:val>
                                            <p:strVal val="#ppt_h"/>
                                          </p:val>
                                        </p:tav>
                                      </p:tavLst>
                                    </p:anim>
                                    <p:animEffect transition="in" filter="fade">
                                      <p:cBhvr>
                                        <p:cTn id="25" dur="20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Effect transition="in" filter="fade">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P spid="2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
          <p:cNvSpPr txBox="1">
            <a:spLocks noChangeArrowheads="1"/>
          </p:cNvSpPr>
          <p:nvPr/>
        </p:nvSpPr>
        <p:spPr bwMode="auto">
          <a:xfrm>
            <a:off x="228600" y="520700"/>
            <a:ext cx="9183688" cy="1460500"/>
          </a:xfrm>
          <a:prstGeom prst="rect">
            <a:avLst/>
          </a:prstGeom>
          <a:noFill/>
          <a:ln w="9525">
            <a:noFill/>
            <a:round/>
            <a:headEnd/>
            <a:tailEnd/>
          </a:ln>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u="sng">
                <a:solidFill>
                  <a:schemeClr val="tx2"/>
                </a:solidFill>
                <a:latin typeface="Tahoma" pitchFamily="34" charset="0"/>
              </a:rPr>
              <a:t>Domanda 3: La mobilità internazionale dei pazienti: che sia una questione di cultura organizzativa della sanità regionale?</a:t>
            </a:r>
          </a:p>
        </p:txBody>
      </p:sp>
      <p:sp>
        <p:nvSpPr>
          <p:cNvPr id="129026" name="Text Box 2"/>
          <p:cNvSpPr txBox="1">
            <a:spLocks noChangeArrowheads="1"/>
          </p:cNvSpPr>
          <p:nvPr/>
        </p:nvSpPr>
        <p:spPr bwMode="auto">
          <a:xfrm>
            <a:off x="685800" y="1981200"/>
            <a:ext cx="7769225" cy="8120063"/>
          </a:xfrm>
          <a:prstGeom prst="rect">
            <a:avLst/>
          </a:prstGeom>
          <a:noFill/>
          <a:ln w="9525">
            <a:noFill/>
            <a:round/>
            <a:headEnd/>
            <a:tailEnd/>
          </a:ln>
        </p:spPr>
        <p:txBody>
          <a:bodyPr lIns="90000" tIns="46800" rIns="90000" bIns="46800"/>
          <a:lstStyle/>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p:txBody>
      </p:sp>
      <p:pic>
        <p:nvPicPr>
          <p:cNvPr id="129027" name="Picture 3"/>
          <p:cNvPicPr>
            <a:picLocks noChangeAspect="1" noChangeArrowheads="1"/>
          </p:cNvPicPr>
          <p:nvPr/>
        </p:nvPicPr>
        <p:blipFill>
          <a:blip r:embed="rId3"/>
          <a:srcRect/>
          <a:stretch>
            <a:fillRect/>
          </a:stretch>
        </p:blipFill>
        <p:spPr bwMode="auto">
          <a:xfrm>
            <a:off x="900113" y="2238375"/>
            <a:ext cx="7085012" cy="4359275"/>
          </a:xfrm>
          <a:prstGeom prst="rect">
            <a:avLst/>
          </a:prstGeom>
          <a:noFill/>
          <a:ln w="9525">
            <a:noFill/>
            <a:round/>
            <a:headEnd/>
            <a:tailEnd/>
          </a:ln>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1074" name="Segnaposto piè di pagina 5"/>
          <p:cNvSpPr txBox="1">
            <a:spLocks noGrp="1"/>
          </p:cNvSpPr>
          <p:nvPr/>
        </p:nvSpPr>
        <p:spPr bwMode="auto">
          <a:xfrm>
            <a:off x="3124200" y="6245225"/>
            <a:ext cx="2894013" cy="474663"/>
          </a:xfrm>
          <a:prstGeom prst="rect">
            <a:avLst/>
          </a:prstGeom>
          <a:noFill/>
          <a:ln w="9525">
            <a:noFill/>
            <a:round/>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000">
                <a:solidFill>
                  <a:srgbClr val="000000"/>
                </a:solidFill>
                <a:latin typeface="Arial" charset="0"/>
              </a:rPr>
              <a:t>L. Bertinato 2016</a:t>
            </a:r>
          </a:p>
        </p:txBody>
      </p:sp>
      <p:sp>
        <p:nvSpPr>
          <p:cNvPr id="131075" name="Segnaposto numero diapositiva 6"/>
          <p:cNvSpPr txBox="1">
            <a:spLocks noGrp="1"/>
          </p:cNvSpPr>
          <p:nvPr/>
        </p:nvSpPr>
        <p:spPr bwMode="auto">
          <a:xfrm>
            <a:off x="6553200" y="6245225"/>
            <a:ext cx="2132013" cy="474663"/>
          </a:xfrm>
          <a:prstGeom prst="rect">
            <a:avLst/>
          </a:prstGeom>
          <a:noFill/>
          <a:ln w="9525">
            <a:noFill/>
            <a:round/>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600">
              <a:solidFill>
                <a:srgbClr val="000000"/>
              </a:solidFill>
              <a:latin typeface="Arial" charset="0"/>
            </a:endParaRPr>
          </a:p>
        </p:txBody>
      </p:sp>
      <p:sp>
        <p:nvSpPr>
          <p:cNvPr id="720898" name="Rectangle 2"/>
          <p:cNvSpPr>
            <a:spLocks noGrp="1" noChangeArrowheads="1"/>
          </p:cNvSpPr>
          <p:nvPr>
            <p:ph type="title" idx="4294967295"/>
          </p:nvPr>
        </p:nvSpPr>
        <p:spPr>
          <a:xfrm>
            <a:off x="457200" y="274638"/>
            <a:ext cx="7115175" cy="1141412"/>
          </a:xfrm>
        </p:spPr>
        <p:txBody>
          <a:bodyPr lIns="90000" tIns="46800" rIns="90000" bIns="46800"/>
          <a:lstStyle/>
          <a:p>
            <a:pPr>
              <a:defRPr/>
            </a:pPr>
            <a:r>
              <a:rPr lang="it-IT" sz="2800" b="1" u="sng">
                <a:solidFill>
                  <a:schemeClr val="accent2"/>
                </a:solidFill>
                <a:effectLst>
                  <a:outerShdw blurRad="38100" dist="38100" dir="2700000" algn="tl">
                    <a:srgbClr val="000000"/>
                  </a:outerShdw>
                </a:effectLst>
              </a:rPr>
              <a:t>Accordi transfrontalieri tra strutture sanitarie di Paesi diversi dalla UE</a:t>
            </a:r>
          </a:p>
        </p:txBody>
      </p:sp>
      <p:sp>
        <p:nvSpPr>
          <p:cNvPr id="131077" name="Rectangle 3"/>
          <p:cNvSpPr>
            <a:spLocks noGrp="1" noChangeArrowheads="1"/>
          </p:cNvSpPr>
          <p:nvPr>
            <p:ph type="body" sz="half" idx="4294967295"/>
          </p:nvPr>
        </p:nvSpPr>
        <p:spPr>
          <a:xfrm>
            <a:off x="457200" y="1600200"/>
            <a:ext cx="4037013" cy="4525963"/>
          </a:xfrm>
        </p:spPr>
        <p:txBody>
          <a:bodyPr lIns="90000" tIns="46800" rIns="90000" bIns="46800"/>
          <a:lstStyle/>
          <a:p>
            <a:pPr marL="0" indent="0" defTabSz="449263">
              <a:buClr>
                <a:srgbClr val="008000"/>
              </a:buClr>
              <a:buFont typeface="Times New Roman" pitchFamily="18" charset="0"/>
              <a:buChar char="■"/>
            </a:pPr>
            <a:r>
              <a:rPr lang="it-IT" b="1">
                <a:solidFill>
                  <a:schemeClr val="accent2"/>
                </a:solidFill>
              </a:rPr>
              <a:t> Sono già in vigore con risultati positivi in vari Stati</a:t>
            </a:r>
          </a:p>
          <a:p>
            <a:pPr marL="0" indent="0" defTabSz="449263">
              <a:buFont typeface="Arial" charset="0"/>
              <a:buNone/>
            </a:pPr>
            <a:endParaRPr lang="it-IT" b="1">
              <a:solidFill>
                <a:schemeClr val="accent2"/>
              </a:solidFill>
            </a:endParaRPr>
          </a:p>
          <a:p>
            <a:pPr marL="0" indent="0" defTabSz="449263">
              <a:buClr>
                <a:srgbClr val="008000"/>
              </a:buClr>
              <a:buFont typeface="Times New Roman" pitchFamily="18" charset="0"/>
              <a:buChar char="■"/>
            </a:pPr>
            <a:r>
              <a:rPr lang="it-IT" b="1">
                <a:solidFill>
                  <a:schemeClr val="accent2"/>
                </a:solidFill>
              </a:rPr>
              <a:t> Garantiscono un </a:t>
            </a:r>
            <a:r>
              <a:rPr lang="it-IT" b="1">
                <a:solidFill>
                  <a:srgbClr val="008000"/>
                </a:solidFill>
              </a:rPr>
              <a:t>sistema chiaro e funzionante</a:t>
            </a:r>
            <a:r>
              <a:rPr lang="it-IT" b="1">
                <a:solidFill>
                  <a:schemeClr val="accent2"/>
                </a:solidFill>
              </a:rPr>
              <a:t> al cittadino/paziente</a:t>
            </a:r>
          </a:p>
        </p:txBody>
      </p:sp>
      <p:pic>
        <p:nvPicPr>
          <p:cNvPr id="131078" name="Picture 11" descr="medico-paziente"/>
          <p:cNvPicPr>
            <a:picLocks noGrp="1" noChangeAspect="1" noChangeArrowheads="1"/>
          </p:cNvPicPr>
          <p:nvPr>
            <p:ph sz="half" idx="4294967295"/>
          </p:nvPr>
        </p:nvPicPr>
        <p:blipFill>
          <a:blip r:embed="rId2"/>
          <a:srcRect/>
          <a:stretch>
            <a:fillRect/>
          </a:stretch>
        </p:blipFill>
        <p:spPr>
          <a:xfrm>
            <a:off x="4648200" y="2522538"/>
            <a:ext cx="4038600" cy="2681287"/>
          </a:xfrm>
        </p:spPr>
      </p:pic>
      <p:pic>
        <p:nvPicPr>
          <p:cNvPr id="131079" name="Picture 2"/>
          <p:cNvPicPr>
            <a:picLocks noChangeAspect="1" noChangeArrowheads="1"/>
          </p:cNvPicPr>
          <p:nvPr/>
        </p:nvPicPr>
        <p:blipFill>
          <a:blip r:embed="rId3"/>
          <a:srcRect/>
          <a:stretch>
            <a:fillRect/>
          </a:stretch>
        </p:blipFill>
        <p:spPr bwMode="auto">
          <a:xfrm>
            <a:off x="8101013" y="0"/>
            <a:ext cx="1042987" cy="99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0238" y="709613"/>
            <a:ext cx="7678737" cy="1476375"/>
          </a:xfrm>
          <a:prstGeom prst="rect">
            <a:avLst/>
          </a:prstGeom>
        </p:spPr>
        <p:txBody>
          <a:bodyPr>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r>
              <a:rPr lang="en-GB" dirty="0">
                <a:solidFill>
                  <a:schemeClr val="bg2">
                    <a:lumMod val="60000"/>
                    <a:lumOff val="40000"/>
                  </a:schemeClr>
                </a:solidFill>
                <a:latin typeface="+mn-lt"/>
                <a:cs typeface="+mn-cs"/>
              </a:rPr>
              <a:t>The opinion on Cross-border Cooperation has just been published on our website. </a:t>
            </a:r>
          </a:p>
          <a:p>
            <a:pPr fontAlgn="auto">
              <a:spcBef>
                <a:spcPts val="0"/>
              </a:spcBef>
              <a:spcAft>
                <a:spcPts val="0"/>
              </a:spcAft>
              <a:defRPr/>
            </a:pPr>
            <a:r>
              <a:rPr lang="en-GB" u="sng" dirty="0">
                <a:solidFill>
                  <a:schemeClr val="bg2">
                    <a:lumMod val="60000"/>
                    <a:lumOff val="40000"/>
                  </a:schemeClr>
                </a:solidFill>
                <a:latin typeface="+mn-lt"/>
                <a:cs typeface="+mn-cs"/>
                <a:hlinkClick r:id="rId2"/>
              </a:rPr>
              <a:t>http://ec.europa.eu/health/expert_panel/opinions/docs/009_crossborder_cooperation_en.pdf</a:t>
            </a:r>
            <a:endParaRPr lang="en-GB" dirty="0">
              <a:solidFill>
                <a:schemeClr val="bg2">
                  <a:lumMod val="60000"/>
                  <a:lumOff val="40000"/>
                </a:schemeClr>
              </a:solidFill>
              <a:latin typeface="+mn-lt"/>
              <a:cs typeface="+mn-cs"/>
            </a:endParaRPr>
          </a:p>
        </p:txBody>
      </p:sp>
      <p:pic>
        <p:nvPicPr>
          <p:cNvPr id="17410" name="Picture 2"/>
          <p:cNvPicPr>
            <a:picLocks noChangeAspect="1" noChangeArrowheads="1"/>
          </p:cNvPicPr>
          <p:nvPr/>
        </p:nvPicPr>
        <p:blipFill>
          <a:blip r:embed="rId3"/>
          <a:srcRect/>
          <a:stretch>
            <a:fillRect/>
          </a:stretch>
        </p:blipFill>
        <p:spPr bwMode="auto">
          <a:xfrm>
            <a:off x="0" y="0"/>
            <a:ext cx="9144000" cy="3500438"/>
          </a:xfrm>
          <a:prstGeom prst="rect">
            <a:avLst/>
          </a:prstGeom>
          <a:noFill/>
          <a:ln w="9525">
            <a:noFill/>
            <a:miter lim="800000"/>
            <a:headEnd/>
            <a:tailEnd/>
          </a:ln>
        </p:spPr>
      </p:pic>
      <p:pic>
        <p:nvPicPr>
          <p:cNvPr id="17411" name="Picture 3"/>
          <p:cNvPicPr>
            <a:picLocks noChangeAspect="1" noChangeArrowheads="1"/>
          </p:cNvPicPr>
          <p:nvPr/>
        </p:nvPicPr>
        <p:blipFill>
          <a:blip r:embed="rId4"/>
          <a:srcRect/>
          <a:stretch>
            <a:fillRect/>
          </a:stretch>
        </p:blipFill>
        <p:spPr bwMode="auto">
          <a:xfrm>
            <a:off x="0" y="3500438"/>
            <a:ext cx="9144000" cy="33575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526" name="Rectangle 2"/>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buClr>
                <a:srgbClr val="000000"/>
              </a:buClr>
              <a:buSzPct val="100000"/>
              <a:buFont typeface="Times New Roman" pitchFamily="18" charset="0"/>
              <a:buNone/>
            </a:pPr>
            <a:r>
              <a:rPr lang="it-IT" sz="1200">
                <a:solidFill>
                  <a:srgbClr val="000000"/>
                </a:solidFill>
                <a:latin typeface="Arial" charset="0"/>
              </a:rPr>
              <a:t>L. Bertinato 2011</a:t>
            </a:r>
          </a:p>
        </p:txBody>
      </p:sp>
      <p:sp>
        <p:nvSpPr>
          <p:cNvPr id="272527" name="Rectangle 3"/>
          <p:cNvSpPr txBox="1">
            <a:spLocks noGrp="1" noChangeArrowheads="1"/>
          </p:cNvSpPr>
          <p:nvPr/>
        </p:nvSpPr>
        <p:spPr bwMode="auto">
          <a:xfrm>
            <a:off x="6553200" y="6248400"/>
            <a:ext cx="2133600" cy="457200"/>
          </a:xfrm>
          <a:prstGeom prst="rect">
            <a:avLst/>
          </a:prstGeom>
          <a:noFill/>
          <a:ln w="9525">
            <a:noFill/>
            <a:miter lim="800000"/>
            <a:headEnd/>
            <a:tailEnd/>
          </a:ln>
        </p:spPr>
        <p:txBody>
          <a:bodyPr anchor="b"/>
          <a:lstStyle/>
          <a:p>
            <a:pPr algn="r">
              <a:buClr>
                <a:srgbClr val="000000"/>
              </a:buClr>
              <a:buSzPct val="100000"/>
              <a:buFont typeface="Times New Roman" pitchFamily="18" charset="0"/>
              <a:buNone/>
            </a:pPr>
            <a:fld id="{FF0BBF75-DB34-4418-ADEF-58B51B3D5EBA}" type="slidenum">
              <a:rPr lang="it-IT" sz="1200">
                <a:solidFill>
                  <a:srgbClr val="000000"/>
                </a:solidFill>
                <a:latin typeface="Arial Black" pitchFamily="34" charset="0"/>
              </a:rPr>
              <a:pPr algn="r">
                <a:buClr>
                  <a:srgbClr val="000000"/>
                </a:buClr>
                <a:buSzPct val="100000"/>
                <a:buFont typeface="Times New Roman" pitchFamily="18" charset="0"/>
                <a:buNone/>
              </a:pPr>
              <a:t>20</a:t>
            </a:fld>
            <a:endParaRPr lang="it-IT" sz="1200">
              <a:solidFill>
                <a:srgbClr val="000000"/>
              </a:solidFill>
              <a:latin typeface="Arial Black" pitchFamily="34" charset="0"/>
            </a:endParaRPr>
          </a:p>
        </p:txBody>
      </p:sp>
      <p:sp>
        <p:nvSpPr>
          <p:cNvPr id="272528" name="Rectangle 2"/>
          <p:cNvSpPr>
            <a:spLocks noChangeArrowheads="1"/>
          </p:cNvSpPr>
          <p:nvPr/>
        </p:nvSpPr>
        <p:spPr bwMode="auto">
          <a:xfrm>
            <a:off x="0" y="0"/>
            <a:ext cx="6096000" cy="6858000"/>
          </a:xfrm>
          <a:prstGeom prst="rect">
            <a:avLst/>
          </a:prstGeom>
          <a:solidFill>
            <a:srgbClr val="FFFFFF"/>
          </a:solidFill>
          <a:ln w="0" cap="sq">
            <a:solidFill>
              <a:srgbClr val="FFFFFF"/>
            </a:solidFill>
            <a:miter lim="800000"/>
            <a:headEnd/>
            <a:tailEnd/>
          </a:ln>
        </p:spPr>
        <p:txBody>
          <a:bodyPr/>
          <a:lstStyle/>
          <a:p>
            <a:pPr defTabSz="914400"/>
            <a:endParaRPr lang="it-IT">
              <a:solidFill>
                <a:srgbClr val="000000"/>
              </a:solidFill>
              <a:latin typeface="Arial" charset="0"/>
            </a:endParaRPr>
          </a:p>
        </p:txBody>
      </p:sp>
      <p:sp>
        <p:nvSpPr>
          <p:cNvPr id="272529" name="Freeform 3"/>
          <p:cNvSpPr>
            <a:spLocks/>
          </p:cNvSpPr>
          <p:nvPr/>
        </p:nvSpPr>
        <p:spPr bwMode="auto">
          <a:xfrm>
            <a:off x="42863" y="36513"/>
            <a:ext cx="6010275" cy="6784975"/>
          </a:xfrm>
          <a:custGeom>
            <a:avLst/>
            <a:gdLst>
              <a:gd name="T0" fmla="*/ 0 w 3013"/>
              <a:gd name="T1" fmla="*/ 0 h 4056"/>
              <a:gd name="T2" fmla="*/ 6010275 w 3013"/>
              <a:gd name="T3" fmla="*/ 0 h 4056"/>
              <a:gd name="T4" fmla="*/ 6010275 w 3013"/>
              <a:gd name="T5" fmla="*/ 6784975 h 4056"/>
              <a:gd name="T6" fmla="*/ 0 w 3013"/>
              <a:gd name="T7" fmla="*/ 6784975 h 4056"/>
              <a:gd name="T8" fmla="*/ 0 w 3013"/>
              <a:gd name="T9" fmla="*/ 0 h 4056"/>
              <a:gd name="T10" fmla="*/ 0 w 3013"/>
              <a:gd name="T11" fmla="*/ 0 h 4056"/>
              <a:gd name="T12" fmla="*/ 0 60000 65536"/>
              <a:gd name="T13" fmla="*/ 0 60000 65536"/>
              <a:gd name="T14" fmla="*/ 0 60000 65536"/>
              <a:gd name="T15" fmla="*/ 0 60000 65536"/>
              <a:gd name="T16" fmla="*/ 0 60000 65536"/>
              <a:gd name="T17" fmla="*/ 0 60000 65536"/>
              <a:gd name="T18" fmla="*/ 0 w 3013"/>
              <a:gd name="T19" fmla="*/ 0 h 4056"/>
              <a:gd name="T20" fmla="*/ 3013 w 3013"/>
              <a:gd name="T21" fmla="*/ 4056 h 4056"/>
            </a:gdLst>
            <a:ahLst/>
            <a:cxnLst>
              <a:cxn ang="T12">
                <a:pos x="T0" y="T1"/>
              </a:cxn>
              <a:cxn ang="T13">
                <a:pos x="T2" y="T3"/>
              </a:cxn>
              <a:cxn ang="T14">
                <a:pos x="T4" y="T5"/>
              </a:cxn>
              <a:cxn ang="T15">
                <a:pos x="T6" y="T7"/>
              </a:cxn>
              <a:cxn ang="T16">
                <a:pos x="T8" y="T9"/>
              </a:cxn>
              <a:cxn ang="T17">
                <a:pos x="T10" y="T11"/>
              </a:cxn>
            </a:cxnLst>
            <a:rect l="T18" t="T19" r="T20" b="T21"/>
            <a:pathLst>
              <a:path w="3013" h="4056">
                <a:moveTo>
                  <a:pt x="0" y="0"/>
                </a:moveTo>
                <a:lnTo>
                  <a:pt x="3013" y="0"/>
                </a:lnTo>
                <a:lnTo>
                  <a:pt x="3013" y="4056"/>
                </a:lnTo>
                <a:lnTo>
                  <a:pt x="0" y="4056"/>
                </a:lnTo>
                <a:lnTo>
                  <a:pt x="0" y="0"/>
                </a:lnTo>
                <a:close/>
              </a:path>
            </a:pathLst>
          </a:custGeom>
          <a:solidFill>
            <a:srgbClr val="EBFDFF"/>
          </a:solidFill>
          <a:ln w="3175" cap="sq" cmpd="sng">
            <a:solidFill>
              <a:srgbClr val="EAEAEA"/>
            </a:solidFill>
            <a:prstDash val="solid"/>
            <a:miter lim="800000"/>
            <a:headEnd/>
            <a:tailEnd/>
          </a:ln>
        </p:spPr>
        <p:txBody>
          <a:bodyPr/>
          <a:lstStyle/>
          <a:p>
            <a:endParaRPr lang="it-IT"/>
          </a:p>
        </p:txBody>
      </p:sp>
      <p:sp>
        <p:nvSpPr>
          <p:cNvPr id="272530" name="Freeform 4"/>
          <p:cNvSpPr>
            <a:spLocks/>
          </p:cNvSpPr>
          <p:nvPr/>
        </p:nvSpPr>
        <p:spPr bwMode="auto">
          <a:xfrm>
            <a:off x="42863" y="450850"/>
            <a:ext cx="6010275" cy="6370638"/>
          </a:xfrm>
          <a:custGeom>
            <a:avLst/>
            <a:gdLst>
              <a:gd name="T0" fmla="*/ 6010275 w 3013"/>
              <a:gd name="T1" fmla="*/ 0 h 3809"/>
              <a:gd name="T2" fmla="*/ 5282180 w 3013"/>
              <a:gd name="T3" fmla="*/ 178960 h 3809"/>
              <a:gd name="T4" fmla="*/ 5208373 w 3013"/>
              <a:gd name="T5" fmla="*/ 331159 h 3809"/>
              <a:gd name="T6" fmla="*/ 5527538 w 3013"/>
              <a:gd name="T7" fmla="*/ 555278 h 3809"/>
              <a:gd name="T8" fmla="*/ 5581397 w 3013"/>
              <a:gd name="T9" fmla="*/ 709150 h 3809"/>
              <a:gd name="T10" fmla="*/ 5399872 w 3013"/>
              <a:gd name="T11" fmla="*/ 672354 h 3809"/>
              <a:gd name="T12" fmla="*/ 5421815 w 3013"/>
              <a:gd name="T13" fmla="*/ 1013549 h 3809"/>
              <a:gd name="T14" fmla="*/ 5240290 w 3013"/>
              <a:gd name="T15" fmla="*/ 1533703 h 3809"/>
              <a:gd name="T16" fmla="*/ 4919130 w 3013"/>
              <a:gd name="T17" fmla="*/ 1605622 h 3809"/>
              <a:gd name="T18" fmla="*/ 4919130 w 3013"/>
              <a:gd name="T19" fmla="*/ 1695938 h 3809"/>
              <a:gd name="T20" fmla="*/ 5110629 w 3013"/>
              <a:gd name="T21" fmla="*/ 1813015 h 3809"/>
              <a:gd name="T22" fmla="*/ 5272206 w 3013"/>
              <a:gd name="T23" fmla="*/ 1883261 h 3809"/>
              <a:gd name="T24" fmla="*/ 5272206 w 3013"/>
              <a:gd name="T25" fmla="*/ 2125776 h 3809"/>
              <a:gd name="T26" fmla="*/ 5078713 w 3013"/>
              <a:gd name="T27" fmla="*/ 2251215 h 3809"/>
              <a:gd name="T28" fmla="*/ 4887214 w 3013"/>
              <a:gd name="T29" fmla="*/ 2378327 h 3809"/>
              <a:gd name="T30" fmla="*/ 5036822 w 3013"/>
              <a:gd name="T31" fmla="*/ 2520491 h 3809"/>
              <a:gd name="T32" fmla="*/ 4747579 w 3013"/>
              <a:gd name="T33" fmla="*/ 2664328 h 3809"/>
              <a:gd name="T34" fmla="*/ 4522169 w 3013"/>
              <a:gd name="T35" fmla="*/ 2619170 h 3809"/>
              <a:gd name="T36" fmla="*/ 4372560 w 3013"/>
              <a:gd name="T37" fmla="*/ 2682726 h 3809"/>
              <a:gd name="T38" fmla="*/ 4203004 w 3013"/>
              <a:gd name="T39" fmla="*/ 2799803 h 3809"/>
              <a:gd name="T40" fmla="*/ 4340644 w 3013"/>
              <a:gd name="T41" fmla="*/ 3032283 h 3809"/>
              <a:gd name="T42" fmla="*/ 4448362 w 3013"/>
              <a:gd name="T43" fmla="*/ 3391875 h 3809"/>
              <a:gd name="T44" fmla="*/ 4384529 w 3013"/>
              <a:gd name="T45" fmla="*/ 3696275 h 3809"/>
              <a:gd name="T46" fmla="*/ 4159119 w 3013"/>
              <a:gd name="T47" fmla="*/ 3893633 h 3809"/>
              <a:gd name="T48" fmla="*/ 4320696 w 3013"/>
              <a:gd name="T49" fmla="*/ 4101026 h 3809"/>
              <a:gd name="T50" fmla="*/ 4276811 w 3013"/>
              <a:gd name="T51" fmla="*/ 4244863 h 3809"/>
              <a:gd name="T52" fmla="*/ 4426419 w 3013"/>
              <a:gd name="T53" fmla="*/ 4405425 h 3809"/>
              <a:gd name="T54" fmla="*/ 4426419 w 3013"/>
              <a:gd name="T55" fmla="*/ 4540899 h 3809"/>
              <a:gd name="T56" fmla="*/ 4639861 w 3013"/>
              <a:gd name="T57" fmla="*/ 4683063 h 3809"/>
              <a:gd name="T58" fmla="*/ 4661804 w 3013"/>
              <a:gd name="T59" fmla="*/ 4872058 h 3809"/>
              <a:gd name="T60" fmla="*/ 4448362 w 3013"/>
              <a:gd name="T61" fmla="*/ 4997497 h 3809"/>
              <a:gd name="T62" fmla="*/ 4404477 w 3013"/>
              <a:gd name="T63" fmla="*/ 5149697 h 3809"/>
              <a:gd name="T64" fmla="*/ 4566054 w 3013"/>
              <a:gd name="T65" fmla="*/ 5500927 h 3809"/>
              <a:gd name="T66" fmla="*/ 4843329 w 3013"/>
              <a:gd name="T67" fmla="*/ 5581208 h 3809"/>
              <a:gd name="T68" fmla="*/ 4747579 w 3013"/>
              <a:gd name="T69" fmla="*/ 5778565 h 3809"/>
              <a:gd name="T70" fmla="*/ 4671777 w 3013"/>
              <a:gd name="T71" fmla="*/ 6082964 h 3809"/>
              <a:gd name="T72" fmla="*/ 4330670 w 3013"/>
              <a:gd name="T73" fmla="*/ 6101362 h 3809"/>
              <a:gd name="T74" fmla="*/ 4117228 w 3013"/>
              <a:gd name="T75" fmla="*/ 5994321 h 3809"/>
              <a:gd name="T76" fmla="*/ 3859901 w 3013"/>
              <a:gd name="T77" fmla="*/ 6012718 h 3809"/>
              <a:gd name="T78" fmla="*/ 3732235 w 3013"/>
              <a:gd name="T79" fmla="*/ 5967560 h 3809"/>
              <a:gd name="T80" fmla="*/ 3570658 w 3013"/>
              <a:gd name="T81" fmla="*/ 5914039 h 3809"/>
              <a:gd name="T82" fmla="*/ 3325300 w 3013"/>
              <a:gd name="T83" fmla="*/ 5751805 h 3809"/>
              <a:gd name="T84" fmla="*/ 3165717 w 3013"/>
              <a:gd name="T85" fmla="*/ 5634728 h 3809"/>
              <a:gd name="T86" fmla="*/ 3036057 w 3013"/>
              <a:gd name="T87" fmla="*/ 5437371 h 3809"/>
              <a:gd name="T88" fmla="*/ 3089916 w 3013"/>
              <a:gd name="T89" fmla="*/ 5159732 h 3809"/>
              <a:gd name="T90" fmla="*/ 2726866 w 3013"/>
              <a:gd name="T91" fmla="*/ 5392213 h 3809"/>
              <a:gd name="T92" fmla="*/ 2331899 w 3013"/>
              <a:gd name="T93" fmla="*/ 5285171 h 3809"/>
              <a:gd name="T94" fmla="*/ 2341873 w 3013"/>
              <a:gd name="T95" fmla="*/ 4980772 h 3809"/>
              <a:gd name="T96" fmla="*/ 1893047 w 3013"/>
              <a:gd name="T97" fmla="*/ 4836935 h 3809"/>
              <a:gd name="T98" fmla="*/ 1689579 w 3013"/>
              <a:gd name="T99" fmla="*/ 4629543 h 3809"/>
              <a:gd name="T100" fmla="*/ 1346477 w 3013"/>
              <a:gd name="T101" fmla="*/ 4584384 h 3809"/>
              <a:gd name="T102" fmla="*/ 1262696 w 3013"/>
              <a:gd name="T103" fmla="*/ 4261588 h 3809"/>
              <a:gd name="T104" fmla="*/ 1015343 w 3013"/>
              <a:gd name="T105" fmla="*/ 4234827 h 3809"/>
              <a:gd name="T106" fmla="*/ 748043 w 3013"/>
              <a:gd name="T107" fmla="*/ 4162909 h 3809"/>
              <a:gd name="T108" fmla="*/ 662267 w 3013"/>
              <a:gd name="T109" fmla="*/ 3920393 h 3809"/>
              <a:gd name="T110" fmla="*/ 181525 w 3013"/>
              <a:gd name="T111" fmla="*/ 3876908 h 38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13"/>
              <a:gd name="T169" fmla="*/ 0 h 3809"/>
              <a:gd name="T170" fmla="*/ 3013 w 3013"/>
              <a:gd name="T171" fmla="*/ 3809 h 38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13" h="3809">
                <a:moveTo>
                  <a:pt x="0" y="2323"/>
                </a:moveTo>
                <a:lnTo>
                  <a:pt x="0" y="3809"/>
                </a:lnTo>
                <a:lnTo>
                  <a:pt x="3013" y="3809"/>
                </a:lnTo>
                <a:lnTo>
                  <a:pt x="3013" y="0"/>
                </a:lnTo>
                <a:lnTo>
                  <a:pt x="2846" y="27"/>
                </a:lnTo>
                <a:lnTo>
                  <a:pt x="2750" y="27"/>
                </a:lnTo>
                <a:lnTo>
                  <a:pt x="2686" y="53"/>
                </a:lnTo>
                <a:lnTo>
                  <a:pt x="2648" y="107"/>
                </a:lnTo>
                <a:lnTo>
                  <a:pt x="2669" y="150"/>
                </a:lnTo>
                <a:lnTo>
                  <a:pt x="2643" y="177"/>
                </a:lnTo>
                <a:lnTo>
                  <a:pt x="2616" y="166"/>
                </a:lnTo>
                <a:lnTo>
                  <a:pt x="2611" y="198"/>
                </a:lnTo>
                <a:lnTo>
                  <a:pt x="2611" y="257"/>
                </a:lnTo>
                <a:lnTo>
                  <a:pt x="2632" y="316"/>
                </a:lnTo>
                <a:lnTo>
                  <a:pt x="2702" y="311"/>
                </a:lnTo>
                <a:lnTo>
                  <a:pt x="2771" y="332"/>
                </a:lnTo>
                <a:lnTo>
                  <a:pt x="2809" y="370"/>
                </a:lnTo>
                <a:lnTo>
                  <a:pt x="2814" y="429"/>
                </a:lnTo>
                <a:lnTo>
                  <a:pt x="2793" y="472"/>
                </a:lnTo>
                <a:lnTo>
                  <a:pt x="2798" y="424"/>
                </a:lnTo>
                <a:lnTo>
                  <a:pt x="2793" y="375"/>
                </a:lnTo>
                <a:lnTo>
                  <a:pt x="2761" y="348"/>
                </a:lnTo>
                <a:lnTo>
                  <a:pt x="2718" y="348"/>
                </a:lnTo>
                <a:lnTo>
                  <a:pt x="2707" y="402"/>
                </a:lnTo>
                <a:lnTo>
                  <a:pt x="2712" y="445"/>
                </a:lnTo>
                <a:lnTo>
                  <a:pt x="2696" y="488"/>
                </a:lnTo>
                <a:lnTo>
                  <a:pt x="2696" y="520"/>
                </a:lnTo>
                <a:lnTo>
                  <a:pt x="2718" y="606"/>
                </a:lnTo>
                <a:lnTo>
                  <a:pt x="2718" y="638"/>
                </a:lnTo>
                <a:lnTo>
                  <a:pt x="2648" y="724"/>
                </a:lnTo>
                <a:lnTo>
                  <a:pt x="2643" y="815"/>
                </a:lnTo>
                <a:lnTo>
                  <a:pt x="2627" y="917"/>
                </a:lnTo>
                <a:lnTo>
                  <a:pt x="2616" y="933"/>
                </a:lnTo>
                <a:lnTo>
                  <a:pt x="2562" y="923"/>
                </a:lnTo>
                <a:lnTo>
                  <a:pt x="2482" y="923"/>
                </a:lnTo>
                <a:lnTo>
                  <a:pt x="2466" y="960"/>
                </a:lnTo>
                <a:lnTo>
                  <a:pt x="2487" y="982"/>
                </a:lnTo>
                <a:lnTo>
                  <a:pt x="2476" y="1003"/>
                </a:lnTo>
                <a:lnTo>
                  <a:pt x="2455" y="982"/>
                </a:lnTo>
                <a:lnTo>
                  <a:pt x="2466" y="1014"/>
                </a:lnTo>
                <a:lnTo>
                  <a:pt x="2466" y="1057"/>
                </a:lnTo>
                <a:lnTo>
                  <a:pt x="2498" y="1067"/>
                </a:lnTo>
                <a:lnTo>
                  <a:pt x="2525" y="1062"/>
                </a:lnTo>
                <a:lnTo>
                  <a:pt x="2562" y="1084"/>
                </a:lnTo>
                <a:lnTo>
                  <a:pt x="2584" y="1084"/>
                </a:lnTo>
                <a:lnTo>
                  <a:pt x="2616" y="1057"/>
                </a:lnTo>
                <a:lnTo>
                  <a:pt x="2621" y="1100"/>
                </a:lnTo>
                <a:lnTo>
                  <a:pt x="2643" y="1126"/>
                </a:lnTo>
                <a:lnTo>
                  <a:pt x="2643" y="1191"/>
                </a:lnTo>
                <a:lnTo>
                  <a:pt x="2627" y="1223"/>
                </a:lnTo>
                <a:lnTo>
                  <a:pt x="2648" y="1244"/>
                </a:lnTo>
                <a:lnTo>
                  <a:pt x="2643" y="1271"/>
                </a:lnTo>
                <a:lnTo>
                  <a:pt x="2594" y="1287"/>
                </a:lnTo>
                <a:lnTo>
                  <a:pt x="2573" y="1314"/>
                </a:lnTo>
                <a:lnTo>
                  <a:pt x="2584" y="1325"/>
                </a:lnTo>
                <a:lnTo>
                  <a:pt x="2546" y="1346"/>
                </a:lnTo>
                <a:lnTo>
                  <a:pt x="2530" y="1368"/>
                </a:lnTo>
                <a:lnTo>
                  <a:pt x="2487" y="1379"/>
                </a:lnTo>
                <a:lnTo>
                  <a:pt x="2482" y="1405"/>
                </a:lnTo>
                <a:lnTo>
                  <a:pt x="2450" y="1422"/>
                </a:lnTo>
                <a:lnTo>
                  <a:pt x="2428" y="1443"/>
                </a:lnTo>
                <a:lnTo>
                  <a:pt x="2482" y="1448"/>
                </a:lnTo>
                <a:lnTo>
                  <a:pt x="2514" y="1470"/>
                </a:lnTo>
                <a:lnTo>
                  <a:pt x="2525" y="1507"/>
                </a:lnTo>
                <a:lnTo>
                  <a:pt x="2487" y="1556"/>
                </a:lnTo>
                <a:lnTo>
                  <a:pt x="2460" y="1523"/>
                </a:lnTo>
                <a:lnTo>
                  <a:pt x="2423" y="1545"/>
                </a:lnTo>
                <a:lnTo>
                  <a:pt x="2380" y="1593"/>
                </a:lnTo>
                <a:lnTo>
                  <a:pt x="2342" y="1588"/>
                </a:lnTo>
                <a:lnTo>
                  <a:pt x="2321" y="1604"/>
                </a:lnTo>
                <a:lnTo>
                  <a:pt x="2284" y="1604"/>
                </a:lnTo>
                <a:lnTo>
                  <a:pt x="2267" y="1566"/>
                </a:lnTo>
                <a:lnTo>
                  <a:pt x="2241" y="1572"/>
                </a:lnTo>
                <a:lnTo>
                  <a:pt x="2187" y="1561"/>
                </a:lnTo>
                <a:lnTo>
                  <a:pt x="2171" y="1566"/>
                </a:lnTo>
                <a:lnTo>
                  <a:pt x="2192" y="1604"/>
                </a:lnTo>
                <a:lnTo>
                  <a:pt x="2144" y="1609"/>
                </a:lnTo>
                <a:lnTo>
                  <a:pt x="2107" y="1609"/>
                </a:lnTo>
                <a:lnTo>
                  <a:pt x="2101" y="1625"/>
                </a:lnTo>
                <a:lnTo>
                  <a:pt x="2107" y="1674"/>
                </a:lnTo>
                <a:lnTo>
                  <a:pt x="2139" y="1722"/>
                </a:lnTo>
                <a:lnTo>
                  <a:pt x="2139" y="1754"/>
                </a:lnTo>
                <a:lnTo>
                  <a:pt x="2176" y="1786"/>
                </a:lnTo>
                <a:lnTo>
                  <a:pt x="2176" y="1813"/>
                </a:lnTo>
                <a:lnTo>
                  <a:pt x="2203" y="1840"/>
                </a:lnTo>
                <a:lnTo>
                  <a:pt x="2208" y="1883"/>
                </a:lnTo>
                <a:lnTo>
                  <a:pt x="2246" y="1937"/>
                </a:lnTo>
                <a:lnTo>
                  <a:pt x="2230" y="2028"/>
                </a:lnTo>
                <a:lnTo>
                  <a:pt x="2176" y="2114"/>
                </a:lnTo>
                <a:lnTo>
                  <a:pt x="2166" y="2178"/>
                </a:lnTo>
                <a:lnTo>
                  <a:pt x="2214" y="2173"/>
                </a:lnTo>
                <a:lnTo>
                  <a:pt x="2198" y="2210"/>
                </a:lnTo>
                <a:lnTo>
                  <a:pt x="2150" y="2237"/>
                </a:lnTo>
                <a:lnTo>
                  <a:pt x="2112" y="2285"/>
                </a:lnTo>
                <a:lnTo>
                  <a:pt x="2080" y="2285"/>
                </a:lnTo>
                <a:lnTo>
                  <a:pt x="2085" y="2328"/>
                </a:lnTo>
                <a:lnTo>
                  <a:pt x="2133" y="2350"/>
                </a:lnTo>
                <a:lnTo>
                  <a:pt x="2133" y="2387"/>
                </a:lnTo>
                <a:lnTo>
                  <a:pt x="2176" y="2409"/>
                </a:lnTo>
                <a:lnTo>
                  <a:pt x="2166" y="2452"/>
                </a:lnTo>
                <a:lnTo>
                  <a:pt x="2144" y="2473"/>
                </a:lnTo>
                <a:lnTo>
                  <a:pt x="2133" y="2505"/>
                </a:lnTo>
                <a:lnTo>
                  <a:pt x="2123" y="2527"/>
                </a:lnTo>
                <a:lnTo>
                  <a:pt x="2144" y="2538"/>
                </a:lnTo>
                <a:lnTo>
                  <a:pt x="2150" y="2559"/>
                </a:lnTo>
                <a:lnTo>
                  <a:pt x="2192" y="2564"/>
                </a:lnTo>
                <a:lnTo>
                  <a:pt x="2203" y="2602"/>
                </a:lnTo>
                <a:lnTo>
                  <a:pt x="2219" y="2634"/>
                </a:lnTo>
                <a:lnTo>
                  <a:pt x="2267" y="2639"/>
                </a:lnTo>
                <a:lnTo>
                  <a:pt x="2267" y="2656"/>
                </a:lnTo>
                <a:lnTo>
                  <a:pt x="2235" y="2688"/>
                </a:lnTo>
                <a:lnTo>
                  <a:pt x="2219" y="2715"/>
                </a:lnTo>
                <a:lnTo>
                  <a:pt x="2235" y="2741"/>
                </a:lnTo>
                <a:lnTo>
                  <a:pt x="2305" y="2741"/>
                </a:lnTo>
                <a:lnTo>
                  <a:pt x="2310" y="2779"/>
                </a:lnTo>
                <a:lnTo>
                  <a:pt x="2326" y="2800"/>
                </a:lnTo>
                <a:lnTo>
                  <a:pt x="2326" y="2843"/>
                </a:lnTo>
                <a:lnTo>
                  <a:pt x="2332" y="2870"/>
                </a:lnTo>
                <a:lnTo>
                  <a:pt x="2348" y="2892"/>
                </a:lnTo>
                <a:lnTo>
                  <a:pt x="2337" y="2913"/>
                </a:lnTo>
                <a:lnTo>
                  <a:pt x="2294" y="2913"/>
                </a:lnTo>
                <a:lnTo>
                  <a:pt x="2278" y="2961"/>
                </a:lnTo>
                <a:lnTo>
                  <a:pt x="2251" y="2961"/>
                </a:lnTo>
                <a:lnTo>
                  <a:pt x="2230" y="2988"/>
                </a:lnTo>
                <a:lnTo>
                  <a:pt x="2235" y="3015"/>
                </a:lnTo>
                <a:lnTo>
                  <a:pt x="2225" y="3031"/>
                </a:lnTo>
                <a:lnTo>
                  <a:pt x="2214" y="3042"/>
                </a:lnTo>
                <a:lnTo>
                  <a:pt x="2208" y="3079"/>
                </a:lnTo>
                <a:lnTo>
                  <a:pt x="2214" y="3171"/>
                </a:lnTo>
                <a:lnTo>
                  <a:pt x="2267" y="3246"/>
                </a:lnTo>
                <a:lnTo>
                  <a:pt x="2267" y="3273"/>
                </a:lnTo>
                <a:lnTo>
                  <a:pt x="2289" y="3289"/>
                </a:lnTo>
                <a:lnTo>
                  <a:pt x="2332" y="3299"/>
                </a:lnTo>
                <a:lnTo>
                  <a:pt x="2359" y="3326"/>
                </a:lnTo>
                <a:lnTo>
                  <a:pt x="2380" y="3310"/>
                </a:lnTo>
                <a:lnTo>
                  <a:pt x="2428" y="3337"/>
                </a:lnTo>
                <a:lnTo>
                  <a:pt x="2407" y="3348"/>
                </a:lnTo>
                <a:lnTo>
                  <a:pt x="2412" y="3375"/>
                </a:lnTo>
                <a:lnTo>
                  <a:pt x="2401" y="3417"/>
                </a:lnTo>
                <a:lnTo>
                  <a:pt x="2380" y="3455"/>
                </a:lnTo>
                <a:lnTo>
                  <a:pt x="2359" y="3503"/>
                </a:lnTo>
                <a:lnTo>
                  <a:pt x="2342" y="3525"/>
                </a:lnTo>
                <a:lnTo>
                  <a:pt x="2332" y="3584"/>
                </a:lnTo>
                <a:lnTo>
                  <a:pt x="2342" y="3637"/>
                </a:lnTo>
                <a:lnTo>
                  <a:pt x="2273" y="3595"/>
                </a:lnTo>
                <a:lnTo>
                  <a:pt x="2241" y="3600"/>
                </a:lnTo>
                <a:lnTo>
                  <a:pt x="2203" y="3643"/>
                </a:lnTo>
                <a:lnTo>
                  <a:pt x="2171" y="3648"/>
                </a:lnTo>
                <a:lnTo>
                  <a:pt x="2133" y="3643"/>
                </a:lnTo>
                <a:lnTo>
                  <a:pt x="2112" y="3605"/>
                </a:lnTo>
                <a:lnTo>
                  <a:pt x="2080" y="3605"/>
                </a:lnTo>
                <a:lnTo>
                  <a:pt x="2064" y="3584"/>
                </a:lnTo>
                <a:lnTo>
                  <a:pt x="2021" y="3562"/>
                </a:lnTo>
                <a:lnTo>
                  <a:pt x="2005" y="3578"/>
                </a:lnTo>
                <a:lnTo>
                  <a:pt x="1962" y="3568"/>
                </a:lnTo>
                <a:lnTo>
                  <a:pt x="1935" y="3595"/>
                </a:lnTo>
                <a:lnTo>
                  <a:pt x="1903" y="3584"/>
                </a:lnTo>
                <a:lnTo>
                  <a:pt x="1887" y="3611"/>
                </a:lnTo>
                <a:lnTo>
                  <a:pt x="1871" y="3611"/>
                </a:lnTo>
                <a:lnTo>
                  <a:pt x="1871" y="3568"/>
                </a:lnTo>
                <a:lnTo>
                  <a:pt x="1855" y="3557"/>
                </a:lnTo>
                <a:lnTo>
                  <a:pt x="1844" y="3536"/>
                </a:lnTo>
                <a:lnTo>
                  <a:pt x="1823" y="3519"/>
                </a:lnTo>
                <a:lnTo>
                  <a:pt x="1790" y="3536"/>
                </a:lnTo>
                <a:lnTo>
                  <a:pt x="1769" y="3519"/>
                </a:lnTo>
                <a:lnTo>
                  <a:pt x="1769" y="3487"/>
                </a:lnTo>
                <a:lnTo>
                  <a:pt x="1769" y="3460"/>
                </a:lnTo>
                <a:lnTo>
                  <a:pt x="1667" y="3439"/>
                </a:lnTo>
                <a:lnTo>
                  <a:pt x="1667" y="3417"/>
                </a:lnTo>
                <a:lnTo>
                  <a:pt x="1640" y="3407"/>
                </a:lnTo>
                <a:lnTo>
                  <a:pt x="1630" y="3385"/>
                </a:lnTo>
                <a:lnTo>
                  <a:pt x="1587" y="3369"/>
                </a:lnTo>
                <a:lnTo>
                  <a:pt x="1571" y="3369"/>
                </a:lnTo>
                <a:lnTo>
                  <a:pt x="1533" y="3358"/>
                </a:lnTo>
                <a:lnTo>
                  <a:pt x="1533" y="3305"/>
                </a:lnTo>
                <a:lnTo>
                  <a:pt x="1522" y="3251"/>
                </a:lnTo>
                <a:lnTo>
                  <a:pt x="1496" y="3224"/>
                </a:lnTo>
                <a:lnTo>
                  <a:pt x="1512" y="3176"/>
                </a:lnTo>
                <a:lnTo>
                  <a:pt x="1522" y="3128"/>
                </a:lnTo>
                <a:lnTo>
                  <a:pt x="1549" y="3085"/>
                </a:lnTo>
                <a:lnTo>
                  <a:pt x="1506" y="3053"/>
                </a:lnTo>
                <a:lnTo>
                  <a:pt x="1442" y="3117"/>
                </a:lnTo>
                <a:lnTo>
                  <a:pt x="1426" y="3187"/>
                </a:lnTo>
                <a:lnTo>
                  <a:pt x="1367" y="3224"/>
                </a:lnTo>
                <a:lnTo>
                  <a:pt x="1281" y="3235"/>
                </a:lnTo>
                <a:lnTo>
                  <a:pt x="1174" y="3224"/>
                </a:lnTo>
                <a:lnTo>
                  <a:pt x="1153" y="3181"/>
                </a:lnTo>
                <a:lnTo>
                  <a:pt x="1169" y="3160"/>
                </a:lnTo>
                <a:lnTo>
                  <a:pt x="1169" y="3112"/>
                </a:lnTo>
                <a:lnTo>
                  <a:pt x="1142" y="3058"/>
                </a:lnTo>
                <a:lnTo>
                  <a:pt x="1153" y="3015"/>
                </a:lnTo>
                <a:lnTo>
                  <a:pt x="1174" y="2978"/>
                </a:lnTo>
                <a:lnTo>
                  <a:pt x="1067" y="2892"/>
                </a:lnTo>
                <a:lnTo>
                  <a:pt x="1029" y="2892"/>
                </a:lnTo>
                <a:lnTo>
                  <a:pt x="992" y="2902"/>
                </a:lnTo>
                <a:lnTo>
                  <a:pt x="949" y="2892"/>
                </a:lnTo>
                <a:lnTo>
                  <a:pt x="906" y="2908"/>
                </a:lnTo>
                <a:lnTo>
                  <a:pt x="885" y="2886"/>
                </a:lnTo>
                <a:lnTo>
                  <a:pt x="885" y="2817"/>
                </a:lnTo>
                <a:lnTo>
                  <a:pt x="847" y="2768"/>
                </a:lnTo>
                <a:lnTo>
                  <a:pt x="799" y="2768"/>
                </a:lnTo>
                <a:lnTo>
                  <a:pt x="788" y="2747"/>
                </a:lnTo>
                <a:lnTo>
                  <a:pt x="708" y="2758"/>
                </a:lnTo>
                <a:lnTo>
                  <a:pt x="675" y="2741"/>
                </a:lnTo>
                <a:lnTo>
                  <a:pt x="665" y="2672"/>
                </a:lnTo>
                <a:lnTo>
                  <a:pt x="643" y="2639"/>
                </a:lnTo>
                <a:lnTo>
                  <a:pt x="649" y="2597"/>
                </a:lnTo>
                <a:lnTo>
                  <a:pt x="633" y="2548"/>
                </a:lnTo>
                <a:lnTo>
                  <a:pt x="611" y="2511"/>
                </a:lnTo>
                <a:lnTo>
                  <a:pt x="574" y="2521"/>
                </a:lnTo>
                <a:lnTo>
                  <a:pt x="547" y="2511"/>
                </a:lnTo>
                <a:lnTo>
                  <a:pt x="509" y="2532"/>
                </a:lnTo>
                <a:lnTo>
                  <a:pt x="461" y="2532"/>
                </a:lnTo>
                <a:lnTo>
                  <a:pt x="445" y="2554"/>
                </a:lnTo>
                <a:lnTo>
                  <a:pt x="424" y="2554"/>
                </a:lnTo>
                <a:lnTo>
                  <a:pt x="375" y="2489"/>
                </a:lnTo>
                <a:lnTo>
                  <a:pt x="332" y="2473"/>
                </a:lnTo>
                <a:lnTo>
                  <a:pt x="316" y="2436"/>
                </a:lnTo>
                <a:lnTo>
                  <a:pt x="316" y="2382"/>
                </a:lnTo>
                <a:lnTo>
                  <a:pt x="332" y="2344"/>
                </a:lnTo>
                <a:lnTo>
                  <a:pt x="311" y="2323"/>
                </a:lnTo>
                <a:lnTo>
                  <a:pt x="300" y="2264"/>
                </a:lnTo>
                <a:lnTo>
                  <a:pt x="220" y="2296"/>
                </a:lnTo>
                <a:lnTo>
                  <a:pt x="91" y="2318"/>
                </a:lnTo>
                <a:lnTo>
                  <a:pt x="0" y="2323"/>
                </a:lnTo>
                <a:close/>
              </a:path>
            </a:pathLst>
          </a:custGeom>
          <a:solidFill>
            <a:srgbClr val="FCF7DE"/>
          </a:solidFill>
          <a:ln w="9525">
            <a:noFill/>
            <a:round/>
            <a:headEnd/>
            <a:tailEnd/>
          </a:ln>
        </p:spPr>
        <p:txBody>
          <a:bodyPr/>
          <a:lstStyle/>
          <a:p>
            <a:endParaRPr lang="it-IT"/>
          </a:p>
        </p:txBody>
      </p:sp>
      <p:sp>
        <p:nvSpPr>
          <p:cNvPr id="272531" name="Freeform 5"/>
          <p:cNvSpPr>
            <a:spLocks/>
          </p:cNvSpPr>
          <p:nvPr/>
        </p:nvSpPr>
        <p:spPr bwMode="auto">
          <a:xfrm>
            <a:off x="5357813" y="396875"/>
            <a:ext cx="203200" cy="79375"/>
          </a:xfrm>
          <a:custGeom>
            <a:avLst/>
            <a:gdLst>
              <a:gd name="T0" fmla="*/ 203200 w 102"/>
              <a:gd name="T1" fmla="*/ 0 h 48"/>
              <a:gd name="T2" fmla="*/ 161365 w 102"/>
              <a:gd name="T3" fmla="*/ 26458 h 48"/>
              <a:gd name="T4" fmla="*/ 21914 w 102"/>
              <a:gd name="T5" fmla="*/ 42995 h 48"/>
              <a:gd name="T6" fmla="*/ 0 w 102"/>
              <a:gd name="T7" fmla="*/ 61185 h 48"/>
              <a:gd name="T8" fmla="*/ 0 w 102"/>
              <a:gd name="T9" fmla="*/ 79375 h 48"/>
              <a:gd name="T10" fmla="*/ 31875 w 102"/>
              <a:gd name="T11" fmla="*/ 79375 h 48"/>
              <a:gd name="T12" fmla="*/ 21914 w 102"/>
              <a:gd name="T13" fmla="*/ 69453 h 48"/>
              <a:gd name="T14" fmla="*/ 31875 w 102"/>
              <a:gd name="T15" fmla="*/ 52917 h 48"/>
              <a:gd name="T16" fmla="*/ 161365 w 102"/>
              <a:gd name="T17" fmla="*/ 42995 h 48"/>
              <a:gd name="T18" fmla="*/ 181286 w 102"/>
              <a:gd name="T19" fmla="*/ 34727 h 48"/>
              <a:gd name="T20" fmla="*/ 203200 w 102"/>
              <a:gd name="T21" fmla="*/ 0 h 48"/>
              <a:gd name="T22" fmla="*/ 203200 w 102"/>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48"/>
              <a:gd name="T38" fmla="*/ 102 w 102"/>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48">
                <a:moveTo>
                  <a:pt x="102" y="0"/>
                </a:moveTo>
                <a:lnTo>
                  <a:pt x="81" y="16"/>
                </a:lnTo>
                <a:lnTo>
                  <a:pt x="11" y="26"/>
                </a:lnTo>
                <a:lnTo>
                  <a:pt x="0" y="37"/>
                </a:lnTo>
                <a:lnTo>
                  <a:pt x="0" y="48"/>
                </a:lnTo>
                <a:lnTo>
                  <a:pt x="16" y="48"/>
                </a:lnTo>
                <a:lnTo>
                  <a:pt x="11" y="42"/>
                </a:lnTo>
                <a:lnTo>
                  <a:pt x="16" y="32"/>
                </a:lnTo>
                <a:lnTo>
                  <a:pt x="81" y="26"/>
                </a:lnTo>
                <a:lnTo>
                  <a:pt x="91" y="21"/>
                </a:lnTo>
                <a:lnTo>
                  <a:pt x="102" y="0"/>
                </a:lnTo>
                <a:close/>
              </a:path>
            </a:pathLst>
          </a:custGeom>
          <a:solidFill>
            <a:srgbClr val="FCF7DE"/>
          </a:solidFill>
          <a:ln w="0" cap="sq">
            <a:solidFill>
              <a:srgbClr val="000000"/>
            </a:solidFill>
            <a:prstDash val="solid"/>
            <a:miter lim="800000"/>
            <a:headEnd/>
            <a:tailEnd/>
          </a:ln>
        </p:spPr>
        <p:txBody>
          <a:bodyPr/>
          <a:lstStyle/>
          <a:p>
            <a:endParaRPr lang="it-IT"/>
          </a:p>
        </p:txBody>
      </p:sp>
      <p:sp>
        <p:nvSpPr>
          <p:cNvPr id="272532" name="Freeform 6"/>
          <p:cNvSpPr>
            <a:spLocks/>
          </p:cNvSpPr>
          <p:nvPr/>
        </p:nvSpPr>
        <p:spPr bwMode="auto">
          <a:xfrm>
            <a:off x="5614988" y="377825"/>
            <a:ext cx="192087" cy="61913"/>
          </a:xfrm>
          <a:custGeom>
            <a:avLst/>
            <a:gdLst>
              <a:gd name="T0" fmla="*/ 182082 w 96"/>
              <a:gd name="T1" fmla="*/ 18407 h 37"/>
              <a:gd name="T2" fmla="*/ 160073 w 96"/>
              <a:gd name="T3" fmla="*/ 0 h 37"/>
              <a:gd name="T4" fmla="*/ 32015 w 96"/>
              <a:gd name="T5" fmla="*/ 18407 h 37"/>
              <a:gd name="T6" fmla="*/ 0 w 96"/>
              <a:gd name="T7" fmla="*/ 45180 h 37"/>
              <a:gd name="T8" fmla="*/ 10005 w 96"/>
              <a:gd name="T9" fmla="*/ 61913 h 37"/>
              <a:gd name="T10" fmla="*/ 32015 w 96"/>
              <a:gd name="T11" fmla="*/ 61913 h 37"/>
              <a:gd name="T12" fmla="*/ 20009 w 96"/>
              <a:gd name="T13" fmla="*/ 45180 h 37"/>
              <a:gd name="T14" fmla="*/ 42019 w 96"/>
              <a:gd name="T15" fmla="*/ 35140 h 37"/>
              <a:gd name="T16" fmla="*/ 172078 w 96"/>
              <a:gd name="T17" fmla="*/ 18407 h 37"/>
              <a:gd name="T18" fmla="*/ 192087 w 96"/>
              <a:gd name="T19" fmla="*/ 35140 h 37"/>
              <a:gd name="T20" fmla="*/ 182082 w 96"/>
              <a:gd name="T21" fmla="*/ 18407 h 37"/>
              <a:gd name="T22" fmla="*/ 182082 w 96"/>
              <a:gd name="T23" fmla="*/ 1840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37"/>
              <a:gd name="T38" fmla="*/ 96 w 9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37">
                <a:moveTo>
                  <a:pt x="91" y="11"/>
                </a:moveTo>
                <a:lnTo>
                  <a:pt x="80" y="0"/>
                </a:lnTo>
                <a:lnTo>
                  <a:pt x="16" y="11"/>
                </a:lnTo>
                <a:lnTo>
                  <a:pt x="0" y="27"/>
                </a:lnTo>
                <a:lnTo>
                  <a:pt x="5" y="37"/>
                </a:lnTo>
                <a:lnTo>
                  <a:pt x="16" y="37"/>
                </a:lnTo>
                <a:lnTo>
                  <a:pt x="10" y="27"/>
                </a:lnTo>
                <a:lnTo>
                  <a:pt x="21" y="21"/>
                </a:lnTo>
                <a:lnTo>
                  <a:pt x="86" y="11"/>
                </a:lnTo>
                <a:lnTo>
                  <a:pt x="96" y="21"/>
                </a:lnTo>
                <a:lnTo>
                  <a:pt x="91" y="11"/>
                </a:lnTo>
                <a:close/>
              </a:path>
            </a:pathLst>
          </a:custGeom>
          <a:solidFill>
            <a:srgbClr val="FCF7DE"/>
          </a:solidFill>
          <a:ln w="0" cap="sq">
            <a:solidFill>
              <a:srgbClr val="000000"/>
            </a:solidFill>
            <a:prstDash val="solid"/>
            <a:miter lim="800000"/>
            <a:headEnd/>
            <a:tailEnd/>
          </a:ln>
        </p:spPr>
        <p:txBody>
          <a:bodyPr/>
          <a:lstStyle/>
          <a:p>
            <a:endParaRPr lang="it-IT"/>
          </a:p>
        </p:txBody>
      </p:sp>
      <p:sp>
        <p:nvSpPr>
          <p:cNvPr id="272533" name="Freeform 7"/>
          <p:cNvSpPr>
            <a:spLocks/>
          </p:cNvSpPr>
          <p:nvPr/>
        </p:nvSpPr>
        <p:spPr bwMode="auto">
          <a:xfrm>
            <a:off x="5068888" y="547688"/>
            <a:ext cx="65087" cy="47625"/>
          </a:xfrm>
          <a:custGeom>
            <a:avLst/>
            <a:gdLst>
              <a:gd name="T0" fmla="*/ 65087 w 33"/>
              <a:gd name="T1" fmla="*/ 0 h 27"/>
              <a:gd name="T2" fmla="*/ 43391 w 33"/>
              <a:gd name="T3" fmla="*/ 0 h 27"/>
              <a:gd name="T4" fmla="*/ 0 w 33"/>
              <a:gd name="T5" fmla="*/ 8819 h 27"/>
              <a:gd name="T6" fmla="*/ 0 w 33"/>
              <a:gd name="T7" fmla="*/ 37042 h 27"/>
              <a:gd name="T8" fmla="*/ 21696 w 33"/>
              <a:gd name="T9" fmla="*/ 47625 h 27"/>
              <a:gd name="T10" fmla="*/ 43391 w 33"/>
              <a:gd name="T11" fmla="*/ 37042 h 27"/>
              <a:gd name="T12" fmla="*/ 53253 w 33"/>
              <a:gd name="T13" fmla="*/ 28222 h 27"/>
              <a:gd name="T14" fmla="*/ 65087 w 33"/>
              <a:gd name="T15" fmla="*/ 0 h 27"/>
              <a:gd name="T16" fmla="*/ 6508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33" y="0"/>
                </a:moveTo>
                <a:lnTo>
                  <a:pt x="22" y="0"/>
                </a:lnTo>
                <a:lnTo>
                  <a:pt x="0" y="5"/>
                </a:lnTo>
                <a:lnTo>
                  <a:pt x="0" y="21"/>
                </a:lnTo>
                <a:lnTo>
                  <a:pt x="11" y="27"/>
                </a:lnTo>
                <a:lnTo>
                  <a:pt x="22" y="21"/>
                </a:lnTo>
                <a:lnTo>
                  <a:pt x="27" y="16"/>
                </a:lnTo>
                <a:lnTo>
                  <a:pt x="33" y="0"/>
                </a:lnTo>
                <a:close/>
              </a:path>
            </a:pathLst>
          </a:custGeom>
          <a:solidFill>
            <a:srgbClr val="FCF7DE"/>
          </a:solidFill>
          <a:ln w="0" cap="sq">
            <a:solidFill>
              <a:srgbClr val="000000"/>
            </a:solidFill>
            <a:prstDash val="solid"/>
            <a:miter lim="800000"/>
            <a:headEnd/>
            <a:tailEnd/>
          </a:ln>
        </p:spPr>
        <p:txBody>
          <a:bodyPr/>
          <a:lstStyle/>
          <a:p>
            <a:endParaRPr lang="it-IT"/>
          </a:p>
        </p:txBody>
      </p:sp>
      <p:sp>
        <p:nvSpPr>
          <p:cNvPr id="272534" name="Freeform 8"/>
          <p:cNvSpPr>
            <a:spLocks/>
          </p:cNvSpPr>
          <p:nvPr/>
        </p:nvSpPr>
        <p:spPr bwMode="auto">
          <a:xfrm>
            <a:off x="5829300" y="368300"/>
            <a:ext cx="149225" cy="44450"/>
          </a:xfrm>
          <a:custGeom>
            <a:avLst/>
            <a:gdLst>
              <a:gd name="T0" fmla="*/ 149225 w 75"/>
              <a:gd name="T1" fmla="*/ 0 h 27"/>
              <a:gd name="T2" fmla="*/ 117390 w 75"/>
              <a:gd name="T3" fmla="*/ 9878 h 27"/>
              <a:gd name="T4" fmla="*/ 9948 w 75"/>
              <a:gd name="T5" fmla="*/ 18109 h 27"/>
              <a:gd name="T6" fmla="*/ 0 w 75"/>
              <a:gd name="T7" fmla="*/ 44450 h 27"/>
              <a:gd name="T8" fmla="*/ 21886 w 75"/>
              <a:gd name="T9" fmla="*/ 36219 h 27"/>
              <a:gd name="T10" fmla="*/ 117390 w 75"/>
              <a:gd name="T11" fmla="*/ 27987 h 27"/>
              <a:gd name="T12" fmla="*/ 139277 w 75"/>
              <a:gd name="T13" fmla="*/ 9878 h 27"/>
              <a:gd name="T14" fmla="*/ 149225 w 75"/>
              <a:gd name="T15" fmla="*/ 0 h 27"/>
              <a:gd name="T16" fmla="*/ 149225 w 75"/>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27"/>
              <a:gd name="T29" fmla="*/ 75 w 7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27">
                <a:moveTo>
                  <a:pt x="75" y="0"/>
                </a:moveTo>
                <a:lnTo>
                  <a:pt x="59" y="6"/>
                </a:lnTo>
                <a:lnTo>
                  <a:pt x="5" y="11"/>
                </a:lnTo>
                <a:lnTo>
                  <a:pt x="0" y="27"/>
                </a:lnTo>
                <a:lnTo>
                  <a:pt x="11" y="22"/>
                </a:lnTo>
                <a:lnTo>
                  <a:pt x="59" y="17"/>
                </a:lnTo>
                <a:lnTo>
                  <a:pt x="70" y="6"/>
                </a:lnTo>
                <a:lnTo>
                  <a:pt x="75" y="0"/>
                </a:lnTo>
                <a:close/>
              </a:path>
            </a:pathLst>
          </a:custGeom>
          <a:solidFill>
            <a:srgbClr val="FCF7DE"/>
          </a:solidFill>
          <a:ln w="0" cap="sq">
            <a:solidFill>
              <a:srgbClr val="000000"/>
            </a:solidFill>
            <a:prstDash val="solid"/>
            <a:miter lim="800000"/>
            <a:headEnd/>
            <a:tailEnd/>
          </a:ln>
        </p:spPr>
        <p:txBody>
          <a:bodyPr/>
          <a:lstStyle/>
          <a:p>
            <a:endParaRPr lang="it-IT"/>
          </a:p>
        </p:txBody>
      </p:sp>
      <p:sp>
        <p:nvSpPr>
          <p:cNvPr id="272535" name="Freeform 9"/>
          <p:cNvSpPr>
            <a:spLocks/>
          </p:cNvSpPr>
          <p:nvPr/>
        </p:nvSpPr>
        <p:spPr bwMode="auto">
          <a:xfrm>
            <a:off x="4876800" y="584200"/>
            <a:ext cx="158750" cy="100013"/>
          </a:xfrm>
          <a:custGeom>
            <a:avLst/>
            <a:gdLst>
              <a:gd name="T0" fmla="*/ 138906 w 80"/>
              <a:gd name="T1" fmla="*/ 0 h 59"/>
              <a:gd name="T2" fmla="*/ 85328 w 80"/>
              <a:gd name="T3" fmla="*/ 0 h 59"/>
              <a:gd name="T4" fmla="*/ 21828 w 80"/>
              <a:gd name="T5" fmla="*/ 37293 h 59"/>
              <a:gd name="T6" fmla="*/ 0 w 80"/>
              <a:gd name="T7" fmla="*/ 72891 h 59"/>
              <a:gd name="T8" fmla="*/ 53578 w 80"/>
              <a:gd name="T9" fmla="*/ 100013 h 59"/>
              <a:gd name="T10" fmla="*/ 138906 w 80"/>
              <a:gd name="T11" fmla="*/ 100013 h 59"/>
              <a:gd name="T12" fmla="*/ 53578 w 80"/>
              <a:gd name="T13" fmla="*/ 64415 h 59"/>
              <a:gd name="T14" fmla="*/ 85328 w 80"/>
              <a:gd name="T15" fmla="*/ 64415 h 59"/>
              <a:gd name="T16" fmla="*/ 73422 w 80"/>
              <a:gd name="T17" fmla="*/ 37293 h 59"/>
              <a:gd name="T18" fmla="*/ 95250 w 80"/>
              <a:gd name="T19" fmla="*/ 54244 h 59"/>
              <a:gd name="T20" fmla="*/ 117078 w 80"/>
              <a:gd name="T21" fmla="*/ 27122 h 59"/>
              <a:gd name="T22" fmla="*/ 158750 w 80"/>
              <a:gd name="T23" fmla="*/ 18646 h 59"/>
              <a:gd name="T24" fmla="*/ 138906 w 80"/>
              <a:gd name="T25" fmla="*/ 0 h 59"/>
              <a:gd name="T26" fmla="*/ 138906 w 80"/>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59"/>
              <a:gd name="T44" fmla="*/ 80 w 80"/>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59">
                <a:moveTo>
                  <a:pt x="70" y="0"/>
                </a:moveTo>
                <a:lnTo>
                  <a:pt x="43" y="0"/>
                </a:lnTo>
                <a:lnTo>
                  <a:pt x="11" y="22"/>
                </a:lnTo>
                <a:lnTo>
                  <a:pt x="0" y="43"/>
                </a:lnTo>
                <a:lnTo>
                  <a:pt x="27" y="59"/>
                </a:lnTo>
                <a:lnTo>
                  <a:pt x="70" y="59"/>
                </a:lnTo>
                <a:lnTo>
                  <a:pt x="27" y="38"/>
                </a:lnTo>
                <a:lnTo>
                  <a:pt x="43" y="38"/>
                </a:lnTo>
                <a:lnTo>
                  <a:pt x="37" y="22"/>
                </a:lnTo>
                <a:lnTo>
                  <a:pt x="48" y="32"/>
                </a:lnTo>
                <a:lnTo>
                  <a:pt x="59" y="16"/>
                </a:lnTo>
                <a:lnTo>
                  <a:pt x="80" y="11"/>
                </a:lnTo>
                <a:lnTo>
                  <a:pt x="70" y="0"/>
                </a:lnTo>
                <a:close/>
              </a:path>
            </a:pathLst>
          </a:custGeom>
          <a:solidFill>
            <a:srgbClr val="FCF7DE"/>
          </a:solidFill>
          <a:ln w="0" cap="sq">
            <a:solidFill>
              <a:srgbClr val="000000"/>
            </a:solidFill>
            <a:prstDash val="solid"/>
            <a:miter lim="800000"/>
            <a:headEnd/>
            <a:tailEnd/>
          </a:ln>
        </p:spPr>
        <p:txBody>
          <a:bodyPr/>
          <a:lstStyle/>
          <a:p>
            <a:endParaRPr lang="it-IT"/>
          </a:p>
        </p:txBody>
      </p:sp>
      <p:sp>
        <p:nvSpPr>
          <p:cNvPr id="272536" name="Freeform 10"/>
          <p:cNvSpPr>
            <a:spLocks/>
          </p:cNvSpPr>
          <p:nvPr/>
        </p:nvSpPr>
        <p:spPr bwMode="auto">
          <a:xfrm>
            <a:off x="5068888" y="485775"/>
            <a:ext cx="214312" cy="53975"/>
          </a:xfrm>
          <a:custGeom>
            <a:avLst/>
            <a:gdLst>
              <a:gd name="T0" fmla="*/ 214312 w 108"/>
              <a:gd name="T1" fmla="*/ 0 h 32"/>
              <a:gd name="T2" fmla="*/ 160734 w 108"/>
              <a:gd name="T3" fmla="*/ 10120 h 32"/>
              <a:gd name="T4" fmla="*/ 31750 w 108"/>
              <a:gd name="T5" fmla="*/ 18554 h 32"/>
              <a:gd name="T6" fmla="*/ 11906 w 108"/>
              <a:gd name="T7" fmla="*/ 26988 h 32"/>
              <a:gd name="T8" fmla="*/ 0 w 108"/>
              <a:gd name="T9" fmla="*/ 53975 h 32"/>
              <a:gd name="T10" fmla="*/ 43656 w 108"/>
              <a:gd name="T11" fmla="*/ 45541 h 32"/>
              <a:gd name="T12" fmla="*/ 160734 w 108"/>
              <a:gd name="T13" fmla="*/ 37108 h 32"/>
              <a:gd name="T14" fmla="*/ 192484 w 108"/>
              <a:gd name="T15" fmla="*/ 18554 h 32"/>
              <a:gd name="T16" fmla="*/ 214312 w 108"/>
              <a:gd name="T17" fmla="*/ 0 h 32"/>
              <a:gd name="T18" fmla="*/ 214312 w 10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2"/>
              <a:gd name="T32" fmla="*/ 108 w 10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2">
                <a:moveTo>
                  <a:pt x="108" y="0"/>
                </a:moveTo>
                <a:lnTo>
                  <a:pt x="81" y="6"/>
                </a:lnTo>
                <a:lnTo>
                  <a:pt x="16" y="11"/>
                </a:lnTo>
                <a:lnTo>
                  <a:pt x="6" y="16"/>
                </a:lnTo>
                <a:lnTo>
                  <a:pt x="0" y="32"/>
                </a:lnTo>
                <a:lnTo>
                  <a:pt x="22" y="27"/>
                </a:lnTo>
                <a:lnTo>
                  <a:pt x="81" y="22"/>
                </a:lnTo>
                <a:lnTo>
                  <a:pt x="97" y="11"/>
                </a:lnTo>
                <a:lnTo>
                  <a:pt x="108" y="0"/>
                </a:lnTo>
                <a:close/>
              </a:path>
            </a:pathLst>
          </a:custGeom>
          <a:solidFill>
            <a:srgbClr val="FCF7DE"/>
          </a:solidFill>
          <a:ln w="0" cap="sq">
            <a:solidFill>
              <a:srgbClr val="000000"/>
            </a:solidFill>
            <a:prstDash val="solid"/>
            <a:miter lim="800000"/>
            <a:headEnd/>
            <a:tailEnd/>
          </a:ln>
        </p:spPr>
        <p:txBody>
          <a:bodyPr/>
          <a:lstStyle/>
          <a:p>
            <a:endParaRPr lang="it-IT"/>
          </a:p>
        </p:txBody>
      </p:sp>
      <p:sp>
        <p:nvSpPr>
          <p:cNvPr id="272537" name="Freeform 11"/>
          <p:cNvSpPr>
            <a:spLocks/>
          </p:cNvSpPr>
          <p:nvPr/>
        </p:nvSpPr>
        <p:spPr bwMode="auto">
          <a:xfrm>
            <a:off x="4714875" y="6534150"/>
            <a:ext cx="301625" cy="287338"/>
          </a:xfrm>
          <a:custGeom>
            <a:avLst/>
            <a:gdLst>
              <a:gd name="T0" fmla="*/ 0 w 151"/>
              <a:gd name="T1" fmla="*/ 0 h 172"/>
              <a:gd name="T2" fmla="*/ 97878 w 151"/>
              <a:gd name="T3" fmla="*/ 0 h 172"/>
              <a:gd name="T4" fmla="*/ 161799 w 151"/>
              <a:gd name="T5" fmla="*/ 28400 h 172"/>
              <a:gd name="T6" fmla="*/ 235707 w 151"/>
              <a:gd name="T7" fmla="*/ 116940 h 172"/>
              <a:gd name="T8" fmla="*/ 247692 w 151"/>
              <a:gd name="T9" fmla="*/ 215504 h 172"/>
              <a:gd name="T10" fmla="*/ 301625 w 151"/>
              <a:gd name="T11" fmla="*/ 287338 h 172"/>
              <a:gd name="T12" fmla="*/ 0 60000 65536"/>
              <a:gd name="T13" fmla="*/ 0 60000 65536"/>
              <a:gd name="T14" fmla="*/ 0 60000 65536"/>
              <a:gd name="T15" fmla="*/ 0 60000 65536"/>
              <a:gd name="T16" fmla="*/ 0 60000 65536"/>
              <a:gd name="T17" fmla="*/ 0 60000 65536"/>
              <a:gd name="T18" fmla="*/ 0 w 151"/>
              <a:gd name="T19" fmla="*/ 0 h 172"/>
              <a:gd name="T20" fmla="*/ 151 w 151"/>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151" h="172">
                <a:moveTo>
                  <a:pt x="0" y="0"/>
                </a:moveTo>
                <a:lnTo>
                  <a:pt x="49" y="0"/>
                </a:lnTo>
                <a:lnTo>
                  <a:pt x="81" y="17"/>
                </a:lnTo>
                <a:lnTo>
                  <a:pt x="118" y="70"/>
                </a:lnTo>
                <a:lnTo>
                  <a:pt x="124" y="129"/>
                </a:lnTo>
                <a:lnTo>
                  <a:pt x="151" y="172"/>
                </a:lnTo>
              </a:path>
            </a:pathLst>
          </a:custGeom>
          <a:noFill/>
          <a:ln w="0" cap="sq">
            <a:solidFill>
              <a:srgbClr val="000000"/>
            </a:solidFill>
            <a:prstDash val="solid"/>
            <a:miter lim="800000"/>
            <a:headEnd/>
            <a:tailEnd/>
          </a:ln>
        </p:spPr>
        <p:txBody>
          <a:bodyPr/>
          <a:lstStyle/>
          <a:p>
            <a:endParaRPr lang="it-IT"/>
          </a:p>
        </p:txBody>
      </p:sp>
      <p:sp>
        <p:nvSpPr>
          <p:cNvPr id="272538" name="Freeform 12"/>
          <p:cNvSpPr>
            <a:spLocks/>
          </p:cNvSpPr>
          <p:nvPr/>
        </p:nvSpPr>
        <p:spPr bwMode="auto">
          <a:xfrm>
            <a:off x="641350" y="3643313"/>
            <a:ext cx="4086225" cy="2846387"/>
          </a:xfrm>
          <a:custGeom>
            <a:avLst/>
            <a:gdLst>
              <a:gd name="T0" fmla="*/ 3561480 w 2048"/>
              <a:gd name="T1" fmla="*/ 2648930 h 1701"/>
              <a:gd name="T2" fmla="*/ 3551503 w 2048"/>
              <a:gd name="T3" fmla="*/ 2521755 h 1701"/>
              <a:gd name="T4" fmla="*/ 3443761 w 2048"/>
              <a:gd name="T5" fmla="*/ 2433067 h 1701"/>
              <a:gd name="T6" fmla="*/ 3411838 w 2048"/>
              <a:gd name="T7" fmla="*/ 2289158 h 1701"/>
              <a:gd name="T8" fmla="*/ 3475685 w 2048"/>
              <a:gd name="T9" fmla="*/ 2172023 h 1701"/>
              <a:gd name="T10" fmla="*/ 3551503 w 2048"/>
              <a:gd name="T11" fmla="*/ 1992973 h 1701"/>
              <a:gd name="T12" fmla="*/ 3733069 w 2048"/>
              <a:gd name="T13" fmla="*/ 1894245 h 1701"/>
              <a:gd name="T14" fmla="*/ 3860763 w 2048"/>
              <a:gd name="T15" fmla="*/ 1849064 h 1701"/>
              <a:gd name="T16" fmla="*/ 3978482 w 2048"/>
              <a:gd name="T17" fmla="*/ 1678381 h 1701"/>
              <a:gd name="T18" fmla="*/ 4042329 w 2048"/>
              <a:gd name="T19" fmla="*/ 1561246 h 1701"/>
              <a:gd name="T20" fmla="*/ 3860763 w 2048"/>
              <a:gd name="T21" fmla="*/ 1390563 h 1701"/>
              <a:gd name="T22" fmla="*/ 3924611 w 2048"/>
              <a:gd name="T23" fmla="*/ 1219880 h 1701"/>
              <a:gd name="T24" fmla="*/ 3691169 w 2048"/>
              <a:gd name="T25" fmla="*/ 1086011 h 1701"/>
              <a:gd name="T26" fmla="*/ 3455733 w 2048"/>
              <a:gd name="T27" fmla="*/ 1022424 h 1701"/>
              <a:gd name="T28" fmla="*/ 3272172 w 2048"/>
              <a:gd name="T29" fmla="*/ 952143 h 1701"/>
              <a:gd name="T30" fmla="*/ 3389890 w 2048"/>
              <a:gd name="T31" fmla="*/ 781460 h 1701"/>
              <a:gd name="T32" fmla="*/ 3423809 w 2048"/>
              <a:gd name="T33" fmla="*/ 610777 h 1701"/>
              <a:gd name="T34" fmla="*/ 3487656 w 2048"/>
              <a:gd name="T35" fmla="*/ 475235 h 1701"/>
              <a:gd name="T36" fmla="*/ 3208325 w 2048"/>
              <a:gd name="T37" fmla="*/ 368139 h 1701"/>
              <a:gd name="T38" fmla="*/ 2972888 w 2048"/>
              <a:gd name="T39" fmla="*/ 341366 h 1701"/>
              <a:gd name="T40" fmla="*/ 2823246 w 2048"/>
              <a:gd name="T41" fmla="*/ 242637 h 1701"/>
              <a:gd name="T42" fmla="*/ 2685575 w 2048"/>
              <a:gd name="T43" fmla="*/ 170683 h 1701"/>
              <a:gd name="T44" fmla="*/ 2673604 w 2048"/>
              <a:gd name="T45" fmla="*/ 45181 h 1701"/>
              <a:gd name="T46" fmla="*/ 2438167 w 2048"/>
              <a:gd name="T47" fmla="*/ 107095 h 1701"/>
              <a:gd name="T48" fmla="*/ 2450139 w 2048"/>
              <a:gd name="T49" fmla="*/ 53548 h 1701"/>
              <a:gd name="T50" fmla="*/ 2096984 w 2048"/>
              <a:gd name="T51" fmla="*/ 125502 h 1701"/>
              <a:gd name="T52" fmla="*/ 1957317 w 2048"/>
              <a:gd name="T53" fmla="*/ 133869 h 1701"/>
              <a:gd name="T54" fmla="*/ 1819647 w 2048"/>
              <a:gd name="T55" fmla="*/ 179050 h 1701"/>
              <a:gd name="T56" fmla="*/ 1861546 w 2048"/>
              <a:gd name="T57" fmla="*/ 331325 h 1701"/>
              <a:gd name="T58" fmla="*/ 1839599 w 2048"/>
              <a:gd name="T59" fmla="*/ 341366 h 1701"/>
              <a:gd name="T60" fmla="*/ 1753804 w 2048"/>
              <a:gd name="T61" fmla="*/ 251004 h 1701"/>
              <a:gd name="T62" fmla="*/ 1454520 w 2048"/>
              <a:gd name="T63" fmla="*/ 440094 h 1701"/>
              <a:gd name="T64" fmla="*/ 1304878 w 2048"/>
              <a:gd name="T65" fmla="*/ 413320 h 1701"/>
              <a:gd name="T66" fmla="*/ 1123313 w 2048"/>
              <a:gd name="T67" fmla="*/ 277778 h 1701"/>
              <a:gd name="T68" fmla="*/ 963694 w 2048"/>
              <a:gd name="T69" fmla="*/ 358099 h 1701"/>
              <a:gd name="T70" fmla="*/ 865928 w 2048"/>
              <a:gd name="T71" fmla="*/ 259371 h 1701"/>
              <a:gd name="T72" fmla="*/ 588592 w 2048"/>
              <a:gd name="T73" fmla="*/ 259371 h 1701"/>
              <a:gd name="T74" fmla="*/ 21947 w 2048"/>
              <a:gd name="T75" fmla="*/ 691098 h 1701"/>
              <a:gd name="T76" fmla="*/ 63847 w 2048"/>
              <a:gd name="T77" fmla="*/ 942102 h 1701"/>
              <a:gd name="T78" fmla="*/ 321232 w 2048"/>
              <a:gd name="T79" fmla="*/ 1040831 h 1701"/>
              <a:gd name="T80" fmla="*/ 620516 w 2048"/>
              <a:gd name="T81" fmla="*/ 1005690 h 1701"/>
              <a:gd name="T82" fmla="*/ 728258 w 2048"/>
              <a:gd name="T83" fmla="*/ 1275101 h 1701"/>
              <a:gd name="T84" fmla="*/ 995618 w 2048"/>
              <a:gd name="T85" fmla="*/ 1435744 h 1701"/>
              <a:gd name="T86" fmla="*/ 1209108 w 2048"/>
              <a:gd name="T87" fmla="*/ 1670014 h 1701"/>
              <a:gd name="T88" fmla="*/ 1530339 w 2048"/>
              <a:gd name="T89" fmla="*/ 1643240 h 1701"/>
              <a:gd name="T90" fmla="*/ 1733852 w 2048"/>
              <a:gd name="T91" fmla="*/ 2011380 h 1701"/>
              <a:gd name="T92" fmla="*/ 1957317 w 2048"/>
              <a:gd name="T93" fmla="*/ 2217203 h 1701"/>
              <a:gd name="T94" fmla="*/ 2406244 w 2048"/>
              <a:gd name="T95" fmla="*/ 1912652 h 1701"/>
              <a:gd name="T96" fmla="*/ 2386291 w 2048"/>
              <a:gd name="T97" fmla="*/ 2198796 h 1701"/>
              <a:gd name="T98" fmla="*/ 2535933 w 2048"/>
              <a:gd name="T99" fmla="*/ 2441434 h 1701"/>
              <a:gd name="T100" fmla="*/ 2727475 w 2048"/>
              <a:gd name="T101" fmla="*/ 2521755 h 1701"/>
              <a:gd name="T102" fmla="*/ 2930988 w 2048"/>
              <a:gd name="T103" fmla="*/ 2692438 h 1701"/>
              <a:gd name="T104" fmla="*/ 3102578 w 2048"/>
              <a:gd name="T105" fmla="*/ 2756026 h 1701"/>
              <a:gd name="T106" fmla="*/ 3198348 w 2048"/>
              <a:gd name="T107" fmla="*/ 2801206 h 1701"/>
              <a:gd name="T108" fmla="*/ 3433785 w 2048"/>
              <a:gd name="T109" fmla="*/ 2764392 h 17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48"/>
              <a:gd name="T166" fmla="*/ 0 h 1701"/>
              <a:gd name="T167" fmla="*/ 2048 w 2048"/>
              <a:gd name="T168" fmla="*/ 1701 h 17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48" h="1701">
                <a:moveTo>
                  <a:pt x="1764" y="1674"/>
                </a:moveTo>
                <a:lnTo>
                  <a:pt x="1785" y="1636"/>
                </a:lnTo>
                <a:lnTo>
                  <a:pt x="1780" y="1615"/>
                </a:lnTo>
                <a:lnTo>
                  <a:pt x="1785" y="1583"/>
                </a:lnTo>
                <a:lnTo>
                  <a:pt x="1796" y="1572"/>
                </a:lnTo>
                <a:lnTo>
                  <a:pt x="1796" y="1556"/>
                </a:lnTo>
                <a:lnTo>
                  <a:pt x="1780" y="1534"/>
                </a:lnTo>
                <a:lnTo>
                  <a:pt x="1780" y="1507"/>
                </a:lnTo>
                <a:lnTo>
                  <a:pt x="1758" y="1497"/>
                </a:lnTo>
                <a:lnTo>
                  <a:pt x="1742" y="1497"/>
                </a:lnTo>
                <a:lnTo>
                  <a:pt x="1732" y="1470"/>
                </a:lnTo>
                <a:lnTo>
                  <a:pt x="1726" y="1454"/>
                </a:lnTo>
                <a:lnTo>
                  <a:pt x="1710" y="1454"/>
                </a:lnTo>
                <a:lnTo>
                  <a:pt x="1705" y="1416"/>
                </a:lnTo>
                <a:lnTo>
                  <a:pt x="1716" y="1389"/>
                </a:lnTo>
                <a:lnTo>
                  <a:pt x="1710" y="1368"/>
                </a:lnTo>
                <a:lnTo>
                  <a:pt x="1705" y="1352"/>
                </a:lnTo>
                <a:lnTo>
                  <a:pt x="1721" y="1330"/>
                </a:lnTo>
                <a:lnTo>
                  <a:pt x="1721" y="1309"/>
                </a:lnTo>
                <a:lnTo>
                  <a:pt x="1742" y="1298"/>
                </a:lnTo>
                <a:lnTo>
                  <a:pt x="1742" y="1271"/>
                </a:lnTo>
                <a:lnTo>
                  <a:pt x="1764" y="1245"/>
                </a:lnTo>
                <a:lnTo>
                  <a:pt x="1774" y="1223"/>
                </a:lnTo>
                <a:lnTo>
                  <a:pt x="1780" y="1191"/>
                </a:lnTo>
                <a:lnTo>
                  <a:pt x="1801" y="1175"/>
                </a:lnTo>
                <a:lnTo>
                  <a:pt x="1823" y="1143"/>
                </a:lnTo>
                <a:lnTo>
                  <a:pt x="1844" y="1121"/>
                </a:lnTo>
                <a:lnTo>
                  <a:pt x="1871" y="1132"/>
                </a:lnTo>
                <a:lnTo>
                  <a:pt x="1892" y="1127"/>
                </a:lnTo>
                <a:lnTo>
                  <a:pt x="1914" y="1132"/>
                </a:lnTo>
                <a:lnTo>
                  <a:pt x="1925" y="1121"/>
                </a:lnTo>
                <a:lnTo>
                  <a:pt x="1935" y="1105"/>
                </a:lnTo>
                <a:lnTo>
                  <a:pt x="1930" y="1078"/>
                </a:lnTo>
                <a:lnTo>
                  <a:pt x="1951" y="1051"/>
                </a:lnTo>
                <a:lnTo>
                  <a:pt x="1978" y="1051"/>
                </a:lnTo>
                <a:lnTo>
                  <a:pt x="1994" y="1003"/>
                </a:lnTo>
                <a:lnTo>
                  <a:pt x="2037" y="1003"/>
                </a:lnTo>
                <a:lnTo>
                  <a:pt x="2048" y="982"/>
                </a:lnTo>
                <a:lnTo>
                  <a:pt x="2032" y="960"/>
                </a:lnTo>
                <a:lnTo>
                  <a:pt x="2026" y="933"/>
                </a:lnTo>
                <a:lnTo>
                  <a:pt x="2026" y="890"/>
                </a:lnTo>
                <a:lnTo>
                  <a:pt x="2010" y="869"/>
                </a:lnTo>
                <a:lnTo>
                  <a:pt x="2005" y="831"/>
                </a:lnTo>
                <a:lnTo>
                  <a:pt x="1935" y="831"/>
                </a:lnTo>
                <a:lnTo>
                  <a:pt x="1919" y="805"/>
                </a:lnTo>
                <a:lnTo>
                  <a:pt x="1935" y="778"/>
                </a:lnTo>
                <a:lnTo>
                  <a:pt x="1967" y="746"/>
                </a:lnTo>
                <a:lnTo>
                  <a:pt x="1967" y="729"/>
                </a:lnTo>
                <a:lnTo>
                  <a:pt x="1919" y="724"/>
                </a:lnTo>
                <a:lnTo>
                  <a:pt x="1903" y="692"/>
                </a:lnTo>
                <a:lnTo>
                  <a:pt x="1892" y="654"/>
                </a:lnTo>
                <a:lnTo>
                  <a:pt x="1850" y="649"/>
                </a:lnTo>
                <a:lnTo>
                  <a:pt x="1844" y="628"/>
                </a:lnTo>
                <a:lnTo>
                  <a:pt x="1823" y="617"/>
                </a:lnTo>
                <a:lnTo>
                  <a:pt x="1758" y="617"/>
                </a:lnTo>
                <a:lnTo>
                  <a:pt x="1732" y="611"/>
                </a:lnTo>
                <a:lnTo>
                  <a:pt x="1710" y="606"/>
                </a:lnTo>
                <a:lnTo>
                  <a:pt x="1678" y="611"/>
                </a:lnTo>
                <a:lnTo>
                  <a:pt x="1651" y="611"/>
                </a:lnTo>
                <a:lnTo>
                  <a:pt x="1640" y="569"/>
                </a:lnTo>
                <a:lnTo>
                  <a:pt x="1640" y="542"/>
                </a:lnTo>
                <a:lnTo>
                  <a:pt x="1683" y="488"/>
                </a:lnTo>
                <a:lnTo>
                  <a:pt x="1699" y="477"/>
                </a:lnTo>
                <a:lnTo>
                  <a:pt x="1699" y="467"/>
                </a:lnTo>
                <a:lnTo>
                  <a:pt x="1683" y="450"/>
                </a:lnTo>
                <a:lnTo>
                  <a:pt x="1689" y="434"/>
                </a:lnTo>
                <a:lnTo>
                  <a:pt x="1716" y="413"/>
                </a:lnTo>
                <a:lnTo>
                  <a:pt x="1716" y="365"/>
                </a:lnTo>
                <a:lnTo>
                  <a:pt x="1732" y="349"/>
                </a:lnTo>
                <a:lnTo>
                  <a:pt x="1732" y="322"/>
                </a:lnTo>
                <a:lnTo>
                  <a:pt x="1748" y="306"/>
                </a:lnTo>
                <a:lnTo>
                  <a:pt x="1748" y="284"/>
                </a:lnTo>
                <a:lnTo>
                  <a:pt x="1710" y="273"/>
                </a:lnTo>
                <a:lnTo>
                  <a:pt x="1646" y="263"/>
                </a:lnTo>
                <a:lnTo>
                  <a:pt x="1630" y="236"/>
                </a:lnTo>
                <a:lnTo>
                  <a:pt x="1608" y="220"/>
                </a:lnTo>
                <a:lnTo>
                  <a:pt x="1592" y="182"/>
                </a:lnTo>
                <a:lnTo>
                  <a:pt x="1560" y="182"/>
                </a:lnTo>
                <a:lnTo>
                  <a:pt x="1539" y="193"/>
                </a:lnTo>
                <a:lnTo>
                  <a:pt x="1490" y="204"/>
                </a:lnTo>
                <a:lnTo>
                  <a:pt x="1480" y="193"/>
                </a:lnTo>
                <a:lnTo>
                  <a:pt x="1442" y="193"/>
                </a:lnTo>
                <a:lnTo>
                  <a:pt x="1415" y="177"/>
                </a:lnTo>
                <a:lnTo>
                  <a:pt x="1415" y="145"/>
                </a:lnTo>
                <a:lnTo>
                  <a:pt x="1405" y="150"/>
                </a:lnTo>
                <a:lnTo>
                  <a:pt x="1367" y="139"/>
                </a:lnTo>
                <a:lnTo>
                  <a:pt x="1367" y="107"/>
                </a:lnTo>
                <a:lnTo>
                  <a:pt x="1346" y="102"/>
                </a:lnTo>
                <a:lnTo>
                  <a:pt x="1346" y="80"/>
                </a:lnTo>
                <a:lnTo>
                  <a:pt x="1367" y="80"/>
                </a:lnTo>
                <a:lnTo>
                  <a:pt x="1367" y="53"/>
                </a:lnTo>
                <a:lnTo>
                  <a:pt x="1340" y="27"/>
                </a:lnTo>
                <a:lnTo>
                  <a:pt x="1319" y="21"/>
                </a:lnTo>
                <a:lnTo>
                  <a:pt x="1287" y="64"/>
                </a:lnTo>
                <a:lnTo>
                  <a:pt x="1249" y="91"/>
                </a:lnTo>
                <a:lnTo>
                  <a:pt x="1222" y="64"/>
                </a:lnTo>
                <a:lnTo>
                  <a:pt x="1185" y="64"/>
                </a:lnTo>
                <a:lnTo>
                  <a:pt x="1185" y="43"/>
                </a:lnTo>
                <a:lnTo>
                  <a:pt x="1217" y="48"/>
                </a:lnTo>
                <a:lnTo>
                  <a:pt x="1228" y="32"/>
                </a:lnTo>
                <a:lnTo>
                  <a:pt x="1217" y="11"/>
                </a:lnTo>
                <a:lnTo>
                  <a:pt x="1174" y="0"/>
                </a:lnTo>
                <a:lnTo>
                  <a:pt x="1121" y="70"/>
                </a:lnTo>
                <a:lnTo>
                  <a:pt x="1051" y="75"/>
                </a:lnTo>
                <a:lnTo>
                  <a:pt x="1046" y="64"/>
                </a:lnTo>
                <a:lnTo>
                  <a:pt x="1056" y="37"/>
                </a:lnTo>
                <a:lnTo>
                  <a:pt x="1035" y="32"/>
                </a:lnTo>
                <a:lnTo>
                  <a:pt x="981" y="80"/>
                </a:lnTo>
                <a:lnTo>
                  <a:pt x="992" y="123"/>
                </a:lnTo>
                <a:lnTo>
                  <a:pt x="949" y="129"/>
                </a:lnTo>
                <a:lnTo>
                  <a:pt x="938" y="102"/>
                </a:lnTo>
                <a:lnTo>
                  <a:pt x="912" y="107"/>
                </a:lnTo>
                <a:lnTo>
                  <a:pt x="906" y="123"/>
                </a:lnTo>
                <a:lnTo>
                  <a:pt x="912" y="150"/>
                </a:lnTo>
                <a:lnTo>
                  <a:pt x="933" y="171"/>
                </a:lnTo>
                <a:lnTo>
                  <a:pt x="933" y="198"/>
                </a:lnTo>
                <a:lnTo>
                  <a:pt x="949" y="220"/>
                </a:lnTo>
                <a:lnTo>
                  <a:pt x="933" y="236"/>
                </a:lnTo>
                <a:lnTo>
                  <a:pt x="938" y="220"/>
                </a:lnTo>
                <a:lnTo>
                  <a:pt x="922" y="204"/>
                </a:lnTo>
                <a:lnTo>
                  <a:pt x="922" y="182"/>
                </a:lnTo>
                <a:lnTo>
                  <a:pt x="906" y="166"/>
                </a:lnTo>
                <a:lnTo>
                  <a:pt x="895" y="139"/>
                </a:lnTo>
                <a:lnTo>
                  <a:pt x="879" y="150"/>
                </a:lnTo>
                <a:lnTo>
                  <a:pt x="826" y="209"/>
                </a:lnTo>
                <a:lnTo>
                  <a:pt x="788" y="214"/>
                </a:lnTo>
                <a:lnTo>
                  <a:pt x="767" y="247"/>
                </a:lnTo>
                <a:lnTo>
                  <a:pt x="729" y="263"/>
                </a:lnTo>
                <a:lnTo>
                  <a:pt x="724" y="252"/>
                </a:lnTo>
                <a:lnTo>
                  <a:pt x="697" y="236"/>
                </a:lnTo>
                <a:lnTo>
                  <a:pt x="670" y="257"/>
                </a:lnTo>
                <a:lnTo>
                  <a:pt x="654" y="247"/>
                </a:lnTo>
                <a:lnTo>
                  <a:pt x="649" y="209"/>
                </a:lnTo>
                <a:lnTo>
                  <a:pt x="627" y="204"/>
                </a:lnTo>
                <a:lnTo>
                  <a:pt x="617" y="188"/>
                </a:lnTo>
                <a:lnTo>
                  <a:pt x="563" y="166"/>
                </a:lnTo>
                <a:lnTo>
                  <a:pt x="547" y="177"/>
                </a:lnTo>
                <a:lnTo>
                  <a:pt x="504" y="177"/>
                </a:lnTo>
                <a:lnTo>
                  <a:pt x="515" y="204"/>
                </a:lnTo>
                <a:lnTo>
                  <a:pt x="483" y="214"/>
                </a:lnTo>
                <a:lnTo>
                  <a:pt x="461" y="209"/>
                </a:lnTo>
                <a:lnTo>
                  <a:pt x="445" y="198"/>
                </a:lnTo>
                <a:lnTo>
                  <a:pt x="445" y="177"/>
                </a:lnTo>
                <a:lnTo>
                  <a:pt x="434" y="155"/>
                </a:lnTo>
                <a:lnTo>
                  <a:pt x="445" y="145"/>
                </a:lnTo>
                <a:lnTo>
                  <a:pt x="434" y="112"/>
                </a:lnTo>
                <a:lnTo>
                  <a:pt x="343" y="139"/>
                </a:lnTo>
                <a:lnTo>
                  <a:pt x="295" y="155"/>
                </a:lnTo>
                <a:lnTo>
                  <a:pt x="204" y="214"/>
                </a:lnTo>
                <a:lnTo>
                  <a:pt x="97" y="295"/>
                </a:lnTo>
                <a:lnTo>
                  <a:pt x="0" y="354"/>
                </a:lnTo>
                <a:lnTo>
                  <a:pt x="11" y="413"/>
                </a:lnTo>
                <a:lnTo>
                  <a:pt x="32" y="434"/>
                </a:lnTo>
                <a:lnTo>
                  <a:pt x="16" y="472"/>
                </a:lnTo>
                <a:lnTo>
                  <a:pt x="16" y="526"/>
                </a:lnTo>
                <a:lnTo>
                  <a:pt x="32" y="563"/>
                </a:lnTo>
                <a:lnTo>
                  <a:pt x="75" y="579"/>
                </a:lnTo>
                <a:lnTo>
                  <a:pt x="124" y="644"/>
                </a:lnTo>
                <a:lnTo>
                  <a:pt x="145" y="644"/>
                </a:lnTo>
                <a:lnTo>
                  <a:pt x="161" y="622"/>
                </a:lnTo>
                <a:lnTo>
                  <a:pt x="209" y="622"/>
                </a:lnTo>
                <a:lnTo>
                  <a:pt x="247" y="601"/>
                </a:lnTo>
                <a:lnTo>
                  <a:pt x="274" y="611"/>
                </a:lnTo>
                <a:lnTo>
                  <a:pt x="311" y="601"/>
                </a:lnTo>
                <a:lnTo>
                  <a:pt x="333" y="638"/>
                </a:lnTo>
                <a:lnTo>
                  <a:pt x="349" y="687"/>
                </a:lnTo>
                <a:lnTo>
                  <a:pt x="343" y="729"/>
                </a:lnTo>
                <a:lnTo>
                  <a:pt x="365" y="762"/>
                </a:lnTo>
                <a:lnTo>
                  <a:pt x="375" y="831"/>
                </a:lnTo>
                <a:lnTo>
                  <a:pt x="408" y="848"/>
                </a:lnTo>
                <a:lnTo>
                  <a:pt x="488" y="837"/>
                </a:lnTo>
                <a:lnTo>
                  <a:pt x="499" y="858"/>
                </a:lnTo>
                <a:lnTo>
                  <a:pt x="547" y="858"/>
                </a:lnTo>
                <a:lnTo>
                  <a:pt x="585" y="907"/>
                </a:lnTo>
                <a:lnTo>
                  <a:pt x="585" y="976"/>
                </a:lnTo>
                <a:lnTo>
                  <a:pt x="606" y="998"/>
                </a:lnTo>
                <a:lnTo>
                  <a:pt x="649" y="982"/>
                </a:lnTo>
                <a:lnTo>
                  <a:pt x="692" y="992"/>
                </a:lnTo>
                <a:lnTo>
                  <a:pt x="729" y="982"/>
                </a:lnTo>
                <a:lnTo>
                  <a:pt x="767" y="982"/>
                </a:lnTo>
                <a:lnTo>
                  <a:pt x="874" y="1068"/>
                </a:lnTo>
                <a:lnTo>
                  <a:pt x="853" y="1105"/>
                </a:lnTo>
                <a:lnTo>
                  <a:pt x="842" y="1148"/>
                </a:lnTo>
                <a:lnTo>
                  <a:pt x="869" y="1202"/>
                </a:lnTo>
                <a:lnTo>
                  <a:pt x="869" y="1250"/>
                </a:lnTo>
                <a:lnTo>
                  <a:pt x="853" y="1271"/>
                </a:lnTo>
                <a:lnTo>
                  <a:pt x="874" y="1314"/>
                </a:lnTo>
                <a:lnTo>
                  <a:pt x="981" y="1325"/>
                </a:lnTo>
                <a:lnTo>
                  <a:pt x="1067" y="1314"/>
                </a:lnTo>
                <a:lnTo>
                  <a:pt x="1126" y="1277"/>
                </a:lnTo>
                <a:lnTo>
                  <a:pt x="1142" y="1207"/>
                </a:lnTo>
                <a:lnTo>
                  <a:pt x="1206" y="1143"/>
                </a:lnTo>
                <a:lnTo>
                  <a:pt x="1249" y="1175"/>
                </a:lnTo>
                <a:lnTo>
                  <a:pt x="1222" y="1218"/>
                </a:lnTo>
                <a:lnTo>
                  <a:pt x="1212" y="1266"/>
                </a:lnTo>
                <a:lnTo>
                  <a:pt x="1196" y="1314"/>
                </a:lnTo>
                <a:lnTo>
                  <a:pt x="1222" y="1341"/>
                </a:lnTo>
                <a:lnTo>
                  <a:pt x="1233" y="1395"/>
                </a:lnTo>
                <a:lnTo>
                  <a:pt x="1233" y="1448"/>
                </a:lnTo>
                <a:lnTo>
                  <a:pt x="1271" y="1459"/>
                </a:lnTo>
                <a:lnTo>
                  <a:pt x="1287" y="1459"/>
                </a:lnTo>
                <a:lnTo>
                  <a:pt x="1330" y="1475"/>
                </a:lnTo>
                <a:lnTo>
                  <a:pt x="1340" y="1497"/>
                </a:lnTo>
                <a:lnTo>
                  <a:pt x="1367" y="1507"/>
                </a:lnTo>
                <a:lnTo>
                  <a:pt x="1367" y="1529"/>
                </a:lnTo>
                <a:lnTo>
                  <a:pt x="1469" y="1550"/>
                </a:lnTo>
                <a:lnTo>
                  <a:pt x="1469" y="1577"/>
                </a:lnTo>
                <a:lnTo>
                  <a:pt x="1469" y="1609"/>
                </a:lnTo>
                <a:lnTo>
                  <a:pt x="1490" y="1626"/>
                </a:lnTo>
                <a:lnTo>
                  <a:pt x="1523" y="1609"/>
                </a:lnTo>
                <a:lnTo>
                  <a:pt x="1544" y="1626"/>
                </a:lnTo>
                <a:lnTo>
                  <a:pt x="1555" y="1647"/>
                </a:lnTo>
                <a:lnTo>
                  <a:pt x="1571" y="1658"/>
                </a:lnTo>
                <a:lnTo>
                  <a:pt x="1571" y="1701"/>
                </a:lnTo>
                <a:lnTo>
                  <a:pt x="1587" y="1701"/>
                </a:lnTo>
                <a:lnTo>
                  <a:pt x="1603" y="1674"/>
                </a:lnTo>
                <a:lnTo>
                  <a:pt x="1635" y="1685"/>
                </a:lnTo>
                <a:lnTo>
                  <a:pt x="1662" y="1658"/>
                </a:lnTo>
                <a:lnTo>
                  <a:pt x="1705" y="1668"/>
                </a:lnTo>
                <a:lnTo>
                  <a:pt x="1721" y="1652"/>
                </a:lnTo>
                <a:lnTo>
                  <a:pt x="1764" y="1674"/>
                </a:lnTo>
                <a:close/>
              </a:path>
            </a:pathLst>
          </a:custGeom>
          <a:solidFill>
            <a:srgbClr val="FFE0B8"/>
          </a:solidFill>
          <a:ln w="0" cap="sq">
            <a:solidFill>
              <a:srgbClr val="000000"/>
            </a:solidFill>
            <a:prstDash val="solid"/>
            <a:miter lim="800000"/>
            <a:headEnd/>
            <a:tailEnd/>
          </a:ln>
        </p:spPr>
        <p:txBody>
          <a:bodyPr/>
          <a:lstStyle/>
          <a:p>
            <a:endParaRPr lang="it-IT"/>
          </a:p>
        </p:txBody>
      </p:sp>
      <p:sp>
        <p:nvSpPr>
          <p:cNvPr id="272539" name="Freeform 13"/>
          <p:cNvSpPr>
            <a:spLocks/>
          </p:cNvSpPr>
          <p:nvPr/>
        </p:nvSpPr>
        <p:spPr bwMode="auto">
          <a:xfrm>
            <a:off x="4043363" y="5519738"/>
            <a:ext cx="844550" cy="1031875"/>
          </a:xfrm>
          <a:custGeom>
            <a:avLst/>
            <a:gdLst>
              <a:gd name="T0" fmla="*/ 417284 w 423"/>
              <a:gd name="T1" fmla="*/ 18396 h 617"/>
              <a:gd name="T2" fmla="*/ 405304 w 423"/>
              <a:gd name="T3" fmla="*/ 80276 h 617"/>
              <a:gd name="T4" fmla="*/ 417284 w 423"/>
              <a:gd name="T5" fmla="*/ 234137 h 617"/>
              <a:gd name="T6" fmla="*/ 523102 w 423"/>
              <a:gd name="T7" fmla="*/ 359567 h 617"/>
              <a:gd name="T8" fmla="*/ 523102 w 423"/>
              <a:gd name="T9" fmla="*/ 404722 h 617"/>
              <a:gd name="T10" fmla="*/ 567027 w 423"/>
              <a:gd name="T11" fmla="*/ 431481 h 617"/>
              <a:gd name="T12" fmla="*/ 652879 w 423"/>
              <a:gd name="T13" fmla="*/ 448205 h 617"/>
              <a:gd name="T14" fmla="*/ 706787 w 423"/>
              <a:gd name="T15" fmla="*/ 493360 h 617"/>
              <a:gd name="T16" fmla="*/ 748715 w 423"/>
              <a:gd name="T17" fmla="*/ 466602 h 617"/>
              <a:gd name="T18" fmla="*/ 844550 w 423"/>
              <a:gd name="T19" fmla="*/ 511756 h 617"/>
              <a:gd name="T20" fmla="*/ 802622 w 423"/>
              <a:gd name="T21" fmla="*/ 530153 h 617"/>
              <a:gd name="T22" fmla="*/ 812605 w 423"/>
              <a:gd name="T23" fmla="*/ 575308 h 617"/>
              <a:gd name="T24" fmla="*/ 790643 w 423"/>
              <a:gd name="T25" fmla="*/ 645549 h 617"/>
              <a:gd name="T26" fmla="*/ 748715 w 423"/>
              <a:gd name="T27" fmla="*/ 709100 h 617"/>
              <a:gd name="T28" fmla="*/ 706787 w 423"/>
              <a:gd name="T29" fmla="*/ 789376 h 617"/>
              <a:gd name="T30" fmla="*/ 672845 w 423"/>
              <a:gd name="T31" fmla="*/ 826169 h 617"/>
              <a:gd name="T32" fmla="*/ 652879 w 423"/>
              <a:gd name="T33" fmla="*/ 924841 h 617"/>
              <a:gd name="T34" fmla="*/ 672845 w 423"/>
              <a:gd name="T35" fmla="*/ 1013479 h 617"/>
              <a:gd name="T36" fmla="*/ 535081 w 423"/>
              <a:gd name="T37" fmla="*/ 943237 h 617"/>
              <a:gd name="T38" fmla="*/ 471191 w 423"/>
              <a:gd name="T39" fmla="*/ 951600 h 617"/>
              <a:gd name="T40" fmla="*/ 395321 w 423"/>
              <a:gd name="T41" fmla="*/ 1023513 h 617"/>
              <a:gd name="T42" fmla="*/ 331431 w 423"/>
              <a:gd name="T43" fmla="*/ 1031875 h 617"/>
              <a:gd name="T44" fmla="*/ 255561 w 423"/>
              <a:gd name="T45" fmla="*/ 1023513 h 617"/>
              <a:gd name="T46" fmla="*/ 213633 w 423"/>
              <a:gd name="T47" fmla="*/ 959962 h 617"/>
              <a:gd name="T48" fmla="*/ 149743 w 423"/>
              <a:gd name="T49" fmla="*/ 959962 h 617"/>
              <a:gd name="T50" fmla="*/ 117798 w 423"/>
              <a:gd name="T51" fmla="*/ 924841 h 617"/>
              <a:gd name="T52" fmla="*/ 159726 w 423"/>
              <a:gd name="T53" fmla="*/ 861290 h 617"/>
              <a:gd name="T54" fmla="*/ 149743 w 423"/>
              <a:gd name="T55" fmla="*/ 826169 h 617"/>
              <a:gd name="T56" fmla="*/ 159726 w 423"/>
              <a:gd name="T57" fmla="*/ 772652 h 617"/>
              <a:gd name="T58" fmla="*/ 181688 w 423"/>
              <a:gd name="T59" fmla="*/ 754255 h 617"/>
              <a:gd name="T60" fmla="*/ 181688 w 423"/>
              <a:gd name="T61" fmla="*/ 727497 h 617"/>
              <a:gd name="T62" fmla="*/ 149743 w 423"/>
              <a:gd name="T63" fmla="*/ 690704 h 617"/>
              <a:gd name="T64" fmla="*/ 149743 w 423"/>
              <a:gd name="T65" fmla="*/ 645549 h 617"/>
              <a:gd name="T66" fmla="*/ 105818 w 423"/>
              <a:gd name="T67" fmla="*/ 628825 h 617"/>
              <a:gd name="T68" fmla="*/ 73873 w 423"/>
              <a:gd name="T69" fmla="*/ 628825 h 617"/>
              <a:gd name="T70" fmla="*/ 53907 w 423"/>
              <a:gd name="T71" fmla="*/ 583670 h 617"/>
              <a:gd name="T72" fmla="*/ 41928 w 423"/>
              <a:gd name="T73" fmla="*/ 556911 h 617"/>
              <a:gd name="T74" fmla="*/ 9983 w 423"/>
              <a:gd name="T75" fmla="*/ 556911 h 617"/>
              <a:gd name="T76" fmla="*/ 0 w 423"/>
              <a:gd name="T77" fmla="*/ 493360 h 617"/>
              <a:gd name="T78" fmla="*/ 21962 w 423"/>
              <a:gd name="T79" fmla="*/ 448205 h 617"/>
              <a:gd name="T80" fmla="*/ 9983 w 423"/>
              <a:gd name="T81" fmla="*/ 413084 h 617"/>
              <a:gd name="T82" fmla="*/ 0 w 423"/>
              <a:gd name="T83" fmla="*/ 386326 h 617"/>
              <a:gd name="T84" fmla="*/ 31945 w 423"/>
              <a:gd name="T85" fmla="*/ 349533 h 617"/>
              <a:gd name="T86" fmla="*/ 31945 w 423"/>
              <a:gd name="T87" fmla="*/ 314412 h 617"/>
              <a:gd name="T88" fmla="*/ 73873 w 423"/>
              <a:gd name="T89" fmla="*/ 296016 h 617"/>
              <a:gd name="T90" fmla="*/ 73873 w 423"/>
              <a:gd name="T91" fmla="*/ 250861 h 617"/>
              <a:gd name="T92" fmla="*/ 117798 w 423"/>
              <a:gd name="T93" fmla="*/ 207378 h 617"/>
              <a:gd name="T94" fmla="*/ 127781 w 423"/>
              <a:gd name="T95" fmla="*/ 170585 h 617"/>
              <a:gd name="T96" fmla="*/ 149743 w 423"/>
              <a:gd name="T97" fmla="*/ 117068 h 617"/>
              <a:gd name="T98" fmla="*/ 191671 w 423"/>
              <a:gd name="T99" fmla="*/ 90310 h 617"/>
              <a:gd name="T100" fmla="*/ 235596 w 423"/>
              <a:gd name="T101" fmla="*/ 36793 h 617"/>
              <a:gd name="T102" fmla="*/ 277524 w 423"/>
              <a:gd name="T103" fmla="*/ 0 h 617"/>
              <a:gd name="T104" fmla="*/ 331431 w 423"/>
              <a:gd name="T105" fmla="*/ 18396 h 617"/>
              <a:gd name="T106" fmla="*/ 373359 w 423"/>
              <a:gd name="T107" fmla="*/ 10034 h 617"/>
              <a:gd name="T108" fmla="*/ 417284 w 423"/>
              <a:gd name="T109" fmla="*/ 18396 h 617"/>
              <a:gd name="T110" fmla="*/ 417284 w 423"/>
              <a:gd name="T111" fmla="*/ 18396 h 6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3"/>
              <a:gd name="T169" fmla="*/ 0 h 617"/>
              <a:gd name="T170" fmla="*/ 423 w 423"/>
              <a:gd name="T171" fmla="*/ 617 h 6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3" h="617">
                <a:moveTo>
                  <a:pt x="209" y="11"/>
                </a:moveTo>
                <a:lnTo>
                  <a:pt x="203" y="48"/>
                </a:lnTo>
                <a:lnTo>
                  <a:pt x="209" y="140"/>
                </a:lnTo>
                <a:lnTo>
                  <a:pt x="262" y="215"/>
                </a:lnTo>
                <a:lnTo>
                  <a:pt x="262" y="242"/>
                </a:lnTo>
                <a:lnTo>
                  <a:pt x="284" y="258"/>
                </a:lnTo>
                <a:lnTo>
                  <a:pt x="327" y="268"/>
                </a:lnTo>
                <a:lnTo>
                  <a:pt x="354" y="295"/>
                </a:lnTo>
                <a:lnTo>
                  <a:pt x="375" y="279"/>
                </a:lnTo>
                <a:lnTo>
                  <a:pt x="423" y="306"/>
                </a:lnTo>
                <a:lnTo>
                  <a:pt x="402" y="317"/>
                </a:lnTo>
                <a:lnTo>
                  <a:pt x="407" y="344"/>
                </a:lnTo>
                <a:lnTo>
                  <a:pt x="396" y="386"/>
                </a:lnTo>
                <a:lnTo>
                  <a:pt x="375" y="424"/>
                </a:lnTo>
                <a:lnTo>
                  <a:pt x="354" y="472"/>
                </a:lnTo>
                <a:lnTo>
                  <a:pt x="337" y="494"/>
                </a:lnTo>
                <a:lnTo>
                  <a:pt x="327" y="553"/>
                </a:lnTo>
                <a:lnTo>
                  <a:pt x="337" y="606"/>
                </a:lnTo>
                <a:lnTo>
                  <a:pt x="268" y="564"/>
                </a:lnTo>
                <a:lnTo>
                  <a:pt x="236" y="569"/>
                </a:lnTo>
                <a:lnTo>
                  <a:pt x="198" y="612"/>
                </a:lnTo>
                <a:lnTo>
                  <a:pt x="166" y="617"/>
                </a:lnTo>
                <a:lnTo>
                  <a:pt x="128" y="612"/>
                </a:lnTo>
                <a:lnTo>
                  <a:pt x="107" y="574"/>
                </a:lnTo>
                <a:lnTo>
                  <a:pt x="75" y="574"/>
                </a:lnTo>
                <a:lnTo>
                  <a:pt x="59" y="553"/>
                </a:lnTo>
                <a:lnTo>
                  <a:pt x="80" y="515"/>
                </a:lnTo>
                <a:lnTo>
                  <a:pt x="75" y="494"/>
                </a:lnTo>
                <a:lnTo>
                  <a:pt x="80" y="462"/>
                </a:lnTo>
                <a:lnTo>
                  <a:pt x="91" y="451"/>
                </a:lnTo>
                <a:lnTo>
                  <a:pt x="91" y="435"/>
                </a:lnTo>
                <a:lnTo>
                  <a:pt x="75" y="413"/>
                </a:lnTo>
                <a:lnTo>
                  <a:pt x="75" y="386"/>
                </a:lnTo>
                <a:lnTo>
                  <a:pt x="53" y="376"/>
                </a:lnTo>
                <a:lnTo>
                  <a:pt x="37" y="376"/>
                </a:lnTo>
                <a:lnTo>
                  <a:pt x="27" y="349"/>
                </a:lnTo>
                <a:lnTo>
                  <a:pt x="21" y="333"/>
                </a:lnTo>
                <a:lnTo>
                  <a:pt x="5" y="333"/>
                </a:lnTo>
                <a:lnTo>
                  <a:pt x="0" y="295"/>
                </a:lnTo>
                <a:lnTo>
                  <a:pt x="11" y="268"/>
                </a:lnTo>
                <a:lnTo>
                  <a:pt x="5" y="247"/>
                </a:lnTo>
                <a:lnTo>
                  <a:pt x="0" y="231"/>
                </a:lnTo>
                <a:lnTo>
                  <a:pt x="16" y="209"/>
                </a:lnTo>
                <a:lnTo>
                  <a:pt x="16" y="188"/>
                </a:lnTo>
                <a:lnTo>
                  <a:pt x="37" y="177"/>
                </a:lnTo>
                <a:lnTo>
                  <a:pt x="37" y="150"/>
                </a:lnTo>
                <a:lnTo>
                  <a:pt x="59" y="124"/>
                </a:lnTo>
                <a:lnTo>
                  <a:pt x="64" y="102"/>
                </a:lnTo>
                <a:lnTo>
                  <a:pt x="75" y="70"/>
                </a:lnTo>
                <a:lnTo>
                  <a:pt x="96" y="54"/>
                </a:lnTo>
                <a:lnTo>
                  <a:pt x="118" y="22"/>
                </a:lnTo>
                <a:lnTo>
                  <a:pt x="139" y="0"/>
                </a:lnTo>
                <a:lnTo>
                  <a:pt x="166" y="11"/>
                </a:lnTo>
                <a:lnTo>
                  <a:pt x="187" y="6"/>
                </a:lnTo>
                <a:lnTo>
                  <a:pt x="209" y="11"/>
                </a:lnTo>
                <a:close/>
              </a:path>
            </a:pathLst>
          </a:custGeom>
          <a:solidFill>
            <a:srgbClr val="FFC2E4"/>
          </a:solidFill>
          <a:ln w="0" cap="sq">
            <a:solidFill>
              <a:srgbClr val="000000"/>
            </a:solidFill>
            <a:prstDash val="solid"/>
            <a:miter lim="800000"/>
            <a:headEnd/>
            <a:tailEnd/>
          </a:ln>
        </p:spPr>
        <p:txBody>
          <a:bodyPr/>
          <a:lstStyle/>
          <a:p>
            <a:endParaRPr lang="it-IT"/>
          </a:p>
        </p:txBody>
      </p:sp>
      <p:sp>
        <p:nvSpPr>
          <p:cNvPr id="272540" name="Rectangle 14"/>
          <p:cNvSpPr>
            <a:spLocks noChangeArrowheads="1"/>
          </p:cNvSpPr>
          <p:nvPr/>
        </p:nvSpPr>
        <p:spPr bwMode="auto">
          <a:xfrm>
            <a:off x="2800350" y="1306513"/>
            <a:ext cx="184150" cy="76200"/>
          </a:xfrm>
          <a:prstGeom prst="rect">
            <a:avLst/>
          </a:prstGeom>
          <a:noFill/>
          <a:ln w="9525">
            <a:noFill/>
            <a:miter lim="800000"/>
            <a:headEnd/>
            <a:tailEnd/>
          </a:ln>
        </p:spPr>
        <p:txBody>
          <a:bodyPr wrap="none" lIns="0" tIns="0" rIns="0" bIns="0">
            <a:spAutoFit/>
          </a:bodyPr>
          <a:lstStyle/>
          <a:p>
            <a:pPr defTabSz="914400" eaLnBrk="0" hangingPunct="0"/>
            <a:r>
              <a:rPr lang="en-GB" sz="500" b="1">
                <a:solidFill>
                  <a:srgbClr val="000000"/>
                </a:solidFill>
                <a:latin typeface="Times New Roman PS MT"/>
              </a:rPr>
              <a:t>WEST</a:t>
            </a:r>
            <a:endParaRPr lang="en-GB" sz="3200">
              <a:solidFill>
                <a:srgbClr val="000000"/>
              </a:solidFill>
              <a:latin typeface="Times New Roman" pitchFamily="18" charset="0"/>
            </a:endParaRPr>
          </a:p>
        </p:txBody>
      </p:sp>
      <p:sp>
        <p:nvSpPr>
          <p:cNvPr id="272541" name="Rectangle 15"/>
          <p:cNvSpPr>
            <a:spLocks noChangeArrowheads="1"/>
          </p:cNvSpPr>
          <p:nvPr/>
        </p:nvSpPr>
        <p:spPr bwMode="auto">
          <a:xfrm>
            <a:off x="3378200" y="1558925"/>
            <a:ext cx="182563" cy="106363"/>
          </a:xfrm>
          <a:prstGeom prst="rect">
            <a:avLst/>
          </a:prstGeom>
          <a:noFill/>
          <a:ln w="9525">
            <a:noFill/>
            <a:miter lim="800000"/>
            <a:headEnd/>
            <a:tailEnd/>
          </a:ln>
        </p:spPr>
        <p:txBody>
          <a:bodyPr wrap="none" lIns="0" tIns="0" rIns="0" bIns="0">
            <a:spAutoFit/>
          </a:bodyPr>
          <a:lstStyle/>
          <a:p>
            <a:pPr defTabSz="914400" eaLnBrk="0" hangingPunct="0"/>
            <a:r>
              <a:rPr lang="en-GB" sz="700" b="1">
                <a:solidFill>
                  <a:srgbClr val="000000"/>
                </a:solidFill>
                <a:latin typeface="Times New Roman PS MT"/>
              </a:rPr>
              <a:t>Dam</a:t>
            </a:r>
            <a:endParaRPr lang="en-GB" sz="3200">
              <a:solidFill>
                <a:srgbClr val="000000"/>
              </a:solidFill>
              <a:latin typeface="Times New Roman" pitchFamily="18" charset="0"/>
            </a:endParaRPr>
          </a:p>
        </p:txBody>
      </p:sp>
      <p:sp>
        <p:nvSpPr>
          <p:cNvPr id="272542" name="Freeform 16"/>
          <p:cNvSpPr>
            <a:spLocks/>
          </p:cNvSpPr>
          <p:nvPr/>
        </p:nvSpPr>
        <p:spPr bwMode="auto">
          <a:xfrm>
            <a:off x="3305175" y="1419225"/>
            <a:ext cx="300038" cy="177800"/>
          </a:xfrm>
          <a:custGeom>
            <a:avLst/>
            <a:gdLst>
              <a:gd name="T0" fmla="*/ 0 w 150"/>
              <a:gd name="T1" fmla="*/ 151213 h 107"/>
              <a:gd name="T2" fmla="*/ 300038 w 150"/>
              <a:gd name="T3" fmla="*/ 0 h 107"/>
              <a:gd name="T4" fmla="*/ 300038 w 150"/>
              <a:gd name="T5" fmla="*/ 18279 h 107"/>
              <a:gd name="T6" fmla="*/ 0 w 150"/>
              <a:gd name="T7" fmla="*/ 177800 h 107"/>
              <a:gd name="T8" fmla="*/ 0 w 150"/>
              <a:gd name="T9" fmla="*/ 151213 h 107"/>
              <a:gd name="T10" fmla="*/ 0 w 150"/>
              <a:gd name="T11" fmla="*/ 151213 h 107"/>
              <a:gd name="T12" fmla="*/ 0 60000 65536"/>
              <a:gd name="T13" fmla="*/ 0 60000 65536"/>
              <a:gd name="T14" fmla="*/ 0 60000 65536"/>
              <a:gd name="T15" fmla="*/ 0 60000 65536"/>
              <a:gd name="T16" fmla="*/ 0 60000 65536"/>
              <a:gd name="T17" fmla="*/ 0 60000 65536"/>
              <a:gd name="T18" fmla="*/ 0 w 150"/>
              <a:gd name="T19" fmla="*/ 0 h 107"/>
              <a:gd name="T20" fmla="*/ 150 w 150"/>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50" h="107">
                <a:moveTo>
                  <a:pt x="0" y="91"/>
                </a:moveTo>
                <a:lnTo>
                  <a:pt x="150" y="0"/>
                </a:lnTo>
                <a:lnTo>
                  <a:pt x="150" y="11"/>
                </a:lnTo>
                <a:lnTo>
                  <a:pt x="0" y="107"/>
                </a:lnTo>
                <a:lnTo>
                  <a:pt x="0" y="91"/>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43" name="Freeform 17"/>
          <p:cNvSpPr>
            <a:spLocks/>
          </p:cNvSpPr>
          <p:nvPr/>
        </p:nvSpPr>
        <p:spPr bwMode="auto">
          <a:xfrm>
            <a:off x="4427538" y="754063"/>
            <a:ext cx="95250" cy="79375"/>
          </a:xfrm>
          <a:custGeom>
            <a:avLst/>
            <a:gdLst>
              <a:gd name="T0" fmla="*/ 95250 w 48"/>
              <a:gd name="T1" fmla="*/ 18190 h 48"/>
              <a:gd name="T2" fmla="*/ 41672 w 48"/>
              <a:gd name="T3" fmla="*/ 36380 h 48"/>
              <a:gd name="T4" fmla="*/ 31750 w 48"/>
              <a:gd name="T5" fmla="*/ 79375 h 48"/>
              <a:gd name="T6" fmla="*/ 0 w 48"/>
              <a:gd name="T7" fmla="*/ 36380 h 48"/>
              <a:gd name="T8" fmla="*/ 31750 w 48"/>
              <a:gd name="T9" fmla="*/ 8268 h 48"/>
              <a:gd name="T10" fmla="*/ 95250 w 48"/>
              <a:gd name="T11" fmla="*/ 0 h 48"/>
              <a:gd name="T12" fmla="*/ 95250 w 48"/>
              <a:gd name="T13" fmla="*/ 18190 h 48"/>
              <a:gd name="T14" fmla="*/ 95250 w 48"/>
              <a:gd name="T15" fmla="*/ 18190 h 4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8"/>
              <a:gd name="T26" fmla="*/ 48 w 4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8">
                <a:moveTo>
                  <a:pt x="48" y="11"/>
                </a:moveTo>
                <a:lnTo>
                  <a:pt x="21" y="22"/>
                </a:lnTo>
                <a:lnTo>
                  <a:pt x="16" y="48"/>
                </a:lnTo>
                <a:lnTo>
                  <a:pt x="0" y="22"/>
                </a:lnTo>
                <a:lnTo>
                  <a:pt x="16" y="5"/>
                </a:lnTo>
                <a:lnTo>
                  <a:pt x="48" y="0"/>
                </a:lnTo>
                <a:lnTo>
                  <a:pt x="48" y="11"/>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44" name="Freeform 18"/>
          <p:cNvSpPr>
            <a:spLocks/>
          </p:cNvSpPr>
          <p:nvPr/>
        </p:nvSpPr>
        <p:spPr bwMode="auto">
          <a:xfrm>
            <a:off x="3816350" y="819150"/>
            <a:ext cx="363538" cy="87313"/>
          </a:xfrm>
          <a:custGeom>
            <a:avLst/>
            <a:gdLst>
              <a:gd name="T0" fmla="*/ 363538 w 182"/>
              <a:gd name="T1" fmla="*/ 0 h 53"/>
              <a:gd name="T2" fmla="*/ 213728 w 182"/>
              <a:gd name="T3" fmla="*/ 0 h 53"/>
              <a:gd name="T4" fmla="*/ 181769 w 182"/>
              <a:gd name="T5" fmla="*/ 8237 h 53"/>
              <a:gd name="T6" fmla="*/ 53931 w 182"/>
              <a:gd name="T7" fmla="*/ 0 h 53"/>
              <a:gd name="T8" fmla="*/ 0 w 182"/>
              <a:gd name="T9" fmla="*/ 16474 h 53"/>
              <a:gd name="T10" fmla="*/ 0 w 182"/>
              <a:gd name="T11" fmla="*/ 52717 h 53"/>
              <a:gd name="T12" fmla="*/ 43944 w 182"/>
              <a:gd name="T13" fmla="*/ 87313 h 53"/>
              <a:gd name="T14" fmla="*/ 85891 w 182"/>
              <a:gd name="T15" fmla="*/ 79076 h 53"/>
              <a:gd name="T16" fmla="*/ 95878 w 182"/>
              <a:gd name="T17" fmla="*/ 60954 h 53"/>
              <a:gd name="T18" fmla="*/ 181769 w 182"/>
              <a:gd name="T19" fmla="*/ 52717 h 53"/>
              <a:gd name="T20" fmla="*/ 235700 w 182"/>
              <a:gd name="T21" fmla="*/ 52717 h 53"/>
              <a:gd name="T22" fmla="*/ 267660 w 182"/>
              <a:gd name="T23" fmla="*/ 44480 h 53"/>
              <a:gd name="T24" fmla="*/ 343563 w 182"/>
              <a:gd name="T25" fmla="*/ 34596 h 53"/>
              <a:gd name="T26" fmla="*/ 363538 w 182"/>
              <a:gd name="T27" fmla="*/ 8237 h 53"/>
              <a:gd name="T28" fmla="*/ 363538 w 182"/>
              <a:gd name="T29" fmla="*/ 0 h 53"/>
              <a:gd name="T30" fmla="*/ 363538 w 182"/>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53"/>
              <a:gd name="T50" fmla="*/ 182 w 182"/>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53">
                <a:moveTo>
                  <a:pt x="182" y="0"/>
                </a:moveTo>
                <a:lnTo>
                  <a:pt x="107" y="0"/>
                </a:lnTo>
                <a:lnTo>
                  <a:pt x="91" y="5"/>
                </a:lnTo>
                <a:lnTo>
                  <a:pt x="27" y="0"/>
                </a:lnTo>
                <a:lnTo>
                  <a:pt x="0" y="10"/>
                </a:lnTo>
                <a:lnTo>
                  <a:pt x="0" y="32"/>
                </a:lnTo>
                <a:lnTo>
                  <a:pt x="22" y="53"/>
                </a:lnTo>
                <a:lnTo>
                  <a:pt x="43" y="48"/>
                </a:lnTo>
                <a:lnTo>
                  <a:pt x="48" y="37"/>
                </a:lnTo>
                <a:lnTo>
                  <a:pt x="91" y="32"/>
                </a:lnTo>
                <a:lnTo>
                  <a:pt x="118" y="32"/>
                </a:lnTo>
                <a:lnTo>
                  <a:pt x="134" y="27"/>
                </a:lnTo>
                <a:lnTo>
                  <a:pt x="172" y="21"/>
                </a:lnTo>
                <a:lnTo>
                  <a:pt x="182" y="5"/>
                </a:lnTo>
                <a:lnTo>
                  <a:pt x="182" y="0"/>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45" name="Freeform 19"/>
          <p:cNvSpPr>
            <a:spLocks/>
          </p:cNvSpPr>
          <p:nvPr/>
        </p:nvSpPr>
        <p:spPr bwMode="auto">
          <a:xfrm>
            <a:off x="3336925" y="833438"/>
            <a:ext cx="449263" cy="182562"/>
          </a:xfrm>
          <a:custGeom>
            <a:avLst/>
            <a:gdLst>
              <a:gd name="T0" fmla="*/ 21964 w 225"/>
              <a:gd name="T1" fmla="*/ 182562 h 108"/>
              <a:gd name="T2" fmla="*/ 53912 w 225"/>
              <a:gd name="T3" fmla="*/ 182562 h 108"/>
              <a:gd name="T4" fmla="*/ 95843 w 225"/>
              <a:gd name="T5" fmla="*/ 145373 h 108"/>
              <a:gd name="T6" fmla="*/ 95843 w 225"/>
              <a:gd name="T7" fmla="*/ 136922 h 108"/>
              <a:gd name="T8" fmla="*/ 139771 w 225"/>
              <a:gd name="T9" fmla="*/ 136922 h 108"/>
              <a:gd name="T10" fmla="*/ 181702 w 225"/>
              <a:gd name="T11" fmla="*/ 136922 h 108"/>
              <a:gd name="T12" fmla="*/ 235613 w 225"/>
              <a:gd name="T13" fmla="*/ 118327 h 108"/>
              <a:gd name="T14" fmla="*/ 299509 w 225"/>
              <a:gd name="T15" fmla="*/ 91281 h 108"/>
              <a:gd name="T16" fmla="*/ 407332 w 225"/>
              <a:gd name="T17" fmla="*/ 72687 h 108"/>
              <a:gd name="T18" fmla="*/ 449263 w 225"/>
              <a:gd name="T19" fmla="*/ 28737 h 108"/>
              <a:gd name="T20" fmla="*/ 449263 w 225"/>
              <a:gd name="T21" fmla="*/ 0 h 108"/>
              <a:gd name="T22" fmla="*/ 407332 w 225"/>
              <a:gd name="T23" fmla="*/ 0 h 108"/>
              <a:gd name="T24" fmla="*/ 375384 w 225"/>
              <a:gd name="T25" fmla="*/ 10142 h 108"/>
              <a:gd name="T26" fmla="*/ 235613 w 225"/>
              <a:gd name="T27" fmla="*/ 55783 h 108"/>
              <a:gd name="T28" fmla="*/ 107823 w 225"/>
              <a:gd name="T29" fmla="*/ 99733 h 108"/>
              <a:gd name="T30" fmla="*/ 41931 w 225"/>
              <a:gd name="T31" fmla="*/ 99733 h 108"/>
              <a:gd name="T32" fmla="*/ 0 w 225"/>
              <a:gd name="T33" fmla="*/ 136922 h 108"/>
              <a:gd name="T34" fmla="*/ 0 w 225"/>
              <a:gd name="T35" fmla="*/ 155516 h 108"/>
              <a:gd name="T36" fmla="*/ 21964 w 225"/>
              <a:gd name="T37" fmla="*/ 182562 h 108"/>
              <a:gd name="T38" fmla="*/ 21964 w 225"/>
              <a:gd name="T39" fmla="*/ 182562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5"/>
              <a:gd name="T61" fmla="*/ 0 h 108"/>
              <a:gd name="T62" fmla="*/ 225 w 225"/>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5" h="108">
                <a:moveTo>
                  <a:pt x="11" y="108"/>
                </a:moveTo>
                <a:lnTo>
                  <a:pt x="27" y="108"/>
                </a:lnTo>
                <a:lnTo>
                  <a:pt x="48" y="86"/>
                </a:lnTo>
                <a:lnTo>
                  <a:pt x="48" y="81"/>
                </a:lnTo>
                <a:lnTo>
                  <a:pt x="70" y="81"/>
                </a:lnTo>
                <a:lnTo>
                  <a:pt x="91" y="81"/>
                </a:lnTo>
                <a:lnTo>
                  <a:pt x="118" y="70"/>
                </a:lnTo>
                <a:lnTo>
                  <a:pt x="150" y="54"/>
                </a:lnTo>
                <a:lnTo>
                  <a:pt x="204" y="43"/>
                </a:lnTo>
                <a:lnTo>
                  <a:pt x="225" y="17"/>
                </a:lnTo>
                <a:lnTo>
                  <a:pt x="225" y="0"/>
                </a:lnTo>
                <a:lnTo>
                  <a:pt x="204" y="0"/>
                </a:lnTo>
                <a:lnTo>
                  <a:pt x="188" y="6"/>
                </a:lnTo>
                <a:lnTo>
                  <a:pt x="118" y="33"/>
                </a:lnTo>
                <a:lnTo>
                  <a:pt x="54" y="59"/>
                </a:lnTo>
                <a:lnTo>
                  <a:pt x="21" y="59"/>
                </a:lnTo>
                <a:lnTo>
                  <a:pt x="0" y="81"/>
                </a:lnTo>
                <a:lnTo>
                  <a:pt x="0" y="92"/>
                </a:lnTo>
                <a:lnTo>
                  <a:pt x="11" y="108"/>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46" name="Freeform 20"/>
          <p:cNvSpPr>
            <a:spLocks/>
          </p:cNvSpPr>
          <p:nvPr/>
        </p:nvSpPr>
        <p:spPr bwMode="auto">
          <a:xfrm>
            <a:off x="3068638" y="1041400"/>
            <a:ext cx="246062" cy="152400"/>
          </a:xfrm>
          <a:custGeom>
            <a:avLst/>
            <a:gdLst>
              <a:gd name="T0" fmla="*/ 0 w 123"/>
              <a:gd name="T1" fmla="*/ 125604 h 91"/>
              <a:gd name="T2" fmla="*/ 22006 w 123"/>
              <a:gd name="T3" fmla="*/ 88760 h 91"/>
              <a:gd name="T4" fmla="*/ 160040 w 123"/>
              <a:gd name="T5" fmla="*/ 8374 h 91"/>
              <a:gd name="T6" fmla="*/ 226057 w 123"/>
              <a:gd name="T7" fmla="*/ 0 h 91"/>
              <a:gd name="T8" fmla="*/ 246062 w 123"/>
              <a:gd name="T9" fmla="*/ 18422 h 91"/>
              <a:gd name="T10" fmla="*/ 214054 w 123"/>
              <a:gd name="T11" fmla="*/ 35169 h 91"/>
              <a:gd name="T12" fmla="*/ 172043 w 123"/>
              <a:gd name="T13" fmla="*/ 45218 h 91"/>
              <a:gd name="T14" fmla="*/ 128032 w 123"/>
              <a:gd name="T15" fmla="*/ 98809 h 91"/>
              <a:gd name="T16" fmla="*/ 54014 w 123"/>
              <a:gd name="T17" fmla="*/ 152400 h 91"/>
              <a:gd name="T18" fmla="*/ 22006 w 123"/>
              <a:gd name="T19" fmla="*/ 152400 h 91"/>
              <a:gd name="T20" fmla="*/ 0 w 123"/>
              <a:gd name="T21" fmla="*/ 125604 h 91"/>
              <a:gd name="T22" fmla="*/ 0 w 123"/>
              <a:gd name="T23" fmla="*/ 125604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91"/>
              <a:gd name="T38" fmla="*/ 123 w 123"/>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91">
                <a:moveTo>
                  <a:pt x="0" y="75"/>
                </a:moveTo>
                <a:lnTo>
                  <a:pt x="11" y="53"/>
                </a:lnTo>
                <a:lnTo>
                  <a:pt x="80" y="5"/>
                </a:lnTo>
                <a:lnTo>
                  <a:pt x="113" y="0"/>
                </a:lnTo>
                <a:lnTo>
                  <a:pt x="123" y="11"/>
                </a:lnTo>
                <a:lnTo>
                  <a:pt x="107" y="21"/>
                </a:lnTo>
                <a:lnTo>
                  <a:pt x="86" y="27"/>
                </a:lnTo>
                <a:lnTo>
                  <a:pt x="64" y="59"/>
                </a:lnTo>
                <a:lnTo>
                  <a:pt x="27" y="91"/>
                </a:lnTo>
                <a:lnTo>
                  <a:pt x="11" y="91"/>
                </a:lnTo>
                <a:lnTo>
                  <a:pt x="0" y="75"/>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47" name="Freeform 21"/>
          <p:cNvSpPr>
            <a:spLocks/>
          </p:cNvSpPr>
          <p:nvPr/>
        </p:nvSpPr>
        <p:spPr bwMode="auto">
          <a:xfrm>
            <a:off x="4310063" y="790575"/>
            <a:ext cx="85725" cy="63500"/>
          </a:xfrm>
          <a:custGeom>
            <a:avLst/>
            <a:gdLst>
              <a:gd name="T0" fmla="*/ 63795 w 43"/>
              <a:gd name="T1" fmla="*/ 0 h 37"/>
              <a:gd name="T2" fmla="*/ 31898 w 43"/>
              <a:gd name="T3" fmla="*/ 8581 h 37"/>
              <a:gd name="T4" fmla="*/ 9968 w 43"/>
              <a:gd name="T5" fmla="*/ 27459 h 37"/>
              <a:gd name="T6" fmla="*/ 0 w 43"/>
              <a:gd name="T7" fmla="*/ 63500 h 37"/>
              <a:gd name="T8" fmla="*/ 21930 w 43"/>
              <a:gd name="T9" fmla="*/ 63500 h 37"/>
              <a:gd name="T10" fmla="*/ 63795 w 43"/>
              <a:gd name="T11" fmla="*/ 54919 h 37"/>
              <a:gd name="T12" fmla="*/ 73763 w 43"/>
              <a:gd name="T13" fmla="*/ 27459 h 37"/>
              <a:gd name="T14" fmla="*/ 85725 w 43"/>
              <a:gd name="T15" fmla="*/ 8581 h 37"/>
              <a:gd name="T16" fmla="*/ 63795 w 43"/>
              <a:gd name="T17" fmla="*/ 0 h 37"/>
              <a:gd name="T18" fmla="*/ 63795 w 43"/>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7"/>
              <a:gd name="T32" fmla="*/ 43 w 43"/>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7">
                <a:moveTo>
                  <a:pt x="32" y="0"/>
                </a:moveTo>
                <a:lnTo>
                  <a:pt x="16" y="5"/>
                </a:lnTo>
                <a:lnTo>
                  <a:pt x="5" y="16"/>
                </a:lnTo>
                <a:lnTo>
                  <a:pt x="0" y="37"/>
                </a:lnTo>
                <a:lnTo>
                  <a:pt x="11" y="37"/>
                </a:lnTo>
                <a:lnTo>
                  <a:pt x="32" y="32"/>
                </a:lnTo>
                <a:lnTo>
                  <a:pt x="37" y="16"/>
                </a:lnTo>
                <a:lnTo>
                  <a:pt x="43" y="5"/>
                </a:lnTo>
                <a:lnTo>
                  <a:pt x="32" y="0"/>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48" name="Freeform 22"/>
          <p:cNvSpPr>
            <a:spLocks/>
          </p:cNvSpPr>
          <p:nvPr/>
        </p:nvSpPr>
        <p:spPr bwMode="auto">
          <a:xfrm>
            <a:off x="2886075" y="1228725"/>
            <a:ext cx="214313" cy="288925"/>
          </a:xfrm>
          <a:custGeom>
            <a:avLst/>
            <a:gdLst>
              <a:gd name="T0" fmla="*/ 150219 w 107"/>
              <a:gd name="T1" fmla="*/ 0 h 172"/>
              <a:gd name="T2" fmla="*/ 96140 w 107"/>
              <a:gd name="T3" fmla="*/ 55433 h 172"/>
              <a:gd name="T4" fmla="*/ 22032 w 107"/>
              <a:gd name="T5" fmla="*/ 181418 h 172"/>
              <a:gd name="T6" fmla="*/ 0 w 107"/>
              <a:gd name="T7" fmla="*/ 235172 h 172"/>
              <a:gd name="T8" fmla="*/ 22032 w 107"/>
              <a:gd name="T9" fmla="*/ 270447 h 172"/>
              <a:gd name="T10" fmla="*/ 86126 w 107"/>
              <a:gd name="T11" fmla="*/ 288925 h 172"/>
              <a:gd name="T12" fmla="*/ 150219 w 107"/>
              <a:gd name="T13" fmla="*/ 253649 h 172"/>
              <a:gd name="T14" fmla="*/ 192281 w 107"/>
              <a:gd name="T15" fmla="*/ 189817 h 172"/>
              <a:gd name="T16" fmla="*/ 204298 w 107"/>
              <a:gd name="T17" fmla="*/ 100788 h 172"/>
              <a:gd name="T18" fmla="*/ 214313 w 107"/>
              <a:gd name="T19" fmla="*/ 55433 h 172"/>
              <a:gd name="T20" fmla="*/ 192281 w 107"/>
              <a:gd name="T21" fmla="*/ 10079 h 172"/>
              <a:gd name="T22" fmla="*/ 150219 w 107"/>
              <a:gd name="T23" fmla="*/ 0 h 172"/>
              <a:gd name="T24" fmla="*/ 150219 w 107"/>
              <a:gd name="T25" fmla="*/ 0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72"/>
              <a:gd name="T41" fmla="*/ 107 w 107"/>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72">
                <a:moveTo>
                  <a:pt x="75" y="0"/>
                </a:moveTo>
                <a:lnTo>
                  <a:pt x="48" y="33"/>
                </a:lnTo>
                <a:lnTo>
                  <a:pt x="11" y="108"/>
                </a:lnTo>
                <a:lnTo>
                  <a:pt x="0" y="140"/>
                </a:lnTo>
                <a:lnTo>
                  <a:pt x="11" y="161"/>
                </a:lnTo>
                <a:lnTo>
                  <a:pt x="43" y="172"/>
                </a:lnTo>
                <a:lnTo>
                  <a:pt x="75" y="151"/>
                </a:lnTo>
                <a:lnTo>
                  <a:pt x="96" y="113"/>
                </a:lnTo>
                <a:lnTo>
                  <a:pt x="102" y="60"/>
                </a:lnTo>
                <a:lnTo>
                  <a:pt x="107" y="33"/>
                </a:lnTo>
                <a:lnTo>
                  <a:pt x="96" y="6"/>
                </a:lnTo>
                <a:lnTo>
                  <a:pt x="75" y="0"/>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49" name="Freeform 23"/>
          <p:cNvSpPr>
            <a:spLocks/>
          </p:cNvSpPr>
          <p:nvPr/>
        </p:nvSpPr>
        <p:spPr bwMode="auto">
          <a:xfrm>
            <a:off x="1506538" y="3770313"/>
            <a:ext cx="920750" cy="314325"/>
          </a:xfrm>
          <a:custGeom>
            <a:avLst/>
            <a:gdLst>
              <a:gd name="T0" fmla="*/ 0 w 461"/>
              <a:gd name="T1" fmla="*/ 61862 h 188"/>
              <a:gd name="T2" fmla="*/ 21970 w 461"/>
              <a:gd name="T3" fmla="*/ 117036 h 188"/>
              <a:gd name="T4" fmla="*/ 0 w 461"/>
              <a:gd name="T5" fmla="*/ 133755 h 188"/>
              <a:gd name="T6" fmla="*/ 21970 w 461"/>
              <a:gd name="T7" fmla="*/ 170538 h 188"/>
              <a:gd name="T8" fmla="*/ 21970 w 461"/>
              <a:gd name="T9" fmla="*/ 205649 h 188"/>
              <a:gd name="T10" fmla="*/ 53927 w 461"/>
              <a:gd name="T11" fmla="*/ 224040 h 188"/>
              <a:gd name="T12" fmla="*/ 97867 w 461"/>
              <a:gd name="T13" fmla="*/ 232400 h 188"/>
              <a:gd name="T14" fmla="*/ 161780 w 461"/>
              <a:gd name="T15" fmla="*/ 215680 h 188"/>
              <a:gd name="T16" fmla="*/ 139810 w 461"/>
              <a:gd name="T17" fmla="*/ 170538 h 188"/>
              <a:gd name="T18" fmla="*/ 225694 w 461"/>
              <a:gd name="T19" fmla="*/ 170538 h 188"/>
              <a:gd name="T20" fmla="*/ 257650 w 461"/>
              <a:gd name="T21" fmla="*/ 152147 h 188"/>
              <a:gd name="T22" fmla="*/ 365504 w 461"/>
              <a:gd name="T23" fmla="*/ 188929 h 188"/>
              <a:gd name="T24" fmla="*/ 385477 w 461"/>
              <a:gd name="T25" fmla="*/ 215680 h 188"/>
              <a:gd name="T26" fmla="*/ 429417 w 461"/>
              <a:gd name="T27" fmla="*/ 224040 h 188"/>
              <a:gd name="T28" fmla="*/ 439403 w 461"/>
              <a:gd name="T29" fmla="*/ 287574 h 188"/>
              <a:gd name="T30" fmla="*/ 471360 w 461"/>
              <a:gd name="T31" fmla="*/ 304293 h 188"/>
              <a:gd name="T32" fmla="*/ 525287 w 461"/>
              <a:gd name="T33" fmla="*/ 269183 h 188"/>
              <a:gd name="T34" fmla="*/ 579214 w 461"/>
              <a:gd name="T35" fmla="*/ 295934 h 188"/>
              <a:gd name="T36" fmla="*/ 589200 w 461"/>
              <a:gd name="T37" fmla="*/ 314325 h 188"/>
              <a:gd name="T38" fmla="*/ 665097 w 461"/>
              <a:gd name="T39" fmla="*/ 287574 h 188"/>
              <a:gd name="T40" fmla="*/ 707040 w 461"/>
              <a:gd name="T41" fmla="*/ 232400 h 188"/>
              <a:gd name="T42" fmla="*/ 782937 w 461"/>
              <a:gd name="T43" fmla="*/ 224040 h 188"/>
              <a:gd name="T44" fmla="*/ 836864 w 461"/>
              <a:gd name="T45" fmla="*/ 160506 h 188"/>
              <a:gd name="T46" fmla="*/ 888793 w 461"/>
              <a:gd name="T47" fmla="*/ 125396 h 188"/>
              <a:gd name="T48" fmla="*/ 920750 w 461"/>
              <a:gd name="T49" fmla="*/ 107004 h 188"/>
              <a:gd name="T50" fmla="*/ 888793 w 461"/>
              <a:gd name="T51" fmla="*/ 61862 h 188"/>
              <a:gd name="T52" fmla="*/ 846850 w 461"/>
              <a:gd name="T53" fmla="*/ 61862 h 188"/>
              <a:gd name="T54" fmla="*/ 802910 w 461"/>
              <a:gd name="T55" fmla="*/ 80253 h 188"/>
              <a:gd name="T56" fmla="*/ 729010 w 461"/>
              <a:gd name="T57" fmla="*/ 61862 h 188"/>
              <a:gd name="T58" fmla="*/ 697054 w 461"/>
              <a:gd name="T59" fmla="*/ 35111 h 188"/>
              <a:gd name="T60" fmla="*/ 687067 w 461"/>
              <a:gd name="T61" fmla="*/ 8360 h 188"/>
              <a:gd name="T62" fmla="*/ 653113 w 461"/>
              <a:gd name="T63" fmla="*/ 0 h 188"/>
              <a:gd name="T64" fmla="*/ 633141 w 461"/>
              <a:gd name="T65" fmla="*/ 35111 h 188"/>
              <a:gd name="T66" fmla="*/ 569227 w 461"/>
              <a:gd name="T67" fmla="*/ 80253 h 188"/>
              <a:gd name="T68" fmla="*/ 483344 w 461"/>
              <a:gd name="T69" fmla="*/ 98645 h 188"/>
              <a:gd name="T70" fmla="*/ 375490 w 461"/>
              <a:gd name="T71" fmla="*/ 71893 h 188"/>
              <a:gd name="T72" fmla="*/ 301591 w 461"/>
              <a:gd name="T73" fmla="*/ 45142 h 188"/>
              <a:gd name="T74" fmla="*/ 257650 w 461"/>
              <a:gd name="T75" fmla="*/ 45142 h 188"/>
              <a:gd name="T76" fmla="*/ 193737 w 461"/>
              <a:gd name="T77" fmla="*/ 0 h 188"/>
              <a:gd name="T78" fmla="*/ 161780 w 461"/>
              <a:gd name="T79" fmla="*/ 0 h 188"/>
              <a:gd name="T80" fmla="*/ 97867 w 461"/>
              <a:gd name="T81" fmla="*/ 18391 h 188"/>
              <a:gd name="T82" fmla="*/ 53927 w 461"/>
              <a:gd name="T83" fmla="*/ 18391 h 188"/>
              <a:gd name="T84" fmla="*/ 0 w 461"/>
              <a:gd name="T85" fmla="*/ 61862 h 188"/>
              <a:gd name="T86" fmla="*/ 0 w 461"/>
              <a:gd name="T87" fmla="*/ 61862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1"/>
              <a:gd name="T133" fmla="*/ 0 h 188"/>
              <a:gd name="T134" fmla="*/ 461 w 461"/>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1" h="188">
                <a:moveTo>
                  <a:pt x="0" y="37"/>
                </a:moveTo>
                <a:lnTo>
                  <a:pt x="11" y="70"/>
                </a:lnTo>
                <a:lnTo>
                  <a:pt x="0" y="80"/>
                </a:lnTo>
                <a:lnTo>
                  <a:pt x="11" y="102"/>
                </a:lnTo>
                <a:lnTo>
                  <a:pt x="11" y="123"/>
                </a:lnTo>
                <a:lnTo>
                  <a:pt x="27" y="134"/>
                </a:lnTo>
                <a:lnTo>
                  <a:pt x="49" y="139"/>
                </a:lnTo>
                <a:lnTo>
                  <a:pt x="81" y="129"/>
                </a:lnTo>
                <a:lnTo>
                  <a:pt x="70" y="102"/>
                </a:lnTo>
                <a:lnTo>
                  <a:pt x="113" y="102"/>
                </a:lnTo>
                <a:lnTo>
                  <a:pt x="129" y="91"/>
                </a:lnTo>
                <a:lnTo>
                  <a:pt x="183" y="113"/>
                </a:lnTo>
                <a:lnTo>
                  <a:pt x="193" y="129"/>
                </a:lnTo>
                <a:lnTo>
                  <a:pt x="215" y="134"/>
                </a:lnTo>
                <a:lnTo>
                  <a:pt x="220" y="172"/>
                </a:lnTo>
                <a:lnTo>
                  <a:pt x="236" y="182"/>
                </a:lnTo>
                <a:lnTo>
                  <a:pt x="263" y="161"/>
                </a:lnTo>
                <a:lnTo>
                  <a:pt x="290" y="177"/>
                </a:lnTo>
                <a:lnTo>
                  <a:pt x="295" y="188"/>
                </a:lnTo>
                <a:lnTo>
                  <a:pt x="333" y="172"/>
                </a:lnTo>
                <a:lnTo>
                  <a:pt x="354" y="139"/>
                </a:lnTo>
                <a:lnTo>
                  <a:pt x="392" y="134"/>
                </a:lnTo>
                <a:lnTo>
                  <a:pt x="419" y="96"/>
                </a:lnTo>
                <a:lnTo>
                  <a:pt x="445" y="75"/>
                </a:lnTo>
                <a:lnTo>
                  <a:pt x="461" y="64"/>
                </a:lnTo>
                <a:lnTo>
                  <a:pt x="445" y="37"/>
                </a:lnTo>
                <a:lnTo>
                  <a:pt x="424" y="37"/>
                </a:lnTo>
                <a:lnTo>
                  <a:pt x="402" y="48"/>
                </a:lnTo>
                <a:lnTo>
                  <a:pt x="365" y="37"/>
                </a:lnTo>
                <a:lnTo>
                  <a:pt x="349" y="21"/>
                </a:lnTo>
                <a:lnTo>
                  <a:pt x="344" y="5"/>
                </a:lnTo>
                <a:lnTo>
                  <a:pt x="327" y="0"/>
                </a:lnTo>
                <a:lnTo>
                  <a:pt x="317" y="21"/>
                </a:lnTo>
                <a:lnTo>
                  <a:pt x="285" y="48"/>
                </a:lnTo>
                <a:lnTo>
                  <a:pt x="242" y="59"/>
                </a:lnTo>
                <a:lnTo>
                  <a:pt x="188" y="43"/>
                </a:lnTo>
                <a:lnTo>
                  <a:pt x="151" y="27"/>
                </a:lnTo>
                <a:lnTo>
                  <a:pt x="129" y="27"/>
                </a:lnTo>
                <a:lnTo>
                  <a:pt x="97" y="0"/>
                </a:lnTo>
                <a:lnTo>
                  <a:pt x="81" y="0"/>
                </a:lnTo>
                <a:lnTo>
                  <a:pt x="49" y="11"/>
                </a:lnTo>
                <a:lnTo>
                  <a:pt x="27" y="11"/>
                </a:lnTo>
                <a:lnTo>
                  <a:pt x="0" y="37"/>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50" name="Freeform 24"/>
          <p:cNvSpPr>
            <a:spLocks/>
          </p:cNvSpPr>
          <p:nvPr/>
        </p:nvSpPr>
        <p:spPr bwMode="auto">
          <a:xfrm>
            <a:off x="3359150" y="2073275"/>
            <a:ext cx="715963" cy="485775"/>
          </a:xfrm>
          <a:custGeom>
            <a:avLst/>
            <a:gdLst>
              <a:gd name="T0" fmla="*/ 223364 w 359"/>
              <a:gd name="T1" fmla="*/ 206036 h 290"/>
              <a:gd name="T2" fmla="*/ 0 w 359"/>
              <a:gd name="T3" fmla="*/ 323292 h 290"/>
              <a:gd name="T4" fmla="*/ 31909 w 359"/>
              <a:gd name="T5" fmla="*/ 358468 h 290"/>
              <a:gd name="T6" fmla="*/ 127637 w 359"/>
              <a:gd name="T7" fmla="*/ 358468 h 290"/>
              <a:gd name="T8" fmla="*/ 171512 w 359"/>
              <a:gd name="T9" fmla="*/ 413746 h 290"/>
              <a:gd name="T10" fmla="*/ 223364 w 359"/>
              <a:gd name="T11" fmla="*/ 413746 h 290"/>
              <a:gd name="T12" fmla="*/ 277211 w 359"/>
              <a:gd name="T13" fmla="*/ 485775 h 290"/>
              <a:gd name="T14" fmla="*/ 384905 w 359"/>
              <a:gd name="T15" fmla="*/ 475724 h 290"/>
              <a:gd name="T16" fmla="*/ 416814 w 359"/>
              <a:gd name="T17" fmla="*/ 457299 h 290"/>
              <a:gd name="T18" fmla="*/ 426786 w 359"/>
              <a:gd name="T19" fmla="*/ 422122 h 290"/>
              <a:gd name="T20" fmla="*/ 448723 w 359"/>
              <a:gd name="T21" fmla="*/ 350093 h 290"/>
              <a:gd name="T22" fmla="*/ 490604 w 359"/>
              <a:gd name="T23" fmla="*/ 341718 h 290"/>
              <a:gd name="T24" fmla="*/ 554423 w 359"/>
              <a:gd name="T25" fmla="*/ 296490 h 290"/>
              <a:gd name="T26" fmla="*/ 608269 w 359"/>
              <a:gd name="T27" fmla="*/ 288115 h 290"/>
              <a:gd name="T28" fmla="*/ 652145 w 359"/>
              <a:gd name="T29" fmla="*/ 259638 h 290"/>
              <a:gd name="T30" fmla="*/ 672088 w 359"/>
              <a:gd name="T31" fmla="*/ 232837 h 290"/>
              <a:gd name="T32" fmla="*/ 705991 w 359"/>
              <a:gd name="T33" fmla="*/ 189285 h 290"/>
              <a:gd name="T34" fmla="*/ 715963 w 359"/>
              <a:gd name="T35" fmla="*/ 117256 h 290"/>
              <a:gd name="T36" fmla="*/ 715963 w 359"/>
              <a:gd name="T37" fmla="*/ 61978 h 290"/>
              <a:gd name="T38" fmla="*/ 684054 w 359"/>
              <a:gd name="T39" fmla="*/ 35177 h 290"/>
              <a:gd name="T40" fmla="*/ 566389 w 359"/>
              <a:gd name="T41" fmla="*/ 26801 h 290"/>
              <a:gd name="T42" fmla="*/ 502570 w 359"/>
              <a:gd name="T43" fmla="*/ 0 h 290"/>
              <a:gd name="T44" fmla="*/ 470661 w 359"/>
              <a:gd name="T45" fmla="*/ 8375 h 290"/>
              <a:gd name="T46" fmla="*/ 438752 w 359"/>
              <a:gd name="T47" fmla="*/ 18426 h 290"/>
              <a:gd name="T48" fmla="*/ 416814 w 359"/>
              <a:gd name="T49" fmla="*/ 45227 h 290"/>
              <a:gd name="T50" fmla="*/ 331058 w 359"/>
              <a:gd name="T51" fmla="*/ 88780 h 290"/>
              <a:gd name="T52" fmla="*/ 309121 w 359"/>
              <a:gd name="T53" fmla="*/ 152433 h 290"/>
              <a:gd name="T54" fmla="*/ 223364 w 359"/>
              <a:gd name="T55" fmla="*/ 206036 h 290"/>
              <a:gd name="T56" fmla="*/ 223364 w 359"/>
              <a:gd name="T57" fmla="*/ 206036 h 2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9"/>
              <a:gd name="T88" fmla="*/ 0 h 290"/>
              <a:gd name="T89" fmla="*/ 359 w 359"/>
              <a:gd name="T90" fmla="*/ 290 h 2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9" h="290">
                <a:moveTo>
                  <a:pt x="112" y="123"/>
                </a:moveTo>
                <a:lnTo>
                  <a:pt x="0" y="193"/>
                </a:lnTo>
                <a:lnTo>
                  <a:pt x="16" y="214"/>
                </a:lnTo>
                <a:lnTo>
                  <a:pt x="64" y="214"/>
                </a:lnTo>
                <a:lnTo>
                  <a:pt x="86" y="247"/>
                </a:lnTo>
                <a:lnTo>
                  <a:pt x="112" y="247"/>
                </a:lnTo>
                <a:lnTo>
                  <a:pt x="139" y="290"/>
                </a:lnTo>
                <a:lnTo>
                  <a:pt x="193" y="284"/>
                </a:lnTo>
                <a:lnTo>
                  <a:pt x="209" y="273"/>
                </a:lnTo>
                <a:lnTo>
                  <a:pt x="214" y="252"/>
                </a:lnTo>
                <a:lnTo>
                  <a:pt x="225" y="209"/>
                </a:lnTo>
                <a:lnTo>
                  <a:pt x="246" y="204"/>
                </a:lnTo>
                <a:lnTo>
                  <a:pt x="278" y="177"/>
                </a:lnTo>
                <a:lnTo>
                  <a:pt x="305" y="172"/>
                </a:lnTo>
                <a:lnTo>
                  <a:pt x="327" y="155"/>
                </a:lnTo>
                <a:lnTo>
                  <a:pt x="337" y="139"/>
                </a:lnTo>
                <a:lnTo>
                  <a:pt x="354" y="113"/>
                </a:lnTo>
                <a:lnTo>
                  <a:pt x="359" y="70"/>
                </a:lnTo>
                <a:lnTo>
                  <a:pt x="359" y="37"/>
                </a:lnTo>
                <a:lnTo>
                  <a:pt x="343" y="21"/>
                </a:lnTo>
                <a:lnTo>
                  <a:pt x="284" y="16"/>
                </a:lnTo>
                <a:lnTo>
                  <a:pt x="252" y="0"/>
                </a:lnTo>
                <a:lnTo>
                  <a:pt x="236" y="5"/>
                </a:lnTo>
                <a:lnTo>
                  <a:pt x="220" y="11"/>
                </a:lnTo>
                <a:lnTo>
                  <a:pt x="209" y="27"/>
                </a:lnTo>
                <a:lnTo>
                  <a:pt x="166" y="53"/>
                </a:lnTo>
                <a:lnTo>
                  <a:pt x="155" y="91"/>
                </a:lnTo>
                <a:lnTo>
                  <a:pt x="112" y="123"/>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51" name="Freeform 25"/>
          <p:cNvSpPr>
            <a:spLocks/>
          </p:cNvSpPr>
          <p:nvPr/>
        </p:nvSpPr>
        <p:spPr bwMode="auto">
          <a:xfrm>
            <a:off x="2171700" y="3482975"/>
            <a:ext cx="255588" cy="134938"/>
          </a:xfrm>
          <a:custGeom>
            <a:avLst/>
            <a:gdLst>
              <a:gd name="T0" fmla="*/ 223639 w 128"/>
              <a:gd name="T1" fmla="*/ 18325 h 81"/>
              <a:gd name="T2" fmla="*/ 255588 w 128"/>
              <a:gd name="T3" fmla="*/ 53309 h 81"/>
              <a:gd name="T4" fmla="*/ 245604 w 128"/>
              <a:gd name="T5" fmla="*/ 116613 h 81"/>
              <a:gd name="T6" fmla="*/ 191691 w 128"/>
              <a:gd name="T7" fmla="*/ 134938 h 81"/>
              <a:gd name="T8" fmla="*/ 95845 w 128"/>
              <a:gd name="T9" fmla="*/ 116613 h 81"/>
              <a:gd name="T10" fmla="*/ 63897 w 128"/>
              <a:gd name="T11" fmla="*/ 89959 h 81"/>
              <a:gd name="T12" fmla="*/ 41932 w 128"/>
              <a:gd name="T13" fmla="*/ 63304 h 81"/>
              <a:gd name="T14" fmla="*/ 0 w 128"/>
              <a:gd name="T15" fmla="*/ 44979 h 81"/>
              <a:gd name="T16" fmla="*/ 0 w 128"/>
              <a:gd name="T17" fmla="*/ 26654 h 81"/>
              <a:gd name="T18" fmla="*/ 41932 w 128"/>
              <a:gd name="T19" fmla="*/ 9995 h 81"/>
              <a:gd name="T20" fmla="*/ 95845 w 128"/>
              <a:gd name="T21" fmla="*/ 0 h 81"/>
              <a:gd name="T22" fmla="*/ 127794 w 128"/>
              <a:gd name="T23" fmla="*/ 9995 h 81"/>
              <a:gd name="T24" fmla="*/ 159742 w 128"/>
              <a:gd name="T25" fmla="*/ 18325 h 81"/>
              <a:gd name="T26" fmla="*/ 191691 w 128"/>
              <a:gd name="T27" fmla="*/ 18325 h 81"/>
              <a:gd name="T28" fmla="*/ 213656 w 128"/>
              <a:gd name="T29" fmla="*/ 18325 h 81"/>
              <a:gd name="T30" fmla="*/ 223639 w 128"/>
              <a:gd name="T31" fmla="*/ 18325 h 81"/>
              <a:gd name="T32" fmla="*/ 223639 w 128"/>
              <a:gd name="T33" fmla="*/ 18325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81"/>
              <a:gd name="T53" fmla="*/ 128 w 128"/>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81">
                <a:moveTo>
                  <a:pt x="112" y="11"/>
                </a:moveTo>
                <a:lnTo>
                  <a:pt x="128" y="32"/>
                </a:lnTo>
                <a:lnTo>
                  <a:pt x="123" y="70"/>
                </a:lnTo>
                <a:lnTo>
                  <a:pt x="96" y="81"/>
                </a:lnTo>
                <a:lnTo>
                  <a:pt x="48" y="70"/>
                </a:lnTo>
                <a:lnTo>
                  <a:pt x="32" y="54"/>
                </a:lnTo>
                <a:lnTo>
                  <a:pt x="21" y="38"/>
                </a:lnTo>
                <a:lnTo>
                  <a:pt x="0" y="27"/>
                </a:lnTo>
                <a:lnTo>
                  <a:pt x="0" y="16"/>
                </a:lnTo>
                <a:lnTo>
                  <a:pt x="21" y="6"/>
                </a:lnTo>
                <a:lnTo>
                  <a:pt x="48" y="0"/>
                </a:lnTo>
                <a:lnTo>
                  <a:pt x="64" y="6"/>
                </a:lnTo>
                <a:lnTo>
                  <a:pt x="80" y="11"/>
                </a:lnTo>
                <a:lnTo>
                  <a:pt x="96" y="11"/>
                </a:lnTo>
                <a:lnTo>
                  <a:pt x="107" y="11"/>
                </a:lnTo>
                <a:lnTo>
                  <a:pt x="112" y="11"/>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52" name="Freeform 26"/>
          <p:cNvSpPr>
            <a:spLocks/>
          </p:cNvSpPr>
          <p:nvPr/>
        </p:nvSpPr>
        <p:spPr bwMode="auto">
          <a:xfrm>
            <a:off x="1849438" y="3295650"/>
            <a:ext cx="415925" cy="177800"/>
          </a:xfrm>
          <a:custGeom>
            <a:avLst/>
            <a:gdLst>
              <a:gd name="T0" fmla="*/ 415925 w 209"/>
              <a:gd name="T1" fmla="*/ 106348 h 107"/>
              <a:gd name="T2" fmla="*/ 415925 w 209"/>
              <a:gd name="T3" fmla="*/ 98039 h 107"/>
              <a:gd name="T4" fmla="*/ 374134 w 209"/>
              <a:gd name="T5" fmla="*/ 88069 h 107"/>
              <a:gd name="T6" fmla="*/ 342292 w 209"/>
              <a:gd name="T7" fmla="*/ 69791 h 107"/>
              <a:gd name="T8" fmla="*/ 288560 w 209"/>
              <a:gd name="T9" fmla="*/ 88069 h 107"/>
              <a:gd name="T10" fmla="*/ 288560 w 209"/>
              <a:gd name="T11" fmla="*/ 79761 h 107"/>
              <a:gd name="T12" fmla="*/ 330352 w 209"/>
              <a:gd name="T13" fmla="*/ 53174 h 107"/>
              <a:gd name="T14" fmla="*/ 320402 w 209"/>
              <a:gd name="T15" fmla="*/ 26587 h 107"/>
              <a:gd name="T16" fmla="*/ 266670 w 209"/>
              <a:gd name="T17" fmla="*/ 0 h 107"/>
              <a:gd name="T18" fmla="*/ 202987 w 209"/>
              <a:gd name="T19" fmla="*/ 0 h 107"/>
              <a:gd name="T20" fmla="*/ 127365 w 209"/>
              <a:gd name="T21" fmla="*/ 0 h 107"/>
              <a:gd name="T22" fmla="*/ 53732 w 209"/>
              <a:gd name="T23" fmla="*/ 16617 h 107"/>
              <a:gd name="T24" fmla="*/ 0 w 209"/>
              <a:gd name="T25" fmla="*/ 43204 h 107"/>
              <a:gd name="T26" fmla="*/ 0 w 209"/>
              <a:gd name="T27" fmla="*/ 69791 h 107"/>
              <a:gd name="T28" fmla="*/ 9950 w 209"/>
              <a:gd name="T29" fmla="*/ 98039 h 107"/>
              <a:gd name="T30" fmla="*/ 41792 w 209"/>
              <a:gd name="T31" fmla="*/ 106348 h 107"/>
              <a:gd name="T32" fmla="*/ 117414 w 209"/>
              <a:gd name="T33" fmla="*/ 88069 h 107"/>
              <a:gd name="T34" fmla="*/ 159206 w 209"/>
              <a:gd name="T35" fmla="*/ 98039 h 107"/>
              <a:gd name="T36" fmla="*/ 181097 w 209"/>
              <a:gd name="T37" fmla="*/ 124626 h 107"/>
              <a:gd name="T38" fmla="*/ 202987 w 209"/>
              <a:gd name="T39" fmla="*/ 159522 h 107"/>
              <a:gd name="T40" fmla="*/ 244779 w 209"/>
              <a:gd name="T41" fmla="*/ 159522 h 107"/>
              <a:gd name="T42" fmla="*/ 256719 w 209"/>
              <a:gd name="T43" fmla="*/ 177800 h 107"/>
              <a:gd name="T44" fmla="*/ 308461 w 209"/>
              <a:gd name="T45" fmla="*/ 177800 h 107"/>
              <a:gd name="T46" fmla="*/ 384084 w 209"/>
              <a:gd name="T47" fmla="*/ 167830 h 107"/>
              <a:gd name="T48" fmla="*/ 415925 w 209"/>
              <a:gd name="T49" fmla="*/ 159522 h 107"/>
              <a:gd name="T50" fmla="*/ 415925 w 209"/>
              <a:gd name="T51" fmla="*/ 106348 h 107"/>
              <a:gd name="T52" fmla="*/ 415925 w 209"/>
              <a:gd name="T53" fmla="*/ 106348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107"/>
              <a:gd name="T83" fmla="*/ 209 w 209"/>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107">
                <a:moveTo>
                  <a:pt x="209" y="64"/>
                </a:moveTo>
                <a:lnTo>
                  <a:pt x="209" y="59"/>
                </a:lnTo>
                <a:lnTo>
                  <a:pt x="188" y="53"/>
                </a:lnTo>
                <a:lnTo>
                  <a:pt x="172" y="42"/>
                </a:lnTo>
                <a:lnTo>
                  <a:pt x="145" y="53"/>
                </a:lnTo>
                <a:lnTo>
                  <a:pt x="145" y="48"/>
                </a:lnTo>
                <a:lnTo>
                  <a:pt x="166" y="32"/>
                </a:lnTo>
                <a:lnTo>
                  <a:pt x="161" y="16"/>
                </a:lnTo>
                <a:lnTo>
                  <a:pt x="134" y="0"/>
                </a:lnTo>
                <a:lnTo>
                  <a:pt x="102" y="0"/>
                </a:lnTo>
                <a:lnTo>
                  <a:pt x="64" y="0"/>
                </a:lnTo>
                <a:lnTo>
                  <a:pt x="27" y="10"/>
                </a:lnTo>
                <a:lnTo>
                  <a:pt x="0" y="26"/>
                </a:lnTo>
                <a:lnTo>
                  <a:pt x="0" y="42"/>
                </a:lnTo>
                <a:lnTo>
                  <a:pt x="5" y="59"/>
                </a:lnTo>
                <a:lnTo>
                  <a:pt x="21" y="64"/>
                </a:lnTo>
                <a:lnTo>
                  <a:pt x="59" y="53"/>
                </a:lnTo>
                <a:lnTo>
                  <a:pt x="80" y="59"/>
                </a:lnTo>
                <a:lnTo>
                  <a:pt x="91" y="75"/>
                </a:lnTo>
                <a:lnTo>
                  <a:pt x="102" y="96"/>
                </a:lnTo>
                <a:lnTo>
                  <a:pt x="123" y="96"/>
                </a:lnTo>
                <a:lnTo>
                  <a:pt x="129" y="107"/>
                </a:lnTo>
                <a:lnTo>
                  <a:pt x="155" y="107"/>
                </a:lnTo>
                <a:lnTo>
                  <a:pt x="193" y="101"/>
                </a:lnTo>
                <a:lnTo>
                  <a:pt x="209" y="96"/>
                </a:lnTo>
                <a:lnTo>
                  <a:pt x="209" y="64"/>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53" name="Freeform 27"/>
          <p:cNvSpPr>
            <a:spLocks/>
          </p:cNvSpPr>
          <p:nvPr/>
        </p:nvSpPr>
        <p:spPr bwMode="auto">
          <a:xfrm>
            <a:off x="2009775" y="3151188"/>
            <a:ext cx="523875" cy="258762"/>
          </a:xfrm>
          <a:custGeom>
            <a:avLst/>
            <a:gdLst>
              <a:gd name="T0" fmla="*/ 523875 w 263"/>
              <a:gd name="T1" fmla="*/ 205340 h 155"/>
              <a:gd name="T2" fmla="*/ 523875 w 263"/>
              <a:gd name="T3" fmla="*/ 213687 h 155"/>
              <a:gd name="T4" fmla="*/ 513915 w 263"/>
              <a:gd name="T5" fmla="*/ 232051 h 155"/>
              <a:gd name="T6" fmla="*/ 501964 w 263"/>
              <a:gd name="T7" fmla="*/ 250415 h 155"/>
              <a:gd name="T8" fmla="*/ 470093 w 263"/>
              <a:gd name="T9" fmla="*/ 258762 h 155"/>
              <a:gd name="T10" fmla="*/ 406352 w 263"/>
              <a:gd name="T11" fmla="*/ 250415 h 155"/>
              <a:gd name="T12" fmla="*/ 374481 w 263"/>
              <a:gd name="T13" fmla="*/ 213687 h 155"/>
              <a:gd name="T14" fmla="*/ 342610 w 263"/>
              <a:gd name="T15" fmla="*/ 213687 h 155"/>
              <a:gd name="T16" fmla="*/ 320699 w 263"/>
              <a:gd name="T17" fmla="*/ 196993 h 155"/>
              <a:gd name="T18" fmla="*/ 246998 w 263"/>
              <a:gd name="T19" fmla="*/ 186976 h 155"/>
              <a:gd name="T20" fmla="*/ 193216 w 263"/>
              <a:gd name="T21" fmla="*/ 160265 h 155"/>
              <a:gd name="T22" fmla="*/ 183257 w 263"/>
              <a:gd name="T23" fmla="*/ 106844 h 155"/>
              <a:gd name="T24" fmla="*/ 161346 w 263"/>
              <a:gd name="T25" fmla="*/ 98496 h 155"/>
              <a:gd name="T26" fmla="*/ 149394 w 263"/>
              <a:gd name="T27" fmla="*/ 88480 h 155"/>
              <a:gd name="T28" fmla="*/ 139434 w 263"/>
              <a:gd name="T29" fmla="*/ 61769 h 155"/>
              <a:gd name="T30" fmla="*/ 85653 w 263"/>
              <a:gd name="T31" fmla="*/ 53422 h 155"/>
              <a:gd name="T32" fmla="*/ 31871 w 263"/>
              <a:gd name="T33" fmla="*/ 80133 h 155"/>
              <a:gd name="T34" fmla="*/ 0 w 263"/>
              <a:gd name="T35" fmla="*/ 61769 h 155"/>
              <a:gd name="T36" fmla="*/ 31871 w 263"/>
              <a:gd name="T37" fmla="*/ 26711 h 155"/>
              <a:gd name="T38" fmla="*/ 97604 w 263"/>
              <a:gd name="T39" fmla="*/ 8347 h 155"/>
              <a:gd name="T40" fmla="*/ 183257 w 263"/>
              <a:gd name="T41" fmla="*/ 0 h 155"/>
              <a:gd name="T42" fmla="*/ 225087 w 263"/>
              <a:gd name="T43" fmla="*/ 45075 h 155"/>
              <a:gd name="T44" fmla="*/ 320699 w 263"/>
              <a:gd name="T45" fmla="*/ 71786 h 155"/>
              <a:gd name="T46" fmla="*/ 416311 w 263"/>
              <a:gd name="T47" fmla="*/ 125207 h 155"/>
              <a:gd name="T48" fmla="*/ 470093 w 263"/>
              <a:gd name="T49" fmla="*/ 186976 h 155"/>
              <a:gd name="T50" fmla="*/ 501964 w 263"/>
              <a:gd name="T51" fmla="*/ 196993 h 155"/>
              <a:gd name="T52" fmla="*/ 523875 w 263"/>
              <a:gd name="T53" fmla="*/ 205340 h 155"/>
              <a:gd name="T54" fmla="*/ 523875 w 263"/>
              <a:gd name="T55" fmla="*/ 20534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3"/>
              <a:gd name="T85" fmla="*/ 0 h 155"/>
              <a:gd name="T86" fmla="*/ 263 w 263"/>
              <a:gd name="T87" fmla="*/ 155 h 1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3" h="155">
                <a:moveTo>
                  <a:pt x="263" y="123"/>
                </a:moveTo>
                <a:lnTo>
                  <a:pt x="263" y="128"/>
                </a:lnTo>
                <a:lnTo>
                  <a:pt x="258" y="139"/>
                </a:lnTo>
                <a:lnTo>
                  <a:pt x="252" y="150"/>
                </a:lnTo>
                <a:lnTo>
                  <a:pt x="236" y="155"/>
                </a:lnTo>
                <a:lnTo>
                  <a:pt x="204" y="150"/>
                </a:lnTo>
                <a:lnTo>
                  <a:pt x="188" y="128"/>
                </a:lnTo>
                <a:lnTo>
                  <a:pt x="172" y="128"/>
                </a:lnTo>
                <a:lnTo>
                  <a:pt x="161" y="118"/>
                </a:lnTo>
                <a:lnTo>
                  <a:pt x="124" y="112"/>
                </a:lnTo>
                <a:lnTo>
                  <a:pt x="97" y="96"/>
                </a:lnTo>
                <a:lnTo>
                  <a:pt x="92" y="64"/>
                </a:lnTo>
                <a:lnTo>
                  <a:pt x="81" y="59"/>
                </a:lnTo>
                <a:lnTo>
                  <a:pt x="75" y="53"/>
                </a:lnTo>
                <a:lnTo>
                  <a:pt x="70" y="37"/>
                </a:lnTo>
                <a:lnTo>
                  <a:pt x="43" y="32"/>
                </a:lnTo>
                <a:lnTo>
                  <a:pt x="16" y="48"/>
                </a:lnTo>
                <a:lnTo>
                  <a:pt x="0" y="37"/>
                </a:lnTo>
                <a:lnTo>
                  <a:pt x="16" y="16"/>
                </a:lnTo>
                <a:lnTo>
                  <a:pt x="49" y="5"/>
                </a:lnTo>
                <a:lnTo>
                  <a:pt x="92" y="0"/>
                </a:lnTo>
                <a:lnTo>
                  <a:pt x="113" y="27"/>
                </a:lnTo>
                <a:lnTo>
                  <a:pt x="161" y="43"/>
                </a:lnTo>
                <a:lnTo>
                  <a:pt x="209" y="75"/>
                </a:lnTo>
                <a:lnTo>
                  <a:pt x="236" y="112"/>
                </a:lnTo>
                <a:lnTo>
                  <a:pt x="252" y="118"/>
                </a:lnTo>
                <a:lnTo>
                  <a:pt x="263" y="123"/>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54" name="Freeform 28"/>
          <p:cNvSpPr>
            <a:spLocks/>
          </p:cNvSpPr>
          <p:nvPr/>
        </p:nvSpPr>
        <p:spPr bwMode="auto">
          <a:xfrm>
            <a:off x="1590675" y="827088"/>
            <a:ext cx="3875088" cy="3849687"/>
          </a:xfrm>
          <a:custGeom>
            <a:avLst/>
            <a:gdLst>
              <a:gd name="T0" fmla="*/ 3477797 w 1941"/>
              <a:gd name="T1" fmla="*/ 0 h 2302"/>
              <a:gd name="T2" fmla="*/ 2814979 w 1941"/>
              <a:gd name="T3" fmla="*/ 80271 h 2302"/>
              <a:gd name="T4" fmla="*/ 2868883 w 1941"/>
              <a:gd name="T5" fmla="*/ 170577 h 2302"/>
              <a:gd name="T6" fmla="*/ 2773054 w 1941"/>
              <a:gd name="T7" fmla="*/ 234125 h 2302"/>
              <a:gd name="T8" fmla="*/ 2557439 w 1941"/>
              <a:gd name="T9" fmla="*/ 107029 h 2302"/>
              <a:gd name="T10" fmla="*/ 2034371 w 1941"/>
              <a:gd name="T11" fmla="*/ 474940 h 2302"/>
              <a:gd name="T12" fmla="*/ 2034371 w 1941"/>
              <a:gd name="T13" fmla="*/ 898037 h 2302"/>
              <a:gd name="T14" fmla="*/ 2289916 w 1941"/>
              <a:gd name="T15" fmla="*/ 933156 h 2302"/>
              <a:gd name="T16" fmla="*/ 2547456 w 1941"/>
              <a:gd name="T17" fmla="*/ 1210762 h 2302"/>
              <a:gd name="T18" fmla="*/ 2473588 w 1941"/>
              <a:gd name="T19" fmla="*/ 1255914 h 2302"/>
              <a:gd name="T20" fmla="*/ 2483570 w 1941"/>
              <a:gd name="T21" fmla="*/ 1444887 h 2302"/>
              <a:gd name="T22" fmla="*/ 2206065 w 1941"/>
              <a:gd name="T23" fmla="*/ 1677339 h 2302"/>
              <a:gd name="T24" fmla="*/ 1894621 w 1941"/>
              <a:gd name="T25" fmla="*/ 1633859 h 2302"/>
              <a:gd name="T26" fmla="*/ 1553230 w 1941"/>
              <a:gd name="T27" fmla="*/ 1543554 h 2302"/>
              <a:gd name="T28" fmla="*/ 1681002 w 1941"/>
              <a:gd name="T29" fmla="*/ 1426491 h 2302"/>
              <a:gd name="T30" fmla="*/ 1744888 w 1941"/>
              <a:gd name="T31" fmla="*/ 1194038 h 2302"/>
              <a:gd name="T32" fmla="*/ 1938542 w 1941"/>
              <a:gd name="T33" fmla="*/ 1112095 h 2302"/>
              <a:gd name="T34" fmla="*/ 1734905 w 1941"/>
              <a:gd name="T35" fmla="*/ 996704 h 2302"/>
              <a:gd name="T36" fmla="*/ 1563212 w 1941"/>
              <a:gd name="T37" fmla="*/ 770941 h 2302"/>
              <a:gd name="T38" fmla="*/ 1403497 w 1941"/>
              <a:gd name="T39" fmla="*/ 717426 h 2302"/>
              <a:gd name="T40" fmla="*/ 1114013 w 1941"/>
              <a:gd name="T41" fmla="*/ 1623825 h 2302"/>
              <a:gd name="T42" fmla="*/ 600928 w 1941"/>
              <a:gd name="T43" fmla="*/ 2225861 h 2302"/>
              <a:gd name="T44" fmla="*/ 932337 w 1941"/>
              <a:gd name="T45" fmla="*/ 2314495 h 2302"/>
              <a:gd name="T46" fmla="*/ 642853 w 1941"/>
              <a:gd name="T47" fmla="*/ 2242585 h 2302"/>
              <a:gd name="T48" fmla="*/ 868451 w 1941"/>
              <a:gd name="T49" fmla="*/ 2413162 h 2302"/>
              <a:gd name="T50" fmla="*/ 1359575 w 1941"/>
              <a:gd name="T51" fmla="*/ 2413162 h 2302"/>
              <a:gd name="T52" fmla="*/ 1241785 w 1941"/>
              <a:gd name="T53" fmla="*/ 2521862 h 2302"/>
              <a:gd name="T54" fmla="*/ 1018184 w 1941"/>
              <a:gd name="T55" fmla="*/ 2530224 h 2302"/>
              <a:gd name="T56" fmla="*/ 782604 w 1941"/>
              <a:gd name="T57" fmla="*/ 2620529 h 2302"/>
              <a:gd name="T58" fmla="*/ 716722 w 1941"/>
              <a:gd name="T59" fmla="*/ 2655648 h 2302"/>
              <a:gd name="T60" fmla="*/ 868451 w 1941"/>
              <a:gd name="T61" fmla="*/ 2879739 h 2302"/>
              <a:gd name="T62" fmla="*/ 515081 w 1941"/>
              <a:gd name="T63" fmla="*/ 2772711 h 2302"/>
              <a:gd name="T64" fmla="*/ 247558 w 1941"/>
              <a:gd name="T65" fmla="*/ 2764349 h 2302"/>
              <a:gd name="T66" fmla="*/ 203637 w 1941"/>
              <a:gd name="T67" fmla="*/ 2674044 h 2302"/>
              <a:gd name="T68" fmla="*/ 461177 w 1941"/>
              <a:gd name="T69" fmla="*/ 2709163 h 2302"/>
              <a:gd name="T70" fmla="*/ 85847 w 1941"/>
              <a:gd name="T71" fmla="*/ 2665682 h 2302"/>
              <a:gd name="T72" fmla="*/ 193655 w 1941"/>
              <a:gd name="T73" fmla="*/ 2889773 h 2302"/>
              <a:gd name="T74" fmla="*/ 493120 w 1941"/>
              <a:gd name="T75" fmla="*/ 2951649 h 2302"/>
              <a:gd name="T76" fmla="*/ 716722 w 1941"/>
              <a:gd name="T77" fmla="*/ 2970045 h 2302"/>
              <a:gd name="T78" fmla="*/ 1028166 w 1941"/>
              <a:gd name="T79" fmla="*/ 3023559 h 2302"/>
              <a:gd name="T80" fmla="*/ 1285707 w 1941"/>
              <a:gd name="T81" fmla="*/ 2934926 h 2302"/>
              <a:gd name="T82" fmla="*/ 1413479 w 1941"/>
              <a:gd name="T83" fmla="*/ 2924892 h 2302"/>
              <a:gd name="T84" fmla="*/ 1776831 w 1941"/>
              <a:gd name="T85" fmla="*/ 2906497 h 2302"/>
              <a:gd name="T86" fmla="*/ 1852695 w 1941"/>
              <a:gd name="T87" fmla="*/ 3068712 h 2302"/>
              <a:gd name="T88" fmla="*/ 2120219 w 1941"/>
              <a:gd name="T89" fmla="*/ 3140622 h 2302"/>
              <a:gd name="T90" fmla="*/ 2461610 w 1941"/>
              <a:gd name="T91" fmla="*/ 3274407 h 2302"/>
              <a:gd name="T92" fmla="*/ 2473588 w 1941"/>
              <a:gd name="T93" fmla="*/ 3508533 h 2302"/>
              <a:gd name="T94" fmla="*/ 2321859 w 1941"/>
              <a:gd name="T95" fmla="*/ 3724263 h 2302"/>
              <a:gd name="T96" fmla="*/ 2557439 w 1941"/>
              <a:gd name="T97" fmla="*/ 3849687 h 2302"/>
              <a:gd name="T98" fmla="*/ 2707172 w 1941"/>
              <a:gd name="T99" fmla="*/ 3615562 h 2302"/>
              <a:gd name="T100" fmla="*/ 2836940 w 1941"/>
              <a:gd name="T101" fmla="*/ 3319560 h 2302"/>
              <a:gd name="T102" fmla="*/ 2856904 w 1941"/>
              <a:gd name="T103" fmla="*/ 2772711 h 2302"/>
              <a:gd name="T104" fmla="*/ 2655264 w 1941"/>
              <a:gd name="T105" fmla="*/ 2423195 h 2302"/>
              <a:gd name="T106" fmla="*/ 2814979 w 1941"/>
              <a:gd name="T107" fmla="*/ 2234223 h 2302"/>
              <a:gd name="T108" fmla="*/ 3200292 w 1941"/>
              <a:gd name="T109" fmla="*/ 2287737 h 2302"/>
              <a:gd name="T110" fmla="*/ 3403929 w 1941"/>
              <a:gd name="T111" fmla="*/ 2045251 h 2302"/>
              <a:gd name="T112" fmla="*/ 3531701 w 1941"/>
              <a:gd name="T113" fmla="*/ 1874674 h 2302"/>
              <a:gd name="T114" fmla="*/ 3693412 w 1941"/>
              <a:gd name="T115" fmla="*/ 1668978 h 2302"/>
              <a:gd name="T116" fmla="*/ 3563644 w 1941"/>
              <a:gd name="T117" fmla="*/ 1436525 h 2302"/>
              <a:gd name="T118" fmla="*/ 3391950 w 1941"/>
              <a:gd name="T119" fmla="*/ 1301067 h 2302"/>
              <a:gd name="T120" fmla="*/ 3693412 w 1941"/>
              <a:gd name="T121" fmla="*/ 1157247 h 2302"/>
              <a:gd name="T122" fmla="*/ 3831166 w 1941"/>
              <a:gd name="T123" fmla="*/ 439821 h 2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41"/>
              <a:gd name="T187" fmla="*/ 0 h 2302"/>
              <a:gd name="T188" fmla="*/ 1941 w 1941"/>
              <a:gd name="T189" fmla="*/ 2302 h 2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41" h="2302">
                <a:moveTo>
                  <a:pt x="1930" y="177"/>
                </a:moveTo>
                <a:lnTo>
                  <a:pt x="1866" y="166"/>
                </a:lnTo>
                <a:lnTo>
                  <a:pt x="1866" y="123"/>
                </a:lnTo>
                <a:lnTo>
                  <a:pt x="1834" y="134"/>
                </a:lnTo>
                <a:lnTo>
                  <a:pt x="1780" y="107"/>
                </a:lnTo>
                <a:lnTo>
                  <a:pt x="1742" y="0"/>
                </a:lnTo>
                <a:lnTo>
                  <a:pt x="1662" y="0"/>
                </a:lnTo>
                <a:lnTo>
                  <a:pt x="1603" y="22"/>
                </a:lnTo>
                <a:lnTo>
                  <a:pt x="1485" y="59"/>
                </a:lnTo>
                <a:lnTo>
                  <a:pt x="1437" y="27"/>
                </a:lnTo>
                <a:lnTo>
                  <a:pt x="1415" y="38"/>
                </a:lnTo>
                <a:lnTo>
                  <a:pt x="1410" y="48"/>
                </a:lnTo>
                <a:lnTo>
                  <a:pt x="1421" y="64"/>
                </a:lnTo>
                <a:lnTo>
                  <a:pt x="1453" y="81"/>
                </a:lnTo>
                <a:lnTo>
                  <a:pt x="1464" y="102"/>
                </a:lnTo>
                <a:lnTo>
                  <a:pt x="1448" y="86"/>
                </a:lnTo>
                <a:lnTo>
                  <a:pt x="1426" y="81"/>
                </a:lnTo>
                <a:lnTo>
                  <a:pt x="1437" y="102"/>
                </a:lnTo>
                <a:lnTo>
                  <a:pt x="1458" y="123"/>
                </a:lnTo>
                <a:lnTo>
                  <a:pt x="1426" y="113"/>
                </a:lnTo>
                <a:lnTo>
                  <a:pt x="1415" y="81"/>
                </a:lnTo>
                <a:lnTo>
                  <a:pt x="1405" y="91"/>
                </a:lnTo>
                <a:lnTo>
                  <a:pt x="1405" y="118"/>
                </a:lnTo>
                <a:lnTo>
                  <a:pt x="1389" y="140"/>
                </a:lnTo>
                <a:lnTo>
                  <a:pt x="1394" y="118"/>
                </a:lnTo>
                <a:lnTo>
                  <a:pt x="1394" y="81"/>
                </a:lnTo>
                <a:lnTo>
                  <a:pt x="1399" y="64"/>
                </a:lnTo>
                <a:lnTo>
                  <a:pt x="1394" y="48"/>
                </a:lnTo>
                <a:lnTo>
                  <a:pt x="1383" y="43"/>
                </a:lnTo>
                <a:lnTo>
                  <a:pt x="1281" y="64"/>
                </a:lnTo>
                <a:lnTo>
                  <a:pt x="1206" y="123"/>
                </a:lnTo>
                <a:lnTo>
                  <a:pt x="1121" y="145"/>
                </a:lnTo>
                <a:lnTo>
                  <a:pt x="1078" y="172"/>
                </a:lnTo>
                <a:lnTo>
                  <a:pt x="1062" y="209"/>
                </a:lnTo>
                <a:lnTo>
                  <a:pt x="1029" y="225"/>
                </a:lnTo>
                <a:lnTo>
                  <a:pt x="1019" y="284"/>
                </a:lnTo>
                <a:lnTo>
                  <a:pt x="1013" y="311"/>
                </a:lnTo>
                <a:lnTo>
                  <a:pt x="1008" y="370"/>
                </a:lnTo>
                <a:lnTo>
                  <a:pt x="1008" y="445"/>
                </a:lnTo>
                <a:lnTo>
                  <a:pt x="1024" y="478"/>
                </a:lnTo>
                <a:lnTo>
                  <a:pt x="1008" y="510"/>
                </a:lnTo>
                <a:lnTo>
                  <a:pt x="1019" y="537"/>
                </a:lnTo>
                <a:lnTo>
                  <a:pt x="1072" y="537"/>
                </a:lnTo>
                <a:lnTo>
                  <a:pt x="1105" y="553"/>
                </a:lnTo>
                <a:lnTo>
                  <a:pt x="1142" y="531"/>
                </a:lnTo>
                <a:lnTo>
                  <a:pt x="1185" y="542"/>
                </a:lnTo>
                <a:lnTo>
                  <a:pt x="1180" y="553"/>
                </a:lnTo>
                <a:lnTo>
                  <a:pt x="1147" y="558"/>
                </a:lnTo>
                <a:lnTo>
                  <a:pt x="1131" y="590"/>
                </a:lnTo>
                <a:lnTo>
                  <a:pt x="1126" y="681"/>
                </a:lnTo>
                <a:lnTo>
                  <a:pt x="1153" y="719"/>
                </a:lnTo>
                <a:lnTo>
                  <a:pt x="1180" y="740"/>
                </a:lnTo>
                <a:lnTo>
                  <a:pt x="1244" y="740"/>
                </a:lnTo>
                <a:lnTo>
                  <a:pt x="1276" y="724"/>
                </a:lnTo>
                <a:lnTo>
                  <a:pt x="1303" y="698"/>
                </a:lnTo>
                <a:lnTo>
                  <a:pt x="1324" y="703"/>
                </a:lnTo>
                <a:lnTo>
                  <a:pt x="1330" y="724"/>
                </a:lnTo>
                <a:lnTo>
                  <a:pt x="1297" y="724"/>
                </a:lnTo>
                <a:lnTo>
                  <a:pt x="1260" y="740"/>
                </a:lnTo>
                <a:lnTo>
                  <a:pt x="1239" y="751"/>
                </a:lnTo>
                <a:lnTo>
                  <a:pt x="1233" y="762"/>
                </a:lnTo>
                <a:lnTo>
                  <a:pt x="1244" y="773"/>
                </a:lnTo>
                <a:lnTo>
                  <a:pt x="1255" y="794"/>
                </a:lnTo>
                <a:lnTo>
                  <a:pt x="1260" y="816"/>
                </a:lnTo>
                <a:lnTo>
                  <a:pt x="1249" y="821"/>
                </a:lnTo>
                <a:lnTo>
                  <a:pt x="1244" y="864"/>
                </a:lnTo>
                <a:lnTo>
                  <a:pt x="1233" y="896"/>
                </a:lnTo>
                <a:lnTo>
                  <a:pt x="1206" y="918"/>
                </a:lnTo>
                <a:lnTo>
                  <a:pt x="1169" y="934"/>
                </a:lnTo>
                <a:lnTo>
                  <a:pt x="1147" y="950"/>
                </a:lnTo>
                <a:lnTo>
                  <a:pt x="1126" y="977"/>
                </a:lnTo>
                <a:lnTo>
                  <a:pt x="1105" y="1003"/>
                </a:lnTo>
                <a:lnTo>
                  <a:pt x="1105" y="1025"/>
                </a:lnTo>
                <a:lnTo>
                  <a:pt x="1088" y="1036"/>
                </a:lnTo>
                <a:lnTo>
                  <a:pt x="1019" y="1046"/>
                </a:lnTo>
                <a:lnTo>
                  <a:pt x="992" y="1003"/>
                </a:lnTo>
                <a:lnTo>
                  <a:pt x="965" y="1003"/>
                </a:lnTo>
                <a:lnTo>
                  <a:pt x="949" y="977"/>
                </a:lnTo>
                <a:lnTo>
                  <a:pt x="901" y="977"/>
                </a:lnTo>
                <a:lnTo>
                  <a:pt x="879" y="966"/>
                </a:lnTo>
                <a:lnTo>
                  <a:pt x="826" y="966"/>
                </a:lnTo>
                <a:lnTo>
                  <a:pt x="804" y="944"/>
                </a:lnTo>
                <a:lnTo>
                  <a:pt x="761" y="928"/>
                </a:lnTo>
                <a:lnTo>
                  <a:pt x="778" y="923"/>
                </a:lnTo>
                <a:lnTo>
                  <a:pt x="826" y="934"/>
                </a:lnTo>
                <a:lnTo>
                  <a:pt x="847" y="901"/>
                </a:lnTo>
                <a:lnTo>
                  <a:pt x="858" y="901"/>
                </a:lnTo>
                <a:lnTo>
                  <a:pt x="858" y="885"/>
                </a:lnTo>
                <a:lnTo>
                  <a:pt x="842" y="869"/>
                </a:lnTo>
                <a:lnTo>
                  <a:pt x="842" y="853"/>
                </a:lnTo>
                <a:lnTo>
                  <a:pt x="858" y="842"/>
                </a:lnTo>
                <a:lnTo>
                  <a:pt x="858" y="805"/>
                </a:lnTo>
                <a:lnTo>
                  <a:pt x="831" y="762"/>
                </a:lnTo>
                <a:lnTo>
                  <a:pt x="831" y="724"/>
                </a:lnTo>
                <a:lnTo>
                  <a:pt x="842" y="714"/>
                </a:lnTo>
                <a:lnTo>
                  <a:pt x="874" y="714"/>
                </a:lnTo>
                <a:lnTo>
                  <a:pt x="879" y="730"/>
                </a:lnTo>
                <a:lnTo>
                  <a:pt x="901" y="740"/>
                </a:lnTo>
                <a:lnTo>
                  <a:pt x="922" y="714"/>
                </a:lnTo>
                <a:lnTo>
                  <a:pt x="938" y="681"/>
                </a:lnTo>
                <a:lnTo>
                  <a:pt x="971" y="671"/>
                </a:lnTo>
                <a:lnTo>
                  <a:pt x="971" y="665"/>
                </a:lnTo>
                <a:lnTo>
                  <a:pt x="965" y="644"/>
                </a:lnTo>
                <a:lnTo>
                  <a:pt x="949" y="617"/>
                </a:lnTo>
                <a:lnTo>
                  <a:pt x="922" y="612"/>
                </a:lnTo>
                <a:lnTo>
                  <a:pt x="895" y="622"/>
                </a:lnTo>
                <a:lnTo>
                  <a:pt x="885" y="617"/>
                </a:lnTo>
                <a:lnTo>
                  <a:pt x="869" y="596"/>
                </a:lnTo>
                <a:lnTo>
                  <a:pt x="879" y="553"/>
                </a:lnTo>
                <a:lnTo>
                  <a:pt x="879" y="515"/>
                </a:lnTo>
                <a:lnTo>
                  <a:pt x="863" y="478"/>
                </a:lnTo>
                <a:lnTo>
                  <a:pt x="858" y="445"/>
                </a:lnTo>
                <a:lnTo>
                  <a:pt x="820" y="445"/>
                </a:lnTo>
                <a:lnTo>
                  <a:pt x="783" y="461"/>
                </a:lnTo>
                <a:lnTo>
                  <a:pt x="772" y="478"/>
                </a:lnTo>
                <a:lnTo>
                  <a:pt x="799" y="488"/>
                </a:lnTo>
                <a:lnTo>
                  <a:pt x="788" y="494"/>
                </a:lnTo>
                <a:lnTo>
                  <a:pt x="761" y="494"/>
                </a:lnTo>
                <a:lnTo>
                  <a:pt x="708" y="472"/>
                </a:lnTo>
                <a:lnTo>
                  <a:pt x="703" y="429"/>
                </a:lnTo>
                <a:lnTo>
                  <a:pt x="676" y="424"/>
                </a:lnTo>
                <a:lnTo>
                  <a:pt x="660" y="440"/>
                </a:lnTo>
                <a:lnTo>
                  <a:pt x="633" y="606"/>
                </a:lnTo>
                <a:lnTo>
                  <a:pt x="627" y="762"/>
                </a:lnTo>
                <a:lnTo>
                  <a:pt x="595" y="880"/>
                </a:lnTo>
                <a:lnTo>
                  <a:pt x="558" y="971"/>
                </a:lnTo>
                <a:lnTo>
                  <a:pt x="504" y="1095"/>
                </a:lnTo>
                <a:lnTo>
                  <a:pt x="467" y="1143"/>
                </a:lnTo>
                <a:lnTo>
                  <a:pt x="376" y="1256"/>
                </a:lnTo>
                <a:lnTo>
                  <a:pt x="322" y="1272"/>
                </a:lnTo>
                <a:lnTo>
                  <a:pt x="306" y="1288"/>
                </a:lnTo>
                <a:lnTo>
                  <a:pt x="301" y="1331"/>
                </a:lnTo>
                <a:lnTo>
                  <a:pt x="327" y="1331"/>
                </a:lnTo>
                <a:lnTo>
                  <a:pt x="343" y="1336"/>
                </a:lnTo>
                <a:lnTo>
                  <a:pt x="381" y="1336"/>
                </a:lnTo>
                <a:lnTo>
                  <a:pt x="418" y="1352"/>
                </a:lnTo>
                <a:lnTo>
                  <a:pt x="440" y="1384"/>
                </a:lnTo>
                <a:lnTo>
                  <a:pt x="467" y="1384"/>
                </a:lnTo>
                <a:lnTo>
                  <a:pt x="456" y="1384"/>
                </a:lnTo>
                <a:lnTo>
                  <a:pt x="440" y="1384"/>
                </a:lnTo>
                <a:lnTo>
                  <a:pt x="418" y="1352"/>
                </a:lnTo>
                <a:lnTo>
                  <a:pt x="376" y="1341"/>
                </a:lnTo>
                <a:lnTo>
                  <a:pt x="349" y="1341"/>
                </a:lnTo>
                <a:lnTo>
                  <a:pt x="322" y="1341"/>
                </a:lnTo>
                <a:lnTo>
                  <a:pt x="306" y="1347"/>
                </a:lnTo>
                <a:lnTo>
                  <a:pt x="322" y="1384"/>
                </a:lnTo>
                <a:lnTo>
                  <a:pt x="359" y="1400"/>
                </a:lnTo>
                <a:lnTo>
                  <a:pt x="386" y="1400"/>
                </a:lnTo>
                <a:lnTo>
                  <a:pt x="413" y="1433"/>
                </a:lnTo>
                <a:lnTo>
                  <a:pt x="435" y="1443"/>
                </a:lnTo>
                <a:lnTo>
                  <a:pt x="445" y="1470"/>
                </a:lnTo>
                <a:lnTo>
                  <a:pt x="504" y="1481"/>
                </a:lnTo>
                <a:lnTo>
                  <a:pt x="547" y="1502"/>
                </a:lnTo>
                <a:lnTo>
                  <a:pt x="595" y="1502"/>
                </a:lnTo>
                <a:lnTo>
                  <a:pt x="644" y="1486"/>
                </a:lnTo>
                <a:lnTo>
                  <a:pt x="681" y="1443"/>
                </a:lnTo>
                <a:lnTo>
                  <a:pt x="713" y="1438"/>
                </a:lnTo>
                <a:lnTo>
                  <a:pt x="729" y="1443"/>
                </a:lnTo>
                <a:lnTo>
                  <a:pt x="681" y="1454"/>
                </a:lnTo>
                <a:lnTo>
                  <a:pt x="665" y="1492"/>
                </a:lnTo>
                <a:lnTo>
                  <a:pt x="649" y="1508"/>
                </a:lnTo>
                <a:lnTo>
                  <a:pt x="622" y="1508"/>
                </a:lnTo>
                <a:lnTo>
                  <a:pt x="611" y="1518"/>
                </a:lnTo>
                <a:lnTo>
                  <a:pt x="590" y="1535"/>
                </a:lnTo>
                <a:lnTo>
                  <a:pt x="558" y="1535"/>
                </a:lnTo>
                <a:lnTo>
                  <a:pt x="547" y="1524"/>
                </a:lnTo>
                <a:lnTo>
                  <a:pt x="531" y="1524"/>
                </a:lnTo>
                <a:lnTo>
                  <a:pt x="510" y="1513"/>
                </a:lnTo>
                <a:lnTo>
                  <a:pt x="477" y="1529"/>
                </a:lnTo>
                <a:lnTo>
                  <a:pt x="472" y="1556"/>
                </a:lnTo>
                <a:lnTo>
                  <a:pt x="445" y="1567"/>
                </a:lnTo>
                <a:lnTo>
                  <a:pt x="408" y="1572"/>
                </a:lnTo>
                <a:lnTo>
                  <a:pt x="402" y="1572"/>
                </a:lnTo>
                <a:lnTo>
                  <a:pt x="392" y="1567"/>
                </a:lnTo>
                <a:lnTo>
                  <a:pt x="365" y="1551"/>
                </a:lnTo>
                <a:lnTo>
                  <a:pt x="354" y="1551"/>
                </a:lnTo>
                <a:lnTo>
                  <a:pt x="349" y="1556"/>
                </a:lnTo>
                <a:lnTo>
                  <a:pt x="349" y="1572"/>
                </a:lnTo>
                <a:lnTo>
                  <a:pt x="359" y="1583"/>
                </a:lnTo>
                <a:lnTo>
                  <a:pt x="359" y="1588"/>
                </a:lnTo>
                <a:lnTo>
                  <a:pt x="386" y="1588"/>
                </a:lnTo>
                <a:lnTo>
                  <a:pt x="408" y="1594"/>
                </a:lnTo>
                <a:lnTo>
                  <a:pt x="429" y="1615"/>
                </a:lnTo>
                <a:lnTo>
                  <a:pt x="424" y="1663"/>
                </a:lnTo>
                <a:lnTo>
                  <a:pt x="435" y="1701"/>
                </a:lnTo>
                <a:lnTo>
                  <a:pt x="435" y="1722"/>
                </a:lnTo>
                <a:lnTo>
                  <a:pt x="418" y="1744"/>
                </a:lnTo>
                <a:lnTo>
                  <a:pt x="392" y="1744"/>
                </a:lnTo>
                <a:lnTo>
                  <a:pt x="343" y="1728"/>
                </a:lnTo>
                <a:lnTo>
                  <a:pt x="317" y="1685"/>
                </a:lnTo>
                <a:lnTo>
                  <a:pt x="279" y="1658"/>
                </a:lnTo>
                <a:lnTo>
                  <a:pt x="258" y="1658"/>
                </a:lnTo>
                <a:lnTo>
                  <a:pt x="242" y="1637"/>
                </a:lnTo>
                <a:lnTo>
                  <a:pt x="220" y="1642"/>
                </a:lnTo>
                <a:lnTo>
                  <a:pt x="177" y="1637"/>
                </a:lnTo>
                <a:lnTo>
                  <a:pt x="161" y="1642"/>
                </a:lnTo>
                <a:lnTo>
                  <a:pt x="140" y="1642"/>
                </a:lnTo>
                <a:lnTo>
                  <a:pt x="124" y="1653"/>
                </a:lnTo>
                <a:lnTo>
                  <a:pt x="134" y="1653"/>
                </a:lnTo>
                <a:lnTo>
                  <a:pt x="150" y="1653"/>
                </a:lnTo>
                <a:lnTo>
                  <a:pt x="150" y="1663"/>
                </a:lnTo>
                <a:lnTo>
                  <a:pt x="124" y="1669"/>
                </a:lnTo>
                <a:lnTo>
                  <a:pt x="81" y="1604"/>
                </a:lnTo>
                <a:lnTo>
                  <a:pt x="102" y="1599"/>
                </a:lnTo>
                <a:lnTo>
                  <a:pt x="124" y="1637"/>
                </a:lnTo>
                <a:lnTo>
                  <a:pt x="140" y="1626"/>
                </a:lnTo>
                <a:lnTo>
                  <a:pt x="161" y="1626"/>
                </a:lnTo>
                <a:lnTo>
                  <a:pt x="177" y="1620"/>
                </a:lnTo>
                <a:lnTo>
                  <a:pt x="204" y="1631"/>
                </a:lnTo>
                <a:lnTo>
                  <a:pt x="231" y="1620"/>
                </a:lnTo>
                <a:lnTo>
                  <a:pt x="209" y="1588"/>
                </a:lnTo>
                <a:lnTo>
                  <a:pt x="161" y="1577"/>
                </a:lnTo>
                <a:lnTo>
                  <a:pt x="129" y="1588"/>
                </a:lnTo>
                <a:lnTo>
                  <a:pt x="108" y="1583"/>
                </a:lnTo>
                <a:lnTo>
                  <a:pt x="70" y="1599"/>
                </a:lnTo>
                <a:lnTo>
                  <a:pt x="43" y="1594"/>
                </a:lnTo>
                <a:lnTo>
                  <a:pt x="11" y="1620"/>
                </a:lnTo>
                <a:lnTo>
                  <a:pt x="0" y="1663"/>
                </a:lnTo>
                <a:lnTo>
                  <a:pt x="27" y="1696"/>
                </a:lnTo>
                <a:lnTo>
                  <a:pt x="38" y="1696"/>
                </a:lnTo>
                <a:lnTo>
                  <a:pt x="70" y="1744"/>
                </a:lnTo>
                <a:lnTo>
                  <a:pt x="97" y="1728"/>
                </a:lnTo>
                <a:lnTo>
                  <a:pt x="124" y="1728"/>
                </a:lnTo>
                <a:lnTo>
                  <a:pt x="140" y="1706"/>
                </a:lnTo>
                <a:lnTo>
                  <a:pt x="134" y="1738"/>
                </a:lnTo>
                <a:lnTo>
                  <a:pt x="161" y="1760"/>
                </a:lnTo>
                <a:lnTo>
                  <a:pt x="204" y="1771"/>
                </a:lnTo>
                <a:lnTo>
                  <a:pt x="247" y="1765"/>
                </a:lnTo>
                <a:lnTo>
                  <a:pt x="258" y="1733"/>
                </a:lnTo>
                <a:lnTo>
                  <a:pt x="252" y="1722"/>
                </a:lnTo>
                <a:lnTo>
                  <a:pt x="290" y="1728"/>
                </a:lnTo>
                <a:lnTo>
                  <a:pt x="311" y="1733"/>
                </a:lnTo>
                <a:lnTo>
                  <a:pt x="333" y="1765"/>
                </a:lnTo>
                <a:lnTo>
                  <a:pt x="359" y="1776"/>
                </a:lnTo>
                <a:lnTo>
                  <a:pt x="392" y="1765"/>
                </a:lnTo>
                <a:lnTo>
                  <a:pt x="413" y="1765"/>
                </a:lnTo>
                <a:lnTo>
                  <a:pt x="435" y="1792"/>
                </a:lnTo>
                <a:lnTo>
                  <a:pt x="461" y="1787"/>
                </a:lnTo>
                <a:lnTo>
                  <a:pt x="472" y="1814"/>
                </a:lnTo>
                <a:lnTo>
                  <a:pt x="515" y="1808"/>
                </a:lnTo>
                <a:lnTo>
                  <a:pt x="504" y="1765"/>
                </a:lnTo>
                <a:lnTo>
                  <a:pt x="558" y="1717"/>
                </a:lnTo>
                <a:lnTo>
                  <a:pt x="579" y="1722"/>
                </a:lnTo>
                <a:lnTo>
                  <a:pt x="569" y="1749"/>
                </a:lnTo>
                <a:lnTo>
                  <a:pt x="574" y="1760"/>
                </a:lnTo>
                <a:lnTo>
                  <a:pt x="644" y="1755"/>
                </a:lnTo>
                <a:lnTo>
                  <a:pt x="697" y="1685"/>
                </a:lnTo>
                <a:lnTo>
                  <a:pt x="740" y="1696"/>
                </a:lnTo>
                <a:lnTo>
                  <a:pt x="751" y="1717"/>
                </a:lnTo>
                <a:lnTo>
                  <a:pt x="740" y="1733"/>
                </a:lnTo>
                <a:lnTo>
                  <a:pt x="708" y="1728"/>
                </a:lnTo>
                <a:lnTo>
                  <a:pt x="708" y="1749"/>
                </a:lnTo>
                <a:lnTo>
                  <a:pt x="745" y="1749"/>
                </a:lnTo>
                <a:lnTo>
                  <a:pt x="772" y="1776"/>
                </a:lnTo>
                <a:lnTo>
                  <a:pt x="810" y="1749"/>
                </a:lnTo>
                <a:lnTo>
                  <a:pt x="842" y="1706"/>
                </a:lnTo>
                <a:lnTo>
                  <a:pt x="863" y="1712"/>
                </a:lnTo>
                <a:lnTo>
                  <a:pt x="890" y="1738"/>
                </a:lnTo>
                <a:lnTo>
                  <a:pt x="890" y="1765"/>
                </a:lnTo>
                <a:lnTo>
                  <a:pt x="869" y="1765"/>
                </a:lnTo>
                <a:lnTo>
                  <a:pt x="869" y="1787"/>
                </a:lnTo>
                <a:lnTo>
                  <a:pt x="890" y="1792"/>
                </a:lnTo>
                <a:lnTo>
                  <a:pt x="890" y="1824"/>
                </a:lnTo>
                <a:lnTo>
                  <a:pt x="928" y="1835"/>
                </a:lnTo>
                <a:lnTo>
                  <a:pt x="938" y="1830"/>
                </a:lnTo>
                <a:lnTo>
                  <a:pt x="938" y="1862"/>
                </a:lnTo>
                <a:lnTo>
                  <a:pt x="965" y="1878"/>
                </a:lnTo>
                <a:lnTo>
                  <a:pt x="1003" y="1878"/>
                </a:lnTo>
                <a:lnTo>
                  <a:pt x="1013" y="1889"/>
                </a:lnTo>
                <a:lnTo>
                  <a:pt x="1062" y="1878"/>
                </a:lnTo>
                <a:lnTo>
                  <a:pt x="1083" y="1867"/>
                </a:lnTo>
                <a:lnTo>
                  <a:pt x="1115" y="1867"/>
                </a:lnTo>
                <a:lnTo>
                  <a:pt x="1131" y="1905"/>
                </a:lnTo>
                <a:lnTo>
                  <a:pt x="1153" y="1921"/>
                </a:lnTo>
                <a:lnTo>
                  <a:pt x="1169" y="1948"/>
                </a:lnTo>
                <a:lnTo>
                  <a:pt x="1233" y="1958"/>
                </a:lnTo>
                <a:lnTo>
                  <a:pt x="1271" y="1969"/>
                </a:lnTo>
                <a:lnTo>
                  <a:pt x="1271" y="1991"/>
                </a:lnTo>
                <a:lnTo>
                  <a:pt x="1255" y="2007"/>
                </a:lnTo>
                <a:lnTo>
                  <a:pt x="1255" y="2034"/>
                </a:lnTo>
                <a:lnTo>
                  <a:pt x="1239" y="2050"/>
                </a:lnTo>
                <a:lnTo>
                  <a:pt x="1239" y="2098"/>
                </a:lnTo>
                <a:lnTo>
                  <a:pt x="1212" y="2119"/>
                </a:lnTo>
                <a:lnTo>
                  <a:pt x="1206" y="2135"/>
                </a:lnTo>
                <a:lnTo>
                  <a:pt x="1222" y="2152"/>
                </a:lnTo>
                <a:lnTo>
                  <a:pt x="1222" y="2162"/>
                </a:lnTo>
                <a:lnTo>
                  <a:pt x="1206" y="2173"/>
                </a:lnTo>
                <a:lnTo>
                  <a:pt x="1163" y="2227"/>
                </a:lnTo>
                <a:lnTo>
                  <a:pt x="1163" y="2254"/>
                </a:lnTo>
                <a:lnTo>
                  <a:pt x="1174" y="2296"/>
                </a:lnTo>
                <a:lnTo>
                  <a:pt x="1201" y="2296"/>
                </a:lnTo>
                <a:lnTo>
                  <a:pt x="1233" y="2291"/>
                </a:lnTo>
                <a:lnTo>
                  <a:pt x="1255" y="2296"/>
                </a:lnTo>
                <a:lnTo>
                  <a:pt x="1281" y="2302"/>
                </a:lnTo>
                <a:lnTo>
                  <a:pt x="1346" y="2302"/>
                </a:lnTo>
                <a:lnTo>
                  <a:pt x="1356" y="2280"/>
                </a:lnTo>
                <a:lnTo>
                  <a:pt x="1367" y="2248"/>
                </a:lnTo>
                <a:lnTo>
                  <a:pt x="1389" y="2227"/>
                </a:lnTo>
                <a:lnTo>
                  <a:pt x="1399" y="2184"/>
                </a:lnTo>
                <a:lnTo>
                  <a:pt x="1356" y="2162"/>
                </a:lnTo>
                <a:lnTo>
                  <a:pt x="1356" y="2125"/>
                </a:lnTo>
                <a:lnTo>
                  <a:pt x="1308" y="2103"/>
                </a:lnTo>
                <a:lnTo>
                  <a:pt x="1303" y="2060"/>
                </a:lnTo>
                <a:lnTo>
                  <a:pt x="1335" y="2060"/>
                </a:lnTo>
                <a:lnTo>
                  <a:pt x="1373" y="2012"/>
                </a:lnTo>
                <a:lnTo>
                  <a:pt x="1421" y="1985"/>
                </a:lnTo>
                <a:lnTo>
                  <a:pt x="1437" y="1948"/>
                </a:lnTo>
                <a:lnTo>
                  <a:pt x="1389" y="1953"/>
                </a:lnTo>
                <a:lnTo>
                  <a:pt x="1399" y="1889"/>
                </a:lnTo>
                <a:lnTo>
                  <a:pt x="1453" y="1803"/>
                </a:lnTo>
                <a:lnTo>
                  <a:pt x="1469" y="1712"/>
                </a:lnTo>
                <a:lnTo>
                  <a:pt x="1431" y="1658"/>
                </a:lnTo>
                <a:lnTo>
                  <a:pt x="1426" y="1615"/>
                </a:lnTo>
                <a:lnTo>
                  <a:pt x="1399" y="1588"/>
                </a:lnTo>
                <a:lnTo>
                  <a:pt x="1399" y="1561"/>
                </a:lnTo>
                <a:lnTo>
                  <a:pt x="1362" y="1529"/>
                </a:lnTo>
                <a:lnTo>
                  <a:pt x="1362" y="1497"/>
                </a:lnTo>
                <a:lnTo>
                  <a:pt x="1330" y="1449"/>
                </a:lnTo>
                <a:lnTo>
                  <a:pt x="1324" y="1400"/>
                </a:lnTo>
                <a:lnTo>
                  <a:pt x="1330" y="1384"/>
                </a:lnTo>
                <a:lnTo>
                  <a:pt x="1367" y="1384"/>
                </a:lnTo>
                <a:lnTo>
                  <a:pt x="1415" y="1379"/>
                </a:lnTo>
                <a:lnTo>
                  <a:pt x="1394" y="1341"/>
                </a:lnTo>
                <a:lnTo>
                  <a:pt x="1410" y="1336"/>
                </a:lnTo>
                <a:lnTo>
                  <a:pt x="1464" y="1347"/>
                </a:lnTo>
                <a:lnTo>
                  <a:pt x="1490" y="1341"/>
                </a:lnTo>
                <a:lnTo>
                  <a:pt x="1507" y="1379"/>
                </a:lnTo>
                <a:lnTo>
                  <a:pt x="1544" y="1379"/>
                </a:lnTo>
                <a:lnTo>
                  <a:pt x="1565" y="1363"/>
                </a:lnTo>
                <a:lnTo>
                  <a:pt x="1603" y="1368"/>
                </a:lnTo>
                <a:lnTo>
                  <a:pt x="1646" y="1320"/>
                </a:lnTo>
                <a:lnTo>
                  <a:pt x="1683" y="1298"/>
                </a:lnTo>
                <a:lnTo>
                  <a:pt x="1710" y="1331"/>
                </a:lnTo>
                <a:lnTo>
                  <a:pt x="1748" y="1282"/>
                </a:lnTo>
                <a:lnTo>
                  <a:pt x="1737" y="1245"/>
                </a:lnTo>
                <a:lnTo>
                  <a:pt x="1705" y="1223"/>
                </a:lnTo>
                <a:lnTo>
                  <a:pt x="1651" y="1218"/>
                </a:lnTo>
                <a:lnTo>
                  <a:pt x="1673" y="1197"/>
                </a:lnTo>
                <a:lnTo>
                  <a:pt x="1705" y="1180"/>
                </a:lnTo>
                <a:lnTo>
                  <a:pt x="1710" y="1154"/>
                </a:lnTo>
                <a:lnTo>
                  <a:pt x="1753" y="1143"/>
                </a:lnTo>
                <a:lnTo>
                  <a:pt x="1769" y="1121"/>
                </a:lnTo>
                <a:lnTo>
                  <a:pt x="1807" y="1100"/>
                </a:lnTo>
                <a:lnTo>
                  <a:pt x="1796" y="1089"/>
                </a:lnTo>
                <a:lnTo>
                  <a:pt x="1817" y="1062"/>
                </a:lnTo>
                <a:lnTo>
                  <a:pt x="1866" y="1046"/>
                </a:lnTo>
                <a:lnTo>
                  <a:pt x="1871" y="1019"/>
                </a:lnTo>
                <a:lnTo>
                  <a:pt x="1850" y="998"/>
                </a:lnTo>
                <a:lnTo>
                  <a:pt x="1866" y="966"/>
                </a:lnTo>
                <a:lnTo>
                  <a:pt x="1866" y="901"/>
                </a:lnTo>
                <a:lnTo>
                  <a:pt x="1844" y="875"/>
                </a:lnTo>
                <a:lnTo>
                  <a:pt x="1839" y="832"/>
                </a:lnTo>
                <a:lnTo>
                  <a:pt x="1807" y="859"/>
                </a:lnTo>
                <a:lnTo>
                  <a:pt x="1785" y="859"/>
                </a:lnTo>
                <a:lnTo>
                  <a:pt x="1748" y="837"/>
                </a:lnTo>
                <a:lnTo>
                  <a:pt x="1721" y="842"/>
                </a:lnTo>
                <a:lnTo>
                  <a:pt x="1689" y="832"/>
                </a:lnTo>
                <a:lnTo>
                  <a:pt x="1689" y="789"/>
                </a:lnTo>
                <a:lnTo>
                  <a:pt x="1678" y="757"/>
                </a:lnTo>
                <a:lnTo>
                  <a:pt x="1699" y="778"/>
                </a:lnTo>
                <a:lnTo>
                  <a:pt x="1710" y="757"/>
                </a:lnTo>
                <a:lnTo>
                  <a:pt x="1689" y="735"/>
                </a:lnTo>
                <a:lnTo>
                  <a:pt x="1705" y="698"/>
                </a:lnTo>
                <a:lnTo>
                  <a:pt x="1785" y="698"/>
                </a:lnTo>
                <a:lnTo>
                  <a:pt x="1839" y="708"/>
                </a:lnTo>
                <a:lnTo>
                  <a:pt x="1850" y="692"/>
                </a:lnTo>
                <a:lnTo>
                  <a:pt x="1866" y="590"/>
                </a:lnTo>
                <a:lnTo>
                  <a:pt x="1871" y="499"/>
                </a:lnTo>
                <a:lnTo>
                  <a:pt x="1941" y="413"/>
                </a:lnTo>
                <a:lnTo>
                  <a:pt x="1941" y="381"/>
                </a:lnTo>
                <a:lnTo>
                  <a:pt x="1919" y="295"/>
                </a:lnTo>
                <a:lnTo>
                  <a:pt x="1919" y="263"/>
                </a:lnTo>
                <a:lnTo>
                  <a:pt x="1935" y="220"/>
                </a:lnTo>
                <a:lnTo>
                  <a:pt x="1930" y="177"/>
                </a:lnTo>
                <a:close/>
              </a:path>
            </a:pathLst>
          </a:custGeom>
          <a:solidFill>
            <a:srgbClr val="DDFFB3"/>
          </a:solidFill>
          <a:ln w="0" cap="sq">
            <a:solidFill>
              <a:srgbClr val="000000"/>
            </a:solidFill>
            <a:prstDash val="solid"/>
            <a:miter lim="800000"/>
            <a:headEnd/>
            <a:tailEnd/>
          </a:ln>
        </p:spPr>
        <p:txBody>
          <a:bodyPr/>
          <a:lstStyle/>
          <a:p>
            <a:endParaRPr lang="it-IT"/>
          </a:p>
        </p:txBody>
      </p:sp>
      <p:sp>
        <p:nvSpPr>
          <p:cNvPr id="272555" name="Freeform 29"/>
          <p:cNvSpPr>
            <a:spLocks/>
          </p:cNvSpPr>
          <p:nvPr/>
        </p:nvSpPr>
        <p:spPr bwMode="auto">
          <a:xfrm>
            <a:off x="4246563" y="1911350"/>
            <a:ext cx="128587" cy="92075"/>
          </a:xfrm>
          <a:custGeom>
            <a:avLst/>
            <a:gdLst>
              <a:gd name="T0" fmla="*/ 0 w 64"/>
              <a:gd name="T1" fmla="*/ 46038 h 54"/>
              <a:gd name="T2" fmla="*/ 42193 w 64"/>
              <a:gd name="T3" fmla="*/ 18756 h 54"/>
              <a:gd name="T4" fmla="*/ 52238 w 64"/>
              <a:gd name="T5" fmla="*/ 0 h 54"/>
              <a:gd name="T6" fmla="*/ 86394 w 64"/>
              <a:gd name="T7" fmla="*/ 0 h 54"/>
              <a:gd name="T8" fmla="*/ 128587 w 64"/>
              <a:gd name="T9" fmla="*/ 27281 h 54"/>
              <a:gd name="T10" fmla="*/ 118541 w 64"/>
              <a:gd name="T11" fmla="*/ 46038 h 54"/>
              <a:gd name="T12" fmla="*/ 96440 w 64"/>
              <a:gd name="T13" fmla="*/ 46038 h 54"/>
              <a:gd name="T14" fmla="*/ 96440 w 64"/>
              <a:gd name="T15" fmla="*/ 64794 h 54"/>
              <a:gd name="T16" fmla="*/ 106486 w 64"/>
              <a:gd name="T17" fmla="*/ 83550 h 54"/>
              <a:gd name="T18" fmla="*/ 106486 w 64"/>
              <a:gd name="T19" fmla="*/ 92075 h 54"/>
              <a:gd name="T20" fmla="*/ 86394 w 64"/>
              <a:gd name="T21" fmla="*/ 92075 h 54"/>
              <a:gd name="T22" fmla="*/ 52238 w 64"/>
              <a:gd name="T23" fmla="*/ 83550 h 54"/>
              <a:gd name="T24" fmla="*/ 64294 w 64"/>
              <a:gd name="T25" fmla="*/ 54563 h 54"/>
              <a:gd name="T26" fmla="*/ 52238 w 64"/>
              <a:gd name="T27" fmla="*/ 46038 h 54"/>
              <a:gd name="T28" fmla="*/ 20092 w 64"/>
              <a:gd name="T29" fmla="*/ 54563 h 54"/>
              <a:gd name="T30" fmla="*/ 0 w 64"/>
              <a:gd name="T31" fmla="*/ 46038 h 54"/>
              <a:gd name="T32" fmla="*/ 0 w 64"/>
              <a:gd name="T33" fmla="*/ 4603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0" y="27"/>
                </a:moveTo>
                <a:lnTo>
                  <a:pt x="21" y="11"/>
                </a:lnTo>
                <a:lnTo>
                  <a:pt x="26" y="0"/>
                </a:lnTo>
                <a:lnTo>
                  <a:pt x="43" y="0"/>
                </a:lnTo>
                <a:lnTo>
                  <a:pt x="64" y="16"/>
                </a:lnTo>
                <a:lnTo>
                  <a:pt x="59" y="27"/>
                </a:lnTo>
                <a:lnTo>
                  <a:pt x="48" y="27"/>
                </a:lnTo>
                <a:lnTo>
                  <a:pt x="48" y="38"/>
                </a:lnTo>
                <a:lnTo>
                  <a:pt x="53" y="49"/>
                </a:lnTo>
                <a:lnTo>
                  <a:pt x="53" y="54"/>
                </a:lnTo>
                <a:lnTo>
                  <a:pt x="43" y="54"/>
                </a:lnTo>
                <a:lnTo>
                  <a:pt x="26" y="49"/>
                </a:lnTo>
                <a:lnTo>
                  <a:pt x="32" y="32"/>
                </a:lnTo>
                <a:lnTo>
                  <a:pt x="26" y="27"/>
                </a:lnTo>
                <a:lnTo>
                  <a:pt x="10" y="32"/>
                </a:lnTo>
                <a:lnTo>
                  <a:pt x="0" y="27"/>
                </a:lnTo>
                <a:close/>
              </a:path>
            </a:pathLst>
          </a:custGeom>
          <a:solidFill>
            <a:srgbClr val="EBFDFF"/>
          </a:solidFill>
          <a:ln w="0" cap="sq">
            <a:solidFill>
              <a:srgbClr val="000000"/>
            </a:solidFill>
            <a:prstDash val="solid"/>
            <a:miter lim="800000"/>
            <a:headEnd/>
            <a:tailEnd/>
          </a:ln>
        </p:spPr>
        <p:txBody>
          <a:bodyPr/>
          <a:lstStyle/>
          <a:p>
            <a:endParaRPr lang="it-IT"/>
          </a:p>
        </p:txBody>
      </p:sp>
      <p:sp>
        <p:nvSpPr>
          <p:cNvPr id="272556" name="Freeform 30"/>
          <p:cNvSpPr>
            <a:spLocks/>
          </p:cNvSpPr>
          <p:nvPr/>
        </p:nvSpPr>
        <p:spPr bwMode="auto">
          <a:xfrm>
            <a:off x="3367088" y="1779588"/>
            <a:ext cx="23812" cy="44450"/>
          </a:xfrm>
          <a:custGeom>
            <a:avLst/>
            <a:gdLst>
              <a:gd name="T0" fmla="*/ 10824 w 11"/>
              <a:gd name="T1" fmla="*/ 0 h 27"/>
              <a:gd name="T2" fmla="*/ 0 w 11"/>
              <a:gd name="T3" fmla="*/ 44450 h 27"/>
              <a:gd name="T4" fmla="*/ 10824 w 11"/>
              <a:gd name="T5" fmla="*/ 44450 h 27"/>
              <a:gd name="T6" fmla="*/ 23812 w 11"/>
              <a:gd name="T7" fmla="*/ 0 h 27"/>
              <a:gd name="T8" fmla="*/ 10824 w 11"/>
              <a:gd name="T9" fmla="*/ 0 h 27"/>
              <a:gd name="T10" fmla="*/ 10824 w 11"/>
              <a:gd name="T11" fmla="*/ 0 h 27"/>
              <a:gd name="T12" fmla="*/ 0 60000 65536"/>
              <a:gd name="T13" fmla="*/ 0 60000 65536"/>
              <a:gd name="T14" fmla="*/ 0 60000 65536"/>
              <a:gd name="T15" fmla="*/ 0 60000 65536"/>
              <a:gd name="T16" fmla="*/ 0 60000 65536"/>
              <a:gd name="T17" fmla="*/ 0 60000 65536"/>
              <a:gd name="T18" fmla="*/ 0 w 11"/>
              <a:gd name="T19" fmla="*/ 0 h 27"/>
              <a:gd name="T20" fmla="*/ 11 w 1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 h="27">
                <a:moveTo>
                  <a:pt x="5" y="0"/>
                </a:moveTo>
                <a:lnTo>
                  <a:pt x="0" y="27"/>
                </a:lnTo>
                <a:lnTo>
                  <a:pt x="5" y="27"/>
                </a:lnTo>
                <a:lnTo>
                  <a:pt x="11" y="0"/>
                </a:lnTo>
                <a:lnTo>
                  <a:pt x="5" y="0"/>
                </a:lnTo>
                <a:close/>
              </a:path>
            </a:pathLst>
          </a:custGeom>
          <a:solidFill>
            <a:srgbClr val="0000FF"/>
          </a:solidFill>
          <a:ln w="9525">
            <a:noFill/>
            <a:round/>
            <a:headEnd/>
            <a:tailEnd/>
          </a:ln>
        </p:spPr>
        <p:txBody>
          <a:bodyPr/>
          <a:lstStyle/>
          <a:p>
            <a:endParaRPr lang="it-IT"/>
          </a:p>
        </p:txBody>
      </p:sp>
      <p:sp>
        <p:nvSpPr>
          <p:cNvPr id="272557" name="Freeform 31"/>
          <p:cNvSpPr>
            <a:spLocks/>
          </p:cNvSpPr>
          <p:nvPr/>
        </p:nvSpPr>
        <p:spPr bwMode="auto">
          <a:xfrm>
            <a:off x="3390900" y="1779588"/>
            <a:ext cx="41275" cy="44450"/>
          </a:xfrm>
          <a:custGeom>
            <a:avLst/>
            <a:gdLst>
              <a:gd name="T0" fmla="*/ 31448 w 21"/>
              <a:gd name="T1" fmla="*/ 0 h 27"/>
              <a:gd name="T2" fmla="*/ 31448 w 21"/>
              <a:gd name="T3" fmla="*/ 0 h 27"/>
              <a:gd name="T4" fmla="*/ 31448 w 21"/>
              <a:gd name="T5" fmla="*/ 8231 h 27"/>
              <a:gd name="T6" fmla="*/ 21620 w 21"/>
              <a:gd name="T7" fmla="*/ 18109 h 27"/>
              <a:gd name="T8" fmla="*/ 21620 w 21"/>
              <a:gd name="T9" fmla="*/ 26341 h 27"/>
              <a:gd name="T10" fmla="*/ 21620 w 21"/>
              <a:gd name="T11" fmla="*/ 26341 h 27"/>
              <a:gd name="T12" fmla="*/ 21620 w 21"/>
              <a:gd name="T13" fmla="*/ 26341 h 27"/>
              <a:gd name="T14" fmla="*/ 21620 w 21"/>
              <a:gd name="T15" fmla="*/ 34572 h 27"/>
              <a:gd name="T16" fmla="*/ 21620 w 21"/>
              <a:gd name="T17" fmla="*/ 34572 h 27"/>
              <a:gd name="T18" fmla="*/ 21620 w 21"/>
              <a:gd name="T19" fmla="*/ 34572 h 27"/>
              <a:gd name="T20" fmla="*/ 21620 w 21"/>
              <a:gd name="T21" fmla="*/ 34572 h 27"/>
              <a:gd name="T22" fmla="*/ 9827 w 21"/>
              <a:gd name="T23" fmla="*/ 34572 h 27"/>
              <a:gd name="T24" fmla="*/ 9827 w 21"/>
              <a:gd name="T25" fmla="*/ 34572 h 27"/>
              <a:gd name="T26" fmla="*/ 9827 w 21"/>
              <a:gd name="T27" fmla="*/ 34572 h 27"/>
              <a:gd name="T28" fmla="*/ 9827 w 21"/>
              <a:gd name="T29" fmla="*/ 34572 h 27"/>
              <a:gd name="T30" fmla="*/ 9827 w 21"/>
              <a:gd name="T31" fmla="*/ 34572 h 27"/>
              <a:gd name="T32" fmla="*/ 9827 w 21"/>
              <a:gd name="T33" fmla="*/ 26341 h 27"/>
              <a:gd name="T34" fmla="*/ 9827 w 21"/>
              <a:gd name="T35" fmla="*/ 26341 h 27"/>
              <a:gd name="T36" fmla="*/ 9827 w 21"/>
              <a:gd name="T37" fmla="*/ 26341 h 27"/>
              <a:gd name="T38" fmla="*/ 9827 w 21"/>
              <a:gd name="T39" fmla="*/ 26341 h 27"/>
              <a:gd name="T40" fmla="*/ 9827 w 21"/>
              <a:gd name="T41" fmla="*/ 26341 h 27"/>
              <a:gd name="T42" fmla="*/ 9827 w 21"/>
              <a:gd name="T43" fmla="*/ 26341 h 27"/>
              <a:gd name="T44" fmla="*/ 9827 w 21"/>
              <a:gd name="T45" fmla="*/ 26341 h 27"/>
              <a:gd name="T46" fmla="*/ 9827 w 21"/>
              <a:gd name="T47" fmla="*/ 26341 h 27"/>
              <a:gd name="T48" fmla="*/ 9827 w 21"/>
              <a:gd name="T49" fmla="*/ 26341 h 27"/>
              <a:gd name="T50" fmla="*/ 9827 w 21"/>
              <a:gd name="T51" fmla="*/ 26341 h 27"/>
              <a:gd name="T52" fmla="*/ 9827 w 21"/>
              <a:gd name="T53" fmla="*/ 26341 h 27"/>
              <a:gd name="T54" fmla="*/ 9827 w 21"/>
              <a:gd name="T55" fmla="*/ 26341 h 27"/>
              <a:gd name="T56" fmla="*/ 0 w 21"/>
              <a:gd name="T57" fmla="*/ 26341 h 27"/>
              <a:gd name="T58" fmla="*/ 0 w 21"/>
              <a:gd name="T59" fmla="*/ 26341 h 27"/>
              <a:gd name="T60" fmla="*/ 0 w 21"/>
              <a:gd name="T61" fmla="*/ 26341 h 27"/>
              <a:gd name="T62" fmla="*/ 0 w 21"/>
              <a:gd name="T63" fmla="*/ 26341 h 27"/>
              <a:gd name="T64" fmla="*/ 0 w 21"/>
              <a:gd name="T65" fmla="*/ 26341 h 27"/>
              <a:gd name="T66" fmla="*/ 0 w 21"/>
              <a:gd name="T67" fmla="*/ 26341 h 27"/>
              <a:gd name="T68" fmla="*/ 0 w 21"/>
              <a:gd name="T69" fmla="*/ 34572 h 27"/>
              <a:gd name="T70" fmla="*/ 0 w 21"/>
              <a:gd name="T71" fmla="*/ 34572 h 27"/>
              <a:gd name="T72" fmla="*/ 0 w 21"/>
              <a:gd name="T73" fmla="*/ 34572 h 27"/>
              <a:gd name="T74" fmla="*/ 0 w 21"/>
              <a:gd name="T75" fmla="*/ 34572 h 27"/>
              <a:gd name="T76" fmla="*/ 0 w 21"/>
              <a:gd name="T77" fmla="*/ 34572 h 27"/>
              <a:gd name="T78" fmla="*/ 9827 w 21"/>
              <a:gd name="T79" fmla="*/ 44450 h 27"/>
              <a:gd name="T80" fmla="*/ 9827 w 21"/>
              <a:gd name="T81" fmla="*/ 44450 h 27"/>
              <a:gd name="T82" fmla="*/ 9827 w 21"/>
              <a:gd name="T83" fmla="*/ 44450 h 27"/>
              <a:gd name="T84" fmla="*/ 9827 w 21"/>
              <a:gd name="T85" fmla="*/ 44450 h 27"/>
              <a:gd name="T86" fmla="*/ 21620 w 21"/>
              <a:gd name="T87" fmla="*/ 44450 h 27"/>
              <a:gd name="T88" fmla="*/ 21620 w 21"/>
              <a:gd name="T89" fmla="*/ 44450 h 27"/>
              <a:gd name="T90" fmla="*/ 21620 w 21"/>
              <a:gd name="T91" fmla="*/ 44450 h 27"/>
              <a:gd name="T92" fmla="*/ 31448 w 21"/>
              <a:gd name="T93" fmla="*/ 34572 h 27"/>
              <a:gd name="T94" fmla="*/ 31448 w 21"/>
              <a:gd name="T95" fmla="*/ 34572 h 27"/>
              <a:gd name="T96" fmla="*/ 31448 w 21"/>
              <a:gd name="T97" fmla="*/ 34572 h 27"/>
              <a:gd name="T98" fmla="*/ 31448 w 21"/>
              <a:gd name="T99" fmla="*/ 34572 h 27"/>
              <a:gd name="T100" fmla="*/ 31448 w 21"/>
              <a:gd name="T101" fmla="*/ 34572 h 27"/>
              <a:gd name="T102" fmla="*/ 31448 w 21"/>
              <a:gd name="T103" fmla="*/ 26341 h 27"/>
              <a:gd name="T104" fmla="*/ 31448 w 21"/>
              <a:gd name="T105" fmla="*/ 26341 h 27"/>
              <a:gd name="T106" fmla="*/ 31448 w 21"/>
              <a:gd name="T107" fmla="*/ 26341 h 27"/>
              <a:gd name="T108" fmla="*/ 31448 w 21"/>
              <a:gd name="T109" fmla="*/ 18109 h 27"/>
              <a:gd name="T110" fmla="*/ 31448 w 21"/>
              <a:gd name="T111" fmla="*/ 8231 h 27"/>
              <a:gd name="T112" fmla="*/ 41275 w 21"/>
              <a:gd name="T113" fmla="*/ 0 h 27"/>
              <a:gd name="T114" fmla="*/ 41275 w 21"/>
              <a:gd name="T115" fmla="*/ 0 h 27"/>
              <a:gd name="T116" fmla="*/ 31448 w 21"/>
              <a:gd name="T117" fmla="*/ 0 h 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27"/>
              <a:gd name="T179" fmla="*/ 21 w 21"/>
              <a:gd name="T180" fmla="*/ 27 h 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27">
                <a:moveTo>
                  <a:pt x="16" y="0"/>
                </a:moveTo>
                <a:lnTo>
                  <a:pt x="16" y="0"/>
                </a:lnTo>
                <a:lnTo>
                  <a:pt x="16" y="5"/>
                </a:lnTo>
                <a:lnTo>
                  <a:pt x="11" y="11"/>
                </a:lnTo>
                <a:lnTo>
                  <a:pt x="11" y="16"/>
                </a:lnTo>
                <a:lnTo>
                  <a:pt x="11" y="21"/>
                </a:lnTo>
                <a:lnTo>
                  <a:pt x="5" y="21"/>
                </a:lnTo>
                <a:lnTo>
                  <a:pt x="5" y="16"/>
                </a:lnTo>
                <a:lnTo>
                  <a:pt x="5" y="21"/>
                </a:lnTo>
                <a:lnTo>
                  <a:pt x="5" y="16"/>
                </a:lnTo>
                <a:lnTo>
                  <a:pt x="0" y="16"/>
                </a:lnTo>
                <a:lnTo>
                  <a:pt x="0" y="21"/>
                </a:lnTo>
                <a:lnTo>
                  <a:pt x="5" y="27"/>
                </a:lnTo>
                <a:lnTo>
                  <a:pt x="11" y="27"/>
                </a:lnTo>
                <a:lnTo>
                  <a:pt x="16" y="21"/>
                </a:lnTo>
                <a:lnTo>
                  <a:pt x="16" y="16"/>
                </a:lnTo>
                <a:lnTo>
                  <a:pt x="16" y="11"/>
                </a:lnTo>
                <a:lnTo>
                  <a:pt x="16" y="5"/>
                </a:lnTo>
                <a:lnTo>
                  <a:pt x="21" y="5"/>
                </a:lnTo>
                <a:lnTo>
                  <a:pt x="21" y="0"/>
                </a:lnTo>
                <a:lnTo>
                  <a:pt x="16" y="0"/>
                </a:lnTo>
                <a:close/>
              </a:path>
            </a:pathLst>
          </a:custGeom>
          <a:solidFill>
            <a:srgbClr val="0000FF"/>
          </a:solidFill>
          <a:ln w="9525">
            <a:noFill/>
            <a:round/>
            <a:headEnd/>
            <a:tailEnd/>
          </a:ln>
        </p:spPr>
        <p:txBody>
          <a:bodyPr/>
          <a:lstStyle/>
          <a:p>
            <a:endParaRPr lang="it-IT"/>
          </a:p>
        </p:txBody>
      </p:sp>
      <p:sp>
        <p:nvSpPr>
          <p:cNvPr id="272558" name="Freeform 32"/>
          <p:cNvSpPr>
            <a:spLocks/>
          </p:cNvSpPr>
          <p:nvPr/>
        </p:nvSpPr>
        <p:spPr bwMode="auto">
          <a:xfrm>
            <a:off x="3432175" y="1779588"/>
            <a:ext cx="44450" cy="44450"/>
          </a:xfrm>
          <a:custGeom>
            <a:avLst/>
            <a:gdLst>
              <a:gd name="T0" fmla="*/ 44450 w 22"/>
              <a:gd name="T1" fmla="*/ 8231 h 27"/>
              <a:gd name="T2" fmla="*/ 32327 w 22"/>
              <a:gd name="T3" fmla="*/ 0 h 27"/>
              <a:gd name="T4" fmla="*/ 32327 w 22"/>
              <a:gd name="T5" fmla="*/ 0 h 27"/>
              <a:gd name="T6" fmla="*/ 32327 w 22"/>
              <a:gd name="T7" fmla="*/ 0 h 27"/>
              <a:gd name="T8" fmla="*/ 22225 w 22"/>
              <a:gd name="T9" fmla="*/ 0 h 27"/>
              <a:gd name="T10" fmla="*/ 12123 w 22"/>
              <a:gd name="T11" fmla="*/ 0 h 27"/>
              <a:gd name="T12" fmla="*/ 0 w 22"/>
              <a:gd name="T13" fmla="*/ 0 h 27"/>
              <a:gd name="T14" fmla="*/ 0 w 22"/>
              <a:gd name="T15" fmla="*/ 8231 h 27"/>
              <a:gd name="T16" fmla="*/ 0 w 22"/>
              <a:gd name="T17" fmla="*/ 18109 h 27"/>
              <a:gd name="T18" fmla="*/ 0 w 22"/>
              <a:gd name="T19" fmla="*/ 18109 h 27"/>
              <a:gd name="T20" fmla="*/ 22225 w 22"/>
              <a:gd name="T21" fmla="*/ 26341 h 27"/>
              <a:gd name="T22" fmla="*/ 22225 w 22"/>
              <a:gd name="T23" fmla="*/ 26341 h 27"/>
              <a:gd name="T24" fmla="*/ 22225 w 22"/>
              <a:gd name="T25" fmla="*/ 34572 h 27"/>
              <a:gd name="T26" fmla="*/ 22225 w 22"/>
              <a:gd name="T27" fmla="*/ 34572 h 27"/>
              <a:gd name="T28" fmla="*/ 12123 w 22"/>
              <a:gd name="T29" fmla="*/ 34572 h 27"/>
              <a:gd name="T30" fmla="*/ 12123 w 22"/>
              <a:gd name="T31" fmla="*/ 26341 h 27"/>
              <a:gd name="T32" fmla="*/ 12123 w 22"/>
              <a:gd name="T33" fmla="*/ 26341 h 27"/>
              <a:gd name="T34" fmla="*/ 0 w 22"/>
              <a:gd name="T35" fmla="*/ 26341 h 27"/>
              <a:gd name="T36" fmla="*/ 0 w 22"/>
              <a:gd name="T37" fmla="*/ 34572 h 27"/>
              <a:gd name="T38" fmla="*/ 0 w 22"/>
              <a:gd name="T39" fmla="*/ 44450 h 27"/>
              <a:gd name="T40" fmla="*/ 12123 w 22"/>
              <a:gd name="T41" fmla="*/ 44450 h 27"/>
              <a:gd name="T42" fmla="*/ 22225 w 22"/>
              <a:gd name="T43" fmla="*/ 44450 h 27"/>
              <a:gd name="T44" fmla="*/ 32327 w 22"/>
              <a:gd name="T45" fmla="*/ 34572 h 27"/>
              <a:gd name="T46" fmla="*/ 32327 w 22"/>
              <a:gd name="T47" fmla="*/ 34572 h 27"/>
              <a:gd name="T48" fmla="*/ 32327 w 22"/>
              <a:gd name="T49" fmla="*/ 26341 h 27"/>
              <a:gd name="T50" fmla="*/ 32327 w 22"/>
              <a:gd name="T51" fmla="*/ 18109 h 27"/>
              <a:gd name="T52" fmla="*/ 32327 w 22"/>
              <a:gd name="T53" fmla="*/ 18109 h 27"/>
              <a:gd name="T54" fmla="*/ 12123 w 22"/>
              <a:gd name="T55" fmla="*/ 8231 h 27"/>
              <a:gd name="T56" fmla="*/ 12123 w 22"/>
              <a:gd name="T57" fmla="*/ 8231 h 27"/>
              <a:gd name="T58" fmla="*/ 12123 w 22"/>
              <a:gd name="T59" fmla="*/ 0 h 27"/>
              <a:gd name="T60" fmla="*/ 22225 w 22"/>
              <a:gd name="T61" fmla="*/ 0 h 27"/>
              <a:gd name="T62" fmla="*/ 22225 w 22"/>
              <a:gd name="T63" fmla="*/ 0 h 27"/>
              <a:gd name="T64" fmla="*/ 32327 w 22"/>
              <a:gd name="T65" fmla="*/ 8231 h 27"/>
              <a:gd name="T66" fmla="*/ 44450 w 22"/>
              <a:gd name="T67" fmla="*/ 8231 h 27"/>
              <a:gd name="T68" fmla="*/ 44450 w 22"/>
              <a:gd name="T69" fmla="*/ 8231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27"/>
              <a:gd name="T107" fmla="*/ 22 w 22"/>
              <a:gd name="T108" fmla="*/ 27 h 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27">
                <a:moveTo>
                  <a:pt x="22" y="5"/>
                </a:moveTo>
                <a:lnTo>
                  <a:pt x="16" y="0"/>
                </a:lnTo>
                <a:lnTo>
                  <a:pt x="11" y="0"/>
                </a:lnTo>
                <a:lnTo>
                  <a:pt x="6" y="0"/>
                </a:lnTo>
                <a:lnTo>
                  <a:pt x="0" y="0"/>
                </a:lnTo>
                <a:lnTo>
                  <a:pt x="0" y="5"/>
                </a:lnTo>
                <a:lnTo>
                  <a:pt x="0" y="11"/>
                </a:lnTo>
                <a:lnTo>
                  <a:pt x="11" y="16"/>
                </a:lnTo>
                <a:lnTo>
                  <a:pt x="11" y="21"/>
                </a:lnTo>
                <a:lnTo>
                  <a:pt x="6" y="21"/>
                </a:lnTo>
                <a:lnTo>
                  <a:pt x="6" y="16"/>
                </a:lnTo>
                <a:lnTo>
                  <a:pt x="0" y="16"/>
                </a:lnTo>
                <a:lnTo>
                  <a:pt x="0" y="21"/>
                </a:lnTo>
                <a:lnTo>
                  <a:pt x="0" y="27"/>
                </a:lnTo>
                <a:lnTo>
                  <a:pt x="6" y="27"/>
                </a:lnTo>
                <a:lnTo>
                  <a:pt x="11" y="27"/>
                </a:lnTo>
                <a:lnTo>
                  <a:pt x="16" y="21"/>
                </a:lnTo>
                <a:lnTo>
                  <a:pt x="16" y="16"/>
                </a:lnTo>
                <a:lnTo>
                  <a:pt x="16" y="11"/>
                </a:lnTo>
                <a:lnTo>
                  <a:pt x="6" y="5"/>
                </a:lnTo>
                <a:lnTo>
                  <a:pt x="6" y="0"/>
                </a:lnTo>
                <a:lnTo>
                  <a:pt x="11" y="0"/>
                </a:lnTo>
                <a:lnTo>
                  <a:pt x="16" y="5"/>
                </a:lnTo>
                <a:lnTo>
                  <a:pt x="22" y="5"/>
                </a:lnTo>
                <a:close/>
              </a:path>
            </a:pathLst>
          </a:custGeom>
          <a:solidFill>
            <a:srgbClr val="0000FF"/>
          </a:solidFill>
          <a:ln w="9525">
            <a:noFill/>
            <a:round/>
            <a:headEnd/>
            <a:tailEnd/>
          </a:ln>
        </p:spPr>
        <p:txBody>
          <a:bodyPr/>
          <a:lstStyle/>
          <a:p>
            <a:endParaRPr lang="it-IT"/>
          </a:p>
        </p:txBody>
      </p:sp>
      <p:sp>
        <p:nvSpPr>
          <p:cNvPr id="272559" name="Freeform 33"/>
          <p:cNvSpPr>
            <a:spLocks/>
          </p:cNvSpPr>
          <p:nvPr/>
        </p:nvSpPr>
        <p:spPr bwMode="auto">
          <a:xfrm>
            <a:off x="3476625" y="1779588"/>
            <a:ext cx="41275" cy="44450"/>
          </a:xfrm>
          <a:custGeom>
            <a:avLst/>
            <a:gdLst>
              <a:gd name="T0" fmla="*/ 41275 w 21"/>
              <a:gd name="T1" fmla="*/ 8231 h 27"/>
              <a:gd name="T2" fmla="*/ 41275 w 21"/>
              <a:gd name="T3" fmla="*/ 0 h 27"/>
              <a:gd name="T4" fmla="*/ 41275 w 21"/>
              <a:gd name="T5" fmla="*/ 0 h 27"/>
              <a:gd name="T6" fmla="*/ 31448 w 21"/>
              <a:gd name="T7" fmla="*/ 0 h 27"/>
              <a:gd name="T8" fmla="*/ 19655 w 21"/>
              <a:gd name="T9" fmla="*/ 0 h 27"/>
              <a:gd name="T10" fmla="*/ 9827 w 21"/>
              <a:gd name="T11" fmla="*/ 0 h 27"/>
              <a:gd name="T12" fmla="*/ 9827 w 21"/>
              <a:gd name="T13" fmla="*/ 8231 h 27"/>
              <a:gd name="T14" fmla="*/ 0 w 21"/>
              <a:gd name="T15" fmla="*/ 18109 h 27"/>
              <a:gd name="T16" fmla="*/ 9827 w 21"/>
              <a:gd name="T17" fmla="*/ 18109 h 27"/>
              <a:gd name="T18" fmla="*/ 31448 w 21"/>
              <a:gd name="T19" fmla="*/ 26341 h 27"/>
              <a:gd name="T20" fmla="*/ 31448 w 21"/>
              <a:gd name="T21" fmla="*/ 26341 h 27"/>
              <a:gd name="T22" fmla="*/ 31448 w 21"/>
              <a:gd name="T23" fmla="*/ 34572 h 27"/>
              <a:gd name="T24" fmla="*/ 19655 w 21"/>
              <a:gd name="T25" fmla="*/ 34572 h 27"/>
              <a:gd name="T26" fmla="*/ 19655 w 21"/>
              <a:gd name="T27" fmla="*/ 34572 h 27"/>
              <a:gd name="T28" fmla="*/ 9827 w 21"/>
              <a:gd name="T29" fmla="*/ 34572 h 27"/>
              <a:gd name="T30" fmla="*/ 9827 w 21"/>
              <a:gd name="T31" fmla="*/ 26341 h 27"/>
              <a:gd name="T32" fmla="*/ 0 w 21"/>
              <a:gd name="T33" fmla="*/ 26341 h 27"/>
              <a:gd name="T34" fmla="*/ 0 w 21"/>
              <a:gd name="T35" fmla="*/ 34572 h 27"/>
              <a:gd name="T36" fmla="*/ 0 w 21"/>
              <a:gd name="T37" fmla="*/ 44450 h 27"/>
              <a:gd name="T38" fmla="*/ 9827 w 21"/>
              <a:gd name="T39" fmla="*/ 44450 h 27"/>
              <a:gd name="T40" fmla="*/ 19655 w 21"/>
              <a:gd name="T41" fmla="*/ 44450 h 27"/>
              <a:gd name="T42" fmla="*/ 31448 w 21"/>
              <a:gd name="T43" fmla="*/ 44450 h 27"/>
              <a:gd name="T44" fmla="*/ 31448 w 21"/>
              <a:gd name="T45" fmla="*/ 34572 h 27"/>
              <a:gd name="T46" fmla="*/ 41275 w 21"/>
              <a:gd name="T47" fmla="*/ 26341 h 27"/>
              <a:gd name="T48" fmla="*/ 41275 w 21"/>
              <a:gd name="T49" fmla="*/ 26341 h 27"/>
              <a:gd name="T50" fmla="*/ 31448 w 21"/>
              <a:gd name="T51" fmla="*/ 18109 h 27"/>
              <a:gd name="T52" fmla="*/ 19655 w 21"/>
              <a:gd name="T53" fmla="*/ 8231 h 27"/>
              <a:gd name="T54" fmla="*/ 9827 w 21"/>
              <a:gd name="T55" fmla="*/ 8231 h 27"/>
              <a:gd name="T56" fmla="*/ 19655 w 21"/>
              <a:gd name="T57" fmla="*/ 0 h 27"/>
              <a:gd name="T58" fmla="*/ 19655 w 21"/>
              <a:gd name="T59" fmla="*/ 0 h 27"/>
              <a:gd name="T60" fmla="*/ 31448 w 21"/>
              <a:gd name="T61" fmla="*/ 0 h 27"/>
              <a:gd name="T62" fmla="*/ 31448 w 21"/>
              <a:gd name="T63" fmla="*/ 8231 h 27"/>
              <a:gd name="T64" fmla="*/ 41275 w 21"/>
              <a:gd name="T65" fmla="*/ 8231 h 27"/>
              <a:gd name="T66" fmla="*/ 41275 w 21"/>
              <a:gd name="T67" fmla="*/ 823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7"/>
              <a:gd name="T104" fmla="*/ 21 w 21"/>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7">
                <a:moveTo>
                  <a:pt x="21" y="5"/>
                </a:moveTo>
                <a:lnTo>
                  <a:pt x="21" y="0"/>
                </a:lnTo>
                <a:lnTo>
                  <a:pt x="16" y="0"/>
                </a:lnTo>
                <a:lnTo>
                  <a:pt x="10" y="0"/>
                </a:lnTo>
                <a:lnTo>
                  <a:pt x="5" y="0"/>
                </a:lnTo>
                <a:lnTo>
                  <a:pt x="5" y="5"/>
                </a:lnTo>
                <a:lnTo>
                  <a:pt x="0" y="11"/>
                </a:lnTo>
                <a:lnTo>
                  <a:pt x="5" y="11"/>
                </a:lnTo>
                <a:lnTo>
                  <a:pt x="16" y="16"/>
                </a:lnTo>
                <a:lnTo>
                  <a:pt x="16" y="21"/>
                </a:lnTo>
                <a:lnTo>
                  <a:pt x="10" y="21"/>
                </a:lnTo>
                <a:lnTo>
                  <a:pt x="5" y="21"/>
                </a:lnTo>
                <a:lnTo>
                  <a:pt x="5" y="16"/>
                </a:lnTo>
                <a:lnTo>
                  <a:pt x="0" y="16"/>
                </a:lnTo>
                <a:lnTo>
                  <a:pt x="0" y="21"/>
                </a:lnTo>
                <a:lnTo>
                  <a:pt x="0" y="27"/>
                </a:lnTo>
                <a:lnTo>
                  <a:pt x="5" y="27"/>
                </a:lnTo>
                <a:lnTo>
                  <a:pt x="10" y="27"/>
                </a:lnTo>
                <a:lnTo>
                  <a:pt x="16" y="27"/>
                </a:lnTo>
                <a:lnTo>
                  <a:pt x="16" y="21"/>
                </a:lnTo>
                <a:lnTo>
                  <a:pt x="21" y="16"/>
                </a:lnTo>
                <a:lnTo>
                  <a:pt x="16" y="11"/>
                </a:lnTo>
                <a:lnTo>
                  <a:pt x="10" y="5"/>
                </a:lnTo>
                <a:lnTo>
                  <a:pt x="5" y="5"/>
                </a:lnTo>
                <a:lnTo>
                  <a:pt x="10" y="0"/>
                </a:lnTo>
                <a:lnTo>
                  <a:pt x="16" y="0"/>
                </a:lnTo>
                <a:lnTo>
                  <a:pt x="16" y="5"/>
                </a:lnTo>
                <a:lnTo>
                  <a:pt x="21" y="5"/>
                </a:lnTo>
                <a:close/>
              </a:path>
            </a:pathLst>
          </a:custGeom>
          <a:solidFill>
            <a:srgbClr val="0000FF"/>
          </a:solidFill>
          <a:ln w="9525">
            <a:noFill/>
            <a:round/>
            <a:headEnd/>
            <a:tailEnd/>
          </a:ln>
        </p:spPr>
        <p:txBody>
          <a:bodyPr/>
          <a:lstStyle/>
          <a:p>
            <a:endParaRPr lang="it-IT"/>
          </a:p>
        </p:txBody>
      </p:sp>
      <p:sp>
        <p:nvSpPr>
          <p:cNvPr id="272560" name="Freeform 34"/>
          <p:cNvSpPr>
            <a:spLocks/>
          </p:cNvSpPr>
          <p:nvPr/>
        </p:nvSpPr>
        <p:spPr bwMode="auto">
          <a:xfrm>
            <a:off x="3517900" y="1779588"/>
            <a:ext cx="53975" cy="44450"/>
          </a:xfrm>
          <a:custGeom>
            <a:avLst/>
            <a:gdLst>
              <a:gd name="T0" fmla="*/ 11994 w 27"/>
              <a:gd name="T1" fmla="*/ 0 h 27"/>
              <a:gd name="T2" fmla="*/ 0 w 27"/>
              <a:gd name="T3" fmla="*/ 44450 h 27"/>
              <a:gd name="T4" fmla="*/ 43980 w 27"/>
              <a:gd name="T5" fmla="*/ 44450 h 27"/>
              <a:gd name="T6" fmla="*/ 43980 w 27"/>
              <a:gd name="T7" fmla="*/ 34572 h 27"/>
              <a:gd name="T8" fmla="*/ 11994 w 27"/>
              <a:gd name="T9" fmla="*/ 34572 h 27"/>
              <a:gd name="T10" fmla="*/ 21990 w 27"/>
              <a:gd name="T11" fmla="*/ 18109 h 27"/>
              <a:gd name="T12" fmla="*/ 43980 w 27"/>
              <a:gd name="T13" fmla="*/ 18109 h 27"/>
              <a:gd name="T14" fmla="*/ 43980 w 27"/>
              <a:gd name="T15" fmla="*/ 18109 h 27"/>
              <a:gd name="T16" fmla="*/ 21990 w 27"/>
              <a:gd name="T17" fmla="*/ 18109 h 27"/>
              <a:gd name="T18" fmla="*/ 21990 w 27"/>
              <a:gd name="T19" fmla="*/ 0 h 27"/>
              <a:gd name="T20" fmla="*/ 43980 w 27"/>
              <a:gd name="T21" fmla="*/ 0 h 27"/>
              <a:gd name="T22" fmla="*/ 53975 w 27"/>
              <a:gd name="T23" fmla="*/ 0 h 27"/>
              <a:gd name="T24" fmla="*/ 11994 w 27"/>
              <a:gd name="T25" fmla="*/ 0 h 27"/>
              <a:gd name="T26" fmla="*/ 11994 w 27"/>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7"/>
              <a:gd name="T44" fmla="*/ 27 w 27"/>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7">
                <a:moveTo>
                  <a:pt x="6" y="0"/>
                </a:moveTo>
                <a:lnTo>
                  <a:pt x="0" y="27"/>
                </a:lnTo>
                <a:lnTo>
                  <a:pt x="22" y="27"/>
                </a:lnTo>
                <a:lnTo>
                  <a:pt x="22" y="21"/>
                </a:lnTo>
                <a:lnTo>
                  <a:pt x="6" y="21"/>
                </a:lnTo>
                <a:lnTo>
                  <a:pt x="11" y="11"/>
                </a:lnTo>
                <a:lnTo>
                  <a:pt x="22" y="11"/>
                </a:lnTo>
                <a:lnTo>
                  <a:pt x="11" y="11"/>
                </a:lnTo>
                <a:lnTo>
                  <a:pt x="11" y="0"/>
                </a:lnTo>
                <a:lnTo>
                  <a:pt x="22" y="0"/>
                </a:lnTo>
                <a:lnTo>
                  <a:pt x="27" y="0"/>
                </a:lnTo>
                <a:lnTo>
                  <a:pt x="6" y="0"/>
                </a:lnTo>
                <a:close/>
              </a:path>
            </a:pathLst>
          </a:custGeom>
          <a:solidFill>
            <a:srgbClr val="0000FF"/>
          </a:solidFill>
          <a:ln w="9525">
            <a:noFill/>
            <a:round/>
            <a:headEnd/>
            <a:tailEnd/>
          </a:ln>
        </p:spPr>
        <p:txBody>
          <a:bodyPr/>
          <a:lstStyle/>
          <a:p>
            <a:endParaRPr lang="it-IT"/>
          </a:p>
        </p:txBody>
      </p:sp>
      <p:sp>
        <p:nvSpPr>
          <p:cNvPr id="272561" name="Freeform 35"/>
          <p:cNvSpPr>
            <a:spLocks/>
          </p:cNvSpPr>
          <p:nvPr/>
        </p:nvSpPr>
        <p:spPr bwMode="auto">
          <a:xfrm>
            <a:off x="3571875" y="1779588"/>
            <a:ext cx="33338" cy="44450"/>
          </a:xfrm>
          <a:custGeom>
            <a:avLst/>
            <a:gdLst>
              <a:gd name="T0" fmla="*/ 10418 w 16"/>
              <a:gd name="T1" fmla="*/ 0 h 27"/>
              <a:gd name="T2" fmla="*/ 0 w 16"/>
              <a:gd name="T3" fmla="*/ 44450 h 27"/>
              <a:gd name="T4" fmla="*/ 33338 w 16"/>
              <a:gd name="T5" fmla="*/ 44450 h 27"/>
              <a:gd name="T6" fmla="*/ 33338 w 16"/>
              <a:gd name="T7" fmla="*/ 34572 h 27"/>
              <a:gd name="T8" fmla="*/ 10418 w 16"/>
              <a:gd name="T9" fmla="*/ 34572 h 27"/>
              <a:gd name="T10" fmla="*/ 22920 w 16"/>
              <a:gd name="T11" fmla="*/ 0 h 27"/>
              <a:gd name="T12" fmla="*/ 10418 w 16"/>
              <a:gd name="T13" fmla="*/ 0 h 27"/>
              <a:gd name="T14" fmla="*/ 10418 w 16"/>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7"/>
              <a:gd name="T26" fmla="*/ 16 w 1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7">
                <a:moveTo>
                  <a:pt x="5" y="0"/>
                </a:moveTo>
                <a:lnTo>
                  <a:pt x="0" y="27"/>
                </a:lnTo>
                <a:lnTo>
                  <a:pt x="16" y="27"/>
                </a:lnTo>
                <a:lnTo>
                  <a:pt x="16" y="21"/>
                </a:lnTo>
                <a:lnTo>
                  <a:pt x="5" y="21"/>
                </a:lnTo>
                <a:lnTo>
                  <a:pt x="11" y="0"/>
                </a:lnTo>
                <a:lnTo>
                  <a:pt x="5" y="0"/>
                </a:lnTo>
                <a:close/>
              </a:path>
            </a:pathLst>
          </a:custGeom>
          <a:solidFill>
            <a:srgbClr val="0000FF"/>
          </a:solidFill>
          <a:ln w="9525">
            <a:noFill/>
            <a:round/>
            <a:headEnd/>
            <a:tailEnd/>
          </a:ln>
        </p:spPr>
        <p:txBody>
          <a:bodyPr/>
          <a:lstStyle/>
          <a:p>
            <a:endParaRPr lang="it-IT"/>
          </a:p>
        </p:txBody>
      </p:sp>
      <p:sp>
        <p:nvSpPr>
          <p:cNvPr id="272562" name="Freeform 36"/>
          <p:cNvSpPr>
            <a:spLocks/>
          </p:cNvSpPr>
          <p:nvPr/>
        </p:nvSpPr>
        <p:spPr bwMode="auto">
          <a:xfrm>
            <a:off x="3614738" y="1779588"/>
            <a:ext cx="52387" cy="44450"/>
          </a:xfrm>
          <a:custGeom>
            <a:avLst/>
            <a:gdLst>
              <a:gd name="T0" fmla="*/ 11642 w 27"/>
              <a:gd name="T1" fmla="*/ 0 h 27"/>
              <a:gd name="T2" fmla="*/ 0 w 27"/>
              <a:gd name="T3" fmla="*/ 44450 h 27"/>
              <a:gd name="T4" fmla="*/ 11642 w 27"/>
              <a:gd name="T5" fmla="*/ 44450 h 27"/>
              <a:gd name="T6" fmla="*/ 11642 w 27"/>
              <a:gd name="T7" fmla="*/ 8231 h 27"/>
              <a:gd name="T8" fmla="*/ 21343 w 27"/>
              <a:gd name="T9" fmla="*/ 44450 h 27"/>
              <a:gd name="T10" fmla="*/ 31044 w 27"/>
              <a:gd name="T11" fmla="*/ 44450 h 27"/>
              <a:gd name="T12" fmla="*/ 42686 w 27"/>
              <a:gd name="T13" fmla="*/ 8231 h 27"/>
              <a:gd name="T14" fmla="*/ 31044 w 27"/>
              <a:gd name="T15" fmla="*/ 44450 h 27"/>
              <a:gd name="T16" fmla="*/ 42686 w 27"/>
              <a:gd name="T17" fmla="*/ 44450 h 27"/>
              <a:gd name="T18" fmla="*/ 52387 w 27"/>
              <a:gd name="T19" fmla="*/ 0 h 27"/>
              <a:gd name="T20" fmla="*/ 42686 w 27"/>
              <a:gd name="T21" fmla="*/ 0 h 27"/>
              <a:gd name="T22" fmla="*/ 21343 w 27"/>
              <a:gd name="T23" fmla="*/ 26341 h 27"/>
              <a:gd name="T24" fmla="*/ 21343 w 27"/>
              <a:gd name="T25" fmla="*/ 0 h 27"/>
              <a:gd name="T26" fmla="*/ 11642 w 27"/>
              <a:gd name="T27" fmla="*/ 0 h 27"/>
              <a:gd name="T28" fmla="*/ 11642 w 27"/>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7"/>
              <a:gd name="T47" fmla="*/ 27 w 27"/>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7">
                <a:moveTo>
                  <a:pt x="6" y="0"/>
                </a:moveTo>
                <a:lnTo>
                  <a:pt x="0" y="27"/>
                </a:lnTo>
                <a:lnTo>
                  <a:pt x="6" y="27"/>
                </a:lnTo>
                <a:lnTo>
                  <a:pt x="6" y="5"/>
                </a:lnTo>
                <a:lnTo>
                  <a:pt x="11" y="27"/>
                </a:lnTo>
                <a:lnTo>
                  <a:pt x="16" y="27"/>
                </a:lnTo>
                <a:lnTo>
                  <a:pt x="22" y="5"/>
                </a:lnTo>
                <a:lnTo>
                  <a:pt x="16" y="27"/>
                </a:lnTo>
                <a:lnTo>
                  <a:pt x="22" y="27"/>
                </a:lnTo>
                <a:lnTo>
                  <a:pt x="27" y="0"/>
                </a:lnTo>
                <a:lnTo>
                  <a:pt x="22" y="0"/>
                </a:lnTo>
                <a:lnTo>
                  <a:pt x="11" y="16"/>
                </a:lnTo>
                <a:lnTo>
                  <a:pt x="11" y="0"/>
                </a:lnTo>
                <a:lnTo>
                  <a:pt x="6" y="0"/>
                </a:lnTo>
                <a:close/>
              </a:path>
            </a:pathLst>
          </a:custGeom>
          <a:solidFill>
            <a:srgbClr val="0000FF"/>
          </a:solidFill>
          <a:ln w="9525">
            <a:noFill/>
            <a:round/>
            <a:headEnd/>
            <a:tailEnd/>
          </a:ln>
        </p:spPr>
        <p:txBody>
          <a:bodyPr/>
          <a:lstStyle/>
          <a:p>
            <a:endParaRPr lang="it-IT"/>
          </a:p>
        </p:txBody>
      </p:sp>
      <p:sp>
        <p:nvSpPr>
          <p:cNvPr id="272563" name="Freeform 37"/>
          <p:cNvSpPr>
            <a:spLocks/>
          </p:cNvSpPr>
          <p:nvPr/>
        </p:nvSpPr>
        <p:spPr bwMode="auto">
          <a:xfrm>
            <a:off x="3679825" y="1779588"/>
            <a:ext cx="41275" cy="44450"/>
          </a:xfrm>
          <a:custGeom>
            <a:avLst/>
            <a:gdLst>
              <a:gd name="T0" fmla="*/ 9827 w 21"/>
              <a:gd name="T1" fmla="*/ 0 h 27"/>
              <a:gd name="T2" fmla="*/ 0 w 21"/>
              <a:gd name="T3" fmla="*/ 44450 h 27"/>
              <a:gd name="T4" fmla="*/ 31448 w 21"/>
              <a:gd name="T5" fmla="*/ 44450 h 27"/>
              <a:gd name="T6" fmla="*/ 31448 w 21"/>
              <a:gd name="T7" fmla="*/ 34572 h 27"/>
              <a:gd name="T8" fmla="*/ 9827 w 21"/>
              <a:gd name="T9" fmla="*/ 34572 h 27"/>
              <a:gd name="T10" fmla="*/ 9827 w 21"/>
              <a:gd name="T11" fmla="*/ 18109 h 27"/>
              <a:gd name="T12" fmla="*/ 31448 w 21"/>
              <a:gd name="T13" fmla="*/ 18109 h 27"/>
              <a:gd name="T14" fmla="*/ 31448 w 21"/>
              <a:gd name="T15" fmla="*/ 18109 h 27"/>
              <a:gd name="T16" fmla="*/ 9827 w 21"/>
              <a:gd name="T17" fmla="*/ 18109 h 27"/>
              <a:gd name="T18" fmla="*/ 9827 w 21"/>
              <a:gd name="T19" fmla="*/ 0 h 27"/>
              <a:gd name="T20" fmla="*/ 41275 w 21"/>
              <a:gd name="T21" fmla="*/ 0 h 27"/>
              <a:gd name="T22" fmla="*/ 41275 w 21"/>
              <a:gd name="T23" fmla="*/ 0 h 27"/>
              <a:gd name="T24" fmla="*/ 9827 w 21"/>
              <a:gd name="T25" fmla="*/ 0 h 27"/>
              <a:gd name="T26" fmla="*/ 9827 w 21"/>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27"/>
              <a:gd name="T44" fmla="*/ 21 w 21"/>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27">
                <a:moveTo>
                  <a:pt x="5" y="0"/>
                </a:moveTo>
                <a:lnTo>
                  <a:pt x="0" y="27"/>
                </a:lnTo>
                <a:lnTo>
                  <a:pt x="16" y="27"/>
                </a:lnTo>
                <a:lnTo>
                  <a:pt x="16" y="21"/>
                </a:lnTo>
                <a:lnTo>
                  <a:pt x="5" y="21"/>
                </a:lnTo>
                <a:lnTo>
                  <a:pt x="5" y="11"/>
                </a:lnTo>
                <a:lnTo>
                  <a:pt x="16" y="11"/>
                </a:lnTo>
                <a:lnTo>
                  <a:pt x="5" y="11"/>
                </a:lnTo>
                <a:lnTo>
                  <a:pt x="5" y="0"/>
                </a:lnTo>
                <a:lnTo>
                  <a:pt x="21" y="0"/>
                </a:lnTo>
                <a:lnTo>
                  <a:pt x="5" y="0"/>
                </a:lnTo>
                <a:close/>
              </a:path>
            </a:pathLst>
          </a:custGeom>
          <a:solidFill>
            <a:srgbClr val="0000FF"/>
          </a:solidFill>
          <a:ln w="9525">
            <a:noFill/>
            <a:round/>
            <a:headEnd/>
            <a:tailEnd/>
          </a:ln>
        </p:spPr>
        <p:txBody>
          <a:bodyPr/>
          <a:lstStyle/>
          <a:p>
            <a:endParaRPr lang="it-IT"/>
          </a:p>
        </p:txBody>
      </p:sp>
      <p:sp>
        <p:nvSpPr>
          <p:cNvPr id="272564" name="Freeform 38"/>
          <p:cNvSpPr>
            <a:spLocks/>
          </p:cNvSpPr>
          <p:nvPr/>
        </p:nvSpPr>
        <p:spPr bwMode="auto">
          <a:xfrm>
            <a:off x="3721100" y="1779588"/>
            <a:ext cx="41275" cy="44450"/>
          </a:xfrm>
          <a:custGeom>
            <a:avLst/>
            <a:gdLst>
              <a:gd name="T0" fmla="*/ 9827 w 21"/>
              <a:gd name="T1" fmla="*/ 0 h 27"/>
              <a:gd name="T2" fmla="*/ 0 w 21"/>
              <a:gd name="T3" fmla="*/ 44450 h 27"/>
              <a:gd name="T4" fmla="*/ 41275 w 21"/>
              <a:gd name="T5" fmla="*/ 44450 h 27"/>
              <a:gd name="T6" fmla="*/ 41275 w 21"/>
              <a:gd name="T7" fmla="*/ 34572 h 27"/>
              <a:gd name="T8" fmla="*/ 9827 w 21"/>
              <a:gd name="T9" fmla="*/ 34572 h 27"/>
              <a:gd name="T10" fmla="*/ 9827 w 21"/>
              <a:gd name="T11" fmla="*/ 18109 h 27"/>
              <a:gd name="T12" fmla="*/ 41275 w 21"/>
              <a:gd name="T13" fmla="*/ 18109 h 27"/>
              <a:gd name="T14" fmla="*/ 41275 w 21"/>
              <a:gd name="T15" fmla="*/ 18109 h 27"/>
              <a:gd name="T16" fmla="*/ 21620 w 21"/>
              <a:gd name="T17" fmla="*/ 18109 h 27"/>
              <a:gd name="T18" fmla="*/ 21620 w 21"/>
              <a:gd name="T19" fmla="*/ 0 h 27"/>
              <a:gd name="T20" fmla="*/ 41275 w 21"/>
              <a:gd name="T21" fmla="*/ 0 h 27"/>
              <a:gd name="T22" fmla="*/ 41275 w 21"/>
              <a:gd name="T23" fmla="*/ 0 h 27"/>
              <a:gd name="T24" fmla="*/ 9827 w 21"/>
              <a:gd name="T25" fmla="*/ 0 h 27"/>
              <a:gd name="T26" fmla="*/ 9827 w 21"/>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27"/>
              <a:gd name="T44" fmla="*/ 21 w 21"/>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27">
                <a:moveTo>
                  <a:pt x="5" y="0"/>
                </a:moveTo>
                <a:lnTo>
                  <a:pt x="0" y="27"/>
                </a:lnTo>
                <a:lnTo>
                  <a:pt x="21" y="27"/>
                </a:lnTo>
                <a:lnTo>
                  <a:pt x="21" y="21"/>
                </a:lnTo>
                <a:lnTo>
                  <a:pt x="5" y="21"/>
                </a:lnTo>
                <a:lnTo>
                  <a:pt x="5" y="11"/>
                </a:lnTo>
                <a:lnTo>
                  <a:pt x="21" y="11"/>
                </a:lnTo>
                <a:lnTo>
                  <a:pt x="11" y="11"/>
                </a:lnTo>
                <a:lnTo>
                  <a:pt x="11" y="0"/>
                </a:lnTo>
                <a:lnTo>
                  <a:pt x="21" y="0"/>
                </a:lnTo>
                <a:lnTo>
                  <a:pt x="5" y="0"/>
                </a:lnTo>
                <a:close/>
              </a:path>
            </a:pathLst>
          </a:custGeom>
          <a:solidFill>
            <a:srgbClr val="0000FF"/>
          </a:solidFill>
          <a:ln w="9525">
            <a:noFill/>
            <a:round/>
            <a:headEnd/>
            <a:tailEnd/>
          </a:ln>
        </p:spPr>
        <p:txBody>
          <a:bodyPr/>
          <a:lstStyle/>
          <a:p>
            <a:endParaRPr lang="it-IT"/>
          </a:p>
        </p:txBody>
      </p:sp>
      <p:sp>
        <p:nvSpPr>
          <p:cNvPr id="272565" name="Freeform 39"/>
          <p:cNvSpPr>
            <a:spLocks noEditPoints="1"/>
          </p:cNvSpPr>
          <p:nvPr/>
        </p:nvSpPr>
        <p:spPr bwMode="auto">
          <a:xfrm>
            <a:off x="3775075" y="1779588"/>
            <a:ext cx="41275" cy="44450"/>
          </a:xfrm>
          <a:custGeom>
            <a:avLst/>
            <a:gdLst>
              <a:gd name="T0" fmla="*/ 9827 w 21"/>
              <a:gd name="T1" fmla="*/ 0 h 27"/>
              <a:gd name="T2" fmla="*/ 0 w 21"/>
              <a:gd name="T3" fmla="*/ 44450 h 27"/>
              <a:gd name="T4" fmla="*/ 9827 w 21"/>
              <a:gd name="T5" fmla="*/ 44450 h 27"/>
              <a:gd name="T6" fmla="*/ 9827 w 21"/>
              <a:gd name="T7" fmla="*/ 26341 h 27"/>
              <a:gd name="T8" fmla="*/ 21620 w 21"/>
              <a:gd name="T9" fmla="*/ 26341 h 27"/>
              <a:gd name="T10" fmla="*/ 21620 w 21"/>
              <a:gd name="T11" fmla="*/ 34572 h 27"/>
              <a:gd name="T12" fmla="*/ 21620 w 21"/>
              <a:gd name="T13" fmla="*/ 44450 h 27"/>
              <a:gd name="T14" fmla="*/ 31448 w 21"/>
              <a:gd name="T15" fmla="*/ 44450 h 27"/>
              <a:gd name="T16" fmla="*/ 31448 w 21"/>
              <a:gd name="T17" fmla="*/ 44450 h 27"/>
              <a:gd name="T18" fmla="*/ 31448 w 21"/>
              <a:gd name="T19" fmla="*/ 34572 h 27"/>
              <a:gd name="T20" fmla="*/ 31448 w 21"/>
              <a:gd name="T21" fmla="*/ 26341 h 27"/>
              <a:gd name="T22" fmla="*/ 31448 w 21"/>
              <a:gd name="T23" fmla="*/ 26341 h 27"/>
              <a:gd name="T24" fmla="*/ 31448 w 21"/>
              <a:gd name="T25" fmla="*/ 18109 h 27"/>
              <a:gd name="T26" fmla="*/ 41275 w 21"/>
              <a:gd name="T27" fmla="*/ 18109 h 27"/>
              <a:gd name="T28" fmla="*/ 41275 w 21"/>
              <a:gd name="T29" fmla="*/ 8231 h 27"/>
              <a:gd name="T30" fmla="*/ 41275 w 21"/>
              <a:gd name="T31" fmla="*/ 8231 h 27"/>
              <a:gd name="T32" fmla="*/ 41275 w 21"/>
              <a:gd name="T33" fmla="*/ 0 h 27"/>
              <a:gd name="T34" fmla="*/ 31448 w 21"/>
              <a:gd name="T35" fmla="*/ 0 h 27"/>
              <a:gd name="T36" fmla="*/ 9827 w 21"/>
              <a:gd name="T37" fmla="*/ 0 h 27"/>
              <a:gd name="T38" fmla="*/ 9827 w 21"/>
              <a:gd name="T39" fmla="*/ 0 h 27"/>
              <a:gd name="T40" fmla="*/ 9827 w 21"/>
              <a:gd name="T41" fmla="*/ 0 h 27"/>
              <a:gd name="T42" fmla="*/ 21620 w 21"/>
              <a:gd name="T43" fmla="*/ 0 h 27"/>
              <a:gd name="T44" fmla="*/ 31448 w 21"/>
              <a:gd name="T45" fmla="*/ 0 h 27"/>
              <a:gd name="T46" fmla="*/ 31448 w 21"/>
              <a:gd name="T47" fmla="*/ 8231 h 27"/>
              <a:gd name="T48" fmla="*/ 31448 w 21"/>
              <a:gd name="T49" fmla="*/ 8231 h 27"/>
              <a:gd name="T50" fmla="*/ 31448 w 21"/>
              <a:gd name="T51" fmla="*/ 8231 h 27"/>
              <a:gd name="T52" fmla="*/ 31448 w 21"/>
              <a:gd name="T53" fmla="*/ 8231 h 27"/>
              <a:gd name="T54" fmla="*/ 31448 w 21"/>
              <a:gd name="T55" fmla="*/ 18109 h 27"/>
              <a:gd name="T56" fmla="*/ 31448 w 21"/>
              <a:gd name="T57" fmla="*/ 18109 h 27"/>
              <a:gd name="T58" fmla="*/ 21620 w 21"/>
              <a:gd name="T59" fmla="*/ 18109 h 27"/>
              <a:gd name="T60" fmla="*/ 9827 w 21"/>
              <a:gd name="T61" fmla="*/ 18109 h 27"/>
              <a:gd name="T62" fmla="*/ 9827 w 21"/>
              <a:gd name="T63" fmla="*/ 0 h 27"/>
              <a:gd name="T64" fmla="*/ 9827 w 21"/>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7"/>
              <a:gd name="T101" fmla="*/ 21 w 21"/>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7">
                <a:moveTo>
                  <a:pt x="5" y="0"/>
                </a:moveTo>
                <a:lnTo>
                  <a:pt x="0" y="27"/>
                </a:lnTo>
                <a:lnTo>
                  <a:pt x="5" y="27"/>
                </a:lnTo>
                <a:lnTo>
                  <a:pt x="5" y="16"/>
                </a:lnTo>
                <a:lnTo>
                  <a:pt x="11" y="16"/>
                </a:lnTo>
                <a:lnTo>
                  <a:pt x="11" y="21"/>
                </a:lnTo>
                <a:lnTo>
                  <a:pt x="11" y="27"/>
                </a:lnTo>
                <a:lnTo>
                  <a:pt x="16" y="27"/>
                </a:lnTo>
                <a:lnTo>
                  <a:pt x="16" y="21"/>
                </a:lnTo>
                <a:lnTo>
                  <a:pt x="16" y="16"/>
                </a:lnTo>
                <a:lnTo>
                  <a:pt x="16" y="11"/>
                </a:lnTo>
                <a:lnTo>
                  <a:pt x="21" y="11"/>
                </a:lnTo>
                <a:lnTo>
                  <a:pt x="21" y="5"/>
                </a:lnTo>
                <a:lnTo>
                  <a:pt x="21" y="0"/>
                </a:lnTo>
                <a:lnTo>
                  <a:pt x="16" y="0"/>
                </a:lnTo>
                <a:lnTo>
                  <a:pt x="5" y="0"/>
                </a:lnTo>
                <a:close/>
                <a:moveTo>
                  <a:pt x="5" y="0"/>
                </a:moveTo>
                <a:lnTo>
                  <a:pt x="11" y="0"/>
                </a:lnTo>
                <a:lnTo>
                  <a:pt x="16" y="0"/>
                </a:lnTo>
                <a:lnTo>
                  <a:pt x="16" y="5"/>
                </a:lnTo>
                <a:lnTo>
                  <a:pt x="16" y="11"/>
                </a:lnTo>
                <a:lnTo>
                  <a:pt x="11" y="11"/>
                </a:lnTo>
                <a:lnTo>
                  <a:pt x="5" y="11"/>
                </a:lnTo>
                <a:lnTo>
                  <a:pt x="5" y="0"/>
                </a:lnTo>
                <a:close/>
              </a:path>
            </a:pathLst>
          </a:custGeom>
          <a:solidFill>
            <a:srgbClr val="0000FF"/>
          </a:solidFill>
          <a:ln w="9525">
            <a:noFill/>
            <a:round/>
            <a:headEnd/>
            <a:tailEnd/>
          </a:ln>
        </p:spPr>
        <p:txBody>
          <a:bodyPr/>
          <a:lstStyle/>
          <a:p>
            <a:endParaRPr lang="it-IT"/>
          </a:p>
        </p:txBody>
      </p:sp>
      <p:sp>
        <p:nvSpPr>
          <p:cNvPr id="272566" name="Freeform 40"/>
          <p:cNvSpPr>
            <a:spLocks/>
          </p:cNvSpPr>
          <p:nvPr/>
        </p:nvSpPr>
        <p:spPr bwMode="auto">
          <a:xfrm>
            <a:off x="3132138" y="1357313"/>
            <a:ext cx="96837" cy="106362"/>
          </a:xfrm>
          <a:custGeom>
            <a:avLst/>
            <a:gdLst>
              <a:gd name="T0" fmla="*/ 0 w 48"/>
              <a:gd name="T1" fmla="*/ 61491 h 64"/>
              <a:gd name="T2" fmla="*/ 54471 w 48"/>
              <a:gd name="T3" fmla="*/ 106362 h 64"/>
              <a:gd name="T4" fmla="*/ 64558 w 48"/>
              <a:gd name="T5" fmla="*/ 98052 h 64"/>
              <a:gd name="T6" fmla="*/ 44384 w 48"/>
              <a:gd name="T7" fmla="*/ 43210 h 64"/>
              <a:gd name="T8" fmla="*/ 76663 w 48"/>
              <a:gd name="T9" fmla="*/ 79771 h 64"/>
              <a:gd name="T10" fmla="*/ 96837 w 48"/>
              <a:gd name="T11" fmla="*/ 71462 h 64"/>
              <a:gd name="T12" fmla="*/ 64558 w 48"/>
              <a:gd name="T13" fmla="*/ 0 h 64"/>
              <a:gd name="T14" fmla="*/ 54471 w 48"/>
              <a:gd name="T15" fmla="*/ 8310 h 64"/>
              <a:gd name="T16" fmla="*/ 76663 w 48"/>
              <a:gd name="T17" fmla="*/ 61491 h 64"/>
              <a:gd name="T18" fmla="*/ 32279 w 48"/>
              <a:gd name="T19" fmla="*/ 26591 h 64"/>
              <a:gd name="T20" fmla="*/ 22192 w 48"/>
              <a:gd name="T21" fmla="*/ 34900 h 64"/>
              <a:gd name="T22" fmla="*/ 44384 w 48"/>
              <a:gd name="T23" fmla="*/ 79771 h 64"/>
              <a:gd name="T24" fmla="*/ 12105 w 48"/>
              <a:gd name="T25" fmla="*/ 53181 h 64"/>
              <a:gd name="T26" fmla="*/ 0 w 48"/>
              <a:gd name="T27" fmla="*/ 61491 h 64"/>
              <a:gd name="T28" fmla="*/ 0 w 48"/>
              <a:gd name="T29" fmla="*/ 61491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64"/>
              <a:gd name="T47" fmla="*/ 48 w 4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64">
                <a:moveTo>
                  <a:pt x="0" y="37"/>
                </a:moveTo>
                <a:lnTo>
                  <a:pt x="27" y="64"/>
                </a:lnTo>
                <a:lnTo>
                  <a:pt x="32" y="59"/>
                </a:lnTo>
                <a:lnTo>
                  <a:pt x="22" y="26"/>
                </a:lnTo>
                <a:lnTo>
                  <a:pt x="38" y="48"/>
                </a:lnTo>
                <a:lnTo>
                  <a:pt x="48" y="43"/>
                </a:lnTo>
                <a:lnTo>
                  <a:pt x="32" y="0"/>
                </a:lnTo>
                <a:lnTo>
                  <a:pt x="27" y="5"/>
                </a:lnTo>
                <a:lnTo>
                  <a:pt x="38" y="37"/>
                </a:lnTo>
                <a:lnTo>
                  <a:pt x="16" y="16"/>
                </a:lnTo>
                <a:lnTo>
                  <a:pt x="11" y="21"/>
                </a:lnTo>
                <a:lnTo>
                  <a:pt x="22" y="48"/>
                </a:lnTo>
                <a:lnTo>
                  <a:pt x="6" y="32"/>
                </a:lnTo>
                <a:lnTo>
                  <a:pt x="0" y="37"/>
                </a:lnTo>
                <a:close/>
              </a:path>
            </a:pathLst>
          </a:custGeom>
          <a:solidFill>
            <a:srgbClr val="0000FF"/>
          </a:solidFill>
          <a:ln w="9525">
            <a:noFill/>
            <a:round/>
            <a:headEnd/>
            <a:tailEnd/>
          </a:ln>
        </p:spPr>
        <p:txBody>
          <a:bodyPr/>
          <a:lstStyle/>
          <a:p>
            <a:endParaRPr lang="it-IT"/>
          </a:p>
        </p:txBody>
      </p:sp>
      <p:sp>
        <p:nvSpPr>
          <p:cNvPr id="272567" name="Freeform 41"/>
          <p:cNvSpPr>
            <a:spLocks noEditPoints="1"/>
          </p:cNvSpPr>
          <p:nvPr/>
        </p:nvSpPr>
        <p:spPr bwMode="auto">
          <a:xfrm>
            <a:off x="3209925" y="1338263"/>
            <a:ext cx="85725" cy="80962"/>
          </a:xfrm>
          <a:custGeom>
            <a:avLst/>
            <a:gdLst>
              <a:gd name="T0" fmla="*/ 0 w 43"/>
              <a:gd name="T1" fmla="*/ 8434 h 48"/>
              <a:gd name="T2" fmla="*/ 19936 w 43"/>
              <a:gd name="T3" fmla="*/ 80962 h 48"/>
              <a:gd name="T4" fmla="*/ 31898 w 43"/>
              <a:gd name="T5" fmla="*/ 72528 h 48"/>
              <a:gd name="T6" fmla="*/ 31898 w 43"/>
              <a:gd name="T7" fmla="*/ 62408 h 48"/>
              <a:gd name="T8" fmla="*/ 53827 w 43"/>
              <a:gd name="T9" fmla="*/ 45541 h 48"/>
              <a:gd name="T10" fmla="*/ 63795 w 43"/>
              <a:gd name="T11" fmla="*/ 53975 h 48"/>
              <a:gd name="T12" fmla="*/ 85725 w 43"/>
              <a:gd name="T13" fmla="*/ 35421 h 48"/>
              <a:gd name="T14" fmla="*/ 19936 w 43"/>
              <a:gd name="T15" fmla="*/ 0 h 48"/>
              <a:gd name="T16" fmla="*/ 0 w 43"/>
              <a:gd name="T17" fmla="*/ 8434 h 48"/>
              <a:gd name="T18" fmla="*/ 0 w 43"/>
              <a:gd name="T19" fmla="*/ 8434 h 48"/>
              <a:gd name="T20" fmla="*/ 19936 w 43"/>
              <a:gd name="T21" fmla="*/ 18554 h 48"/>
              <a:gd name="T22" fmla="*/ 41866 w 43"/>
              <a:gd name="T23" fmla="*/ 35421 h 48"/>
              <a:gd name="T24" fmla="*/ 31898 w 43"/>
              <a:gd name="T25" fmla="*/ 45541 h 48"/>
              <a:gd name="T26" fmla="*/ 19936 w 43"/>
              <a:gd name="T27" fmla="*/ 18554 h 48"/>
              <a:gd name="T28" fmla="*/ 19936 w 43"/>
              <a:gd name="T29" fmla="*/ 18554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8"/>
              <a:gd name="T47" fmla="*/ 43 w 43"/>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8">
                <a:moveTo>
                  <a:pt x="0" y="5"/>
                </a:moveTo>
                <a:lnTo>
                  <a:pt x="10" y="48"/>
                </a:lnTo>
                <a:lnTo>
                  <a:pt x="16" y="43"/>
                </a:lnTo>
                <a:lnTo>
                  <a:pt x="16" y="37"/>
                </a:lnTo>
                <a:lnTo>
                  <a:pt x="27" y="27"/>
                </a:lnTo>
                <a:lnTo>
                  <a:pt x="32" y="32"/>
                </a:lnTo>
                <a:lnTo>
                  <a:pt x="43" y="21"/>
                </a:lnTo>
                <a:lnTo>
                  <a:pt x="10" y="0"/>
                </a:lnTo>
                <a:lnTo>
                  <a:pt x="0" y="5"/>
                </a:lnTo>
                <a:close/>
                <a:moveTo>
                  <a:pt x="10" y="11"/>
                </a:moveTo>
                <a:lnTo>
                  <a:pt x="21" y="21"/>
                </a:lnTo>
                <a:lnTo>
                  <a:pt x="16" y="27"/>
                </a:lnTo>
                <a:lnTo>
                  <a:pt x="10" y="11"/>
                </a:lnTo>
                <a:close/>
              </a:path>
            </a:pathLst>
          </a:custGeom>
          <a:solidFill>
            <a:srgbClr val="0000FF"/>
          </a:solidFill>
          <a:ln w="9525">
            <a:noFill/>
            <a:round/>
            <a:headEnd/>
            <a:tailEnd/>
          </a:ln>
        </p:spPr>
        <p:txBody>
          <a:bodyPr/>
          <a:lstStyle/>
          <a:p>
            <a:endParaRPr lang="it-IT"/>
          </a:p>
        </p:txBody>
      </p:sp>
      <p:sp>
        <p:nvSpPr>
          <p:cNvPr id="272568" name="Freeform 42"/>
          <p:cNvSpPr>
            <a:spLocks noEditPoints="1"/>
          </p:cNvSpPr>
          <p:nvPr/>
        </p:nvSpPr>
        <p:spPr bwMode="auto">
          <a:xfrm>
            <a:off x="3251200" y="1293813"/>
            <a:ext cx="74613" cy="79375"/>
          </a:xfrm>
          <a:custGeom>
            <a:avLst/>
            <a:gdLst>
              <a:gd name="T0" fmla="*/ 0 w 38"/>
              <a:gd name="T1" fmla="*/ 26458 h 48"/>
              <a:gd name="T2" fmla="*/ 43197 w 38"/>
              <a:gd name="T3" fmla="*/ 79375 h 48"/>
              <a:gd name="T4" fmla="*/ 62832 w 38"/>
              <a:gd name="T5" fmla="*/ 62839 h 48"/>
              <a:gd name="T6" fmla="*/ 62832 w 38"/>
              <a:gd name="T7" fmla="*/ 62839 h 48"/>
              <a:gd name="T8" fmla="*/ 74613 w 38"/>
              <a:gd name="T9" fmla="*/ 52917 h 48"/>
              <a:gd name="T10" fmla="*/ 74613 w 38"/>
              <a:gd name="T11" fmla="*/ 44648 h 48"/>
              <a:gd name="T12" fmla="*/ 74613 w 38"/>
              <a:gd name="T13" fmla="*/ 44648 h 48"/>
              <a:gd name="T14" fmla="*/ 74613 w 38"/>
              <a:gd name="T15" fmla="*/ 44648 h 48"/>
              <a:gd name="T16" fmla="*/ 74613 w 38"/>
              <a:gd name="T17" fmla="*/ 36380 h 48"/>
              <a:gd name="T18" fmla="*/ 74613 w 38"/>
              <a:gd name="T19" fmla="*/ 36380 h 48"/>
              <a:gd name="T20" fmla="*/ 74613 w 38"/>
              <a:gd name="T21" fmla="*/ 26458 h 48"/>
              <a:gd name="T22" fmla="*/ 74613 w 38"/>
              <a:gd name="T23" fmla="*/ 26458 h 48"/>
              <a:gd name="T24" fmla="*/ 62832 w 38"/>
              <a:gd name="T25" fmla="*/ 18190 h 48"/>
              <a:gd name="T26" fmla="*/ 62832 w 38"/>
              <a:gd name="T27" fmla="*/ 8268 h 48"/>
              <a:gd name="T28" fmla="*/ 53014 w 38"/>
              <a:gd name="T29" fmla="*/ 8268 h 48"/>
              <a:gd name="T30" fmla="*/ 53014 w 38"/>
              <a:gd name="T31" fmla="*/ 0 h 48"/>
              <a:gd name="T32" fmla="*/ 43197 w 38"/>
              <a:gd name="T33" fmla="*/ 0 h 48"/>
              <a:gd name="T34" fmla="*/ 43197 w 38"/>
              <a:gd name="T35" fmla="*/ 0 h 48"/>
              <a:gd name="T36" fmla="*/ 31416 w 38"/>
              <a:gd name="T37" fmla="*/ 0 h 48"/>
              <a:gd name="T38" fmla="*/ 31416 w 38"/>
              <a:gd name="T39" fmla="*/ 0 h 48"/>
              <a:gd name="T40" fmla="*/ 31416 w 38"/>
              <a:gd name="T41" fmla="*/ 8268 h 48"/>
              <a:gd name="T42" fmla="*/ 21598 w 38"/>
              <a:gd name="T43" fmla="*/ 8268 h 48"/>
              <a:gd name="T44" fmla="*/ 0 w 38"/>
              <a:gd name="T45" fmla="*/ 26458 h 48"/>
              <a:gd name="T46" fmla="*/ 0 w 38"/>
              <a:gd name="T47" fmla="*/ 26458 h 48"/>
              <a:gd name="T48" fmla="*/ 21598 w 38"/>
              <a:gd name="T49" fmla="*/ 26458 h 48"/>
              <a:gd name="T50" fmla="*/ 31416 w 38"/>
              <a:gd name="T51" fmla="*/ 18190 h 48"/>
              <a:gd name="T52" fmla="*/ 31416 w 38"/>
              <a:gd name="T53" fmla="*/ 18190 h 48"/>
              <a:gd name="T54" fmla="*/ 31416 w 38"/>
              <a:gd name="T55" fmla="*/ 18190 h 48"/>
              <a:gd name="T56" fmla="*/ 43197 w 38"/>
              <a:gd name="T57" fmla="*/ 18190 h 48"/>
              <a:gd name="T58" fmla="*/ 43197 w 38"/>
              <a:gd name="T59" fmla="*/ 18190 h 48"/>
              <a:gd name="T60" fmla="*/ 43197 w 38"/>
              <a:gd name="T61" fmla="*/ 18190 h 48"/>
              <a:gd name="T62" fmla="*/ 43197 w 38"/>
              <a:gd name="T63" fmla="*/ 18190 h 48"/>
              <a:gd name="T64" fmla="*/ 53014 w 38"/>
              <a:gd name="T65" fmla="*/ 18190 h 48"/>
              <a:gd name="T66" fmla="*/ 53014 w 38"/>
              <a:gd name="T67" fmla="*/ 26458 h 48"/>
              <a:gd name="T68" fmla="*/ 53014 w 38"/>
              <a:gd name="T69" fmla="*/ 26458 h 48"/>
              <a:gd name="T70" fmla="*/ 62832 w 38"/>
              <a:gd name="T71" fmla="*/ 36380 h 48"/>
              <a:gd name="T72" fmla="*/ 62832 w 38"/>
              <a:gd name="T73" fmla="*/ 36380 h 48"/>
              <a:gd name="T74" fmla="*/ 62832 w 38"/>
              <a:gd name="T75" fmla="*/ 44648 h 48"/>
              <a:gd name="T76" fmla="*/ 62832 w 38"/>
              <a:gd name="T77" fmla="*/ 44648 h 48"/>
              <a:gd name="T78" fmla="*/ 62832 w 38"/>
              <a:gd name="T79" fmla="*/ 44648 h 48"/>
              <a:gd name="T80" fmla="*/ 62832 w 38"/>
              <a:gd name="T81" fmla="*/ 52917 h 48"/>
              <a:gd name="T82" fmla="*/ 53014 w 38"/>
              <a:gd name="T83" fmla="*/ 52917 h 48"/>
              <a:gd name="T84" fmla="*/ 43197 w 38"/>
              <a:gd name="T85" fmla="*/ 62839 h 48"/>
              <a:gd name="T86" fmla="*/ 21598 w 38"/>
              <a:gd name="T87" fmla="*/ 26458 h 48"/>
              <a:gd name="T88" fmla="*/ 21598 w 38"/>
              <a:gd name="T89" fmla="*/ 26458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48"/>
              <a:gd name="T137" fmla="*/ 38 w 38"/>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48">
                <a:moveTo>
                  <a:pt x="0" y="16"/>
                </a:moveTo>
                <a:lnTo>
                  <a:pt x="22" y="48"/>
                </a:lnTo>
                <a:lnTo>
                  <a:pt x="32" y="38"/>
                </a:lnTo>
                <a:lnTo>
                  <a:pt x="38" y="32"/>
                </a:lnTo>
                <a:lnTo>
                  <a:pt x="38" y="27"/>
                </a:lnTo>
                <a:lnTo>
                  <a:pt x="38" y="22"/>
                </a:lnTo>
                <a:lnTo>
                  <a:pt x="38" y="16"/>
                </a:lnTo>
                <a:lnTo>
                  <a:pt x="32" y="11"/>
                </a:lnTo>
                <a:lnTo>
                  <a:pt x="32" y="5"/>
                </a:lnTo>
                <a:lnTo>
                  <a:pt x="27" y="5"/>
                </a:lnTo>
                <a:lnTo>
                  <a:pt x="27" y="0"/>
                </a:lnTo>
                <a:lnTo>
                  <a:pt x="22" y="0"/>
                </a:lnTo>
                <a:lnTo>
                  <a:pt x="16" y="0"/>
                </a:lnTo>
                <a:lnTo>
                  <a:pt x="16" y="5"/>
                </a:lnTo>
                <a:lnTo>
                  <a:pt x="11" y="5"/>
                </a:lnTo>
                <a:lnTo>
                  <a:pt x="0" y="16"/>
                </a:lnTo>
                <a:close/>
                <a:moveTo>
                  <a:pt x="11" y="16"/>
                </a:moveTo>
                <a:lnTo>
                  <a:pt x="16" y="11"/>
                </a:lnTo>
                <a:lnTo>
                  <a:pt x="22" y="11"/>
                </a:lnTo>
                <a:lnTo>
                  <a:pt x="27" y="11"/>
                </a:lnTo>
                <a:lnTo>
                  <a:pt x="27" y="16"/>
                </a:lnTo>
                <a:lnTo>
                  <a:pt x="32" y="22"/>
                </a:lnTo>
                <a:lnTo>
                  <a:pt x="32" y="27"/>
                </a:lnTo>
                <a:lnTo>
                  <a:pt x="32" y="32"/>
                </a:lnTo>
                <a:lnTo>
                  <a:pt x="27" y="32"/>
                </a:lnTo>
                <a:lnTo>
                  <a:pt x="22" y="38"/>
                </a:lnTo>
                <a:lnTo>
                  <a:pt x="11" y="16"/>
                </a:lnTo>
                <a:close/>
              </a:path>
            </a:pathLst>
          </a:custGeom>
          <a:solidFill>
            <a:srgbClr val="0000FF"/>
          </a:solidFill>
          <a:ln w="9525">
            <a:noFill/>
            <a:round/>
            <a:headEnd/>
            <a:tailEnd/>
          </a:ln>
        </p:spPr>
        <p:txBody>
          <a:bodyPr/>
          <a:lstStyle/>
          <a:p>
            <a:endParaRPr lang="it-IT"/>
          </a:p>
        </p:txBody>
      </p:sp>
      <p:sp>
        <p:nvSpPr>
          <p:cNvPr id="272569" name="Freeform 43"/>
          <p:cNvSpPr>
            <a:spLocks noEditPoints="1"/>
          </p:cNvSpPr>
          <p:nvPr/>
        </p:nvSpPr>
        <p:spPr bwMode="auto">
          <a:xfrm>
            <a:off x="3314700" y="1247775"/>
            <a:ext cx="76200" cy="82550"/>
          </a:xfrm>
          <a:custGeom>
            <a:avLst/>
            <a:gdLst>
              <a:gd name="T0" fmla="*/ 0 w 38"/>
              <a:gd name="T1" fmla="*/ 26955 h 49"/>
              <a:gd name="T2" fmla="*/ 44116 w 38"/>
              <a:gd name="T3" fmla="*/ 82550 h 49"/>
              <a:gd name="T4" fmla="*/ 54142 w 38"/>
              <a:gd name="T5" fmla="*/ 64018 h 49"/>
              <a:gd name="T6" fmla="*/ 64168 w 38"/>
              <a:gd name="T7" fmla="*/ 64018 h 49"/>
              <a:gd name="T8" fmla="*/ 64168 w 38"/>
              <a:gd name="T9" fmla="*/ 53910 h 49"/>
              <a:gd name="T10" fmla="*/ 76200 w 38"/>
              <a:gd name="T11" fmla="*/ 45487 h 49"/>
              <a:gd name="T12" fmla="*/ 76200 w 38"/>
              <a:gd name="T13" fmla="*/ 45487 h 49"/>
              <a:gd name="T14" fmla="*/ 76200 w 38"/>
              <a:gd name="T15" fmla="*/ 37063 h 49"/>
              <a:gd name="T16" fmla="*/ 76200 w 38"/>
              <a:gd name="T17" fmla="*/ 37063 h 49"/>
              <a:gd name="T18" fmla="*/ 76200 w 38"/>
              <a:gd name="T19" fmla="*/ 37063 h 49"/>
              <a:gd name="T20" fmla="*/ 64168 w 38"/>
              <a:gd name="T21" fmla="*/ 26955 h 49"/>
              <a:gd name="T22" fmla="*/ 64168 w 38"/>
              <a:gd name="T23" fmla="*/ 18532 h 49"/>
              <a:gd name="T24" fmla="*/ 54142 w 38"/>
              <a:gd name="T25" fmla="*/ 10108 h 49"/>
              <a:gd name="T26" fmla="*/ 54142 w 38"/>
              <a:gd name="T27" fmla="*/ 0 h 49"/>
              <a:gd name="T28" fmla="*/ 44116 w 38"/>
              <a:gd name="T29" fmla="*/ 0 h 49"/>
              <a:gd name="T30" fmla="*/ 44116 w 38"/>
              <a:gd name="T31" fmla="*/ 0 h 49"/>
              <a:gd name="T32" fmla="*/ 32084 w 38"/>
              <a:gd name="T33" fmla="*/ 0 h 49"/>
              <a:gd name="T34" fmla="*/ 32084 w 38"/>
              <a:gd name="T35" fmla="*/ 0 h 49"/>
              <a:gd name="T36" fmla="*/ 32084 w 38"/>
              <a:gd name="T37" fmla="*/ 0 h 49"/>
              <a:gd name="T38" fmla="*/ 22058 w 38"/>
              <a:gd name="T39" fmla="*/ 0 h 49"/>
              <a:gd name="T40" fmla="*/ 22058 w 38"/>
              <a:gd name="T41" fmla="*/ 10108 h 49"/>
              <a:gd name="T42" fmla="*/ 0 w 38"/>
              <a:gd name="T43" fmla="*/ 26955 h 49"/>
              <a:gd name="T44" fmla="*/ 0 w 38"/>
              <a:gd name="T45" fmla="*/ 26955 h 49"/>
              <a:gd name="T46" fmla="*/ 12032 w 38"/>
              <a:gd name="T47" fmla="*/ 26955 h 49"/>
              <a:gd name="T48" fmla="*/ 22058 w 38"/>
              <a:gd name="T49" fmla="*/ 18532 h 49"/>
              <a:gd name="T50" fmla="*/ 32084 w 38"/>
              <a:gd name="T51" fmla="*/ 18532 h 49"/>
              <a:gd name="T52" fmla="*/ 32084 w 38"/>
              <a:gd name="T53" fmla="*/ 10108 h 49"/>
              <a:gd name="T54" fmla="*/ 32084 w 38"/>
              <a:gd name="T55" fmla="*/ 10108 h 49"/>
              <a:gd name="T56" fmla="*/ 32084 w 38"/>
              <a:gd name="T57" fmla="*/ 10108 h 49"/>
              <a:gd name="T58" fmla="*/ 32084 w 38"/>
              <a:gd name="T59" fmla="*/ 10108 h 49"/>
              <a:gd name="T60" fmla="*/ 44116 w 38"/>
              <a:gd name="T61" fmla="*/ 18532 h 49"/>
              <a:gd name="T62" fmla="*/ 44116 w 38"/>
              <a:gd name="T63" fmla="*/ 18532 h 49"/>
              <a:gd name="T64" fmla="*/ 44116 w 38"/>
              <a:gd name="T65" fmla="*/ 18532 h 49"/>
              <a:gd name="T66" fmla="*/ 54142 w 38"/>
              <a:gd name="T67" fmla="*/ 18532 h 49"/>
              <a:gd name="T68" fmla="*/ 54142 w 38"/>
              <a:gd name="T69" fmla="*/ 26955 h 49"/>
              <a:gd name="T70" fmla="*/ 54142 w 38"/>
              <a:gd name="T71" fmla="*/ 37063 h 49"/>
              <a:gd name="T72" fmla="*/ 54142 w 38"/>
              <a:gd name="T73" fmla="*/ 37063 h 49"/>
              <a:gd name="T74" fmla="*/ 54142 w 38"/>
              <a:gd name="T75" fmla="*/ 45487 h 49"/>
              <a:gd name="T76" fmla="*/ 54142 w 38"/>
              <a:gd name="T77" fmla="*/ 45487 h 49"/>
              <a:gd name="T78" fmla="*/ 54142 w 38"/>
              <a:gd name="T79" fmla="*/ 53910 h 49"/>
              <a:gd name="T80" fmla="*/ 54142 w 38"/>
              <a:gd name="T81" fmla="*/ 53910 h 49"/>
              <a:gd name="T82" fmla="*/ 44116 w 38"/>
              <a:gd name="T83" fmla="*/ 64018 h 49"/>
              <a:gd name="T84" fmla="*/ 12032 w 38"/>
              <a:gd name="T85" fmla="*/ 26955 h 49"/>
              <a:gd name="T86" fmla="*/ 12032 w 38"/>
              <a:gd name="T87" fmla="*/ 26955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9"/>
              <a:gd name="T134" fmla="*/ 38 w 38"/>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9">
                <a:moveTo>
                  <a:pt x="0" y="16"/>
                </a:moveTo>
                <a:lnTo>
                  <a:pt x="22" y="49"/>
                </a:lnTo>
                <a:lnTo>
                  <a:pt x="27" y="38"/>
                </a:lnTo>
                <a:lnTo>
                  <a:pt x="32" y="38"/>
                </a:lnTo>
                <a:lnTo>
                  <a:pt x="32" y="32"/>
                </a:lnTo>
                <a:lnTo>
                  <a:pt x="38" y="27"/>
                </a:lnTo>
                <a:lnTo>
                  <a:pt x="38" y="22"/>
                </a:lnTo>
                <a:lnTo>
                  <a:pt x="32" y="16"/>
                </a:lnTo>
                <a:lnTo>
                  <a:pt x="32" y="11"/>
                </a:lnTo>
                <a:lnTo>
                  <a:pt x="27" y="6"/>
                </a:lnTo>
                <a:lnTo>
                  <a:pt x="27" y="0"/>
                </a:lnTo>
                <a:lnTo>
                  <a:pt x="22" y="0"/>
                </a:lnTo>
                <a:lnTo>
                  <a:pt x="16" y="0"/>
                </a:lnTo>
                <a:lnTo>
                  <a:pt x="11" y="0"/>
                </a:lnTo>
                <a:lnTo>
                  <a:pt x="11" y="6"/>
                </a:lnTo>
                <a:lnTo>
                  <a:pt x="0" y="16"/>
                </a:lnTo>
                <a:close/>
                <a:moveTo>
                  <a:pt x="6" y="16"/>
                </a:moveTo>
                <a:lnTo>
                  <a:pt x="11" y="11"/>
                </a:lnTo>
                <a:lnTo>
                  <a:pt x="16" y="11"/>
                </a:lnTo>
                <a:lnTo>
                  <a:pt x="16" y="6"/>
                </a:lnTo>
                <a:lnTo>
                  <a:pt x="22" y="11"/>
                </a:lnTo>
                <a:lnTo>
                  <a:pt x="27" y="11"/>
                </a:lnTo>
                <a:lnTo>
                  <a:pt x="27" y="16"/>
                </a:lnTo>
                <a:lnTo>
                  <a:pt x="27" y="22"/>
                </a:lnTo>
                <a:lnTo>
                  <a:pt x="27" y="27"/>
                </a:lnTo>
                <a:lnTo>
                  <a:pt x="27" y="32"/>
                </a:lnTo>
                <a:lnTo>
                  <a:pt x="22" y="38"/>
                </a:lnTo>
                <a:lnTo>
                  <a:pt x="6" y="16"/>
                </a:lnTo>
                <a:close/>
              </a:path>
            </a:pathLst>
          </a:custGeom>
          <a:solidFill>
            <a:srgbClr val="0000FF"/>
          </a:solidFill>
          <a:ln w="9525">
            <a:noFill/>
            <a:round/>
            <a:headEnd/>
            <a:tailEnd/>
          </a:ln>
        </p:spPr>
        <p:txBody>
          <a:bodyPr/>
          <a:lstStyle/>
          <a:p>
            <a:endParaRPr lang="it-IT"/>
          </a:p>
        </p:txBody>
      </p:sp>
      <p:sp>
        <p:nvSpPr>
          <p:cNvPr id="272570" name="Freeform 44"/>
          <p:cNvSpPr>
            <a:spLocks/>
          </p:cNvSpPr>
          <p:nvPr/>
        </p:nvSpPr>
        <p:spPr bwMode="auto">
          <a:xfrm>
            <a:off x="3367088" y="1193800"/>
            <a:ext cx="87312" cy="90488"/>
          </a:xfrm>
          <a:custGeom>
            <a:avLst/>
            <a:gdLst>
              <a:gd name="T0" fmla="*/ 0 w 43"/>
              <a:gd name="T1" fmla="*/ 26811 h 54"/>
              <a:gd name="T2" fmla="*/ 44671 w 43"/>
              <a:gd name="T3" fmla="*/ 90488 h 54"/>
              <a:gd name="T4" fmla="*/ 87312 w 43"/>
              <a:gd name="T5" fmla="*/ 53623 h 54"/>
              <a:gd name="T6" fmla="*/ 77159 w 43"/>
              <a:gd name="T7" fmla="*/ 45244 h 54"/>
              <a:gd name="T8" fmla="*/ 44671 w 43"/>
              <a:gd name="T9" fmla="*/ 72055 h 54"/>
              <a:gd name="T10" fmla="*/ 32488 w 43"/>
              <a:gd name="T11" fmla="*/ 53623 h 54"/>
              <a:gd name="T12" fmla="*/ 64976 w 43"/>
              <a:gd name="T13" fmla="*/ 35190 h 54"/>
              <a:gd name="T14" fmla="*/ 54824 w 43"/>
              <a:gd name="T15" fmla="*/ 18433 h 54"/>
              <a:gd name="T16" fmla="*/ 32488 w 43"/>
              <a:gd name="T17" fmla="*/ 45244 h 54"/>
              <a:gd name="T18" fmla="*/ 22336 w 43"/>
              <a:gd name="T19" fmla="*/ 26811 h 54"/>
              <a:gd name="T20" fmla="*/ 54824 w 43"/>
              <a:gd name="T21" fmla="*/ 8379 h 54"/>
              <a:gd name="T22" fmla="*/ 44671 w 43"/>
              <a:gd name="T23" fmla="*/ 0 h 54"/>
              <a:gd name="T24" fmla="*/ 0 w 43"/>
              <a:gd name="T25" fmla="*/ 26811 h 54"/>
              <a:gd name="T26" fmla="*/ 0 w 43"/>
              <a:gd name="T27" fmla="*/ 26811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4"/>
              <a:gd name="T44" fmla="*/ 43 w 43"/>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4">
                <a:moveTo>
                  <a:pt x="0" y="16"/>
                </a:moveTo>
                <a:lnTo>
                  <a:pt x="22" y="54"/>
                </a:lnTo>
                <a:lnTo>
                  <a:pt x="43" y="32"/>
                </a:lnTo>
                <a:lnTo>
                  <a:pt x="38" y="27"/>
                </a:lnTo>
                <a:lnTo>
                  <a:pt x="22" y="43"/>
                </a:lnTo>
                <a:lnTo>
                  <a:pt x="16" y="32"/>
                </a:lnTo>
                <a:lnTo>
                  <a:pt x="32" y="21"/>
                </a:lnTo>
                <a:lnTo>
                  <a:pt x="27" y="11"/>
                </a:lnTo>
                <a:lnTo>
                  <a:pt x="16" y="27"/>
                </a:lnTo>
                <a:lnTo>
                  <a:pt x="11" y="16"/>
                </a:lnTo>
                <a:lnTo>
                  <a:pt x="27" y="5"/>
                </a:lnTo>
                <a:lnTo>
                  <a:pt x="22" y="0"/>
                </a:lnTo>
                <a:lnTo>
                  <a:pt x="0" y="16"/>
                </a:lnTo>
                <a:close/>
              </a:path>
            </a:pathLst>
          </a:custGeom>
          <a:solidFill>
            <a:srgbClr val="0000FF"/>
          </a:solidFill>
          <a:ln w="9525">
            <a:noFill/>
            <a:round/>
            <a:headEnd/>
            <a:tailEnd/>
          </a:ln>
        </p:spPr>
        <p:txBody>
          <a:bodyPr/>
          <a:lstStyle/>
          <a:p>
            <a:endParaRPr lang="it-IT"/>
          </a:p>
        </p:txBody>
      </p:sp>
      <p:sp>
        <p:nvSpPr>
          <p:cNvPr id="272571" name="Freeform 45"/>
          <p:cNvSpPr>
            <a:spLocks/>
          </p:cNvSpPr>
          <p:nvPr/>
        </p:nvSpPr>
        <p:spPr bwMode="auto">
          <a:xfrm>
            <a:off x="3422650" y="1149350"/>
            <a:ext cx="95250" cy="90488"/>
          </a:xfrm>
          <a:custGeom>
            <a:avLst/>
            <a:gdLst>
              <a:gd name="T0" fmla="*/ 0 w 48"/>
              <a:gd name="T1" fmla="*/ 26811 h 54"/>
              <a:gd name="T2" fmla="*/ 41672 w 48"/>
              <a:gd name="T3" fmla="*/ 90488 h 54"/>
              <a:gd name="T4" fmla="*/ 63500 w 48"/>
              <a:gd name="T5" fmla="*/ 80434 h 54"/>
              <a:gd name="T6" fmla="*/ 31750 w 48"/>
              <a:gd name="T7" fmla="*/ 45244 h 54"/>
              <a:gd name="T8" fmla="*/ 85328 w 48"/>
              <a:gd name="T9" fmla="*/ 63677 h 54"/>
              <a:gd name="T10" fmla="*/ 95250 w 48"/>
              <a:gd name="T11" fmla="*/ 53623 h 54"/>
              <a:gd name="T12" fmla="*/ 53578 w 48"/>
              <a:gd name="T13" fmla="*/ 0 h 54"/>
              <a:gd name="T14" fmla="*/ 41672 w 48"/>
              <a:gd name="T15" fmla="*/ 10054 h 54"/>
              <a:gd name="T16" fmla="*/ 63500 w 48"/>
              <a:gd name="T17" fmla="*/ 45244 h 54"/>
              <a:gd name="T18" fmla="*/ 9922 w 48"/>
              <a:gd name="T19" fmla="*/ 18433 h 54"/>
              <a:gd name="T20" fmla="*/ 0 w 48"/>
              <a:gd name="T21" fmla="*/ 26811 h 54"/>
              <a:gd name="T22" fmla="*/ 0 w 48"/>
              <a:gd name="T23" fmla="*/ 26811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4"/>
              <a:gd name="T38" fmla="*/ 48 w 48"/>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4">
                <a:moveTo>
                  <a:pt x="0" y="16"/>
                </a:moveTo>
                <a:lnTo>
                  <a:pt x="21" y="54"/>
                </a:lnTo>
                <a:lnTo>
                  <a:pt x="32" y="48"/>
                </a:lnTo>
                <a:lnTo>
                  <a:pt x="16" y="27"/>
                </a:lnTo>
                <a:lnTo>
                  <a:pt x="43" y="38"/>
                </a:lnTo>
                <a:lnTo>
                  <a:pt x="48" y="32"/>
                </a:lnTo>
                <a:lnTo>
                  <a:pt x="27" y="0"/>
                </a:lnTo>
                <a:lnTo>
                  <a:pt x="21" y="6"/>
                </a:lnTo>
                <a:lnTo>
                  <a:pt x="32" y="27"/>
                </a:lnTo>
                <a:lnTo>
                  <a:pt x="5" y="11"/>
                </a:lnTo>
                <a:lnTo>
                  <a:pt x="0" y="16"/>
                </a:lnTo>
                <a:close/>
              </a:path>
            </a:pathLst>
          </a:custGeom>
          <a:solidFill>
            <a:srgbClr val="0000FF"/>
          </a:solidFill>
          <a:ln w="9525">
            <a:noFill/>
            <a:round/>
            <a:headEnd/>
            <a:tailEnd/>
          </a:ln>
        </p:spPr>
        <p:txBody>
          <a:bodyPr/>
          <a:lstStyle/>
          <a:p>
            <a:endParaRPr lang="it-IT"/>
          </a:p>
        </p:txBody>
      </p:sp>
      <p:sp>
        <p:nvSpPr>
          <p:cNvPr id="272572" name="Freeform 46"/>
          <p:cNvSpPr>
            <a:spLocks/>
          </p:cNvSpPr>
          <p:nvPr/>
        </p:nvSpPr>
        <p:spPr bwMode="auto">
          <a:xfrm>
            <a:off x="3486150" y="1104900"/>
            <a:ext cx="85725" cy="88900"/>
          </a:xfrm>
          <a:custGeom>
            <a:avLst/>
            <a:gdLst>
              <a:gd name="T0" fmla="*/ 0 w 43"/>
              <a:gd name="T1" fmla="*/ 26341 h 54"/>
              <a:gd name="T2" fmla="*/ 9968 w 43"/>
              <a:gd name="T3" fmla="*/ 36219 h 54"/>
              <a:gd name="T4" fmla="*/ 43859 w 43"/>
              <a:gd name="T5" fmla="*/ 18109 h 54"/>
              <a:gd name="T6" fmla="*/ 31898 w 43"/>
              <a:gd name="T7" fmla="*/ 70791 h 54"/>
              <a:gd name="T8" fmla="*/ 43859 w 43"/>
              <a:gd name="T9" fmla="*/ 88900 h 54"/>
              <a:gd name="T10" fmla="*/ 85725 w 43"/>
              <a:gd name="T11" fmla="*/ 54328 h 54"/>
              <a:gd name="T12" fmla="*/ 75757 w 43"/>
              <a:gd name="T13" fmla="*/ 44450 h 54"/>
              <a:gd name="T14" fmla="*/ 43859 w 43"/>
              <a:gd name="T15" fmla="*/ 62559 h 54"/>
              <a:gd name="T16" fmla="*/ 53827 w 43"/>
              <a:gd name="T17" fmla="*/ 9878 h 54"/>
              <a:gd name="T18" fmla="*/ 43859 w 43"/>
              <a:gd name="T19" fmla="*/ 0 h 54"/>
              <a:gd name="T20" fmla="*/ 0 w 43"/>
              <a:gd name="T21" fmla="*/ 26341 h 54"/>
              <a:gd name="T22" fmla="*/ 0 w 43"/>
              <a:gd name="T23" fmla="*/ 26341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54"/>
              <a:gd name="T38" fmla="*/ 43 w 43"/>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54">
                <a:moveTo>
                  <a:pt x="0" y="16"/>
                </a:moveTo>
                <a:lnTo>
                  <a:pt x="5" y="22"/>
                </a:lnTo>
                <a:lnTo>
                  <a:pt x="22" y="11"/>
                </a:lnTo>
                <a:lnTo>
                  <a:pt x="16" y="43"/>
                </a:lnTo>
                <a:lnTo>
                  <a:pt x="22" y="54"/>
                </a:lnTo>
                <a:lnTo>
                  <a:pt x="43" y="33"/>
                </a:lnTo>
                <a:lnTo>
                  <a:pt x="38" y="27"/>
                </a:lnTo>
                <a:lnTo>
                  <a:pt x="22" y="38"/>
                </a:lnTo>
                <a:lnTo>
                  <a:pt x="27" y="6"/>
                </a:lnTo>
                <a:lnTo>
                  <a:pt x="22" y="0"/>
                </a:lnTo>
                <a:lnTo>
                  <a:pt x="0" y="16"/>
                </a:lnTo>
                <a:close/>
              </a:path>
            </a:pathLst>
          </a:custGeom>
          <a:solidFill>
            <a:srgbClr val="0000FF"/>
          </a:solidFill>
          <a:ln w="9525">
            <a:noFill/>
            <a:round/>
            <a:headEnd/>
            <a:tailEnd/>
          </a:ln>
        </p:spPr>
        <p:txBody>
          <a:bodyPr/>
          <a:lstStyle/>
          <a:p>
            <a:endParaRPr lang="it-IT"/>
          </a:p>
        </p:txBody>
      </p:sp>
      <p:sp>
        <p:nvSpPr>
          <p:cNvPr id="272573" name="Freeform 47"/>
          <p:cNvSpPr>
            <a:spLocks/>
          </p:cNvSpPr>
          <p:nvPr/>
        </p:nvSpPr>
        <p:spPr bwMode="auto">
          <a:xfrm>
            <a:off x="3540125" y="1060450"/>
            <a:ext cx="84138" cy="88900"/>
          </a:xfrm>
          <a:custGeom>
            <a:avLst/>
            <a:gdLst>
              <a:gd name="T0" fmla="*/ 0 w 43"/>
              <a:gd name="T1" fmla="*/ 26838 h 53"/>
              <a:gd name="T2" fmla="*/ 41091 w 43"/>
              <a:gd name="T3" fmla="*/ 88900 h 53"/>
              <a:gd name="T4" fmla="*/ 84138 w 43"/>
              <a:gd name="T5" fmla="*/ 53675 h 53"/>
              <a:gd name="T6" fmla="*/ 84138 w 43"/>
              <a:gd name="T7" fmla="*/ 43611 h 53"/>
              <a:gd name="T8" fmla="*/ 52831 w 43"/>
              <a:gd name="T9" fmla="*/ 62062 h 53"/>
              <a:gd name="T10" fmla="*/ 41091 w 43"/>
              <a:gd name="T11" fmla="*/ 53675 h 53"/>
              <a:gd name="T12" fmla="*/ 62614 w 43"/>
              <a:gd name="T13" fmla="*/ 26838 h 53"/>
              <a:gd name="T14" fmla="*/ 52831 w 43"/>
              <a:gd name="T15" fmla="*/ 16774 h 53"/>
              <a:gd name="T16" fmla="*/ 31307 w 43"/>
              <a:gd name="T17" fmla="*/ 43611 h 53"/>
              <a:gd name="T18" fmla="*/ 21524 w 43"/>
              <a:gd name="T19" fmla="*/ 26838 h 53"/>
              <a:gd name="T20" fmla="*/ 52831 w 43"/>
              <a:gd name="T21" fmla="*/ 8387 h 53"/>
              <a:gd name="T22" fmla="*/ 41091 w 43"/>
              <a:gd name="T23" fmla="*/ 0 h 53"/>
              <a:gd name="T24" fmla="*/ 0 w 43"/>
              <a:gd name="T25" fmla="*/ 26838 h 53"/>
              <a:gd name="T26" fmla="*/ 0 w 43"/>
              <a:gd name="T27" fmla="*/ 26838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3"/>
              <a:gd name="T44" fmla="*/ 43 w 4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3">
                <a:moveTo>
                  <a:pt x="0" y="16"/>
                </a:moveTo>
                <a:lnTo>
                  <a:pt x="21" y="53"/>
                </a:lnTo>
                <a:lnTo>
                  <a:pt x="43" y="32"/>
                </a:lnTo>
                <a:lnTo>
                  <a:pt x="43" y="26"/>
                </a:lnTo>
                <a:lnTo>
                  <a:pt x="27" y="37"/>
                </a:lnTo>
                <a:lnTo>
                  <a:pt x="21" y="32"/>
                </a:lnTo>
                <a:lnTo>
                  <a:pt x="32" y="16"/>
                </a:lnTo>
                <a:lnTo>
                  <a:pt x="27" y="10"/>
                </a:lnTo>
                <a:lnTo>
                  <a:pt x="16" y="26"/>
                </a:lnTo>
                <a:lnTo>
                  <a:pt x="11" y="16"/>
                </a:lnTo>
                <a:lnTo>
                  <a:pt x="27" y="5"/>
                </a:lnTo>
                <a:lnTo>
                  <a:pt x="21" y="0"/>
                </a:lnTo>
                <a:lnTo>
                  <a:pt x="0" y="16"/>
                </a:lnTo>
                <a:close/>
              </a:path>
            </a:pathLst>
          </a:custGeom>
          <a:solidFill>
            <a:srgbClr val="0000FF"/>
          </a:solidFill>
          <a:ln w="9525">
            <a:noFill/>
            <a:round/>
            <a:headEnd/>
            <a:tailEnd/>
          </a:ln>
        </p:spPr>
        <p:txBody>
          <a:bodyPr/>
          <a:lstStyle/>
          <a:p>
            <a:endParaRPr lang="it-IT"/>
          </a:p>
        </p:txBody>
      </p:sp>
      <p:sp>
        <p:nvSpPr>
          <p:cNvPr id="272574" name="Freeform 48"/>
          <p:cNvSpPr>
            <a:spLocks/>
          </p:cNvSpPr>
          <p:nvPr/>
        </p:nvSpPr>
        <p:spPr bwMode="auto">
          <a:xfrm>
            <a:off x="3605213" y="1016000"/>
            <a:ext cx="84137" cy="88900"/>
          </a:xfrm>
          <a:custGeom>
            <a:avLst/>
            <a:gdLst>
              <a:gd name="T0" fmla="*/ 0 w 43"/>
              <a:gd name="T1" fmla="*/ 26838 h 53"/>
              <a:gd name="T2" fmla="*/ 41090 w 43"/>
              <a:gd name="T3" fmla="*/ 88900 h 53"/>
              <a:gd name="T4" fmla="*/ 84137 w 43"/>
              <a:gd name="T5" fmla="*/ 53675 h 53"/>
              <a:gd name="T6" fmla="*/ 74354 w 43"/>
              <a:gd name="T7" fmla="*/ 45289 h 53"/>
              <a:gd name="T8" fmla="*/ 41090 w 43"/>
              <a:gd name="T9" fmla="*/ 72126 h 53"/>
              <a:gd name="T10" fmla="*/ 31307 w 43"/>
              <a:gd name="T11" fmla="*/ 53675 h 53"/>
              <a:gd name="T12" fmla="*/ 52830 w 43"/>
              <a:gd name="T13" fmla="*/ 26838 h 53"/>
              <a:gd name="T14" fmla="*/ 52830 w 43"/>
              <a:gd name="T15" fmla="*/ 16774 h 53"/>
              <a:gd name="T16" fmla="*/ 21523 w 43"/>
              <a:gd name="T17" fmla="*/ 45289 h 53"/>
              <a:gd name="T18" fmla="*/ 21523 w 43"/>
              <a:gd name="T19" fmla="*/ 26838 h 53"/>
              <a:gd name="T20" fmla="*/ 41090 w 43"/>
              <a:gd name="T21" fmla="*/ 8387 h 53"/>
              <a:gd name="T22" fmla="*/ 41090 w 43"/>
              <a:gd name="T23" fmla="*/ 0 h 53"/>
              <a:gd name="T24" fmla="*/ 0 w 43"/>
              <a:gd name="T25" fmla="*/ 26838 h 53"/>
              <a:gd name="T26" fmla="*/ 0 w 43"/>
              <a:gd name="T27" fmla="*/ 26838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3"/>
              <a:gd name="T44" fmla="*/ 43 w 4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3">
                <a:moveTo>
                  <a:pt x="0" y="16"/>
                </a:moveTo>
                <a:lnTo>
                  <a:pt x="21" y="53"/>
                </a:lnTo>
                <a:lnTo>
                  <a:pt x="43" y="32"/>
                </a:lnTo>
                <a:lnTo>
                  <a:pt x="38" y="27"/>
                </a:lnTo>
                <a:lnTo>
                  <a:pt x="21" y="43"/>
                </a:lnTo>
                <a:lnTo>
                  <a:pt x="16" y="32"/>
                </a:lnTo>
                <a:lnTo>
                  <a:pt x="27" y="16"/>
                </a:lnTo>
                <a:lnTo>
                  <a:pt x="27" y="10"/>
                </a:lnTo>
                <a:lnTo>
                  <a:pt x="11" y="27"/>
                </a:lnTo>
                <a:lnTo>
                  <a:pt x="11" y="16"/>
                </a:lnTo>
                <a:lnTo>
                  <a:pt x="21" y="5"/>
                </a:lnTo>
                <a:lnTo>
                  <a:pt x="21" y="0"/>
                </a:lnTo>
                <a:lnTo>
                  <a:pt x="0" y="16"/>
                </a:lnTo>
                <a:close/>
              </a:path>
            </a:pathLst>
          </a:custGeom>
          <a:solidFill>
            <a:srgbClr val="0000FF"/>
          </a:solidFill>
          <a:ln w="9525">
            <a:noFill/>
            <a:round/>
            <a:headEnd/>
            <a:tailEnd/>
          </a:ln>
        </p:spPr>
        <p:txBody>
          <a:bodyPr/>
          <a:lstStyle/>
          <a:p>
            <a:endParaRPr lang="it-IT"/>
          </a:p>
        </p:txBody>
      </p:sp>
      <p:sp>
        <p:nvSpPr>
          <p:cNvPr id="272575" name="Freeform 49"/>
          <p:cNvSpPr>
            <a:spLocks/>
          </p:cNvSpPr>
          <p:nvPr/>
        </p:nvSpPr>
        <p:spPr bwMode="auto">
          <a:xfrm>
            <a:off x="5113338" y="647700"/>
            <a:ext cx="73025" cy="36513"/>
          </a:xfrm>
          <a:custGeom>
            <a:avLst/>
            <a:gdLst>
              <a:gd name="T0" fmla="*/ 63157 w 37"/>
              <a:gd name="T1" fmla="*/ 0 h 21"/>
              <a:gd name="T2" fmla="*/ 0 w 37"/>
              <a:gd name="T3" fmla="*/ 8694 h 21"/>
              <a:gd name="T4" fmla="*/ 9868 w 37"/>
              <a:gd name="T5" fmla="*/ 36513 h 21"/>
              <a:gd name="T6" fmla="*/ 21710 w 37"/>
              <a:gd name="T7" fmla="*/ 36513 h 21"/>
              <a:gd name="T8" fmla="*/ 9868 w 37"/>
              <a:gd name="T9" fmla="*/ 8694 h 21"/>
              <a:gd name="T10" fmla="*/ 31578 w 37"/>
              <a:gd name="T11" fmla="*/ 8694 h 21"/>
              <a:gd name="T12" fmla="*/ 41447 w 37"/>
              <a:gd name="T13" fmla="*/ 36513 h 21"/>
              <a:gd name="T14" fmla="*/ 41447 w 37"/>
              <a:gd name="T15" fmla="*/ 27819 h 21"/>
              <a:gd name="T16" fmla="*/ 41447 w 37"/>
              <a:gd name="T17" fmla="*/ 8694 h 21"/>
              <a:gd name="T18" fmla="*/ 53289 w 37"/>
              <a:gd name="T19" fmla="*/ 8694 h 21"/>
              <a:gd name="T20" fmla="*/ 63157 w 37"/>
              <a:gd name="T21" fmla="*/ 36513 h 21"/>
              <a:gd name="T22" fmla="*/ 73025 w 37"/>
              <a:gd name="T23" fmla="*/ 36513 h 21"/>
              <a:gd name="T24" fmla="*/ 63157 w 37"/>
              <a:gd name="T25" fmla="*/ 0 h 21"/>
              <a:gd name="T26" fmla="*/ 63157 w 37"/>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1"/>
              <a:gd name="T44" fmla="*/ 37 w 3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1">
                <a:moveTo>
                  <a:pt x="32" y="0"/>
                </a:moveTo>
                <a:lnTo>
                  <a:pt x="0" y="5"/>
                </a:lnTo>
                <a:lnTo>
                  <a:pt x="5" y="21"/>
                </a:lnTo>
                <a:lnTo>
                  <a:pt x="11" y="21"/>
                </a:lnTo>
                <a:lnTo>
                  <a:pt x="5" y="5"/>
                </a:lnTo>
                <a:lnTo>
                  <a:pt x="16" y="5"/>
                </a:lnTo>
                <a:lnTo>
                  <a:pt x="21" y="21"/>
                </a:lnTo>
                <a:lnTo>
                  <a:pt x="21" y="16"/>
                </a:lnTo>
                <a:lnTo>
                  <a:pt x="21" y="5"/>
                </a:lnTo>
                <a:lnTo>
                  <a:pt x="27" y="5"/>
                </a:lnTo>
                <a:lnTo>
                  <a:pt x="32" y="21"/>
                </a:lnTo>
                <a:lnTo>
                  <a:pt x="37" y="21"/>
                </a:lnTo>
                <a:lnTo>
                  <a:pt x="32" y="0"/>
                </a:lnTo>
                <a:close/>
              </a:path>
            </a:pathLst>
          </a:custGeom>
          <a:solidFill>
            <a:srgbClr val="0000FF"/>
          </a:solidFill>
          <a:ln w="9525">
            <a:noFill/>
            <a:round/>
            <a:headEnd/>
            <a:tailEnd/>
          </a:ln>
        </p:spPr>
        <p:txBody>
          <a:bodyPr/>
          <a:lstStyle/>
          <a:p>
            <a:endParaRPr lang="it-IT"/>
          </a:p>
        </p:txBody>
      </p:sp>
      <p:sp>
        <p:nvSpPr>
          <p:cNvPr id="272576" name="Freeform 50"/>
          <p:cNvSpPr>
            <a:spLocks noEditPoints="1"/>
          </p:cNvSpPr>
          <p:nvPr/>
        </p:nvSpPr>
        <p:spPr bwMode="auto">
          <a:xfrm>
            <a:off x="5133975" y="692150"/>
            <a:ext cx="41275" cy="26988"/>
          </a:xfrm>
          <a:custGeom>
            <a:avLst/>
            <a:gdLst>
              <a:gd name="T0" fmla="*/ 31448 w 21"/>
              <a:gd name="T1" fmla="*/ 16867 h 16"/>
              <a:gd name="T2" fmla="*/ 19655 w 21"/>
              <a:gd name="T3" fmla="*/ 8434 h 16"/>
              <a:gd name="T4" fmla="*/ 31448 w 21"/>
              <a:gd name="T5" fmla="*/ 8434 h 16"/>
              <a:gd name="T6" fmla="*/ 31448 w 21"/>
              <a:gd name="T7" fmla="*/ 8434 h 16"/>
              <a:gd name="T8" fmla="*/ 31448 w 21"/>
              <a:gd name="T9" fmla="*/ 8434 h 16"/>
              <a:gd name="T10" fmla="*/ 31448 w 21"/>
              <a:gd name="T11" fmla="*/ 16867 h 16"/>
              <a:gd name="T12" fmla="*/ 31448 w 21"/>
              <a:gd name="T13" fmla="*/ 16867 h 16"/>
              <a:gd name="T14" fmla="*/ 31448 w 21"/>
              <a:gd name="T15" fmla="*/ 16867 h 16"/>
              <a:gd name="T16" fmla="*/ 31448 w 21"/>
              <a:gd name="T17" fmla="*/ 16867 h 16"/>
              <a:gd name="T18" fmla="*/ 31448 w 21"/>
              <a:gd name="T19" fmla="*/ 16867 h 16"/>
              <a:gd name="T20" fmla="*/ 31448 w 21"/>
              <a:gd name="T21" fmla="*/ 16867 h 16"/>
              <a:gd name="T22" fmla="*/ 31448 w 21"/>
              <a:gd name="T23" fmla="*/ 16867 h 16"/>
              <a:gd name="T24" fmla="*/ 19655 w 21"/>
              <a:gd name="T25" fmla="*/ 26988 h 16"/>
              <a:gd name="T26" fmla="*/ 41275 w 21"/>
              <a:gd name="T27" fmla="*/ 26988 h 16"/>
              <a:gd name="T28" fmla="*/ 41275 w 21"/>
              <a:gd name="T29" fmla="*/ 16867 h 16"/>
              <a:gd name="T30" fmla="*/ 41275 w 21"/>
              <a:gd name="T31" fmla="*/ 16867 h 16"/>
              <a:gd name="T32" fmla="*/ 41275 w 21"/>
              <a:gd name="T33" fmla="*/ 0 h 16"/>
              <a:gd name="T34" fmla="*/ 31448 w 21"/>
              <a:gd name="T35" fmla="*/ 0 h 16"/>
              <a:gd name="T36" fmla="*/ 19655 w 21"/>
              <a:gd name="T37" fmla="*/ 0 h 16"/>
              <a:gd name="T38" fmla="*/ 9827 w 21"/>
              <a:gd name="T39" fmla="*/ 0 h 16"/>
              <a:gd name="T40" fmla="*/ 0 w 21"/>
              <a:gd name="T41" fmla="*/ 0 h 16"/>
              <a:gd name="T42" fmla="*/ 0 w 21"/>
              <a:gd name="T43" fmla="*/ 8434 h 16"/>
              <a:gd name="T44" fmla="*/ 0 w 21"/>
              <a:gd name="T45" fmla="*/ 8434 h 16"/>
              <a:gd name="T46" fmla="*/ 0 w 21"/>
              <a:gd name="T47" fmla="*/ 16867 h 16"/>
              <a:gd name="T48" fmla="*/ 9827 w 21"/>
              <a:gd name="T49" fmla="*/ 26988 h 16"/>
              <a:gd name="T50" fmla="*/ 9827 w 21"/>
              <a:gd name="T51" fmla="*/ 26988 h 16"/>
              <a:gd name="T52" fmla="*/ 19655 w 21"/>
              <a:gd name="T53" fmla="*/ 26988 h 16"/>
              <a:gd name="T54" fmla="*/ 9827 w 21"/>
              <a:gd name="T55" fmla="*/ 16867 h 16"/>
              <a:gd name="T56" fmla="*/ 9827 w 21"/>
              <a:gd name="T57" fmla="*/ 8434 h 16"/>
              <a:gd name="T58" fmla="*/ 9827 w 21"/>
              <a:gd name="T59" fmla="*/ 8434 h 16"/>
              <a:gd name="T60" fmla="*/ 19655 w 21"/>
              <a:gd name="T61" fmla="*/ 8434 h 16"/>
              <a:gd name="T62" fmla="*/ 19655 w 21"/>
              <a:gd name="T63" fmla="*/ 26988 h 16"/>
              <a:gd name="T64" fmla="*/ 19655 w 21"/>
              <a:gd name="T65" fmla="*/ 26988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6"/>
              <a:gd name="T101" fmla="*/ 21 w 21"/>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6">
                <a:moveTo>
                  <a:pt x="16" y="10"/>
                </a:moveTo>
                <a:lnTo>
                  <a:pt x="10" y="5"/>
                </a:lnTo>
                <a:lnTo>
                  <a:pt x="16" y="5"/>
                </a:lnTo>
                <a:lnTo>
                  <a:pt x="16" y="10"/>
                </a:lnTo>
                <a:close/>
                <a:moveTo>
                  <a:pt x="10" y="16"/>
                </a:moveTo>
                <a:lnTo>
                  <a:pt x="21" y="16"/>
                </a:lnTo>
                <a:lnTo>
                  <a:pt x="21" y="10"/>
                </a:lnTo>
                <a:lnTo>
                  <a:pt x="21" y="0"/>
                </a:lnTo>
                <a:lnTo>
                  <a:pt x="16" y="0"/>
                </a:lnTo>
                <a:lnTo>
                  <a:pt x="10" y="0"/>
                </a:lnTo>
                <a:lnTo>
                  <a:pt x="5" y="0"/>
                </a:lnTo>
                <a:lnTo>
                  <a:pt x="0" y="0"/>
                </a:lnTo>
                <a:lnTo>
                  <a:pt x="0" y="5"/>
                </a:lnTo>
                <a:lnTo>
                  <a:pt x="0" y="10"/>
                </a:lnTo>
                <a:lnTo>
                  <a:pt x="5" y="16"/>
                </a:lnTo>
                <a:lnTo>
                  <a:pt x="10" y="16"/>
                </a:lnTo>
                <a:lnTo>
                  <a:pt x="5" y="10"/>
                </a:lnTo>
                <a:lnTo>
                  <a:pt x="5" y="5"/>
                </a:lnTo>
                <a:lnTo>
                  <a:pt x="10" y="5"/>
                </a:lnTo>
                <a:lnTo>
                  <a:pt x="10" y="16"/>
                </a:lnTo>
                <a:close/>
              </a:path>
            </a:pathLst>
          </a:custGeom>
          <a:solidFill>
            <a:srgbClr val="0000FF"/>
          </a:solidFill>
          <a:ln w="9525">
            <a:noFill/>
            <a:round/>
            <a:headEnd/>
            <a:tailEnd/>
          </a:ln>
        </p:spPr>
        <p:txBody>
          <a:bodyPr/>
          <a:lstStyle/>
          <a:p>
            <a:endParaRPr lang="it-IT"/>
          </a:p>
        </p:txBody>
      </p:sp>
      <p:sp>
        <p:nvSpPr>
          <p:cNvPr id="272577" name="Freeform 51"/>
          <p:cNvSpPr>
            <a:spLocks/>
          </p:cNvSpPr>
          <p:nvPr/>
        </p:nvSpPr>
        <p:spPr bwMode="auto">
          <a:xfrm>
            <a:off x="5143500" y="728663"/>
            <a:ext cx="55563" cy="52387"/>
          </a:xfrm>
          <a:custGeom>
            <a:avLst/>
            <a:gdLst>
              <a:gd name="T0" fmla="*/ 55563 w 27"/>
              <a:gd name="T1" fmla="*/ 26194 h 32"/>
              <a:gd name="T2" fmla="*/ 55563 w 27"/>
              <a:gd name="T3" fmla="*/ 26194 h 32"/>
              <a:gd name="T4" fmla="*/ 43216 w 27"/>
              <a:gd name="T5" fmla="*/ 18008 h 32"/>
              <a:gd name="T6" fmla="*/ 43216 w 27"/>
              <a:gd name="T7" fmla="*/ 8185 h 32"/>
              <a:gd name="T8" fmla="*/ 43216 w 27"/>
              <a:gd name="T9" fmla="*/ 8185 h 32"/>
              <a:gd name="T10" fmla="*/ 43216 w 27"/>
              <a:gd name="T11" fmla="*/ 0 h 32"/>
              <a:gd name="T12" fmla="*/ 0 w 27"/>
              <a:gd name="T13" fmla="*/ 8185 h 32"/>
              <a:gd name="T14" fmla="*/ 0 w 27"/>
              <a:gd name="T15" fmla="*/ 18008 h 32"/>
              <a:gd name="T16" fmla="*/ 32926 w 27"/>
              <a:gd name="T17" fmla="*/ 8185 h 32"/>
              <a:gd name="T18" fmla="*/ 32926 w 27"/>
              <a:gd name="T19" fmla="*/ 18008 h 32"/>
              <a:gd name="T20" fmla="*/ 43216 w 27"/>
              <a:gd name="T21" fmla="*/ 18008 h 32"/>
              <a:gd name="T22" fmla="*/ 32926 w 27"/>
              <a:gd name="T23" fmla="*/ 18008 h 32"/>
              <a:gd name="T24" fmla="*/ 32926 w 27"/>
              <a:gd name="T25" fmla="*/ 18008 h 32"/>
              <a:gd name="T26" fmla="*/ 10289 w 27"/>
              <a:gd name="T27" fmla="*/ 26194 h 32"/>
              <a:gd name="T28" fmla="*/ 10289 w 27"/>
              <a:gd name="T29" fmla="*/ 26194 h 32"/>
              <a:gd name="T30" fmla="*/ 43216 w 27"/>
              <a:gd name="T31" fmla="*/ 26194 h 32"/>
              <a:gd name="T32" fmla="*/ 43216 w 27"/>
              <a:gd name="T33" fmla="*/ 34379 h 32"/>
              <a:gd name="T34" fmla="*/ 43216 w 27"/>
              <a:gd name="T35" fmla="*/ 34379 h 32"/>
              <a:gd name="T36" fmla="*/ 43216 w 27"/>
              <a:gd name="T37" fmla="*/ 44202 h 32"/>
              <a:gd name="T38" fmla="*/ 10289 w 27"/>
              <a:gd name="T39" fmla="*/ 44202 h 32"/>
              <a:gd name="T40" fmla="*/ 10289 w 27"/>
              <a:gd name="T41" fmla="*/ 52387 h 32"/>
              <a:gd name="T42" fmla="*/ 55563 w 27"/>
              <a:gd name="T43" fmla="*/ 44202 h 32"/>
              <a:gd name="T44" fmla="*/ 55563 w 27"/>
              <a:gd name="T45" fmla="*/ 44202 h 32"/>
              <a:gd name="T46" fmla="*/ 55563 w 27"/>
              <a:gd name="T47" fmla="*/ 34379 h 32"/>
              <a:gd name="T48" fmla="*/ 55563 w 27"/>
              <a:gd name="T49" fmla="*/ 34379 h 32"/>
              <a:gd name="T50" fmla="*/ 55563 w 27"/>
              <a:gd name="T51" fmla="*/ 26194 h 32"/>
              <a:gd name="T52" fmla="*/ 55563 w 27"/>
              <a:gd name="T53" fmla="*/ 26194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32"/>
              <a:gd name="T83" fmla="*/ 27 w 27"/>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32">
                <a:moveTo>
                  <a:pt x="27" y="16"/>
                </a:moveTo>
                <a:lnTo>
                  <a:pt x="27" y="16"/>
                </a:lnTo>
                <a:lnTo>
                  <a:pt x="21" y="11"/>
                </a:lnTo>
                <a:lnTo>
                  <a:pt x="21" y="5"/>
                </a:lnTo>
                <a:lnTo>
                  <a:pt x="21" y="0"/>
                </a:lnTo>
                <a:lnTo>
                  <a:pt x="0" y="5"/>
                </a:lnTo>
                <a:lnTo>
                  <a:pt x="0" y="11"/>
                </a:lnTo>
                <a:lnTo>
                  <a:pt x="16" y="5"/>
                </a:lnTo>
                <a:lnTo>
                  <a:pt x="16" y="11"/>
                </a:lnTo>
                <a:lnTo>
                  <a:pt x="21" y="11"/>
                </a:lnTo>
                <a:lnTo>
                  <a:pt x="16" y="11"/>
                </a:lnTo>
                <a:lnTo>
                  <a:pt x="5" y="16"/>
                </a:lnTo>
                <a:lnTo>
                  <a:pt x="21" y="16"/>
                </a:lnTo>
                <a:lnTo>
                  <a:pt x="21" y="21"/>
                </a:lnTo>
                <a:lnTo>
                  <a:pt x="21" y="27"/>
                </a:lnTo>
                <a:lnTo>
                  <a:pt x="5" y="27"/>
                </a:lnTo>
                <a:lnTo>
                  <a:pt x="5" y="32"/>
                </a:lnTo>
                <a:lnTo>
                  <a:pt x="27" y="27"/>
                </a:lnTo>
                <a:lnTo>
                  <a:pt x="27" y="21"/>
                </a:lnTo>
                <a:lnTo>
                  <a:pt x="27" y="16"/>
                </a:lnTo>
                <a:close/>
              </a:path>
            </a:pathLst>
          </a:custGeom>
          <a:solidFill>
            <a:srgbClr val="0000FF"/>
          </a:solidFill>
          <a:ln w="9525">
            <a:noFill/>
            <a:round/>
            <a:headEnd/>
            <a:tailEnd/>
          </a:ln>
        </p:spPr>
        <p:txBody>
          <a:bodyPr/>
          <a:lstStyle/>
          <a:p>
            <a:endParaRPr lang="it-IT"/>
          </a:p>
        </p:txBody>
      </p:sp>
      <p:sp>
        <p:nvSpPr>
          <p:cNvPr id="272578" name="Freeform 52"/>
          <p:cNvSpPr>
            <a:spLocks/>
          </p:cNvSpPr>
          <p:nvPr/>
        </p:nvSpPr>
        <p:spPr bwMode="auto">
          <a:xfrm>
            <a:off x="5165725" y="800100"/>
            <a:ext cx="52388" cy="26988"/>
          </a:xfrm>
          <a:custGeom>
            <a:avLst/>
            <a:gdLst>
              <a:gd name="T0" fmla="*/ 42313 w 26"/>
              <a:gd name="T1" fmla="*/ 26988 h 16"/>
              <a:gd name="T2" fmla="*/ 42313 w 26"/>
              <a:gd name="T3" fmla="*/ 26988 h 16"/>
              <a:gd name="T4" fmla="*/ 52388 w 26"/>
              <a:gd name="T5" fmla="*/ 18554 h 16"/>
              <a:gd name="T6" fmla="*/ 52388 w 26"/>
              <a:gd name="T7" fmla="*/ 18554 h 16"/>
              <a:gd name="T8" fmla="*/ 52388 w 26"/>
              <a:gd name="T9" fmla="*/ 8434 h 16"/>
              <a:gd name="T10" fmla="*/ 42313 w 26"/>
              <a:gd name="T11" fmla="*/ 0 h 16"/>
              <a:gd name="T12" fmla="*/ 32239 w 26"/>
              <a:gd name="T13" fmla="*/ 0 h 16"/>
              <a:gd name="T14" fmla="*/ 32239 w 26"/>
              <a:gd name="T15" fmla="*/ 0 h 16"/>
              <a:gd name="T16" fmla="*/ 20149 w 26"/>
              <a:gd name="T17" fmla="*/ 0 h 16"/>
              <a:gd name="T18" fmla="*/ 20149 w 26"/>
              <a:gd name="T19" fmla="*/ 8434 h 16"/>
              <a:gd name="T20" fmla="*/ 20149 w 26"/>
              <a:gd name="T21" fmla="*/ 8434 h 16"/>
              <a:gd name="T22" fmla="*/ 20149 w 26"/>
              <a:gd name="T23" fmla="*/ 18554 h 16"/>
              <a:gd name="T24" fmla="*/ 20149 w 26"/>
              <a:gd name="T25" fmla="*/ 18554 h 16"/>
              <a:gd name="T26" fmla="*/ 10075 w 26"/>
              <a:gd name="T27" fmla="*/ 8434 h 16"/>
              <a:gd name="T28" fmla="*/ 10075 w 26"/>
              <a:gd name="T29" fmla="*/ 8434 h 16"/>
              <a:gd name="T30" fmla="*/ 20149 w 26"/>
              <a:gd name="T31" fmla="*/ 8434 h 16"/>
              <a:gd name="T32" fmla="*/ 20149 w 26"/>
              <a:gd name="T33" fmla="*/ 8434 h 16"/>
              <a:gd name="T34" fmla="*/ 10075 w 26"/>
              <a:gd name="T35" fmla="*/ 0 h 16"/>
              <a:gd name="T36" fmla="*/ 10075 w 26"/>
              <a:gd name="T37" fmla="*/ 0 h 16"/>
              <a:gd name="T38" fmla="*/ 0 w 26"/>
              <a:gd name="T39" fmla="*/ 8434 h 16"/>
              <a:gd name="T40" fmla="*/ 0 w 26"/>
              <a:gd name="T41" fmla="*/ 8434 h 16"/>
              <a:gd name="T42" fmla="*/ 10075 w 26"/>
              <a:gd name="T43" fmla="*/ 18554 h 16"/>
              <a:gd name="T44" fmla="*/ 20149 w 26"/>
              <a:gd name="T45" fmla="*/ 26988 h 16"/>
              <a:gd name="T46" fmla="*/ 20149 w 26"/>
              <a:gd name="T47" fmla="*/ 26988 h 16"/>
              <a:gd name="T48" fmla="*/ 32239 w 26"/>
              <a:gd name="T49" fmla="*/ 26988 h 16"/>
              <a:gd name="T50" fmla="*/ 32239 w 26"/>
              <a:gd name="T51" fmla="*/ 26988 h 16"/>
              <a:gd name="T52" fmla="*/ 32239 w 26"/>
              <a:gd name="T53" fmla="*/ 18554 h 16"/>
              <a:gd name="T54" fmla="*/ 32239 w 26"/>
              <a:gd name="T55" fmla="*/ 8434 h 16"/>
              <a:gd name="T56" fmla="*/ 32239 w 26"/>
              <a:gd name="T57" fmla="*/ 8434 h 16"/>
              <a:gd name="T58" fmla="*/ 42313 w 26"/>
              <a:gd name="T59" fmla="*/ 8434 h 16"/>
              <a:gd name="T60" fmla="*/ 42313 w 26"/>
              <a:gd name="T61" fmla="*/ 8434 h 16"/>
              <a:gd name="T62" fmla="*/ 42313 w 26"/>
              <a:gd name="T63" fmla="*/ 18554 h 16"/>
              <a:gd name="T64" fmla="*/ 42313 w 26"/>
              <a:gd name="T65" fmla="*/ 18554 h 16"/>
              <a:gd name="T66" fmla="*/ 42313 w 26"/>
              <a:gd name="T67" fmla="*/ 26988 h 16"/>
              <a:gd name="T68" fmla="*/ 42313 w 26"/>
              <a:gd name="T69" fmla="*/ 26988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16"/>
              <a:gd name="T107" fmla="*/ 26 w 26"/>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16">
                <a:moveTo>
                  <a:pt x="21" y="16"/>
                </a:moveTo>
                <a:lnTo>
                  <a:pt x="21" y="16"/>
                </a:lnTo>
                <a:lnTo>
                  <a:pt x="26" y="11"/>
                </a:lnTo>
                <a:lnTo>
                  <a:pt x="26" y="5"/>
                </a:lnTo>
                <a:lnTo>
                  <a:pt x="21" y="0"/>
                </a:lnTo>
                <a:lnTo>
                  <a:pt x="16" y="0"/>
                </a:lnTo>
                <a:lnTo>
                  <a:pt x="10" y="0"/>
                </a:lnTo>
                <a:lnTo>
                  <a:pt x="10" y="5"/>
                </a:lnTo>
                <a:lnTo>
                  <a:pt x="10" y="11"/>
                </a:lnTo>
                <a:lnTo>
                  <a:pt x="5" y="5"/>
                </a:lnTo>
                <a:lnTo>
                  <a:pt x="10" y="5"/>
                </a:lnTo>
                <a:lnTo>
                  <a:pt x="5" y="0"/>
                </a:lnTo>
                <a:lnTo>
                  <a:pt x="0" y="5"/>
                </a:lnTo>
                <a:lnTo>
                  <a:pt x="5" y="11"/>
                </a:lnTo>
                <a:lnTo>
                  <a:pt x="10" y="16"/>
                </a:lnTo>
                <a:lnTo>
                  <a:pt x="16" y="16"/>
                </a:lnTo>
                <a:lnTo>
                  <a:pt x="16" y="11"/>
                </a:lnTo>
                <a:lnTo>
                  <a:pt x="16" y="5"/>
                </a:lnTo>
                <a:lnTo>
                  <a:pt x="21" y="5"/>
                </a:lnTo>
                <a:lnTo>
                  <a:pt x="21" y="11"/>
                </a:lnTo>
                <a:lnTo>
                  <a:pt x="21" y="16"/>
                </a:lnTo>
                <a:close/>
              </a:path>
            </a:pathLst>
          </a:custGeom>
          <a:solidFill>
            <a:srgbClr val="0000FF"/>
          </a:solidFill>
          <a:ln w="9525">
            <a:noFill/>
            <a:round/>
            <a:headEnd/>
            <a:tailEnd/>
          </a:ln>
        </p:spPr>
        <p:txBody>
          <a:bodyPr/>
          <a:lstStyle/>
          <a:p>
            <a:endParaRPr lang="it-IT"/>
          </a:p>
        </p:txBody>
      </p:sp>
      <p:sp>
        <p:nvSpPr>
          <p:cNvPr id="272579" name="Freeform 53"/>
          <p:cNvSpPr>
            <a:spLocks/>
          </p:cNvSpPr>
          <p:nvPr/>
        </p:nvSpPr>
        <p:spPr bwMode="auto">
          <a:xfrm>
            <a:off x="2181225" y="3573463"/>
            <a:ext cx="53975" cy="34925"/>
          </a:xfrm>
          <a:custGeom>
            <a:avLst/>
            <a:gdLst>
              <a:gd name="T0" fmla="*/ 43980 w 27"/>
              <a:gd name="T1" fmla="*/ 18294 h 21"/>
              <a:gd name="T2" fmla="*/ 53975 w 27"/>
              <a:gd name="T3" fmla="*/ 18294 h 21"/>
              <a:gd name="T4" fmla="*/ 53975 w 27"/>
              <a:gd name="T5" fmla="*/ 8315 h 21"/>
              <a:gd name="T6" fmla="*/ 43980 w 27"/>
              <a:gd name="T7" fmla="*/ 8315 h 21"/>
              <a:gd name="T8" fmla="*/ 31985 w 27"/>
              <a:gd name="T9" fmla="*/ 0 h 21"/>
              <a:gd name="T10" fmla="*/ 21990 w 27"/>
              <a:gd name="T11" fmla="*/ 0 h 21"/>
              <a:gd name="T12" fmla="*/ 11994 w 27"/>
              <a:gd name="T13" fmla="*/ 8315 h 21"/>
              <a:gd name="T14" fmla="*/ 11994 w 27"/>
              <a:gd name="T15" fmla="*/ 8315 h 21"/>
              <a:gd name="T16" fmla="*/ 11994 w 27"/>
              <a:gd name="T17" fmla="*/ 18294 h 21"/>
              <a:gd name="T18" fmla="*/ 21990 w 27"/>
              <a:gd name="T19" fmla="*/ 26610 h 21"/>
              <a:gd name="T20" fmla="*/ 31985 w 27"/>
              <a:gd name="T21" fmla="*/ 26610 h 21"/>
              <a:gd name="T22" fmla="*/ 21990 w 27"/>
              <a:gd name="T23" fmla="*/ 26610 h 21"/>
              <a:gd name="T24" fmla="*/ 21990 w 27"/>
              <a:gd name="T25" fmla="*/ 26610 h 21"/>
              <a:gd name="T26" fmla="*/ 11994 w 27"/>
              <a:gd name="T27" fmla="*/ 26610 h 21"/>
              <a:gd name="T28" fmla="*/ 11994 w 27"/>
              <a:gd name="T29" fmla="*/ 26610 h 21"/>
              <a:gd name="T30" fmla="*/ 11994 w 27"/>
              <a:gd name="T31" fmla="*/ 18294 h 21"/>
              <a:gd name="T32" fmla="*/ 0 w 27"/>
              <a:gd name="T33" fmla="*/ 18294 h 21"/>
              <a:gd name="T34" fmla="*/ 0 w 27"/>
              <a:gd name="T35" fmla="*/ 26610 h 21"/>
              <a:gd name="T36" fmla="*/ 0 w 27"/>
              <a:gd name="T37" fmla="*/ 26610 h 21"/>
              <a:gd name="T38" fmla="*/ 11994 w 27"/>
              <a:gd name="T39" fmla="*/ 34925 h 21"/>
              <a:gd name="T40" fmla="*/ 21990 w 27"/>
              <a:gd name="T41" fmla="*/ 34925 h 21"/>
              <a:gd name="T42" fmla="*/ 31985 w 27"/>
              <a:gd name="T43" fmla="*/ 34925 h 21"/>
              <a:gd name="T44" fmla="*/ 43980 w 27"/>
              <a:gd name="T45" fmla="*/ 26610 h 21"/>
              <a:gd name="T46" fmla="*/ 43980 w 27"/>
              <a:gd name="T47" fmla="*/ 26610 h 21"/>
              <a:gd name="T48" fmla="*/ 21990 w 27"/>
              <a:gd name="T49" fmla="*/ 8315 h 21"/>
              <a:gd name="T50" fmla="*/ 21990 w 27"/>
              <a:gd name="T51" fmla="*/ 8315 h 21"/>
              <a:gd name="T52" fmla="*/ 31985 w 27"/>
              <a:gd name="T53" fmla="*/ 8315 h 21"/>
              <a:gd name="T54" fmla="*/ 31985 w 27"/>
              <a:gd name="T55" fmla="*/ 8315 h 21"/>
              <a:gd name="T56" fmla="*/ 43980 w 27"/>
              <a:gd name="T57" fmla="*/ 8315 h 21"/>
              <a:gd name="T58" fmla="*/ 43980 w 27"/>
              <a:gd name="T59" fmla="*/ 18294 h 21"/>
              <a:gd name="T60" fmla="*/ 43980 w 27"/>
              <a:gd name="T61" fmla="*/ 18294 h 21"/>
              <a:gd name="T62" fmla="*/ 43980 w 27"/>
              <a:gd name="T63" fmla="*/ 18294 h 21"/>
              <a:gd name="T64" fmla="*/ 43980 w 27"/>
              <a:gd name="T65" fmla="*/ 18294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1"/>
              <a:gd name="T101" fmla="*/ 27 w 27"/>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1">
                <a:moveTo>
                  <a:pt x="22" y="11"/>
                </a:moveTo>
                <a:lnTo>
                  <a:pt x="27" y="11"/>
                </a:lnTo>
                <a:lnTo>
                  <a:pt x="27" y="5"/>
                </a:lnTo>
                <a:lnTo>
                  <a:pt x="22" y="5"/>
                </a:lnTo>
                <a:lnTo>
                  <a:pt x="16" y="0"/>
                </a:lnTo>
                <a:lnTo>
                  <a:pt x="11" y="0"/>
                </a:lnTo>
                <a:lnTo>
                  <a:pt x="6" y="5"/>
                </a:lnTo>
                <a:lnTo>
                  <a:pt x="6" y="11"/>
                </a:lnTo>
                <a:lnTo>
                  <a:pt x="11" y="16"/>
                </a:lnTo>
                <a:lnTo>
                  <a:pt x="16" y="16"/>
                </a:lnTo>
                <a:lnTo>
                  <a:pt x="11" y="16"/>
                </a:lnTo>
                <a:lnTo>
                  <a:pt x="6" y="16"/>
                </a:lnTo>
                <a:lnTo>
                  <a:pt x="6" y="11"/>
                </a:lnTo>
                <a:lnTo>
                  <a:pt x="0" y="11"/>
                </a:lnTo>
                <a:lnTo>
                  <a:pt x="0" y="16"/>
                </a:lnTo>
                <a:lnTo>
                  <a:pt x="6" y="21"/>
                </a:lnTo>
                <a:lnTo>
                  <a:pt x="11" y="21"/>
                </a:lnTo>
                <a:lnTo>
                  <a:pt x="16" y="21"/>
                </a:lnTo>
                <a:lnTo>
                  <a:pt x="22" y="16"/>
                </a:lnTo>
                <a:lnTo>
                  <a:pt x="11" y="5"/>
                </a:lnTo>
                <a:lnTo>
                  <a:pt x="16" y="5"/>
                </a:lnTo>
                <a:lnTo>
                  <a:pt x="22" y="5"/>
                </a:lnTo>
                <a:lnTo>
                  <a:pt x="22" y="11"/>
                </a:lnTo>
                <a:close/>
              </a:path>
            </a:pathLst>
          </a:custGeom>
          <a:solidFill>
            <a:srgbClr val="0000FF"/>
          </a:solidFill>
          <a:ln w="9525">
            <a:noFill/>
            <a:round/>
            <a:headEnd/>
            <a:tailEnd/>
          </a:ln>
        </p:spPr>
        <p:txBody>
          <a:bodyPr/>
          <a:lstStyle/>
          <a:p>
            <a:endParaRPr lang="it-IT"/>
          </a:p>
        </p:txBody>
      </p:sp>
      <p:sp>
        <p:nvSpPr>
          <p:cNvPr id="272580" name="Freeform 54"/>
          <p:cNvSpPr>
            <a:spLocks/>
          </p:cNvSpPr>
          <p:nvPr/>
        </p:nvSpPr>
        <p:spPr bwMode="auto">
          <a:xfrm>
            <a:off x="2212975" y="3598863"/>
            <a:ext cx="42863" cy="26987"/>
          </a:xfrm>
          <a:custGeom>
            <a:avLst/>
            <a:gdLst>
              <a:gd name="T0" fmla="*/ 42863 w 22"/>
              <a:gd name="T1" fmla="*/ 18554 h 16"/>
              <a:gd name="T2" fmla="*/ 42863 w 22"/>
              <a:gd name="T3" fmla="*/ 18554 h 16"/>
              <a:gd name="T4" fmla="*/ 42863 w 22"/>
              <a:gd name="T5" fmla="*/ 18554 h 16"/>
              <a:gd name="T6" fmla="*/ 42863 w 22"/>
              <a:gd name="T7" fmla="*/ 8433 h 16"/>
              <a:gd name="T8" fmla="*/ 42863 w 22"/>
              <a:gd name="T9" fmla="*/ 8433 h 16"/>
              <a:gd name="T10" fmla="*/ 42863 w 22"/>
              <a:gd name="T11" fmla="*/ 8433 h 16"/>
              <a:gd name="T12" fmla="*/ 42863 w 22"/>
              <a:gd name="T13" fmla="*/ 8433 h 16"/>
              <a:gd name="T14" fmla="*/ 42863 w 22"/>
              <a:gd name="T15" fmla="*/ 8433 h 16"/>
              <a:gd name="T16" fmla="*/ 31173 w 22"/>
              <a:gd name="T17" fmla="*/ 0 h 16"/>
              <a:gd name="T18" fmla="*/ 31173 w 22"/>
              <a:gd name="T19" fmla="*/ 0 h 16"/>
              <a:gd name="T20" fmla="*/ 31173 w 22"/>
              <a:gd name="T21" fmla="*/ 0 h 16"/>
              <a:gd name="T22" fmla="*/ 21432 w 22"/>
              <a:gd name="T23" fmla="*/ 0 h 16"/>
              <a:gd name="T24" fmla="*/ 11690 w 22"/>
              <a:gd name="T25" fmla="*/ 0 h 16"/>
              <a:gd name="T26" fmla="*/ 11690 w 22"/>
              <a:gd name="T27" fmla="*/ 0 h 16"/>
              <a:gd name="T28" fmla="*/ 11690 w 22"/>
              <a:gd name="T29" fmla="*/ 8433 h 16"/>
              <a:gd name="T30" fmla="*/ 0 w 22"/>
              <a:gd name="T31" fmla="*/ 8433 h 16"/>
              <a:gd name="T32" fmla="*/ 0 w 22"/>
              <a:gd name="T33" fmla="*/ 18554 h 16"/>
              <a:gd name="T34" fmla="*/ 0 w 22"/>
              <a:gd name="T35" fmla="*/ 18554 h 16"/>
              <a:gd name="T36" fmla="*/ 11690 w 22"/>
              <a:gd name="T37" fmla="*/ 18554 h 16"/>
              <a:gd name="T38" fmla="*/ 11690 w 22"/>
              <a:gd name="T39" fmla="*/ 18554 h 16"/>
              <a:gd name="T40" fmla="*/ 11690 w 22"/>
              <a:gd name="T41" fmla="*/ 26987 h 16"/>
              <a:gd name="T42" fmla="*/ 21432 w 22"/>
              <a:gd name="T43" fmla="*/ 26987 h 16"/>
              <a:gd name="T44" fmla="*/ 21432 w 22"/>
              <a:gd name="T45" fmla="*/ 26987 h 16"/>
              <a:gd name="T46" fmla="*/ 21432 w 22"/>
              <a:gd name="T47" fmla="*/ 26987 h 16"/>
              <a:gd name="T48" fmla="*/ 31173 w 22"/>
              <a:gd name="T49" fmla="*/ 18554 h 16"/>
              <a:gd name="T50" fmla="*/ 31173 w 22"/>
              <a:gd name="T51" fmla="*/ 18554 h 16"/>
              <a:gd name="T52" fmla="*/ 31173 w 22"/>
              <a:gd name="T53" fmla="*/ 18554 h 16"/>
              <a:gd name="T54" fmla="*/ 31173 w 22"/>
              <a:gd name="T55" fmla="*/ 18554 h 16"/>
              <a:gd name="T56" fmla="*/ 31173 w 22"/>
              <a:gd name="T57" fmla="*/ 18554 h 16"/>
              <a:gd name="T58" fmla="*/ 21432 w 22"/>
              <a:gd name="T59" fmla="*/ 18554 h 16"/>
              <a:gd name="T60" fmla="*/ 21432 w 22"/>
              <a:gd name="T61" fmla="*/ 18554 h 16"/>
              <a:gd name="T62" fmla="*/ 21432 w 22"/>
              <a:gd name="T63" fmla="*/ 18554 h 16"/>
              <a:gd name="T64" fmla="*/ 21432 w 22"/>
              <a:gd name="T65" fmla="*/ 18554 h 16"/>
              <a:gd name="T66" fmla="*/ 21432 w 22"/>
              <a:gd name="T67" fmla="*/ 18554 h 16"/>
              <a:gd name="T68" fmla="*/ 11690 w 22"/>
              <a:gd name="T69" fmla="*/ 18554 h 16"/>
              <a:gd name="T70" fmla="*/ 11690 w 22"/>
              <a:gd name="T71" fmla="*/ 18554 h 16"/>
              <a:gd name="T72" fmla="*/ 11690 w 22"/>
              <a:gd name="T73" fmla="*/ 18554 h 16"/>
              <a:gd name="T74" fmla="*/ 11690 w 22"/>
              <a:gd name="T75" fmla="*/ 18554 h 16"/>
              <a:gd name="T76" fmla="*/ 11690 w 22"/>
              <a:gd name="T77" fmla="*/ 8433 h 16"/>
              <a:gd name="T78" fmla="*/ 21432 w 22"/>
              <a:gd name="T79" fmla="*/ 8433 h 16"/>
              <a:gd name="T80" fmla="*/ 21432 w 22"/>
              <a:gd name="T81" fmla="*/ 8433 h 16"/>
              <a:gd name="T82" fmla="*/ 21432 w 22"/>
              <a:gd name="T83" fmla="*/ 8433 h 16"/>
              <a:gd name="T84" fmla="*/ 21432 w 22"/>
              <a:gd name="T85" fmla="*/ 8433 h 16"/>
              <a:gd name="T86" fmla="*/ 31173 w 22"/>
              <a:gd name="T87" fmla="*/ 8433 h 16"/>
              <a:gd name="T88" fmla="*/ 31173 w 22"/>
              <a:gd name="T89" fmla="*/ 8433 h 16"/>
              <a:gd name="T90" fmla="*/ 31173 w 22"/>
              <a:gd name="T91" fmla="*/ 8433 h 16"/>
              <a:gd name="T92" fmla="*/ 31173 w 22"/>
              <a:gd name="T93" fmla="*/ 8433 h 16"/>
              <a:gd name="T94" fmla="*/ 31173 w 22"/>
              <a:gd name="T95" fmla="*/ 8433 h 16"/>
              <a:gd name="T96" fmla="*/ 31173 w 22"/>
              <a:gd name="T97" fmla="*/ 8433 h 16"/>
              <a:gd name="T98" fmla="*/ 31173 w 22"/>
              <a:gd name="T99" fmla="*/ 8433 h 16"/>
              <a:gd name="T100" fmla="*/ 31173 w 22"/>
              <a:gd name="T101" fmla="*/ 8433 h 16"/>
              <a:gd name="T102" fmla="*/ 31173 w 22"/>
              <a:gd name="T103" fmla="*/ 8433 h 16"/>
              <a:gd name="T104" fmla="*/ 31173 w 22"/>
              <a:gd name="T105" fmla="*/ 8433 h 16"/>
              <a:gd name="T106" fmla="*/ 31173 w 22"/>
              <a:gd name="T107" fmla="*/ 18554 h 16"/>
              <a:gd name="T108" fmla="*/ 31173 w 22"/>
              <a:gd name="T109" fmla="*/ 18554 h 16"/>
              <a:gd name="T110" fmla="*/ 42863 w 22"/>
              <a:gd name="T111" fmla="*/ 18554 h 16"/>
              <a:gd name="T112" fmla="*/ 42863 w 22"/>
              <a:gd name="T113" fmla="*/ 18554 h 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
              <a:gd name="T172" fmla="*/ 0 h 16"/>
              <a:gd name="T173" fmla="*/ 22 w 22"/>
              <a:gd name="T174" fmla="*/ 16 h 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 h="16">
                <a:moveTo>
                  <a:pt x="22" y="11"/>
                </a:moveTo>
                <a:lnTo>
                  <a:pt x="22" y="11"/>
                </a:lnTo>
                <a:lnTo>
                  <a:pt x="22" y="5"/>
                </a:lnTo>
                <a:lnTo>
                  <a:pt x="22" y="0"/>
                </a:lnTo>
                <a:lnTo>
                  <a:pt x="16" y="0"/>
                </a:lnTo>
                <a:lnTo>
                  <a:pt x="11" y="0"/>
                </a:lnTo>
                <a:lnTo>
                  <a:pt x="6" y="0"/>
                </a:lnTo>
                <a:lnTo>
                  <a:pt x="6" y="5"/>
                </a:lnTo>
                <a:lnTo>
                  <a:pt x="0" y="5"/>
                </a:lnTo>
                <a:lnTo>
                  <a:pt x="0" y="11"/>
                </a:lnTo>
                <a:lnTo>
                  <a:pt x="6" y="11"/>
                </a:lnTo>
                <a:lnTo>
                  <a:pt x="6" y="16"/>
                </a:lnTo>
                <a:lnTo>
                  <a:pt x="11" y="16"/>
                </a:lnTo>
                <a:lnTo>
                  <a:pt x="16" y="16"/>
                </a:lnTo>
                <a:lnTo>
                  <a:pt x="16" y="11"/>
                </a:lnTo>
                <a:lnTo>
                  <a:pt x="11" y="11"/>
                </a:lnTo>
                <a:lnTo>
                  <a:pt x="6" y="11"/>
                </a:lnTo>
                <a:lnTo>
                  <a:pt x="6" y="5"/>
                </a:lnTo>
                <a:lnTo>
                  <a:pt x="11" y="5"/>
                </a:lnTo>
                <a:lnTo>
                  <a:pt x="16" y="5"/>
                </a:lnTo>
                <a:lnTo>
                  <a:pt x="16" y="11"/>
                </a:lnTo>
                <a:lnTo>
                  <a:pt x="22" y="11"/>
                </a:lnTo>
                <a:close/>
              </a:path>
            </a:pathLst>
          </a:custGeom>
          <a:solidFill>
            <a:srgbClr val="0000FF"/>
          </a:solidFill>
          <a:ln w="9525">
            <a:noFill/>
            <a:round/>
            <a:headEnd/>
            <a:tailEnd/>
          </a:ln>
        </p:spPr>
        <p:txBody>
          <a:bodyPr/>
          <a:lstStyle/>
          <a:p>
            <a:endParaRPr lang="it-IT"/>
          </a:p>
        </p:txBody>
      </p:sp>
      <p:sp>
        <p:nvSpPr>
          <p:cNvPr id="272581" name="Freeform 55"/>
          <p:cNvSpPr>
            <a:spLocks/>
          </p:cNvSpPr>
          <p:nvPr/>
        </p:nvSpPr>
        <p:spPr bwMode="auto">
          <a:xfrm>
            <a:off x="2244725" y="3608388"/>
            <a:ext cx="44450" cy="34925"/>
          </a:xfrm>
          <a:custGeom>
            <a:avLst/>
            <a:gdLst>
              <a:gd name="T0" fmla="*/ 32327 w 22"/>
              <a:gd name="T1" fmla="*/ 0 h 22"/>
              <a:gd name="T2" fmla="*/ 22225 w 22"/>
              <a:gd name="T3" fmla="*/ 9525 h 22"/>
              <a:gd name="T4" fmla="*/ 12123 w 22"/>
              <a:gd name="T5" fmla="*/ 17463 h 22"/>
              <a:gd name="T6" fmla="*/ 0 w 22"/>
              <a:gd name="T7" fmla="*/ 25400 h 22"/>
              <a:gd name="T8" fmla="*/ 0 w 22"/>
              <a:gd name="T9" fmla="*/ 25400 h 22"/>
              <a:gd name="T10" fmla="*/ 12123 w 22"/>
              <a:gd name="T11" fmla="*/ 25400 h 22"/>
              <a:gd name="T12" fmla="*/ 12123 w 22"/>
              <a:gd name="T13" fmla="*/ 25400 h 22"/>
              <a:gd name="T14" fmla="*/ 12123 w 22"/>
              <a:gd name="T15" fmla="*/ 25400 h 22"/>
              <a:gd name="T16" fmla="*/ 12123 w 22"/>
              <a:gd name="T17" fmla="*/ 25400 h 22"/>
              <a:gd name="T18" fmla="*/ 22225 w 22"/>
              <a:gd name="T19" fmla="*/ 17463 h 22"/>
              <a:gd name="T20" fmla="*/ 22225 w 22"/>
              <a:gd name="T21" fmla="*/ 17463 h 22"/>
              <a:gd name="T22" fmla="*/ 22225 w 22"/>
              <a:gd name="T23" fmla="*/ 17463 h 22"/>
              <a:gd name="T24" fmla="*/ 22225 w 22"/>
              <a:gd name="T25" fmla="*/ 9525 h 22"/>
              <a:gd name="T26" fmla="*/ 32327 w 22"/>
              <a:gd name="T27" fmla="*/ 9525 h 22"/>
              <a:gd name="T28" fmla="*/ 32327 w 22"/>
              <a:gd name="T29" fmla="*/ 9525 h 22"/>
              <a:gd name="T30" fmla="*/ 32327 w 22"/>
              <a:gd name="T31" fmla="*/ 17463 h 22"/>
              <a:gd name="T32" fmla="*/ 32327 w 22"/>
              <a:gd name="T33" fmla="*/ 17463 h 22"/>
              <a:gd name="T34" fmla="*/ 32327 w 22"/>
              <a:gd name="T35" fmla="*/ 17463 h 22"/>
              <a:gd name="T36" fmla="*/ 32327 w 22"/>
              <a:gd name="T37" fmla="*/ 17463 h 22"/>
              <a:gd name="T38" fmla="*/ 32327 w 22"/>
              <a:gd name="T39" fmla="*/ 17463 h 22"/>
              <a:gd name="T40" fmla="*/ 32327 w 22"/>
              <a:gd name="T41" fmla="*/ 17463 h 22"/>
              <a:gd name="T42" fmla="*/ 32327 w 22"/>
              <a:gd name="T43" fmla="*/ 17463 h 22"/>
              <a:gd name="T44" fmla="*/ 32327 w 22"/>
              <a:gd name="T45" fmla="*/ 25400 h 22"/>
              <a:gd name="T46" fmla="*/ 22225 w 22"/>
              <a:gd name="T47" fmla="*/ 25400 h 22"/>
              <a:gd name="T48" fmla="*/ 22225 w 22"/>
              <a:gd name="T49" fmla="*/ 25400 h 22"/>
              <a:gd name="T50" fmla="*/ 22225 w 22"/>
              <a:gd name="T51" fmla="*/ 34925 h 22"/>
              <a:gd name="T52" fmla="*/ 22225 w 22"/>
              <a:gd name="T53" fmla="*/ 34925 h 22"/>
              <a:gd name="T54" fmla="*/ 22225 w 22"/>
              <a:gd name="T55" fmla="*/ 34925 h 22"/>
              <a:gd name="T56" fmla="*/ 22225 w 22"/>
              <a:gd name="T57" fmla="*/ 34925 h 22"/>
              <a:gd name="T58" fmla="*/ 32327 w 22"/>
              <a:gd name="T59" fmla="*/ 34925 h 22"/>
              <a:gd name="T60" fmla="*/ 32327 w 22"/>
              <a:gd name="T61" fmla="*/ 25400 h 22"/>
              <a:gd name="T62" fmla="*/ 44450 w 22"/>
              <a:gd name="T63" fmla="*/ 25400 h 22"/>
              <a:gd name="T64" fmla="*/ 44450 w 22"/>
              <a:gd name="T65" fmla="*/ 17463 h 22"/>
              <a:gd name="T66" fmla="*/ 44450 w 22"/>
              <a:gd name="T67" fmla="*/ 17463 h 22"/>
              <a:gd name="T68" fmla="*/ 44450 w 22"/>
              <a:gd name="T69" fmla="*/ 17463 h 22"/>
              <a:gd name="T70" fmla="*/ 44450 w 22"/>
              <a:gd name="T71" fmla="*/ 17463 h 22"/>
              <a:gd name="T72" fmla="*/ 44450 w 22"/>
              <a:gd name="T73" fmla="*/ 17463 h 22"/>
              <a:gd name="T74" fmla="*/ 44450 w 22"/>
              <a:gd name="T75" fmla="*/ 17463 h 22"/>
              <a:gd name="T76" fmla="*/ 44450 w 22"/>
              <a:gd name="T77" fmla="*/ 9525 h 22"/>
              <a:gd name="T78" fmla="*/ 44450 w 22"/>
              <a:gd name="T79" fmla="*/ 9525 h 22"/>
              <a:gd name="T80" fmla="*/ 44450 w 22"/>
              <a:gd name="T81" fmla="*/ 9525 h 22"/>
              <a:gd name="T82" fmla="*/ 32327 w 22"/>
              <a:gd name="T83" fmla="*/ 9525 h 22"/>
              <a:gd name="T84" fmla="*/ 32327 w 22"/>
              <a:gd name="T85" fmla="*/ 9525 h 22"/>
              <a:gd name="T86" fmla="*/ 32327 w 22"/>
              <a:gd name="T87" fmla="*/ 9525 h 22"/>
              <a:gd name="T88" fmla="*/ 32327 w 22"/>
              <a:gd name="T89" fmla="*/ 9525 h 22"/>
              <a:gd name="T90" fmla="*/ 32327 w 22"/>
              <a:gd name="T91" fmla="*/ 9525 h 22"/>
              <a:gd name="T92" fmla="*/ 32327 w 22"/>
              <a:gd name="T93" fmla="*/ 0 h 22"/>
              <a:gd name="T94" fmla="*/ 44450 w 22"/>
              <a:gd name="T95" fmla="*/ 0 h 22"/>
              <a:gd name="T96" fmla="*/ 44450 w 22"/>
              <a:gd name="T97" fmla="*/ 0 h 22"/>
              <a:gd name="T98" fmla="*/ 32327 w 22"/>
              <a:gd name="T99" fmla="*/ 0 h 22"/>
              <a:gd name="T100" fmla="*/ 32327 w 22"/>
              <a:gd name="T101" fmla="*/ 0 h 22"/>
              <a:gd name="T102" fmla="*/ 32327 w 22"/>
              <a:gd name="T103" fmla="*/ 0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
              <a:gd name="T157" fmla="*/ 0 h 22"/>
              <a:gd name="T158" fmla="*/ 22 w 22"/>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 h="22">
                <a:moveTo>
                  <a:pt x="16" y="0"/>
                </a:moveTo>
                <a:lnTo>
                  <a:pt x="16" y="0"/>
                </a:lnTo>
                <a:lnTo>
                  <a:pt x="11" y="0"/>
                </a:lnTo>
                <a:lnTo>
                  <a:pt x="11" y="6"/>
                </a:lnTo>
                <a:lnTo>
                  <a:pt x="6" y="11"/>
                </a:lnTo>
                <a:lnTo>
                  <a:pt x="0" y="11"/>
                </a:lnTo>
                <a:lnTo>
                  <a:pt x="0" y="16"/>
                </a:lnTo>
                <a:lnTo>
                  <a:pt x="6" y="16"/>
                </a:lnTo>
                <a:lnTo>
                  <a:pt x="11" y="11"/>
                </a:lnTo>
                <a:lnTo>
                  <a:pt x="11" y="6"/>
                </a:lnTo>
                <a:lnTo>
                  <a:pt x="16" y="6"/>
                </a:lnTo>
                <a:lnTo>
                  <a:pt x="16" y="11"/>
                </a:lnTo>
                <a:lnTo>
                  <a:pt x="16" y="16"/>
                </a:lnTo>
                <a:lnTo>
                  <a:pt x="11" y="16"/>
                </a:lnTo>
                <a:lnTo>
                  <a:pt x="11" y="22"/>
                </a:lnTo>
                <a:lnTo>
                  <a:pt x="16" y="22"/>
                </a:lnTo>
                <a:lnTo>
                  <a:pt x="16" y="16"/>
                </a:lnTo>
                <a:lnTo>
                  <a:pt x="22" y="16"/>
                </a:lnTo>
                <a:lnTo>
                  <a:pt x="22" y="11"/>
                </a:lnTo>
                <a:lnTo>
                  <a:pt x="22" y="6"/>
                </a:lnTo>
                <a:lnTo>
                  <a:pt x="16" y="6"/>
                </a:lnTo>
                <a:lnTo>
                  <a:pt x="16" y="0"/>
                </a:lnTo>
                <a:lnTo>
                  <a:pt x="22" y="0"/>
                </a:lnTo>
                <a:lnTo>
                  <a:pt x="16" y="0"/>
                </a:lnTo>
                <a:close/>
              </a:path>
            </a:pathLst>
          </a:custGeom>
          <a:solidFill>
            <a:srgbClr val="0000FF"/>
          </a:solidFill>
          <a:ln w="9525">
            <a:noFill/>
            <a:round/>
            <a:headEnd/>
            <a:tailEnd/>
          </a:ln>
        </p:spPr>
        <p:txBody>
          <a:bodyPr/>
          <a:lstStyle/>
          <a:p>
            <a:endParaRPr lang="it-IT"/>
          </a:p>
        </p:txBody>
      </p:sp>
      <p:sp>
        <p:nvSpPr>
          <p:cNvPr id="272582" name="Freeform 56"/>
          <p:cNvSpPr>
            <a:spLocks noEditPoints="1"/>
          </p:cNvSpPr>
          <p:nvPr/>
        </p:nvSpPr>
        <p:spPr bwMode="auto">
          <a:xfrm>
            <a:off x="2289175" y="3635375"/>
            <a:ext cx="42863" cy="28575"/>
          </a:xfrm>
          <a:custGeom>
            <a:avLst/>
            <a:gdLst>
              <a:gd name="T0" fmla="*/ 32658 w 21"/>
              <a:gd name="T1" fmla="*/ 10085 h 17"/>
              <a:gd name="T2" fmla="*/ 20411 w 21"/>
              <a:gd name="T3" fmla="*/ 10085 h 17"/>
              <a:gd name="T4" fmla="*/ 20411 w 21"/>
              <a:gd name="T5" fmla="*/ 0 h 17"/>
              <a:gd name="T6" fmla="*/ 20411 w 21"/>
              <a:gd name="T7" fmla="*/ 0 h 17"/>
              <a:gd name="T8" fmla="*/ 20411 w 21"/>
              <a:gd name="T9" fmla="*/ 10085 h 17"/>
              <a:gd name="T10" fmla="*/ 32658 w 21"/>
              <a:gd name="T11" fmla="*/ 10085 h 17"/>
              <a:gd name="T12" fmla="*/ 32658 w 21"/>
              <a:gd name="T13" fmla="*/ 10085 h 17"/>
              <a:gd name="T14" fmla="*/ 32658 w 21"/>
              <a:gd name="T15" fmla="*/ 10085 h 17"/>
              <a:gd name="T16" fmla="*/ 32658 w 21"/>
              <a:gd name="T17" fmla="*/ 10085 h 17"/>
              <a:gd name="T18" fmla="*/ 32658 w 21"/>
              <a:gd name="T19" fmla="*/ 10085 h 17"/>
              <a:gd name="T20" fmla="*/ 32658 w 21"/>
              <a:gd name="T21" fmla="*/ 18490 h 17"/>
              <a:gd name="T22" fmla="*/ 42863 w 21"/>
              <a:gd name="T23" fmla="*/ 10085 h 17"/>
              <a:gd name="T24" fmla="*/ 42863 w 21"/>
              <a:gd name="T25" fmla="*/ 10085 h 17"/>
              <a:gd name="T26" fmla="*/ 32658 w 21"/>
              <a:gd name="T27" fmla="*/ 0 h 17"/>
              <a:gd name="T28" fmla="*/ 32658 w 21"/>
              <a:gd name="T29" fmla="*/ 0 h 17"/>
              <a:gd name="T30" fmla="*/ 20411 w 21"/>
              <a:gd name="T31" fmla="*/ 0 h 17"/>
              <a:gd name="T32" fmla="*/ 10205 w 21"/>
              <a:gd name="T33" fmla="*/ 10085 h 17"/>
              <a:gd name="T34" fmla="*/ 0 w 21"/>
              <a:gd name="T35" fmla="*/ 10085 h 17"/>
              <a:gd name="T36" fmla="*/ 0 w 21"/>
              <a:gd name="T37" fmla="*/ 18490 h 17"/>
              <a:gd name="T38" fmla="*/ 10205 w 21"/>
              <a:gd name="T39" fmla="*/ 28575 h 17"/>
              <a:gd name="T40" fmla="*/ 20411 w 21"/>
              <a:gd name="T41" fmla="*/ 28575 h 17"/>
              <a:gd name="T42" fmla="*/ 32658 w 21"/>
              <a:gd name="T43" fmla="*/ 18490 h 17"/>
              <a:gd name="T44" fmla="*/ 20411 w 21"/>
              <a:gd name="T45" fmla="*/ 18490 h 17"/>
              <a:gd name="T46" fmla="*/ 10205 w 21"/>
              <a:gd name="T47" fmla="*/ 18490 h 17"/>
              <a:gd name="T48" fmla="*/ 10205 w 21"/>
              <a:gd name="T49" fmla="*/ 18490 h 17"/>
              <a:gd name="T50" fmla="*/ 10205 w 21"/>
              <a:gd name="T51" fmla="*/ 10085 h 17"/>
              <a:gd name="T52" fmla="*/ 10205 w 21"/>
              <a:gd name="T53" fmla="*/ 10085 h 17"/>
              <a:gd name="T54" fmla="*/ 32658 w 21"/>
              <a:gd name="T55" fmla="*/ 18490 h 17"/>
              <a:gd name="T56" fmla="*/ 32658 w 21"/>
              <a:gd name="T57" fmla="*/ 1849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
              <a:gd name="T88" fmla="*/ 0 h 17"/>
              <a:gd name="T89" fmla="*/ 21 w 21"/>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 h="17">
                <a:moveTo>
                  <a:pt x="16" y="6"/>
                </a:moveTo>
                <a:lnTo>
                  <a:pt x="10" y="6"/>
                </a:lnTo>
                <a:lnTo>
                  <a:pt x="10" y="0"/>
                </a:lnTo>
                <a:lnTo>
                  <a:pt x="10" y="6"/>
                </a:lnTo>
                <a:lnTo>
                  <a:pt x="16" y="6"/>
                </a:lnTo>
                <a:close/>
                <a:moveTo>
                  <a:pt x="16" y="11"/>
                </a:moveTo>
                <a:lnTo>
                  <a:pt x="21" y="6"/>
                </a:lnTo>
                <a:lnTo>
                  <a:pt x="16" y="0"/>
                </a:lnTo>
                <a:lnTo>
                  <a:pt x="10" y="0"/>
                </a:lnTo>
                <a:lnTo>
                  <a:pt x="5" y="6"/>
                </a:lnTo>
                <a:lnTo>
                  <a:pt x="0" y="6"/>
                </a:lnTo>
                <a:lnTo>
                  <a:pt x="0" y="11"/>
                </a:lnTo>
                <a:lnTo>
                  <a:pt x="5" y="17"/>
                </a:lnTo>
                <a:lnTo>
                  <a:pt x="10" y="17"/>
                </a:lnTo>
                <a:lnTo>
                  <a:pt x="16" y="11"/>
                </a:lnTo>
                <a:lnTo>
                  <a:pt x="10" y="11"/>
                </a:lnTo>
                <a:lnTo>
                  <a:pt x="5" y="11"/>
                </a:lnTo>
                <a:lnTo>
                  <a:pt x="5" y="6"/>
                </a:lnTo>
                <a:lnTo>
                  <a:pt x="16" y="11"/>
                </a:lnTo>
                <a:close/>
              </a:path>
            </a:pathLst>
          </a:custGeom>
          <a:solidFill>
            <a:srgbClr val="0000FF"/>
          </a:solidFill>
          <a:ln w="9525">
            <a:noFill/>
            <a:round/>
            <a:headEnd/>
            <a:tailEnd/>
          </a:ln>
        </p:spPr>
        <p:txBody>
          <a:bodyPr/>
          <a:lstStyle/>
          <a:p>
            <a:endParaRPr lang="it-IT"/>
          </a:p>
        </p:txBody>
      </p:sp>
      <p:sp>
        <p:nvSpPr>
          <p:cNvPr id="272583" name="Freeform 57"/>
          <p:cNvSpPr>
            <a:spLocks/>
          </p:cNvSpPr>
          <p:nvPr/>
        </p:nvSpPr>
        <p:spPr bwMode="auto">
          <a:xfrm>
            <a:off x="2320925" y="3643313"/>
            <a:ext cx="30163" cy="28575"/>
          </a:xfrm>
          <a:custGeom>
            <a:avLst/>
            <a:gdLst>
              <a:gd name="T0" fmla="*/ 30163 w 16"/>
              <a:gd name="T1" fmla="*/ 0 h 16"/>
              <a:gd name="T2" fmla="*/ 0 w 16"/>
              <a:gd name="T3" fmla="*/ 28575 h 16"/>
              <a:gd name="T4" fmla="*/ 9426 w 16"/>
              <a:gd name="T5" fmla="*/ 28575 h 16"/>
              <a:gd name="T6" fmla="*/ 30163 w 16"/>
              <a:gd name="T7" fmla="*/ 0 h 16"/>
              <a:gd name="T8" fmla="*/ 30163 w 16"/>
              <a:gd name="T9" fmla="*/ 0 h 16"/>
              <a:gd name="T10" fmla="*/ 30163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6" y="0"/>
                </a:moveTo>
                <a:lnTo>
                  <a:pt x="0" y="16"/>
                </a:lnTo>
                <a:lnTo>
                  <a:pt x="5" y="16"/>
                </a:lnTo>
                <a:lnTo>
                  <a:pt x="16" y="0"/>
                </a:lnTo>
                <a:close/>
              </a:path>
            </a:pathLst>
          </a:custGeom>
          <a:solidFill>
            <a:srgbClr val="0000FF"/>
          </a:solidFill>
          <a:ln w="9525">
            <a:noFill/>
            <a:round/>
            <a:headEnd/>
            <a:tailEnd/>
          </a:ln>
        </p:spPr>
        <p:txBody>
          <a:bodyPr/>
          <a:lstStyle/>
          <a:p>
            <a:endParaRPr lang="it-IT"/>
          </a:p>
        </p:txBody>
      </p:sp>
      <p:sp>
        <p:nvSpPr>
          <p:cNvPr id="272584" name="Freeform 58"/>
          <p:cNvSpPr>
            <a:spLocks noEditPoints="1"/>
          </p:cNvSpPr>
          <p:nvPr/>
        </p:nvSpPr>
        <p:spPr bwMode="auto">
          <a:xfrm>
            <a:off x="2343150" y="3663950"/>
            <a:ext cx="50800" cy="26988"/>
          </a:xfrm>
          <a:custGeom>
            <a:avLst/>
            <a:gdLst>
              <a:gd name="T0" fmla="*/ 41031 w 26"/>
              <a:gd name="T1" fmla="*/ 0 h 16"/>
              <a:gd name="T2" fmla="*/ 31262 w 26"/>
              <a:gd name="T3" fmla="*/ 8434 h 16"/>
              <a:gd name="T4" fmla="*/ 31262 w 26"/>
              <a:gd name="T5" fmla="*/ 0 h 16"/>
              <a:gd name="T6" fmla="*/ 31262 w 26"/>
              <a:gd name="T7" fmla="*/ 0 h 16"/>
              <a:gd name="T8" fmla="*/ 31262 w 26"/>
              <a:gd name="T9" fmla="*/ 0 h 16"/>
              <a:gd name="T10" fmla="*/ 31262 w 26"/>
              <a:gd name="T11" fmla="*/ 0 h 16"/>
              <a:gd name="T12" fmla="*/ 19538 w 26"/>
              <a:gd name="T13" fmla="*/ 0 h 16"/>
              <a:gd name="T14" fmla="*/ 19538 w 26"/>
              <a:gd name="T15" fmla="*/ 0 h 16"/>
              <a:gd name="T16" fmla="*/ 19538 w 26"/>
              <a:gd name="T17" fmla="*/ 0 h 16"/>
              <a:gd name="T18" fmla="*/ 9769 w 26"/>
              <a:gd name="T19" fmla="*/ 0 h 16"/>
              <a:gd name="T20" fmla="*/ 9769 w 26"/>
              <a:gd name="T21" fmla="*/ 0 h 16"/>
              <a:gd name="T22" fmla="*/ 9769 w 26"/>
              <a:gd name="T23" fmla="*/ 8434 h 16"/>
              <a:gd name="T24" fmla="*/ 0 w 26"/>
              <a:gd name="T25" fmla="*/ 8434 h 16"/>
              <a:gd name="T26" fmla="*/ 0 w 26"/>
              <a:gd name="T27" fmla="*/ 8434 h 16"/>
              <a:gd name="T28" fmla="*/ 0 w 26"/>
              <a:gd name="T29" fmla="*/ 16867 h 16"/>
              <a:gd name="T30" fmla="*/ 0 w 26"/>
              <a:gd name="T31" fmla="*/ 16867 h 16"/>
              <a:gd name="T32" fmla="*/ 9769 w 26"/>
              <a:gd name="T33" fmla="*/ 16867 h 16"/>
              <a:gd name="T34" fmla="*/ 9769 w 26"/>
              <a:gd name="T35" fmla="*/ 16867 h 16"/>
              <a:gd name="T36" fmla="*/ 9769 w 26"/>
              <a:gd name="T37" fmla="*/ 16867 h 16"/>
              <a:gd name="T38" fmla="*/ 9769 w 26"/>
              <a:gd name="T39" fmla="*/ 16867 h 16"/>
              <a:gd name="T40" fmla="*/ 19538 w 26"/>
              <a:gd name="T41" fmla="*/ 16867 h 16"/>
              <a:gd name="T42" fmla="*/ 19538 w 26"/>
              <a:gd name="T43" fmla="*/ 16867 h 16"/>
              <a:gd name="T44" fmla="*/ 19538 w 26"/>
              <a:gd name="T45" fmla="*/ 26988 h 16"/>
              <a:gd name="T46" fmla="*/ 19538 w 26"/>
              <a:gd name="T47" fmla="*/ 26988 h 16"/>
              <a:gd name="T48" fmla="*/ 50800 w 26"/>
              <a:gd name="T49" fmla="*/ 0 h 16"/>
              <a:gd name="T50" fmla="*/ 41031 w 26"/>
              <a:gd name="T51" fmla="*/ 0 h 16"/>
              <a:gd name="T52" fmla="*/ 41031 w 26"/>
              <a:gd name="T53" fmla="*/ 0 h 16"/>
              <a:gd name="T54" fmla="*/ 31262 w 26"/>
              <a:gd name="T55" fmla="*/ 0 h 16"/>
              <a:gd name="T56" fmla="*/ 31262 w 26"/>
              <a:gd name="T57" fmla="*/ 8434 h 16"/>
              <a:gd name="T58" fmla="*/ 31262 w 26"/>
              <a:gd name="T59" fmla="*/ 8434 h 16"/>
              <a:gd name="T60" fmla="*/ 31262 w 26"/>
              <a:gd name="T61" fmla="*/ 8434 h 16"/>
              <a:gd name="T62" fmla="*/ 31262 w 26"/>
              <a:gd name="T63" fmla="*/ 8434 h 16"/>
              <a:gd name="T64" fmla="*/ 19538 w 26"/>
              <a:gd name="T65" fmla="*/ 16867 h 16"/>
              <a:gd name="T66" fmla="*/ 19538 w 26"/>
              <a:gd name="T67" fmla="*/ 16867 h 16"/>
              <a:gd name="T68" fmla="*/ 19538 w 26"/>
              <a:gd name="T69" fmla="*/ 16867 h 16"/>
              <a:gd name="T70" fmla="*/ 9769 w 26"/>
              <a:gd name="T71" fmla="*/ 16867 h 16"/>
              <a:gd name="T72" fmla="*/ 9769 w 26"/>
              <a:gd name="T73" fmla="*/ 16867 h 16"/>
              <a:gd name="T74" fmla="*/ 9769 w 26"/>
              <a:gd name="T75" fmla="*/ 16867 h 16"/>
              <a:gd name="T76" fmla="*/ 9769 w 26"/>
              <a:gd name="T77" fmla="*/ 8434 h 16"/>
              <a:gd name="T78" fmla="*/ 9769 w 26"/>
              <a:gd name="T79" fmla="*/ 8434 h 16"/>
              <a:gd name="T80" fmla="*/ 19538 w 26"/>
              <a:gd name="T81" fmla="*/ 8434 h 16"/>
              <a:gd name="T82" fmla="*/ 19538 w 26"/>
              <a:gd name="T83" fmla="*/ 8434 h 16"/>
              <a:gd name="T84" fmla="*/ 19538 w 26"/>
              <a:gd name="T85" fmla="*/ 0 h 16"/>
              <a:gd name="T86" fmla="*/ 31262 w 26"/>
              <a:gd name="T87" fmla="*/ 0 h 16"/>
              <a:gd name="T88" fmla="*/ 31262 w 26"/>
              <a:gd name="T89" fmla="*/ 0 h 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
              <a:gd name="T136" fmla="*/ 0 h 16"/>
              <a:gd name="T137" fmla="*/ 26 w 26"/>
              <a:gd name="T138" fmla="*/ 16 h 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 h="16">
                <a:moveTo>
                  <a:pt x="21" y="0"/>
                </a:moveTo>
                <a:lnTo>
                  <a:pt x="16" y="5"/>
                </a:lnTo>
                <a:lnTo>
                  <a:pt x="16" y="0"/>
                </a:lnTo>
                <a:lnTo>
                  <a:pt x="10" y="0"/>
                </a:lnTo>
                <a:lnTo>
                  <a:pt x="5" y="0"/>
                </a:lnTo>
                <a:lnTo>
                  <a:pt x="5" y="5"/>
                </a:lnTo>
                <a:lnTo>
                  <a:pt x="0" y="5"/>
                </a:lnTo>
                <a:lnTo>
                  <a:pt x="0" y="10"/>
                </a:lnTo>
                <a:lnTo>
                  <a:pt x="5" y="10"/>
                </a:lnTo>
                <a:lnTo>
                  <a:pt x="10" y="10"/>
                </a:lnTo>
                <a:lnTo>
                  <a:pt x="10" y="16"/>
                </a:lnTo>
                <a:lnTo>
                  <a:pt x="26" y="0"/>
                </a:lnTo>
                <a:lnTo>
                  <a:pt x="21" y="0"/>
                </a:lnTo>
                <a:close/>
                <a:moveTo>
                  <a:pt x="16" y="0"/>
                </a:moveTo>
                <a:lnTo>
                  <a:pt x="16" y="5"/>
                </a:lnTo>
                <a:lnTo>
                  <a:pt x="10" y="10"/>
                </a:lnTo>
                <a:lnTo>
                  <a:pt x="5" y="10"/>
                </a:lnTo>
                <a:lnTo>
                  <a:pt x="5" y="5"/>
                </a:lnTo>
                <a:lnTo>
                  <a:pt x="10" y="5"/>
                </a:lnTo>
                <a:lnTo>
                  <a:pt x="10" y="0"/>
                </a:lnTo>
                <a:lnTo>
                  <a:pt x="16" y="0"/>
                </a:lnTo>
                <a:close/>
              </a:path>
            </a:pathLst>
          </a:custGeom>
          <a:solidFill>
            <a:srgbClr val="0000FF"/>
          </a:solidFill>
          <a:ln w="9525">
            <a:noFill/>
            <a:round/>
            <a:headEnd/>
            <a:tailEnd/>
          </a:ln>
        </p:spPr>
        <p:txBody>
          <a:bodyPr/>
          <a:lstStyle/>
          <a:p>
            <a:endParaRPr lang="it-IT"/>
          </a:p>
        </p:txBody>
      </p:sp>
      <p:sp>
        <p:nvSpPr>
          <p:cNvPr id="272585" name="Freeform 59"/>
          <p:cNvSpPr>
            <a:spLocks/>
          </p:cNvSpPr>
          <p:nvPr/>
        </p:nvSpPr>
        <p:spPr bwMode="auto">
          <a:xfrm>
            <a:off x="2384425" y="3671888"/>
            <a:ext cx="31750" cy="25400"/>
          </a:xfrm>
          <a:custGeom>
            <a:avLst/>
            <a:gdLst>
              <a:gd name="T0" fmla="*/ 21828 w 16"/>
              <a:gd name="T1" fmla="*/ 0 h 16"/>
              <a:gd name="T2" fmla="*/ 9922 w 16"/>
              <a:gd name="T3" fmla="*/ 7937 h 16"/>
              <a:gd name="T4" fmla="*/ 9922 w 16"/>
              <a:gd name="T5" fmla="*/ 0 h 16"/>
              <a:gd name="T6" fmla="*/ 9922 w 16"/>
              <a:gd name="T7" fmla="*/ 7937 h 16"/>
              <a:gd name="T8" fmla="*/ 9922 w 16"/>
              <a:gd name="T9" fmla="*/ 7937 h 16"/>
              <a:gd name="T10" fmla="*/ 0 w 16"/>
              <a:gd name="T11" fmla="*/ 17462 h 16"/>
              <a:gd name="T12" fmla="*/ 0 w 16"/>
              <a:gd name="T13" fmla="*/ 25400 h 16"/>
              <a:gd name="T14" fmla="*/ 0 w 16"/>
              <a:gd name="T15" fmla="*/ 25400 h 16"/>
              <a:gd name="T16" fmla="*/ 9922 w 16"/>
              <a:gd name="T17" fmla="*/ 25400 h 16"/>
              <a:gd name="T18" fmla="*/ 9922 w 16"/>
              <a:gd name="T19" fmla="*/ 25400 h 16"/>
              <a:gd name="T20" fmla="*/ 9922 w 16"/>
              <a:gd name="T21" fmla="*/ 25400 h 16"/>
              <a:gd name="T22" fmla="*/ 21828 w 16"/>
              <a:gd name="T23" fmla="*/ 7937 h 16"/>
              <a:gd name="T24" fmla="*/ 21828 w 16"/>
              <a:gd name="T25" fmla="*/ 17462 h 16"/>
              <a:gd name="T26" fmla="*/ 31750 w 16"/>
              <a:gd name="T27" fmla="*/ 7937 h 16"/>
              <a:gd name="T28" fmla="*/ 21828 w 16"/>
              <a:gd name="T29" fmla="*/ 7937 h 16"/>
              <a:gd name="T30" fmla="*/ 31750 w 16"/>
              <a:gd name="T31" fmla="*/ 0 h 16"/>
              <a:gd name="T32" fmla="*/ 21828 w 16"/>
              <a:gd name="T33" fmla="*/ 0 h 16"/>
              <a:gd name="T34" fmla="*/ 21828 w 1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6"/>
              <a:gd name="T56" fmla="*/ 16 w 1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6">
                <a:moveTo>
                  <a:pt x="11" y="0"/>
                </a:moveTo>
                <a:lnTo>
                  <a:pt x="5" y="5"/>
                </a:lnTo>
                <a:lnTo>
                  <a:pt x="5" y="0"/>
                </a:lnTo>
                <a:lnTo>
                  <a:pt x="5" y="5"/>
                </a:lnTo>
                <a:lnTo>
                  <a:pt x="0" y="11"/>
                </a:lnTo>
                <a:lnTo>
                  <a:pt x="0" y="16"/>
                </a:lnTo>
                <a:lnTo>
                  <a:pt x="5" y="16"/>
                </a:lnTo>
                <a:lnTo>
                  <a:pt x="11" y="5"/>
                </a:lnTo>
                <a:lnTo>
                  <a:pt x="11" y="11"/>
                </a:lnTo>
                <a:lnTo>
                  <a:pt x="16" y="5"/>
                </a:lnTo>
                <a:lnTo>
                  <a:pt x="11" y="5"/>
                </a:lnTo>
                <a:lnTo>
                  <a:pt x="16" y="0"/>
                </a:lnTo>
                <a:lnTo>
                  <a:pt x="11" y="0"/>
                </a:lnTo>
                <a:close/>
              </a:path>
            </a:pathLst>
          </a:custGeom>
          <a:solidFill>
            <a:srgbClr val="0000FF"/>
          </a:solidFill>
          <a:ln w="9525">
            <a:noFill/>
            <a:round/>
            <a:headEnd/>
            <a:tailEnd/>
          </a:ln>
        </p:spPr>
        <p:txBody>
          <a:bodyPr/>
          <a:lstStyle/>
          <a:p>
            <a:endParaRPr lang="it-IT"/>
          </a:p>
        </p:txBody>
      </p:sp>
      <p:sp>
        <p:nvSpPr>
          <p:cNvPr id="272586" name="Freeform 60"/>
          <p:cNvSpPr>
            <a:spLocks/>
          </p:cNvSpPr>
          <p:nvPr/>
        </p:nvSpPr>
        <p:spPr bwMode="auto">
          <a:xfrm>
            <a:off x="1968500" y="3403600"/>
            <a:ext cx="52388" cy="34925"/>
          </a:xfrm>
          <a:custGeom>
            <a:avLst/>
            <a:gdLst>
              <a:gd name="T0" fmla="*/ 31045 w 27"/>
              <a:gd name="T1" fmla="*/ 0 h 21"/>
              <a:gd name="T2" fmla="*/ 0 w 27"/>
              <a:gd name="T3" fmla="*/ 18294 h 21"/>
              <a:gd name="T4" fmla="*/ 21343 w 27"/>
              <a:gd name="T5" fmla="*/ 34925 h 21"/>
              <a:gd name="T6" fmla="*/ 31045 w 27"/>
              <a:gd name="T7" fmla="*/ 34925 h 21"/>
              <a:gd name="T8" fmla="*/ 9701 w 27"/>
              <a:gd name="T9" fmla="*/ 18294 h 21"/>
              <a:gd name="T10" fmla="*/ 21343 w 27"/>
              <a:gd name="T11" fmla="*/ 8315 h 21"/>
              <a:gd name="T12" fmla="*/ 31045 w 27"/>
              <a:gd name="T13" fmla="*/ 26610 h 21"/>
              <a:gd name="T14" fmla="*/ 40746 w 27"/>
              <a:gd name="T15" fmla="*/ 18294 h 21"/>
              <a:gd name="T16" fmla="*/ 21343 w 27"/>
              <a:gd name="T17" fmla="*/ 8315 h 21"/>
              <a:gd name="T18" fmla="*/ 31045 w 27"/>
              <a:gd name="T19" fmla="*/ 0 h 21"/>
              <a:gd name="T20" fmla="*/ 52388 w 27"/>
              <a:gd name="T21" fmla="*/ 18294 h 21"/>
              <a:gd name="T22" fmla="*/ 52388 w 27"/>
              <a:gd name="T23" fmla="*/ 8315 h 21"/>
              <a:gd name="T24" fmla="*/ 31045 w 27"/>
              <a:gd name="T25" fmla="*/ 0 h 21"/>
              <a:gd name="T26" fmla="*/ 31045 w 27"/>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1"/>
              <a:gd name="T44" fmla="*/ 27 w 2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1">
                <a:moveTo>
                  <a:pt x="16" y="0"/>
                </a:moveTo>
                <a:lnTo>
                  <a:pt x="0" y="11"/>
                </a:lnTo>
                <a:lnTo>
                  <a:pt x="11" y="21"/>
                </a:lnTo>
                <a:lnTo>
                  <a:pt x="16" y="21"/>
                </a:lnTo>
                <a:lnTo>
                  <a:pt x="5" y="11"/>
                </a:lnTo>
                <a:lnTo>
                  <a:pt x="11" y="5"/>
                </a:lnTo>
                <a:lnTo>
                  <a:pt x="16" y="16"/>
                </a:lnTo>
                <a:lnTo>
                  <a:pt x="21" y="11"/>
                </a:lnTo>
                <a:lnTo>
                  <a:pt x="11" y="5"/>
                </a:lnTo>
                <a:lnTo>
                  <a:pt x="16" y="0"/>
                </a:lnTo>
                <a:lnTo>
                  <a:pt x="27" y="11"/>
                </a:lnTo>
                <a:lnTo>
                  <a:pt x="27" y="5"/>
                </a:lnTo>
                <a:lnTo>
                  <a:pt x="16" y="0"/>
                </a:lnTo>
                <a:close/>
              </a:path>
            </a:pathLst>
          </a:custGeom>
          <a:solidFill>
            <a:srgbClr val="0000FF"/>
          </a:solidFill>
          <a:ln w="9525">
            <a:noFill/>
            <a:round/>
            <a:headEnd/>
            <a:tailEnd/>
          </a:ln>
        </p:spPr>
        <p:txBody>
          <a:bodyPr/>
          <a:lstStyle/>
          <a:p>
            <a:endParaRPr lang="it-IT"/>
          </a:p>
        </p:txBody>
      </p:sp>
      <p:sp>
        <p:nvSpPr>
          <p:cNvPr id="272587" name="Freeform 61"/>
          <p:cNvSpPr>
            <a:spLocks noEditPoints="1"/>
          </p:cNvSpPr>
          <p:nvPr/>
        </p:nvSpPr>
        <p:spPr bwMode="auto">
          <a:xfrm>
            <a:off x="1998663" y="3429000"/>
            <a:ext cx="33337" cy="25400"/>
          </a:xfrm>
          <a:custGeom>
            <a:avLst/>
            <a:gdLst>
              <a:gd name="T0" fmla="*/ 33337 w 16"/>
              <a:gd name="T1" fmla="*/ 17462 h 16"/>
              <a:gd name="T2" fmla="*/ 33337 w 16"/>
              <a:gd name="T3" fmla="*/ 7937 h 16"/>
              <a:gd name="T4" fmla="*/ 33337 w 16"/>
              <a:gd name="T5" fmla="*/ 7937 h 16"/>
              <a:gd name="T6" fmla="*/ 33337 w 16"/>
              <a:gd name="T7" fmla="*/ 7937 h 16"/>
              <a:gd name="T8" fmla="*/ 33337 w 16"/>
              <a:gd name="T9" fmla="*/ 0 h 16"/>
              <a:gd name="T10" fmla="*/ 22919 w 16"/>
              <a:gd name="T11" fmla="*/ 0 h 16"/>
              <a:gd name="T12" fmla="*/ 22919 w 16"/>
              <a:gd name="T13" fmla="*/ 0 h 16"/>
              <a:gd name="T14" fmla="*/ 10418 w 16"/>
              <a:gd name="T15" fmla="*/ 0 h 16"/>
              <a:gd name="T16" fmla="*/ 22919 w 16"/>
              <a:gd name="T17" fmla="*/ 7937 h 16"/>
              <a:gd name="T18" fmla="*/ 22919 w 16"/>
              <a:gd name="T19" fmla="*/ 7937 h 16"/>
              <a:gd name="T20" fmla="*/ 33337 w 16"/>
              <a:gd name="T21" fmla="*/ 7937 h 16"/>
              <a:gd name="T22" fmla="*/ 22919 w 16"/>
              <a:gd name="T23" fmla="*/ 7937 h 16"/>
              <a:gd name="T24" fmla="*/ 10418 w 16"/>
              <a:gd name="T25" fmla="*/ 7937 h 16"/>
              <a:gd name="T26" fmla="*/ 10418 w 16"/>
              <a:gd name="T27" fmla="*/ 7937 h 16"/>
              <a:gd name="T28" fmla="*/ 0 w 16"/>
              <a:gd name="T29" fmla="*/ 7937 h 16"/>
              <a:gd name="T30" fmla="*/ 0 w 16"/>
              <a:gd name="T31" fmla="*/ 7937 h 16"/>
              <a:gd name="T32" fmla="*/ 0 w 16"/>
              <a:gd name="T33" fmla="*/ 17462 h 16"/>
              <a:gd name="T34" fmla="*/ 0 w 16"/>
              <a:gd name="T35" fmla="*/ 17462 h 16"/>
              <a:gd name="T36" fmla="*/ 10418 w 16"/>
              <a:gd name="T37" fmla="*/ 17462 h 16"/>
              <a:gd name="T38" fmla="*/ 10418 w 16"/>
              <a:gd name="T39" fmla="*/ 17462 h 16"/>
              <a:gd name="T40" fmla="*/ 10418 w 16"/>
              <a:gd name="T41" fmla="*/ 25400 h 16"/>
              <a:gd name="T42" fmla="*/ 10418 w 16"/>
              <a:gd name="T43" fmla="*/ 25400 h 16"/>
              <a:gd name="T44" fmla="*/ 10418 w 16"/>
              <a:gd name="T45" fmla="*/ 25400 h 16"/>
              <a:gd name="T46" fmla="*/ 22919 w 16"/>
              <a:gd name="T47" fmla="*/ 25400 h 16"/>
              <a:gd name="T48" fmla="*/ 33337 w 16"/>
              <a:gd name="T49" fmla="*/ 17462 h 16"/>
              <a:gd name="T50" fmla="*/ 33337 w 16"/>
              <a:gd name="T51" fmla="*/ 17462 h 16"/>
              <a:gd name="T52" fmla="*/ 22919 w 16"/>
              <a:gd name="T53" fmla="*/ 17462 h 16"/>
              <a:gd name="T54" fmla="*/ 22919 w 16"/>
              <a:gd name="T55" fmla="*/ 17462 h 16"/>
              <a:gd name="T56" fmla="*/ 10418 w 16"/>
              <a:gd name="T57" fmla="*/ 17462 h 16"/>
              <a:gd name="T58" fmla="*/ 10418 w 16"/>
              <a:gd name="T59" fmla="*/ 17462 h 16"/>
              <a:gd name="T60" fmla="*/ 10418 w 16"/>
              <a:gd name="T61" fmla="*/ 17462 h 16"/>
              <a:gd name="T62" fmla="*/ 10418 w 16"/>
              <a:gd name="T63" fmla="*/ 17462 h 16"/>
              <a:gd name="T64" fmla="*/ 0 w 16"/>
              <a:gd name="T65" fmla="*/ 17462 h 16"/>
              <a:gd name="T66" fmla="*/ 0 w 16"/>
              <a:gd name="T67" fmla="*/ 17462 h 16"/>
              <a:gd name="T68" fmla="*/ 10418 w 16"/>
              <a:gd name="T69" fmla="*/ 7937 h 16"/>
              <a:gd name="T70" fmla="*/ 10418 w 16"/>
              <a:gd name="T71" fmla="*/ 7937 h 16"/>
              <a:gd name="T72" fmla="*/ 10418 w 16"/>
              <a:gd name="T73" fmla="*/ 7937 h 16"/>
              <a:gd name="T74" fmla="*/ 10418 w 16"/>
              <a:gd name="T75" fmla="*/ 7937 h 16"/>
              <a:gd name="T76" fmla="*/ 10418 w 16"/>
              <a:gd name="T77" fmla="*/ 7937 h 16"/>
              <a:gd name="T78" fmla="*/ 22919 w 16"/>
              <a:gd name="T79" fmla="*/ 17462 h 16"/>
              <a:gd name="T80" fmla="*/ 22919 w 16"/>
              <a:gd name="T81" fmla="*/ 17462 h 16"/>
              <a:gd name="T82" fmla="*/ 22919 w 16"/>
              <a:gd name="T83" fmla="*/ 17462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6"/>
              <a:gd name="T128" fmla="*/ 16 w 16"/>
              <a:gd name="T129" fmla="*/ 16 h 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6">
                <a:moveTo>
                  <a:pt x="16" y="11"/>
                </a:moveTo>
                <a:lnTo>
                  <a:pt x="16" y="5"/>
                </a:lnTo>
                <a:lnTo>
                  <a:pt x="16" y="0"/>
                </a:lnTo>
                <a:lnTo>
                  <a:pt x="11" y="0"/>
                </a:lnTo>
                <a:lnTo>
                  <a:pt x="5" y="0"/>
                </a:lnTo>
                <a:lnTo>
                  <a:pt x="11" y="5"/>
                </a:lnTo>
                <a:lnTo>
                  <a:pt x="16" y="5"/>
                </a:lnTo>
                <a:lnTo>
                  <a:pt x="11" y="5"/>
                </a:lnTo>
                <a:lnTo>
                  <a:pt x="5" y="5"/>
                </a:lnTo>
                <a:lnTo>
                  <a:pt x="0" y="5"/>
                </a:lnTo>
                <a:lnTo>
                  <a:pt x="0" y="11"/>
                </a:lnTo>
                <a:lnTo>
                  <a:pt x="5" y="11"/>
                </a:lnTo>
                <a:lnTo>
                  <a:pt x="5" y="16"/>
                </a:lnTo>
                <a:lnTo>
                  <a:pt x="11" y="16"/>
                </a:lnTo>
                <a:lnTo>
                  <a:pt x="16" y="11"/>
                </a:lnTo>
                <a:close/>
                <a:moveTo>
                  <a:pt x="11" y="11"/>
                </a:moveTo>
                <a:lnTo>
                  <a:pt x="11" y="11"/>
                </a:lnTo>
                <a:lnTo>
                  <a:pt x="5" y="11"/>
                </a:lnTo>
                <a:lnTo>
                  <a:pt x="0" y="11"/>
                </a:lnTo>
                <a:lnTo>
                  <a:pt x="5" y="5"/>
                </a:lnTo>
                <a:lnTo>
                  <a:pt x="11" y="11"/>
                </a:lnTo>
                <a:close/>
              </a:path>
            </a:pathLst>
          </a:custGeom>
          <a:solidFill>
            <a:srgbClr val="0000FF"/>
          </a:solidFill>
          <a:ln w="9525">
            <a:noFill/>
            <a:round/>
            <a:headEnd/>
            <a:tailEnd/>
          </a:ln>
        </p:spPr>
        <p:txBody>
          <a:bodyPr/>
          <a:lstStyle/>
          <a:p>
            <a:endParaRPr lang="it-IT"/>
          </a:p>
        </p:txBody>
      </p:sp>
      <p:sp>
        <p:nvSpPr>
          <p:cNvPr id="272588" name="Freeform 62"/>
          <p:cNvSpPr>
            <a:spLocks/>
          </p:cNvSpPr>
          <p:nvPr/>
        </p:nvSpPr>
        <p:spPr bwMode="auto">
          <a:xfrm>
            <a:off x="2020888" y="3448050"/>
            <a:ext cx="42862" cy="25400"/>
          </a:xfrm>
          <a:custGeom>
            <a:avLst/>
            <a:gdLst>
              <a:gd name="T0" fmla="*/ 32657 w 21"/>
              <a:gd name="T1" fmla="*/ 15875 h 16"/>
              <a:gd name="T2" fmla="*/ 42862 w 21"/>
              <a:gd name="T3" fmla="*/ 15875 h 16"/>
              <a:gd name="T4" fmla="*/ 42862 w 21"/>
              <a:gd name="T5" fmla="*/ 7937 h 16"/>
              <a:gd name="T6" fmla="*/ 32657 w 21"/>
              <a:gd name="T7" fmla="*/ 7937 h 16"/>
              <a:gd name="T8" fmla="*/ 32657 w 21"/>
              <a:gd name="T9" fmla="*/ 0 h 16"/>
              <a:gd name="T10" fmla="*/ 20410 w 21"/>
              <a:gd name="T11" fmla="*/ 7937 h 16"/>
              <a:gd name="T12" fmla="*/ 10205 w 21"/>
              <a:gd name="T13" fmla="*/ 7937 h 16"/>
              <a:gd name="T14" fmla="*/ 20410 w 21"/>
              <a:gd name="T15" fmla="*/ 15875 h 16"/>
              <a:gd name="T16" fmla="*/ 20410 w 21"/>
              <a:gd name="T17" fmla="*/ 25400 h 16"/>
              <a:gd name="T18" fmla="*/ 10205 w 21"/>
              <a:gd name="T19" fmla="*/ 15875 h 16"/>
              <a:gd name="T20" fmla="*/ 10205 w 21"/>
              <a:gd name="T21" fmla="*/ 15875 h 16"/>
              <a:gd name="T22" fmla="*/ 10205 w 21"/>
              <a:gd name="T23" fmla="*/ 15875 h 16"/>
              <a:gd name="T24" fmla="*/ 10205 w 21"/>
              <a:gd name="T25" fmla="*/ 15875 h 16"/>
              <a:gd name="T26" fmla="*/ 10205 w 21"/>
              <a:gd name="T27" fmla="*/ 7937 h 16"/>
              <a:gd name="T28" fmla="*/ 10205 w 21"/>
              <a:gd name="T29" fmla="*/ 7937 h 16"/>
              <a:gd name="T30" fmla="*/ 0 w 21"/>
              <a:gd name="T31" fmla="*/ 15875 h 16"/>
              <a:gd name="T32" fmla="*/ 0 w 21"/>
              <a:gd name="T33" fmla="*/ 15875 h 16"/>
              <a:gd name="T34" fmla="*/ 10205 w 21"/>
              <a:gd name="T35" fmla="*/ 25400 h 16"/>
              <a:gd name="T36" fmla="*/ 20410 w 21"/>
              <a:gd name="T37" fmla="*/ 25400 h 16"/>
              <a:gd name="T38" fmla="*/ 20410 w 21"/>
              <a:gd name="T39" fmla="*/ 25400 h 16"/>
              <a:gd name="T40" fmla="*/ 32657 w 21"/>
              <a:gd name="T41" fmla="*/ 15875 h 16"/>
              <a:gd name="T42" fmla="*/ 20410 w 21"/>
              <a:gd name="T43" fmla="*/ 7937 h 16"/>
              <a:gd name="T44" fmla="*/ 20410 w 21"/>
              <a:gd name="T45" fmla="*/ 7937 h 16"/>
              <a:gd name="T46" fmla="*/ 32657 w 21"/>
              <a:gd name="T47" fmla="*/ 7937 h 16"/>
              <a:gd name="T48" fmla="*/ 32657 w 21"/>
              <a:gd name="T49" fmla="*/ 15875 h 16"/>
              <a:gd name="T50" fmla="*/ 32657 w 21"/>
              <a:gd name="T51" fmla="*/ 15875 h 16"/>
              <a:gd name="T52" fmla="*/ 32657 w 21"/>
              <a:gd name="T53" fmla="*/ 15875 h 16"/>
              <a:gd name="T54" fmla="*/ 32657 w 21"/>
              <a:gd name="T55" fmla="*/ 15875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16"/>
              <a:gd name="T86" fmla="*/ 21 w 21"/>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16">
                <a:moveTo>
                  <a:pt x="16" y="10"/>
                </a:moveTo>
                <a:lnTo>
                  <a:pt x="21" y="10"/>
                </a:lnTo>
                <a:lnTo>
                  <a:pt x="21" y="5"/>
                </a:lnTo>
                <a:lnTo>
                  <a:pt x="16" y="5"/>
                </a:lnTo>
                <a:lnTo>
                  <a:pt x="16" y="0"/>
                </a:lnTo>
                <a:lnTo>
                  <a:pt x="10" y="5"/>
                </a:lnTo>
                <a:lnTo>
                  <a:pt x="5" y="5"/>
                </a:lnTo>
                <a:lnTo>
                  <a:pt x="10" y="10"/>
                </a:lnTo>
                <a:lnTo>
                  <a:pt x="10" y="16"/>
                </a:lnTo>
                <a:lnTo>
                  <a:pt x="5" y="10"/>
                </a:lnTo>
                <a:lnTo>
                  <a:pt x="5" y="5"/>
                </a:lnTo>
                <a:lnTo>
                  <a:pt x="0" y="10"/>
                </a:lnTo>
                <a:lnTo>
                  <a:pt x="5" y="16"/>
                </a:lnTo>
                <a:lnTo>
                  <a:pt x="10" y="16"/>
                </a:lnTo>
                <a:lnTo>
                  <a:pt x="16" y="10"/>
                </a:lnTo>
                <a:lnTo>
                  <a:pt x="10" y="5"/>
                </a:lnTo>
                <a:lnTo>
                  <a:pt x="16" y="5"/>
                </a:lnTo>
                <a:lnTo>
                  <a:pt x="16" y="10"/>
                </a:lnTo>
                <a:close/>
              </a:path>
            </a:pathLst>
          </a:custGeom>
          <a:solidFill>
            <a:srgbClr val="0000FF"/>
          </a:solidFill>
          <a:ln w="9525">
            <a:noFill/>
            <a:round/>
            <a:headEnd/>
            <a:tailEnd/>
          </a:ln>
        </p:spPr>
        <p:txBody>
          <a:bodyPr/>
          <a:lstStyle/>
          <a:p>
            <a:endParaRPr lang="it-IT"/>
          </a:p>
        </p:txBody>
      </p:sp>
      <p:sp>
        <p:nvSpPr>
          <p:cNvPr id="272589" name="Freeform 63"/>
          <p:cNvSpPr>
            <a:spLocks/>
          </p:cNvSpPr>
          <p:nvPr/>
        </p:nvSpPr>
        <p:spPr bwMode="auto">
          <a:xfrm>
            <a:off x="2041525" y="3463925"/>
            <a:ext cx="44450" cy="30163"/>
          </a:xfrm>
          <a:custGeom>
            <a:avLst/>
            <a:gdLst>
              <a:gd name="T0" fmla="*/ 34348 w 22"/>
              <a:gd name="T1" fmla="*/ 0 h 17"/>
              <a:gd name="T2" fmla="*/ 34348 w 22"/>
              <a:gd name="T3" fmla="*/ 0 h 17"/>
              <a:gd name="T4" fmla="*/ 22225 w 22"/>
              <a:gd name="T5" fmla="*/ 0 h 17"/>
              <a:gd name="T6" fmla="*/ 22225 w 22"/>
              <a:gd name="T7" fmla="*/ 10646 h 17"/>
              <a:gd name="T8" fmla="*/ 22225 w 22"/>
              <a:gd name="T9" fmla="*/ 10646 h 17"/>
              <a:gd name="T10" fmla="*/ 12123 w 22"/>
              <a:gd name="T11" fmla="*/ 19517 h 17"/>
              <a:gd name="T12" fmla="*/ 0 w 22"/>
              <a:gd name="T13" fmla="*/ 19517 h 17"/>
              <a:gd name="T14" fmla="*/ 12123 w 22"/>
              <a:gd name="T15" fmla="*/ 30163 h 17"/>
              <a:gd name="T16" fmla="*/ 12123 w 22"/>
              <a:gd name="T17" fmla="*/ 30163 h 17"/>
              <a:gd name="T18" fmla="*/ 12123 w 22"/>
              <a:gd name="T19" fmla="*/ 19517 h 17"/>
              <a:gd name="T20" fmla="*/ 12123 w 22"/>
              <a:gd name="T21" fmla="*/ 19517 h 17"/>
              <a:gd name="T22" fmla="*/ 34348 w 22"/>
              <a:gd name="T23" fmla="*/ 10646 h 17"/>
              <a:gd name="T24" fmla="*/ 34348 w 22"/>
              <a:gd name="T25" fmla="*/ 10646 h 17"/>
              <a:gd name="T26" fmla="*/ 34348 w 22"/>
              <a:gd name="T27" fmla="*/ 10646 h 17"/>
              <a:gd name="T28" fmla="*/ 34348 w 22"/>
              <a:gd name="T29" fmla="*/ 10646 h 17"/>
              <a:gd name="T30" fmla="*/ 44450 w 22"/>
              <a:gd name="T31" fmla="*/ 0 h 17"/>
              <a:gd name="T32" fmla="*/ 34348 w 22"/>
              <a:gd name="T33" fmla="*/ 0 h 17"/>
              <a:gd name="T34" fmla="*/ 34348 w 2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17"/>
              <a:gd name="T56" fmla="*/ 22 w 2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17">
                <a:moveTo>
                  <a:pt x="17" y="0"/>
                </a:moveTo>
                <a:lnTo>
                  <a:pt x="17" y="0"/>
                </a:lnTo>
                <a:lnTo>
                  <a:pt x="11" y="0"/>
                </a:lnTo>
                <a:lnTo>
                  <a:pt x="11" y="6"/>
                </a:lnTo>
                <a:lnTo>
                  <a:pt x="6" y="11"/>
                </a:lnTo>
                <a:lnTo>
                  <a:pt x="0" y="11"/>
                </a:lnTo>
                <a:lnTo>
                  <a:pt x="6" y="17"/>
                </a:lnTo>
                <a:lnTo>
                  <a:pt x="6" y="11"/>
                </a:lnTo>
                <a:lnTo>
                  <a:pt x="17" y="6"/>
                </a:lnTo>
                <a:lnTo>
                  <a:pt x="22" y="0"/>
                </a:lnTo>
                <a:lnTo>
                  <a:pt x="17" y="0"/>
                </a:lnTo>
                <a:close/>
              </a:path>
            </a:pathLst>
          </a:custGeom>
          <a:solidFill>
            <a:srgbClr val="0000FF"/>
          </a:solidFill>
          <a:ln w="9525">
            <a:noFill/>
            <a:round/>
            <a:headEnd/>
            <a:tailEnd/>
          </a:ln>
        </p:spPr>
        <p:txBody>
          <a:bodyPr/>
          <a:lstStyle/>
          <a:p>
            <a:endParaRPr lang="it-IT"/>
          </a:p>
        </p:txBody>
      </p:sp>
      <p:sp>
        <p:nvSpPr>
          <p:cNvPr id="272590" name="Freeform 64"/>
          <p:cNvSpPr>
            <a:spLocks noEditPoints="1"/>
          </p:cNvSpPr>
          <p:nvPr/>
        </p:nvSpPr>
        <p:spPr bwMode="auto">
          <a:xfrm>
            <a:off x="2063750" y="3482975"/>
            <a:ext cx="42863" cy="25400"/>
          </a:xfrm>
          <a:custGeom>
            <a:avLst/>
            <a:gdLst>
              <a:gd name="T0" fmla="*/ 31173 w 22"/>
              <a:gd name="T1" fmla="*/ 17462 h 16"/>
              <a:gd name="T2" fmla="*/ 21432 w 22"/>
              <a:gd name="T3" fmla="*/ 9525 h 16"/>
              <a:gd name="T4" fmla="*/ 21432 w 22"/>
              <a:gd name="T5" fmla="*/ 9525 h 16"/>
              <a:gd name="T6" fmla="*/ 21432 w 22"/>
              <a:gd name="T7" fmla="*/ 9525 h 16"/>
              <a:gd name="T8" fmla="*/ 31173 w 22"/>
              <a:gd name="T9" fmla="*/ 9525 h 16"/>
              <a:gd name="T10" fmla="*/ 31173 w 22"/>
              <a:gd name="T11" fmla="*/ 9525 h 16"/>
              <a:gd name="T12" fmla="*/ 31173 w 22"/>
              <a:gd name="T13" fmla="*/ 9525 h 16"/>
              <a:gd name="T14" fmla="*/ 31173 w 22"/>
              <a:gd name="T15" fmla="*/ 9525 h 16"/>
              <a:gd name="T16" fmla="*/ 31173 w 22"/>
              <a:gd name="T17" fmla="*/ 17462 h 16"/>
              <a:gd name="T18" fmla="*/ 31173 w 22"/>
              <a:gd name="T19" fmla="*/ 17462 h 16"/>
              <a:gd name="T20" fmla="*/ 31173 w 22"/>
              <a:gd name="T21" fmla="*/ 17462 h 16"/>
              <a:gd name="T22" fmla="*/ 31173 w 22"/>
              <a:gd name="T23" fmla="*/ 17462 h 16"/>
              <a:gd name="T24" fmla="*/ 31173 w 22"/>
              <a:gd name="T25" fmla="*/ 25400 h 16"/>
              <a:gd name="T26" fmla="*/ 31173 w 22"/>
              <a:gd name="T27" fmla="*/ 17462 h 16"/>
              <a:gd name="T28" fmla="*/ 42863 w 22"/>
              <a:gd name="T29" fmla="*/ 17462 h 16"/>
              <a:gd name="T30" fmla="*/ 42863 w 22"/>
              <a:gd name="T31" fmla="*/ 9525 h 16"/>
              <a:gd name="T32" fmla="*/ 42863 w 22"/>
              <a:gd name="T33" fmla="*/ 9525 h 16"/>
              <a:gd name="T34" fmla="*/ 31173 w 22"/>
              <a:gd name="T35" fmla="*/ 9525 h 16"/>
              <a:gd name="T36" fmla="*/ 31173 w 22"/>
              <a:gd name="T37" fmla="*/ 0 h 16"/>
              <a:gd name="T38" fmla="*/ 21432 w 22"/>
              <a:gd name="T39" fmla="*/ 0 h 16"/>
              <a:gd name="T40" fmla="*/ 11690 w 22"/>
              <a:gd name="T41" fmla="*/ 9525 h 16"/>
              <a:gd name="T42" fmla="*/ 11690 w 22"/>
              <a:gd name="T43" fmla="*/ 9525 h 16"/>
              <a:gd name="T44" fmla="*/ 0 w 22"/>
              <a:gd name="T45" fmla="*/ 17462 h 16"/>
              <a:gd name="T46" fmla="*/ 11690 w 22"/>
              <a:gd name="T47" fmla="*/ 25400 h 16"/>
              <a:gd name="T48" fmla="*/ 11690 w 22"/>
              <a:gd name="T49" fmla="*/ 25400 h 16"/>
              <a:gd name="T50" fmla="*/ 21432 w 22"/>
              <a:gd name="T51" fmla="*/ 25400 h 16"/>
              <a:gd name="T52" fmla="*/ 21432 w 22"/>
              <a:gd name="T53" fmla="*/ 25400 h 16"/>
              <a:gd name="T54" fmla="*/ 21432 w 22"/>
              <a:gd name="T55" fmla="*/ 17462 h 16"/>
              <a:gd name="T56" fmla="*/ 11690 w 22"/>
              <a:gd name="T57" fmla="*/ 17462 h 16"/>
              <a:gd name="T58" fmla="*/ 11690 w 22"/>
              <a:gd name="T59" fmla="*/ 17462 h 16"/>
              <a:gd name="T60" fmla="*/ 11690 w 22"/>
              <a:gd name="T61" fmla="*/ 17462 h 16"/>
              <a:gd name="T62" fmla="*/ 11690 w 22"/>
              <a:gd name="T63" fmla="*/ 9525 h 16"/>
              <a:gd name="T64" fmla="*/ 31173 w 22"/>
              <a:gd name="T65" fmla="*/ 25400 h 16"/>
              <a:gd name="T66" fmla="*/ 31173 w 22"/>
              <a:gd name="T67" fmla="*/ 25400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16"/>
              <a:gd name="T104" fmla="*/ 22 w 22"/>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16">
                <a:moveTo>
                  <a:pt x="16" y="11"/>
                </a:moveTo>
                <a:lnTo>
                  <a:pt x="11" y="6"/>
                </a:lnTo>
                <a:lnTo>
                  <a:pt x="16" y="6"/>
                </a:lnTo>
                <a:lnTo>
                  <a:pt x="16" y="11"/>
                </a:lnTo>
                <a:close/>
                <a:moveTo>
                  <a:pt x="16" y="16"/>
                </a:moveTo>
                <a:lnTo>
                  <a:pt x="16" y="11"/>
                </a:lnTo>
                <a:lnTo>
                  <a:pt x="22" y="11"/>
                </a:lnTo>
                <a:lnTo>
                  <a:pt x="22" y="6"/>
                </a:lnTo>
                <a:lnTo>
                  <a:pt x="16" y="6"/>
                </a:lnTo>
                <a:lnTo>
                  <a:pt x="16" y="0"/>
                </a:lnTo>
                <a:lnTo>
                  <a:pt x="11" y="0"/>
                </a:lnTo>
                <a:lnTo>
                  <a:pt x="6" y="6"/>
                </a:lnTo>
                <a:lnTo>
                  <a:pt x="0" y="11"/>
                </a:lnTo>
                <a:lnTo>
                  <a:pt x="6" y="16"/>
                </a:lnTo>
                <a:lnTo>
                  <a:pt x="11" y="16"/>
                </a:lnTo>
                <a:lnTo>
                  <a:pt x="11" y="11"/>
                </a:lnTo>
                <a:lnTo>
                  <a:pt x="6" y="11"/>
                </a:lnTo>
                <a:lnTo>
                  <a:pt x="6" y="6"/>
                </a:lnTo>
                <a:lnTo>
                  <a:pt x="16" y="16"/>
                </a:lnTo>
                <a:close/>
              </a:path>
            </a:pathLst>
          </a:custGeom>
          <a:solidFill>
            <a:srgbClr val="0000FF"/>
          </a:solidFill>
          <a:ln w="9525">
            <a:noFill/>
            <a:round/>
            <a:headEnd/>
            <a:tailEnd/>
          </a:ln>
        </p:spPr>
        <p:txBody>
          <a:bodyPr/>
          <a:lstStyle/>
          <a:p>
            <a:endParaRPr lang="it-IT"/>
          </a:p>
        </p:txBody>
      </p:sp>
      <p:sp>
        <p:nvSpPr>
          <p:cNvPr id="272591" name="Freeform 65"/>
          <p:cNvSpPr>
            <a:spLocks/>
          </p:cNvSpPr>
          <p:nvPr/>
        </p:nvSpPr>
        <p:spPr bwMode="auto">
          <a:xfrm>
            <a:off x="2085975" y="3500438"/>
            <a:ext cx="39688" cy="26987"/>
          </a:xfrm>
          <a:custGeom>
            <a:avLst/>
            <a:gdLst>
              <a:gd name="T0" fmla="*/ 39688 w 21"/>
              <a:gd name="T1" fmla="*/ 8433 h 16"/>
              <a:gd name="T2" fmla="*/ 39688 w 21"/>
              <a:gd name="T3" fmla="*/ 8433 h 16"/>
              <a:gd name="T4" fmla="*/ 39688 w 21"/>
              <a:gd name="T5" fmla="*/ 8433 h 16"/>
              <a:gd name="T6" fmla="*/ 39688 w 21"/>
              <a:gd name="T7" fmla="*/ 8433 h 16"/>
              <a:gd name="T8" fmla="*/ 39688 w 21"/>
              <a:gd name="T9" fmla="*/ 8433 h 16"/>
              <a:gd name="T10" fmla="*/ 39688 w 21"/>
              <a:gd name="T11" fmla="*/ 8433 h 16"/>
              <a:gd name="T12" fmla="*/ 39688 w 21"/>
              <a:gd name="T13" fmla="*/ 8433 h 16"/>
              <a:gd name="T14" fmla="*/ 39688 w 21"/>
              <a:gd name="T15" fmla="*/ 8433 h 16"/>
              <a:gd name="T16" fmla="*/ 39688 w 21"/>
              <a:gd name="T17" fmla="*/ 8433 h 16"/>
              <a:gd name="T18" fmla="*/ 39688 w 21"/>
              <a:gd name="T19" fmla="*/ 8433 h 16"/>
              <a:gd name="T20" fmla="*/ 39688 w 21"/>
              <a:gd name="T21" fmla="*/ 8433 h 16"/>
              <a:gd name="T22" fmla="*/ 30238 w 21"/>
              <a:gd name="T23" fmla="*/ 8433 h 16"/>
              <a:gd name="T24" fmla="*/ 30238 w 21"/>
              <a:gd name="T25" fmla="*/ 8433 h 16"/>
              <a:gd name="T26" fmla="*/ 30238 w 21"/>
              <a:gd name="T27" fmla="*/ 8433 h 16"/>
              <a:gd name="T28" fmla="*/ 30238 w 21"/>
              <a:gd name="T29" fmla="*/ 8433 h 16"/>
              <a:gd name="T30" fmla="*/ 30238 w 21"/>
              <a:gd name="T31" fmla="*/ 8433 h 16"/>
              <a:gd name="T32" fmla="*/ 30238 w 21"/>
              <a:gd name="T33" fmla="*/ 8433 h 16"/>
              <a:gd name="T34" fmla="*/ 30238 w 21"/>
              <a:gd name="T35" fmla="*/ 8433 h 16"/>
              <a:gd name="T36" fmla="*/ 30238 w 21"/>
              <a:gd name="T37" fmla="*/ 8433 h 16"/>
              <a:gd name="T38" fmla="*/ 30238 w 21"/>
              <a:gd name="T39" fmla="*/ 8433 h 16"/>
              <a:gd name="T40" fmla="*/ 30238 w 21"/>
              <a:gd name="T41" fmla="*/ 8433 h 16"/>
              <a:gd name="T42" fmla="*/ 30238 w 21"/>
              <a:gd name="T43" fmla="*/ 8433 h 16"/>
              <a:gd name="T44" fmla="*/ 30238 w 21"/>
              <a:gd name="T45" fmla="*/ 8433 h 16"/>
              <a:gd name="T46" fmla="*/ 30238 w 21"/>
              <a:gd name="T47" fmla="*/ 8433 h 16"/>
              <a:gd name="T48" fmla="*/ 30238 w 21"/>
              <a:gd name="T49" fmla="*/ 8433 h 16"/>
              <a:gd name="T50" fmla="*/ 30238 w 21"/>
              <a:gd name="T51" fmla="*/ 8433 h 16"/>
              <a:gd name="T52" fmla="*/ 30238 w 21"/>
              <a:gd name="T53" fmla="*/ 0 h 16"/>
              <a:gd name="T54" fmla="*/ 30238 w 21"/>
              <a:gd name="T55" fmla="*/ 0 h 16"/>
              <a:gd name="T56" fmla="*/ 20789 w 21"/>
              <a:gd name="T57" fmla="*/ 8433 h 16"/>
              <a:gd name="T58" fmla="*/ 20789 w 21"/>
              <a:gd name="T59" fmla="*/ 8433 h 16"/>
              <a:gd name="T60" fmla="*/ 20789 w 21"/>
              <a:gd name="T61" fmla="*/ 8433 h 16"/>
              <a:gd name="T62" fmla="*/ 9450 w 21"/>
              <a:gd name="T63" fmla="*/ 8433 h 16"/>
              <a:gd name="T64" fmla="*/ 9450 w 21"/>
              <a:gd name="T65" fmla="*/ 18554 h 16"/>
              <a:gd name="T66" fmla="*/ 9450 w 21"/>
              <a:gd name="T67" fmla="*/ 18554 h 16"/>
              <a:gd name="T68" fmla="*/ 0 w 21"/>
              <a:gd name="T69" fmla="*/ 18554 h 16"/>
              <a:gd name="T70" fmla="*/ 0 w 21"/>
              <a:gd name="T71" fmla="*/ 18554 h 16"/>
              <a:gd name="T72" fmla="*/ 0 w 21"/>
              <a:gd name="T73" fmla="*/ 18554 h 16"/>
              <a:gd name="T74" fmla="*/ 9450 w 21"/>
              <a:gd name="T75" fmla="*/ 18554 h 16"/>
              <a:gd name="T76" fmla="*/ 9450 w 21"/>
              <a:gd name="T77" fmla="*/ 18554 h 16"/>
              <a:gd name="T78" fmla="*/ 9450 w 21"/>
              <a:gd name="T79" fmla="*/ 26987 h 16"/>
              <a:gd name="T80" fmla="*/ 9450 w 21"/>
              <a:gd name="T81" fmla="*/ 26987 h 16"/>
              <a:gd name="T82" fmla="*/ 9450 w 21"/>
              <a:gd name="T83" fmla="*/ 18554 h 16"/>
              <a:gd name="T84" fmla="*/ 9450 w 21"/>
              <a:gd name="T85" fmla="*/ 18554 h 16"/>
              <a:gd name="T86" fmla="*/ 9450 w 21"/>
              <a:gd name="T87" fmla="*/ 18554 h 16"/>
              <a:gd name="T88" fmla="*/ 20789 w 21"/>
              <a:gd name="T89" fmla="*/ 18554 h 16"/>
              <a:gd name="T90" fmla="*/ 20789 w 21"/>
              <a:gd name="T91" fmla="*/ 18554 h 16"/>
              <a:gd name="T92" fmla="*/ 20789 w 21"/>
              <a:gd name="T93" fmla="*/ 18554 h 16"/>
              <a:gd name="T94" fmla="*/ 20789 w 21"/>
              <a:gd name="T95" fmla="*/ 18554 h 16"/>
              <a:gd name="T96" fmla="*/ 20789 w 21"/>
              <a:gd name="T97" fmla="*/ 18554 h 16"/>
              <a:gd name="T98" fmla="*/ 20789 w 21"/>
              <a:gd name="T99" fmla="*/ 18554 h 16"/>
              <a:gd name="T100" fmla="*/ 20789 w 21"/>
              <a:gd name="T101" fmla="*/ 18554 h 16"/>
              <a:gd name="T102" fmla="*/ 30238 w 21"/>
              <a:gd name="T103" fmla="*/ 18554 h 16"/>
              <a:gd name="T104" fmla="*/ 30238 w 21"/>
              <a:gd name="T105" fmla="*/ 18554 h 16"/>
              <a:gd name="T106" fmla="*/ 30238 w 21"/>
              <a:gd name="T107" fmla="*/ 18554 h 16"/>
              <a:gd name="T108" fmla="*/ 30238 w 21"/>
              <a:gd name="T109" fmla="*/ 18554 h 16"/>
              <a:gd name="T110" fmla="*/ 30238 w 21"/>
              <a:gd name="T111" fmla="*/ 18554 h 16"/>
              <a:gd name="T112" fmla="*/ 39688 w 21"/>
              <a:gd name="T113" fmla="*/ 8433 h 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16"/>
              <a:gd name="T173" fmla="*/ 21 w 21"/>
              <a:gd name="T174" fmla="*/ 16 h 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16">
                <a:moveTo>
                  <a:pt x="21" y="5"/>
                </a:moveTo>
                <a:lnTo>
                  <a:pt x="21" y="5"/>
                </a:lnTo>
                <a:lnTo>
                  <a:pt x="16" y="5"/>
                </a:lnTo>
                <a:lnTo>
                  <a:pt x="16" y="0"/>
                </a:lnTo>
                <a:lnTo>
                  <a:pt x="11" y="5"/>
                </a:lnTo>
                <a:lnTo>
                  <a:pt x="5" y="5"/>
                </a:lnTo>
                <a:lnTo>
                  <a:pt x="5" y="11"/>
                </a:lnTo>
                <a:lnTo>
                  <a:pt x="0" y="11"/>
                </a:lnTo>
                <a:lnTo>
                  <a:pt x="5" y="11"/>
                </a:lnTo>
                <a:lnTo>
                  <a:pt x="5" y="16"/>
                </a:lnTo>
                <a:lnTo>
                  <a:pt x="5" y="11"/>
                </a:lnTo>
                <a:lnTo>
                  <a:pt x="11" y="11"/>
                </a:lnTo>
                <a:lnTo>
                  <a:pt x="16" y="11"/>
                </a:lnTo>
                <a:lnTo>
                  <a:pt x="21" y="5"/>
                </a:lnTo>
                <a:close/>
              </a:path>
            </a:pathLst>
          </a:custGeom>
          <a:solidFill>
            <a:srgbClr val="0000FF"/>
          </a:solidFill>
          <a:ln w="9525">
            <a:noFill/>
            <a:round/>
            <a:headEnd/>
            <a:tailEnd/>
          </a:ln>
        </p:spPr>
        <p:txBody>
          <a:bodyPr/>
          <a:lstStyle/>
          <a:p>
            <a:endParaRPr lang="it-IT"/>
          </a:p>
        </p:txBody>
      </p:sp>
      <p:sp>
        <p:nvSpPr>
          <p:cNvPr id="272592" name="Freeform 66"/>
          <p:cNvSpPr>
            <a:spLocks/>
          </p:cNvSpPr>
          <p:nvPr/>
        </p:nvSpPr>
        <p:spPr bwMode="auto">
          <a:xfrm>
            <a:off x="2106613" y="3527425"/>
            <a:ext cx="42862" cy="26988"/>
          </a:xfrm>
          <a:custGeom>
            <a:avLst/>
            <a:gdLst>
              <a:gd name="T0" fmla="*/ 42862 w 21"/>
              <a:gd name="T1" fmla="*/ 18554 h 16"/>
              <a:gd name="T2" fmla="*/ 42862 w 21"/>
              <a:gd name="T3" fmla="*/ 18554 h 16"/>
              <a:gd name="T4" fmla="*/ 42862 w 21"/>
              <a:gd name="T5" fmla="*/ 8434 h 16"/>
              <a:gd name="T6" fmla="*/ 42862 w 21"/>
              <a:gd name="T7" fmla="*/ 8434 h 16"/>
              <a:gd name="T8" fmla="*/ 42862 w 21"/>
              <a:gd name="T9" fmla="*/ 8434 h 16"/>
              <a:gd name="T10" fmla="*/ 42862 w 21"/>
              <a:gd name="T11" fmla="*/ 8434 h 16"/>
              <a:gd name="T12" fmla="*/ 42862 w 21"/>
              <a:gd name="T13" fmla="*/ 8434 h 16"/>
              <a:gd name="T14" fmla="*/ 42862 w 21"/>
              <a:gd name="T15" fmla="*/ 8434 h 16"/>
              <a:gd name="T16" fmla="*/ 42862 w 21"/>
              <a:gd name="T17" fmla="*/ 0 h 16"/>
              <a:gd name="T18" fmla="*/ 42862 w 21"/>
              <a:gd name="T19" fmla="*/ 0 h 16"/>
              <a:gd name="T20" fmla="*/ 42862 w 21"/>
              <a:gd name="T21" fmla="*/ 0 h 16"/>
              <a:gd name="T22" fmla="*/ 32657 w 21"/>
              <a:gd name="T23" fmla="*/ 0 h 16"/>
              <a:gd name="T24" fmla="*/ 32657 w 21"/>
              <a:gd name="T25" fmla="*/ 0 h 16"/>
              <a:gd name="T26" fmla="*/ 32657 w 21"/>
              <a:gd name="T27" fmla="*/ 0 h 16"/>
              <a:gd name="T28" fmla="*/ 32657 w 21"/>
              <a:gd name="T29" fmla="*/ 0 h 16"/>
              <a:gd name="T30" fmla="*/ 32657 w 21"/>
              <a:gd name="T31" fmla="*/ 0 h 16"/>
              <a:gd name="T32" fmla="*/ 32657 w 21"/>
              <a:gd name="T33" fmla="*/ 0 h 16"/>
              <a:gd name="T34" fmla="*/ 32657 w 21"/>
              <a:gd name="T35" fmla="*/ 0 h 16"/>
              <a:gd name="T36" fmla="*/ 32657 w 21"/>
              <a:gd name="T37" fmla="*/ 0 h 16"/>
              <a:gd name="T38" fmla="*/ 32657 w 21"/>
              <a:gd name="T39" fmla="*/ 0 h 16"/>
              <a:gd name="T40" fmla="*/ 32657 w 21"/>
              <a:gd name="T41" fmla="*/ 0 h 16"/>
              <a:gd name="T42" fmla="*/ 20410 w 21"/>
              <a:gd name="T43" fmla="*/ 0 h 16"/>
              <a:gd name="T44" fmla="*/ 20410 w 21"/>
              <a:gd name="T45" fmla="*/ 0 h 16"/>
              <a:gd name="T46" fmla="*/ 10205 w 21"/>
              <a:gd name="T47" fmla="*/ 8434 h 16"/>
              <a:gd name="T48" fmla="*/ 10205 w 21"/>
              <a:gd name="T49" fmla="*/ 8434 h 16"/>
              <a:gd name="T50" fmla="*/ 0 w 21"/>
              <a:gd name="T51" fmla="*/ 8434 h 16"/>
              <a:gd name="T52" fmla="*/ 0 w 21"/>
              <a:gd name="T53" fmla="*/ 8434 h 16"/>
              <a:gd name="T54" fmla="*/ 10205 w 21"/>
              <a:gd name="T55" fmla="*/ 8434 h 16"/>
              <a:gd name="T56" fmla="*/ 10205 w 21"/>
              <a:gd name="T57" fmla="*/ 18554 h 16"/>
              <a:gd name="T58" fmla="*/ 10205 w 21"/>
              <a:gd name="T59" fmla="*/ 18554 h 16"/>
              <a:gd name="T60" fmla="*/ 10205 w 21"/>
              <a:gd name="T61" fmla="*/ 18554 h 16"/>
              <a:gd name="T62" fmla="*/ 10205 w 21"/>
              <a:gd name="T63" fmla="*/ 8434 h 16"/>
              <a:gd name="T64" fmla="*/ 20410 w 21"/>
              <a:gd name="T65" fmla="*/ 8434 h 16"/>
              <a:gd name="T66" fmla="*/ 20410 w 21"/>
              <a:gd name="T67" fmla="*/ 8434 h 16"/>
              <a:gd name="T68" fmla="*/ 20410 w 21"/>
              <a:gd name="T69" fmla="*/ 8434 h 16"/>
              <a:gd name="T70" fmla="*/ 20410 w 21"/>
              <a:gd name="T71" fmla="*/ 0 h 16"/>
              <a:gd name="T72" fmla="*/ 32657 w 21"/>
              <a:gd name="T73" fmla="*/ 0 h 16"/>
              <a:gd name="T74" fmla="*/ 32657 w 21"/>
              <a:gd name="T75" fmla="*/ 0 h 16"/>
              <a:gd name="T76" fmla="*/ 32657 w 21"/>
              <a:gd name="T77" fmla="*/ 8434 h 16"/>
              <a:gd name="T78" fmla="*/ 32657 w 21"/>
              <a:gd name="T79" fmla="*/ 8434 h 16"/>
              <a:gd name="T80" fmla="*/ 32657 w 21"/>
              <a:gd name="T81" fmla="*/ 8434 h 16"/>
              <a:gd name="T82" fmla="*/ 32657 w 21"/>
              <a:gd name="T83" fmla="*/ 8434 h 16"/>
              <a:gd name="T84" fmla="*/ 32657 w 21"/>
              <a:gd name="T85" fmla="*/ 8434 h 16"/>
              <a:gd name="T86" fmla="*/ 32657 w 21"/>
              <a:gd name="T87" fmla="*/ 8434 h 16"/>
              <a:gd name="T88" fmla="*/ 32657 w 21"/>
              <a:gd name="T89" fmla="*/ 8434 h 16"/>
              <a:gd name="T90" fmla="*/ 32657 w 21"/>
              <a:gd name="T91" fmla="*/ 8434 h 16"/>
              <a:gd name="T92" fmla="*/ 32657 w 21"/>
              <a:gd name="T93" fmla="*/ 8434 h 16"/>
              <a:gd name="T94" fmla="*/ 32657 w 21"/>
              <a:gd name="T95" fmla="*/ 8434 h 16"/>
              <a:gd name="T96" fmla="*/ 32657 w 21"/>
              <a:gd name="T97" fmla="*/ 18554 h 16"/>
              <a:gd name="T98" fmla="*/ 20410 w 21"/>
              <a:gd name="T99" fmla="*/ 18554 h 16"/>
              <a:gd name="T100" fmla="*/ 20410 w 21"/>
              <a:gd name="T101" fmla="*/ 18554 h 16"/>
              <a:gd name="T102" fmla="*/ 20410 w 21"/>
              <a:gd name="T103" fmla="*/ 18554 h 16"/>
              <a:gd name="T104" fmla="*/ 20410 w 21"/>
              <a:gd name="T105" fmla="*/ 18554 h 16"/>
              <a:gd name="T106" fmla="*/ 20410 w 21"/>
              <a:gd name="T107" fmla="*/ 18554 h 16"/>
              <a:gd name="T108" fmla="*/ 20410 w 21"/>
              <a:gd name="T109" fmla="*/ 26988 h 16"/>
              <a:gd name="T110" fmla="*/ 20410 w 21"/>
              <a:gd name="T111" fmla="*/ 26988 h 16"/>
              <a:gd name="T112" fmla="*/ 20410 w 21"/>
              <a:gd name="T113" fmla="*/ 26988 h 16"/>
              <a:gd name="T114" fmla="*/ 20410 w 21"/>
              <a:gd name="T115" fmla="*/ 26988 h 16"/>
              <a:gd name="T116" fmla="*/ 20410 w 21"/>
              <a:gd name="T117" fmla="*/ 26988 h 16"/>
              <a:gd name="T118" fmla="*/ 32657 w 21"/>
              <a:gd name="T119" fmla="*/ 18554 h 16"/>
              <a:gd name="T120" fmla="*/ 32657 w 21"/>
              <a:gd name="T121" fmla="*/ 18554 h 16"/>
              <a:gd name="T122" fmla="*/ 42862 w 21"/>
              <a:gd name="T123" fmla="*/ 18554 h 16"/>
              <a:gd name="T124" fmla="*/ 42862 w 21"/>
              <a:gd name="T125" fmla="*/ 18554 h 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16"/>
              <a:gd name="T191" fmla="*/ 21 w 21"/>
              <a:gd name="T192" fmla="*/ 16 h 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16">
                <a:moveTo>
                  <a:pt x="21" y="11"/>
                </a:moveTo>
                <a:lnTo>
                  <a:pt x="21" y="11"/>
                </a:lnTo>
                <a:lnTo>
                  <a:pt x="21" y="5"/>
                </a:lnTo>
                <a:lnTo>
                  <a:pt x="21" y="0"/>
                </a:lnTo>
                <a:lnTo>
                  <a:pt x="16" y="0"/>
                </a:lnTo>
                <a:lnTo>
                  <a:pt x="10" y="0"/>
                </a:lnTo>
                <a:lnTo>
                  <a:pt x="5" y="5"/>
                </a:lnTo>
                <a:lnTo>
                  <a:pt x="0" y="5"/>
                </a:lnTo>
                <a:lnTo>
                  <a:pt x="5" y="5"/>
                </a:lnTo>
                <a:lnTo>
                  <a:pt x="5" y="11"/>
                </a:lnTo>
                <a:lnTo>
                  <a:pt x="5" y="5"/>
                </a:lnTo>
                <a:lnTo>
                  <a:pt x="10" y="5"/>
                </a:lnTo>
                <a:lnTo>
                  <a:pt x="10" y="0"/>
                </a:lnTo>
                <a:lnTo>
                  <a:pt x="16" y="0"/>
                </a:lnTo>
                <a:lnTo>
                  <a:pt x="16" y="5"/>
                </a:lnTo>
                <a:lnTo>
                  <a:pt x="16" y="11"/>
                </a:lnTo>
                <a:lnTo>
                  <a:pt x="10" y="11"/>
                </a:lnTo>
                <a:lnTo>
                  <a:pt x="10" y="16"/>
                </a:lnTo>
                <a:lnTo>
                  <a:pt x="16" y="11"/>
                </a:lnTo>
                <a:lnTo>
                  <a:pt x="21" y="11"/>
                </a:lnTo>
                <a:close/>
              </a:path>
            </a:pathLst>
          </a:custGeom>
          <a:solidFill>
            <a:srgbClr val="0000FF"/>
          </a:solidFill>
          <a:ln w="9525">
            <a:noFill/>
            <a:round/>
            <a:headEnd/>
            <a:tailEnd/>
          </a:ln>
        </p:spPr>
        <p:txBody>
          <a:bodyPr/>
          <a:lstStyle/>
          <a:p>
            <a:endParaRPr lang="it-IT"/>
          </a:p>
        </p:txBody>
      </p:sp>
      <p:sp>
        <p:nvSpPr>
          <p:cNvPr id="272593" name="Freeform 67"/>
          <p:cNvSpPr>
            <a:spLocks/>
          </p:cNvSpPr>
          <p:nvPr/>
        </p:nvSpPr>
        <p:spPr bwMode="auto">
          <a:xfrm>
            <a:off x="2149475" y="3706813"/>
            <a:ext cx="44450" cy="26987"/>
          </a:xfrm>
          <a:custGeom>
            <a:avLst/>
            <a:gdLst>
              <a:gd name="T0" fmla="*/ 32327 w 22"/>
              <a:gd name="T1" fmla="*/ 18554 h 16"/>
              <a:gd name="T2" fmla="*/ 32327 w 22"/>
              <a:gd name="T3" fmla="*/ 18554 h 16"/>
              <a:gd name="T4" fmla="*/ 44450 w 22"/>
              <a:gd name="T5" fmla="*/ 10120 h 16"/>
              <a:gd name="T6" fmla="*/ 32327 w 22"/>
              <a:gd name="T7" fmla="*/ 0 h 16"/>
              <a:gd name="T8" fmla="*/ 22225 w 22"/>
              <a:gd name="T9" fmla="*/ 0 h 16"/>
              <a:gd name="T10" fmla="*/ 22225 w 22"/>
              <a:gd name="T11" fmla="*/ 0 h 16"/>
              <a:gd name="T12" fmla="*/ 10102 w 22"/>
              <a:gd name="T13" fmla="*/ 10120 h 16"/>
              <a:gd name="T14" fmla="*/ 10102 w 22"/>
              <a:gd name="T15" fmla="*/ 10120 h 16"/>
              <a:gd name="T16" fmla="*/ 22225 w 22"/>
              <a:gd name="T17" fmla="*/ 18554 h 16"/>
              <a:gd name="T18" fmla="*/ 10102 w 22"/>
              <a:gd name="T19" fmla="*/ 26987 h 16"/>
              <a:gd name="T20" fmla="*/ 10102 w 22"/>
              <a:gd name="T21" fmla="*/ 26987 h 16"/>
              <a:gd name="T22" fmla="*/ 10102 w 22"/>
              <a:gd name="T23" fmla="*/ 18554 h 16"/>
              <a:gd name="T24" fmla="*/ 10102 w 22"/>
              <a:gd name="T25" fmla="*/ 18554 h 16"/>
              <a:gd name="T26" fmla="*/ 0 w 22"/>
              <a:gd name="T27" fmla="*/ 10120 h 16"/>
              <a:gd name="T28" fmla="*/ 0 w 22"/>
              <a:gd name="T29" fmla="*/ 18554 h 16"/>
              <a:gd name="T30" fmla="*/ 0 w 22"/>
              <a:gd name="T31" fmla="*/ 18554 h 16"/>
              <a:gd name="T32" fmla="*/ 0 w 22"/>
              <a:gd name="T33" fmla="*/ 26987 h 16"/>
              <a:gd name="T34" fmla="*/ 10102 w 22"/>
              <a:gd name="T35" fmla="*/ 26987 h 16"/>
              <a:gd name="T36" fmla="*/ 22225 w 22"/>
              <a:gd name="T37" fmla="*/ 26987 h 16"/>
              <a:gd name="T38" fmla="*/ 32327 w 22"/>
              <a:gd name="T39" fmla="*/ 18554 h 16"/>
              <a:gd name="T40" fmla="*/ 22225 w 22"/>
              <a:gd name="T41" fmla="*/ 10120 h 16"/>
              <a:gd name="T42" fmla="*/ 22225 w 22"/>
              <a:gd name="T43" fmla="*/ 10120 h 16"/>
              <a:gd name="T44" fmla="*/ 22225 w 22"/>
              <a:gd name="T45" fmla="*/ 10120 h 16"/>
              <a:gd name="T46" fmla="*/ 22225 w 22"/>
              <a:gd name="T47" fmla="*/ 10120 h 16"/>
              <a:gd name="T48" fmla="*/ 32327 w 22"/>
              <a:gd name="T49" fmla="*/ 10120 h 16"/>
              <a:gd name="T50" fmla="*/ 32327 w 22"/>
              <a:gd name="T51" fmla="*/ 10120 h 16"/>
              <a:gd name="T52" fmla="*/ 32327 w 22"/>
              <a:gd name="T53" fmla="*/ 18554 h 16"/>
              <a:gd name="T54" fmla="*/ 32327 w 22"/>
              <a:gd name="T55" fmla="*/ 18554 h 16"/>
              <a:gd name="T56" fmla="*/ 32327 w 22"/>
              <a:gd name="T57" fmla="*/ 18554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16"/>
              <a:gd name="T89" fmla="*/ 22 w 22"/>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16">
                <a:moveTo>
                  <a:pt x="16" y="11"/>
                </a:moveTo>
                <a:lnTo>
                  <a:pt x="16" y="11"/>
                </a:lnTo>
                <a:lnTo>
                  <a:pt x="22" y="6"/>
                </a:lnTo>
                <a:lnTo>
                  <a:pt x="16" y="0"/>
                </a:lnTo>
                <a:lnTo>
                  <a:pt x="11" y="0"/>
                </a:lnTo>
                <a:lnTo>
                  <a:pt x="5" y="6"/>
                </a:lnTo>
                <a:lnTo>
                  <a:pt x="11" y="11"/>
                </a:lnTo>
                <a:lnTo>
                  <a:pt x="5" y="16"/>
                </a:lnTo>
                <a:lnTo>
                  <a:pt x="5" y="11"/>
                </a:lnTo>
                <a:lnTo>
                  <a:pt x="0" y="6"/>
                </a:lnTo>
                <a:lnTo>
                  <a:pt x="0" y="11"/>
                </a:lnTo>
                <a:lnTo>
                  <a:pt x="0" y="16"/>
                </a:lnTo>
                <a:lnTo>
                  <a:pt x="5" y="16"/>
                </a:lnTo>
                <a:lnTo>
                  <a:pt x="11" y="16"/>
                </a:lnTo>
                <a:lnTo>
                  <a:pt x="16" y="11"/>
                </a:lnTo>
                <a:lnTo>
                  <a:pt x="11" y="6"/>
                </a:lnTo>
                <a:lnTo>
                  <a:pt x="16" y="6"/>
                </a:lnTo>
                <a:lnTo>
                  <a:pt x="16" y="11"/>
                </a:lnTo>
                <a:close/>
              </a:path>
            </a:pathLst>
          </a:custGeom>
          <a:solidFill>
            <a:srgbClr val="0000FF"/>
          </a:solidFill>
          <a:ln w="9525">
            <a:noFill/>
            <a:round/>
            <a:headEnd/>
            <a:tailEnd/>
          </a:ln>
        </p:spPr>
        <p:txBody>
          <a:bodyPr/>
          <a:lstStyle/>
          <a:p>
            <a:endParaRPr lang="it-IT"/>
          </a:p>
        </p:txBody>
      </p:sp>
      <p:sp>
        <p:nvSpPr>
          <p:cNvPr id="272594" name="Freeform 68"/>
          <p:cNvSpPr>
            <a:spLocks/>
          </p:cNvSpPr>
          <p:nvPr/>
        </p:nvSpPr>
        <p:spPr bwMode="auto">
          <a:xfrm>
            <a:off x="2171700" y="3733800"/>
            <a:ext cx="31750" cy="19050"/>
          </a:xfrm>
          <a:custGeom>
            <a:avLst/>
            <a:gdLst>
              <a:gd name="T0" fmla="*/ 31750 w 16"/>
              <a:gd name="T1" fmla="*/ 10391 h 11"/>
              <a:gd name="T2" fmla="*/ 31750 w 16"/>
              <a:gd name="T3" fmla="*/ 10391 h 11"/>
              <a:gd name="T4" fmla="*/ 31750 w 16"/>
              <a:gd name="T5" fmla="*/ 10391 h 11"/>
              <a:gd name="T6" fmla="*/ 31750 w 16"/>
              <a:gd name="T7" fmla="*/ 10391 h 11"/>
              <a:gd name="T8" fmla="*/ 31750 w 16"/>
              <a:gd name="T9" fmla="*/ 10391 h 11"/>
              <a:gd name="T10" fmla="*/ 31750 w 16"/>
              <a:gd name="T11" fmla="*/ 0 h 11"/>
              <a:gd name="T12" fmla="*/ 31750 w 16"/>
              <a:gd name="T13" fmla="*/ 0 h 11"/>
              <a:gd name="T14" fmla="*/ 31750 w 16"/>
              <a:gd name="T15" fmla="*/ 0 h 11"/>
              <a:gd name="T16" fmla="*/ 31750 w 16"/>
              <a:gd name="T17" fmla="*/ 0 h 11"/>
              <a:gd name="T18" fmla="*/ 21828 w 16"/>
              <a:gd name="T19" fmla="*/ 0 h 11"/>
              <a:gd name="T20" fmla="*/ 21828 w 16"/>
              <a:gd name="T21" fmla="*/ 0 h 11"/>
              <a:gd name="T22" fmla="*/ 9922 w 16"/>
              <a:gd name="T23" fmla="*/ 0 h 11"/>
              <a:gd name="T24" fmla="*/ 9922 w 16"/>
              <a:gd name="T25" fmla="*/ 0 h 11"/>
              <a:gd name="T26" fmla="*/ 9922 w 16"/>
              <a:gd name="T27" fmla="*/ 10391 h 11"/>
              <a:gd name="T28" fmla="*/ 0 w 16"/>
              <a:gd name="T29" fmla="*/ 10391 h 11"/>
              <a:gd name="T30" fmla="*/ 0 w 16"/>
              <a:gd name="T31" fmla="*/ 10391 h 11"/>
              <a:gd name="T32" fmla="*/ 0 w 16"/>
              <a:gd name="T33" fmla="*/ 10391 h 11"/>
              <a:gd name="T34" fmla="*/ 0 w 16"/>
              <a:gd name="T35" fmla="*/ 10391 h 11"/>
              <a:gd name="T36" fmla="*/ 9922 w 16"/>
              <a:gd name="T37" fmla="*/ 19050 h 11"/>
              <a:gd name="T38" fmla="*/ 9922 w 16"/>
              <a:gd name="T39" fmla="*/ 19050 h 11"/>
              <a:gd name="T40" fmla="*/ 9922 w 16"/>
              <a:gd name="T41" fmla="*/ 19050 h 11"/>
              <a:gd name="T42" fmla="*/ 21828 w 16"/>
              <a:gd name="T43" fmla="*/ 19050 h 11"/>
              <a:gd name="T44" fmla="*/ 21828 w 16"/>
              <a:gd name="T45" fmla="*/ 19050 h 11"/>
              <a:gd name="T46" fmla="*/ 21828 w 16"/>
              <a:gd name="T47" fmla="*/ 19050 h 11"/>
              <a:gd name="T48" fmla="*/ 21828 w 16"/>
              <a:gd name="T49" fmla="*/ 19050 h 11"/>
              <a:gd name="T50" fmla="*/ 21828 w 16"/>
              <a:gd name="T51" fmla="*/ 19050 h 11"/>
              <a:gd name="T52" fmla="*/ 21828 w 16"/>
              <a:gd name="T53" fmla="*/ 19050 h 11"/>
              <a:gd name="T54" fmla="*/ 21828 w 16"/>
              <a:gd name="T55" fmla="*/ 19050 h 11"/>
              <a:gd name="T56" fmla="*/ 21828 w 16"/>
              <a:gd name="T57" fmla="*/ 10391 h 11"/>
              <a:gd name="T58" fmla="*/ 21828 w 16"/>
              <a:gd name="T59" fmla="*/ 10391 h 11"/>
              <a:gd name="T60" fmla="*/ 21828 w 16"/>
              <a:gd name="T61" fmla="*/ 10391 h 11"/>
              <a:gd name="T62" fmla="*/ 9922 w 16"/>
              <a:gd name="T63" fmla="*/ 10391 h 11"/>
              <a:gd name="T64" fmla="*/ 9922 w 16"/>
              <a:gd name="T65" fmla="*/ 10391 h 11"/>
              <a:gd name="T66" fmla="*/ 9922 w 16"/>
              <a:gd name="T67" fmla="*/ 10391 h 11"/>
              <a:gd name="T68" fmla="*/ 9922 w 16"/>
              <a:gd name="T69" fmla="*/ 10391 h 11"/>
              <a:gd name="T70" fmla="*/ 9922 w 16"/>
              <a:gd name="T71" fmla="*/ 10391 h 11"/>
              <a:gd name="T72" fmla="*/ 9922 w 16"/>
              <a:gd name="T73" fmla="*/ 10391 h 11"/>
              <a:gd name="T74" fmla="*/ 9922 w 16"/>
              <a:gd name="T75" fmla="*/ 10391 h 11"/>
              <a:gd name="T76" fmla="*/ 9922 w 16"/>
              <a:gd name="T77" fmla="*/ 10391 h 11"/>
              <a:gd name="T78" fmla="*/ 21828 w 16"/>
              <a:gd name="T79" fmla="*/ 0 h 11"/>
              <a:gd name="T80" fmla="*/ 21828 w 16"/>
              <a:gd name="T81" fmla="*/ 0 h 11"/>
              <a:gd name="T82" fmla="*/ 21828 w 16"/>
              <a:gd name="T83" fmla="*/ 0 h 11"/>
              <a:gd name="T84" fmla="*/ 21828 w 16"/>
              <a:gd name="T85" fmla="*/ 0 h 11"/>
              <a:gd name="T86" fmla="*/ 31750 w 16"/>
              <a:gd name="T87" fmla="*/ 0 h 11"/>
              <a:gd name="T88" fmla="*/ 31750 w 16"/>
              <a:gd name="T89" fmla="*/ 10391 h 11"/>
              <a:gd name="T90" fmla="*/ 31750 w 16"/>
              <a:gd name="T91" fmla="*/ 10391 h 11"/>
              <a:gd name="T92" fmla="*/ 31750 w 16"/>
              <a:gd name="T93" fmla="*/ 10391 h 11"/>
              <a:gd name="T94" fmla="*/ 31750 w 16"/>
              <a:gd name="T95" fmla="*/ 10391 h 11"/>
              <a:gd name="T96" fmla="*/ 31750 w 16"/>
              <a:gd name="T97" fmla="*/ 10391 h 11"/>
              <a:gd name="T98" fmla="*/ 31750 w 16"/>
              <a:gd name="T99" fmla="*/ 10391 h 11"/>
              <a:gd name="T100" fmla="*/ 31750 w 16"/>
              <a:gd name="T101" fmla="*/ 10391 h 11"/>
              <a:gd name="T102" fmla="*/ 31750 w 16"/>
              <a:gd name="T103" fmla="*/ 10391 h 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
              <a:gd name="T157" fmla="*/ 0 h 11"/>
              <a:gd name="T158" fmla="*/ 16 w 16"/>
              <a:gd name="T159" fmla="*/ 11 h 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 h="11">
                <a:moveTo>
                  <a:pt x="16" y="6"/>
                </a:moveTo>
                <a:lnTo>
                  <a:pt x="16" y="6"/>
                </a:lnTo>
                <a:lnTo>
                  <a:pt x="16" y="0"/>
                </a:lnTo>
                <a:lnTo>
                  <a:pt x="11" y="0"/>
                </a:lnTo>
                <a:lnTo>
                  <a:pt x="5" y="0"/>
                </a:lnTo>
                <a:lnTo>
                  <a:pt x="5" y="6"/>
                </a:lnTo>
                <a:lnTo>
                  <a:pt x="0" y="6"/>
                </a:lnTo>
                <a:lnTo>
                  <a:pt x="5" y="11"/>
                </a:lnTo>
                <a:lnTo>
                  <a:pt x="11" y="11"/>
                </a:lnTo>
                <a:lnTo>
                  <a:pt x="11" y="6"/>
                </a:lnTo>
                <a:lnTo>
                  <a:pt x="5" y="6"/>
                </a:lnTo>
                <a:lnTo>
                  <a:pt x="11" y="0"/>
                </a:lnTo>
                <a:lnTo>
                  <a:pt x="16" y="0"/>
                </a:lnTo>
                <a:lnTo>
                  <a:pt x="16" y="6"/>
                </a:lnTo>
                <a:close/>
              </a:path>
            </a:pathLst>
          </a:custGeom>
          <a:solidFill>
            <a:srgbClr val="0000FF"/>
          </a:solidFill>
          <a:ln w="9525">
            <a:noFill/>
            <a:round/>
            <a:headEnd/>
            <a:tailEnd/>
          </a:ln>
        </p:spPr>
        <p:txBody>
          <a:bodyPr/>
          <a:lstStyle/>
          <a:p>
            <a:endParaRPr lang="it-IT"/>
          </a:p>
        </p:txBody>
      </p:sp>
      <p:sp>
        <p:nvSpPr>
          <p:cNvPr id="272595" name="Freeform 69"/>
          <p:cNvSpPr>
            <a:spLocks/>
          </p:cNvSpPr>
          <p:nvPr/>
        </p:nvSpPr>
        <p:spPr bwMode="auto">
          <a:xfrm>
            <a:off x="2193925" y="3743325"/>
            <a:ext cx="41275" cy="26988"/>
          </a:xfrm>
          <a:custGeom>
            <a:avLst/>
            <a:gdLst>
              <a:gd name="T0" fmla="*/ 31448 w 21"/>
              <a:gd name="T1" fmla="*/ 0 h 16"/>
              <a:gd name="T2" fmla="*/ 19655 w 21"/>
              <a:gd name="T3" fmla="*/ 8434 h 16"/>
              <a:gd name="T4" fmla="*/ 9827 w 21"/>
              <a:gd name="T5" fmla="*/ 18554 h 16"/>
              <a:gd name="T6" fmla="*/ 0 w 21"/>
              <a:gd name="T7" fmla="*/ 18554 h 16"/>
              <a:gd name="T8" fmla="*/ 0 w 21"/>
              <a:gd name="T9" fmla="*/ 18554 h 16"/>
              <a:gd name="T10" fmla="*/ 9827 w 21"/>
              <a:gd name="T11" fmla="*/ 18554 h 16"/>
              <a:gd name="T12" fmla="*/ 9827 w 21"/>
              <a:gd name="T13" fmla="*/ 18554 h 16"/>
              <a:gd name="T14" fmla="*/ 9827 w 21"/>
              <a:gd name="T15" fmla="*/ 18554 h 16"/>
              <a:gd name="T16" fmla="*/ 9827 w 21"/>
              <a:gd name="T17" fmla="*/ 18554 h 16"/>
              <a:gd name="T18" fmla="*/ 19655 w 21"/>
              <a:gd name="T19" fmla="*/ 18554 h 16"/>
              <a:gd name="T20" fmla="*/ 19655 w 21"/>
              <a:gd name="T21" fmla="*/ 18554 h 16"/>
              <a:gd name="T22" fmla="*/ 19655 w 21"/>
              <a:gd name="T23" fmla="*/ 8434 h 16"/>
              <a:gd name="T24" fmla="*/ 19655 w 21"/>
              <a:gd name="T25" fmla="*/ 8434 h 16"/>
              <a:gd name="T26" fmla="*/ 31448 w 21"/>
              <a:gd name="T27" fmla="*/ 8434 h 16"/>
              <a:gd name="T28" fmla="*/ 31448 w 21"/>
              <a:gd name="T29" fmla="*/ 18554 h 16"/>
              <a:gd name="T30" fmla="*/ 31448 w 21"/>
              <a:gd name="T31" fmla="*/ 18554 h 16"/>
              <a:gd name="T32" fmla="*/ 31448 w 21"/>
              <a:gd name="T33" fmla="*/ 18554 h 16"/>
              <a:gd name="T34" fmla="*/ 31448 w 21"/>
              <a:gd name="T35" fmla="*/ 18554 h 16"/>
              <a:gd name="T36" fmla="*/ 31448 w 21"/>
              <a:gd name="T37" fmla="*/ 18554 h 16"/>
              <a:gd name="T38" fmla="*/ 31448 w 21"/>
              <a:gd name="T39" fmla="*/ 18554 h 16"/>
              <a:gd name="T40" fmla="*/ 31448 w 21"/>
              <a:gd name="T41" fmla="*/ 18554 h 16"/>
              <a:gd name="T42" fmla="*/ 31448 w 21"/>
              <a:gd name="T43" fmla="*/ 18554 h 16"/>
              <a:gd name="T44" fmla="*/ 19655 w 21"/>
              <a:gd name="T45" fmla="*/ 26988 h 16"/>
              <a:gd name="T46" fmla="*/ 19655 w 21"/>
              <a:gd name="T47" fmla="*/ 26988 h 16"/>
              <a:gd name="T48" fmla="*/ 9827 w 21"/>
              <a:gd name="T49" fmla="*/ 26988 h 16"/>
              <a:gd name="T50" fmla="*/ 19655 w 21"/>
              <a:gd name="T51" fmla="*/ 26988 h 16"/>
              <a:gd name="T52" fmla="*/ 19655 w 21"/>
              <a:gd name="T53" fmla="*/ 26988 h 16"/>
              <a:gd name="T54" fmla="*/ 19655 w 21"/>
              <a:gd name="T55" fmla="*/ 26988 h 16"/>
              <a:gd name="T56" fmla="*/ 19655 w 21"/>
              <a:gd name="T57" fmla="*/ 26988 h 16"/>
              <a:gd name="T58" fmla="*/ 19655 w 21"/>
              <a:gd name="T59" fmla="*/ 26988 h 16"/>
              <a:gd name="T60" fmla="*/ 31448 w 21"/>
              <a:gd name="T61" fmla="*/ 26988 h 16"/>
              <a:gd name="T62" fmla="*/ 31448 w 21"/>
              <a:gd name="T63" fmla="*/ 26988 h 16"/>
              <a:gd name="T64" fmla="*/ 31448 w 21"/>
              <a:gd name="T65" fmla="*/ 18554 h 16"/>
              <a:gd name="T66" fmla="*/ 41275 w 21"/>
              <a:gd name="T67" fmla="*/ 18554 h 16"/>
              <a:gd name="T68" fmla="*/ 41275 w 21"/>
              <a:gd name="T69" fmla="*/ 18554 h 16"/>
              <a:gd name="T70" fmla="*/ 41275 w 21"/>
              <a:gd name="T71" fmla="*/ 18554 h 16"/>
              <a:gd name="T72" fmla="*/ 41275 w 21"/>
              <a:gd name="T73" fmla="*/ 18554 h 16"/>
              <a:gd name="T74" fmla="*/ 41275 w 21"/>
              <a:gd name="T75" fmla="*/ 18554 h 16"/>
              <a:gd name="T76" fmla="*/ 41275 w 21"/>
              <a:gd name="T77" fmla="*/ 8434 h 16"/>
              <a:gd name="T78" fmla="*/ 31448 w 21"/>
              <a:gd name="T79" fmla="*/ 8434 h 16"/>
              <a:gd name="T80" fmla="*/ 31448 w 21"/>
              <a:gd name="T81" fmla="*/ 8434 h 16"/>
              <a:gd name="T82" fmla="*/ 31448 w 21"/>
              <a:gd name="T83" fmla="*/ 8434 h 16"/>
              <a:gd name="T84" fmla="*/ 31448 w 21"/>
              <a:gd name="T85" fmla="*/ 8434 h 16"/>
              <a:gd name="T86" fmla="*/ 31448 w 21"/>
              <a:gd name="T87" fmla="*/ 8434 h 16"/>
              <a:gd name="T88" fmla="*/ 31448 w 21"/>
              <a:gd name="T89" fmla="*/ 8434 h 16"/>
              <a:gd name="T90" fmla="*/ 31448 w 21"/>
              <a:gd name="T91" fmla="*/ 8434 h 16"/>
              <a:gd name="T92" fmla="*/ 41275 w 21"/>
              <a:gd name="T93" fmla="*/ 0 h 16"/>
              <a:gd name="T94" fmla="*/ 41275 w 21"/>
              <a:gd name="T95" fmla="*/ 0 h 16"/>
              <a:gd name="T96" fmla="*/ 31448 w 21"/>
              <a:gd name="T97" fmla="*/ 0 h 16"/>
              <a:gd name="T98" fmla="*/ 31448 w 21"/>
              <a:gd name="T99" fmla="*/ 0 h 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
              <a:gd name="T151" fmla="*/ 0 h 16"/>
              <a:gd name="T152" fmla="*/ 21 w 21"/>
              <a:gd name="T153" fmla="*/ 16 h 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 h="16">
                <a:moveTo>
                  <a:pt x="16" y="0"/>
                </a:moveTo>
                <a:lnTo>
                  <a:pt x="16" y="0"/>
                </a:lnTo>
                <a:lnTo>
                  <a:pt x="10" y="5"/>
                </a:lnTo>
                <a:lnTo>
                  <a:pt x="5" y="5"/>
                </a:lnTo>
                <a:lnTo>
                  <a:pt x="5" y="11"/>
                </a:lnTo>
                <a:lnTo>
                  <a:pt x="0" y="11"/>
                </a:lnTo>
                <a:lnTo>
                  <a:pt x="5" y="11"/>
                </a:lnTo>
                <a:lnTo>
                  <a:pt x="5" y="16"/>
                </a:lnTo>
                <a:lnTo>
                  <a:pt x="5" y="11"/>
                </a:lnTo>
                <a:lnTo>
                  <a:pt x="10" y="11"/>
                </a:lnTo>
                <a:lnTo>
                  <a:pt x="10" y="5"/>
                </a:lnTo>
                <a:lnTo>
                  <a:pt x="16" y="5"/>
                </a:lnTo>
                <a:lnTo>
                  <a:pt x="16" y="11"/>
                </a:lnTo>
                <a:lnTo>
                  <a:pt x="10" y="11"/>
                </a:lnTo>
                <a:lnTo>
                  <a:pt x="10" y="16"/>
                </a:lnTo>
                <a:lnTo>
                  <a:pt x="5" y="16"/>
                </a:lnTo>
                <a:lnTo>
                  <a:pt x="10" y="16"/>
                </a:lnTo>
                <a:lnTo>
                  <a:pt x="16" y="16"/>
                </a:lnTo>
                <a:lnTo>
                  <a:pt x="16" y="11"/>
                </a:lnTo>
                <a:lnTo>
                  <a:pt x="21" y="11"/>
                </a:lnTo>
                <a:lnTo>
                  <a:pt x="21" y="5"/>
                </a:lnTo>
                <a:lnTo>
                  <a:pt x="16" y="5"/>
                </a:lnTo>
                <a:lnTo>
                  <a:pt x="16" y="0"/>
                </a:lnTo>
                <a:lnTo>
                  <a:pt x="21" y="0"/>
                </a:lnTo>
                <a:lnTo>
                  <a:pt x="16" y="0"/>
                </a:lnTo>
                <a:close/>
              </a:path>
            </a:pathLst>
          </a:custGeom>
          <a:solidFill>
            <a:srgbClr val="0000FF"/>
          </a:solidFill>
          <a:ln w="9525">
            <a:noFill/>
            <a:round/>
            <a:headEnd/>
            <a:tailEnd/>
          </a:ln>
        </p:spPr>
        <p:txBody>
          <a:bodyPr/>
          <a:lstStyle/>
          <a:p>
            <a:endParaRPr lang="it-IT"/>
          </a:p>
        </p:txBody>
      </p:sp>
      <p:sp>
        <p:nvSpPr>
          <p:cNvPr id="272596" name="Freeform 70"/>
          <p:cNvSpPr>
            <a:spLocks noEditPoints="1"/>
          </p:cNvSpPr>
          <p:nvPr/>
        </p:nvSpPr>
        <p:spPr bwMode="auto">
          <a:xfrm>
            <a:off x="2235200" y="3770313"/>
            <a:ext cx="20638" cy="17462"/>
          </a:xfrm>
          <a:custGeom>
            <a:avLst/>
            <a:gdLst>
              <a:gd name="T0" fmla="*/ 9381 w 11"/>
              <a:gd name="T1" fmla="*/ 7937 h 11"/>
              <a:gd name="T2" fmla="*/ 9381 w 11"/>
              <a:gd name="T3" fmla="*/ 7937 h 11"/>
              <a:gd name="T4" fmla="*/ 9381 w 11"/>
              <a:gd name="T5" fmla="*/ 7937 h 11"/>
              <a:gd name="T6" fmla="*/ 9381 w 11"/>
              <a:gd name="T7" fmla="*/ 7937 h 11"/>
              <a:gd name="T8" fmla="*/ 9381 w 11"/>
              <a:gd name="T9" fmla="*/ 7937 h 11"/>
              <a:gd name="T10" fmla="*/ 9381 w 11"/>
              <a:gd name="T11" fmla="*/ 7937 h 11"/>
              <a:gd name="T12" fmla="*/ 20638 w 11"/>
              <a:gd name="T13" fmla="*/ 7937 h 11"/>
              <a:gd name="T14" fmla="*/ 20638 w 11"/>
              <a:gd name="T15" fmla="*/ 7937 h 11"/>
              <a:gd name="T16" fmla="*/ 20638 w 11"/>
              <a:gd name="T17" fmla="*/ 7937 h 11"/>
              <a:gd name="T18" fmla="*/ 20638 w 11"/>
              <a:gd name="T19" fmla="*/ 7937 h 11"/>
              <a:gd name="T20" fmla="*/ 20638 w 11"/>
              <a:gd name="T21" fmla="*/ 7937 h 11"/>
              <a:gd name="T22" fmla="*/ 9381 w 11"/>
              <a:gd name="T23" fmla="*/ 7937 h 11"/>
              <a:gd name="T24" fmla="*/ 9381 w 11"/>
              <a:gd name="T25" fmla="*/ 7937 h 11"/>
              <a:gd name="T26" fmla="*/ 9381 w 11"/>
              <a:gd name="T27" fmla="*/ 7937 h 11"/>
              <a:gd name="T28" fmla="*/ 20638 w 11"/>
              <a:gd name="T29" fmla="*/ 17462 h 11"/>
              <a:gd name="T30" fmla="*/ 20638 w 11"/>
              <a:gd name="T31" fmla="*/ 17462 h 11"/>
              <a:gd name="T32" fmla="*/ 20638 w 11"/>
              <a:gd name="T33" fmla="*/ 7937 h 11"/>
              <a:gd name="T34" fmla="*/ 20638 w 11"/>
              <a:gd name="T35" fmla="*/ 7937 h 11"/>
              <a:gd name="T36" fmla="*/ 20638 w 11"/>
              <a:gd name="T37" fmla="*/ 7937 h 11"/>
              <a:gd name="T38" fmla="*/ 20638 w 11"/>
              <a:gd name="T39" fmla="*/ 0 h 11"/>
              <a:gd name="T40" fmla="*/ 9381 w 11"/>
              <a:gd name="T41" fmla="*/ 0 h 11"/>
              <a:gd name="T42" fmla="*/ 0 w 11"/>
              <a:gd name="T43" fmla="*/ 7937 h 11"/>
              <a:gd name="T44" fmla="*/ 0 w 11"/>
              <a:gd name="T45" fmla="*/ 7937 h 11"/>
              <a:gd name="T46" fmla="*/ 0 w 11"/>
              <a:gd name="T47" fmla="*/ 7937 h 11"/>
              <a:gd name="T48" fmla="*/ 0 w 11"/>
              <a:gd name="T49" fmla="*/ 17462 h 11"/>
              <a:gd name="T50" fmla="*/ 9381 w 11"/>
              <a:gd name="T51" fmla="*/ 17462 h 11"/>
              <a:gd name="T52" fmla="*/ 9381 w 11"/>
              <a:gd name="T53" fmla="*/ 17462 h 11"/>
              <a:gd name="T54" fmla="*/ 9381 w 11"/>
              <a:gd name="T55" fmla="*/ 17462 h 11"/>
              <a:gd name="T56" fmla="*/ 9381 w 11"/>
              <a:gd name="T57" fmla="*/ 17462 h 11"/>
              <a:gd name="T58" fmla="*/ 0 w 11"/>
              <a:gd name="T59" fmla="*/ 17462 h 11"/>
              <a:gd name="T60" fmla="*/ 0 w 11"/>
              <a:gd name="T61" fmla="*/ 17462 h 11"/>
              <a:gd name="T62" fmla="*/ 9381 w 11"/>
              <a:gd name="T63" fmla="*/ 7937 h 11"/>
              <a:gd name="T64" fmla="*/ 20638 w 11"/>
              <a:gd name="T65" fmla="*/ 17462 h 11"/>
              <a:gd name="T66" fmla="*/ 20638 w 11"/>
              <a:gd name="T67" fmla="*/ 17462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
              <a:gd name="T103" fmla="*/ 0 h 11"/>
              <a:gd name="T104" fmla="*/ 11 w 11"/>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 h="11">
                <a:moveTo>
                  <a:pt x="5" y="5"/>
                </a:moveTo>
                <a:lnTo>
                  <a:pt x="5" y="5"/>
                </a:lnTo>
                <a:lnTo>
                  <a:pt x="11" y="5"/>
                </a:lnTo>
                <a:lnTo>
                  <a:pt x="5" y="5"/>
                </a:lnTo>
                <a:close/>
                <a:moveTo>
                  <a:pt x="11" y="11"/>
                </a:moveTo>
                <a:lnTo>
                  <a:pt x="11" y="11"/>
                </a:lnTo>
                <a:lnTo>
                  <a:pt x="11" y="5"/>
                </a:lnTo>
                <a:lnTo>
                  <a:pt x="11" y="0"/>
                </a:lnTo>
                <a:lnTo>
                  <a:pt x="5" y="0"/>
                </a:lnTo>
                <a:lnTo>
                  <a:pt x="0" y="5"/>
                </a:lnTo>
                <a:lnTo>
                  <a:pt x="0" y="11"/>
                </a:lnTo>
                <a:lnTo>
                  <a:pt x="5" y="11"/>
                </a:lnTo>
                <a:lnTo>
                  <a:pt x="0" y="11"/>
                </a:lnTo>
                <a:lnTo>
                  <a:pt x="5" y="5"/>
                </a:lnTo>
                <a:lnTo>
                  <a:pt x="11" y="11"/>
                </a:lnTo>
                <a:close/>
              </a:path>
            </a:pathLst>
          </a:custGeom>
          <a:solidFill>
            <a:srgbClr val="0000FF"/>
          </a:solidFill>
          <a:ln w="9525">
            <a:noFill/>
            <a:round/>
            <a:headEnd/>
            <a:tailEnd/>
          </a:ln>
        </p:spPr>
        <p:txBody>
          <a:bodyPr/>
          <a:lstStyle/>
          <a:p>
            <a:endParaRPr lang="it-IT"/>
          </a:p>
        </p:txBody>
      </p:sp>
      <p:sp>
        <p:nvSpPr>
          <p:cNvPr id="272597" name="Freeform 71"/>
          <p:cNvSpPr>
            <a:spLocks/>
          </p:cNvSpPr>
          <p:nvPr/>
        </p:nvSpPr>
        <p:spPr bwMode="auto">
          <a:xfrm>
            <a:off x="2255838" y="3779838"/>
            <a:ext cx="33337" cy="25400"/>
          </a:xfrm>
          <a:custGeom>
            <a:avLst/>
            <a:gdLst>
              <a:gd name="T0" fmla="*/ 20836 w 16"/>
              <a:gd name="T1" fmla="*/ 0 h 16"/>
              <a:gd name="T2" fmla="*/ 0 w 16"/>
              <a:gd name="T3" fmla="*/ 17462 h 16"/>
              <a:gd name="T4" fmla="*/ 0 w 16"/>
              <a:gd name="T5" fmla="*/ 25400 h 16"/>
              <a:gd name="T6" fmla="*/ 33337 w 16"/>
              <a:gd name="T7" fmla="*/ 9525 h 16"/>
              <a:gd name="T8" fmla="*/ 20836 w 16"/>
              <a:gd name="T9" fmla="*/ 0 h 16"/>
              <a:gd name="T10" fmla="*/ 20836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0" y="0"/>
                </a:moveTo>
                <a:lnTo>
                  <a:pt x="0" y="11"/>
                </a:lnTo>
                <a:lnTo>
                  <a:pt x="0" y="16"/>
                </a:lnTo>
                <a:lnTo>
                  <a:pt x="16" y="6"/>
                </a:lnTo>
                <a:lnTo>
                  <a:pt x="10" y="0"/>
                </a:lnTo>
                <a:close/>
              </a:path>
            </a:pathLst>
          </a:custGeom>
          <a:solidFill>
            <a:srgbClr val="0000FF"/>
          </a:solidFill>
          <a:ln w="9525">
            <a:noFill/>
            <a:round/>
            <a:headEnd/>
            <a:tailEnd/>
          </a:ln>
        </p:spPr>
        <p:txBody>
          <a:bodyPr/>
          <a:lstStyle/>
          <a:p>
            <a:endParaRPr lang="it-IT"/>
          </a:p>
        </p:txBody>
      </p:sp>
      <p:sp>
        <p:nvSpPr>
          <p:cNvPr id="272598" name="Freeform 72"/>
          <p:cNvSpPr>
            <a:spLocks noEditPoints="1"/>
          </p:cNvSpPr>
          <p:nvPr/>
        </p:nvSpPr>
        <p:spPr bwMode="auto">
          <a:xfrm>
            <a:off x="2265363" y="3797300"/>
            <a:ext cx="42862" cy="26988"/>
          </a:xfrm>
          <a:custGeom>
            <a:avLst/>
            <a:gdLst>
              <a:gd name="T0" fmla="*/ 42862 w 21"/>
              <a:gd name="T1" fmla="*/ 0 h 16"/>
              <a:gd name="T2" fmla="*/ 32657 w 21"/>
              <a:gd name="T3" fmla="*/ 8434 h 16"/>
              <a:gd name="T4" fmla="*/ 32657 w 21"/>
              <a:gd name="T5" fmla="*/ 8434 h 16"/>
              <a:gd name="T6" fmla="*/ 32657 w 21"/>
              <a:gd name="T7" fmla="*/ 8434 h 16"/>
              <a:gd name="T8" fmla="*/ 32657 w 21"/>
              <a:gd name="T9" fmla="*/ 8434 h 16"/>
              <a:gd name="T10" fmla="*/ 32657 w 21"/>
              <a:gd name="T11" fmla="*/ 0 h 16"/>
              <a:gd name="T12" fmla="*/ 32657 w 21"/>
              <a:gd name="T13" fmla="*/ 0 h 16"/>
              <a:gd name="T14" fmla="*/ 22452 w 21"/>
              <a:gd name="T15" fmla="*/ 0 h 16"/>
              <a:gd name="T16" fmla="*/ 22452 w 21"/>
              <a:gd name="T17" fmla="*/ 0 h 16"/>
              <a:gd name="T18" fmla="*/ 22452 w 21"/>
              <a:gd name="T19" fmla="*/ 0 h 16"/>
              <a:gd name="T20" fmla="*/ 10205 w 21"/>
              <a:gd name="T21" fmla="*/ 0 h 16"/>
              <a:gd name="T22" fmla="*/ 10205 w 21"/>
              <a:gd name="T23" fmla="*/ 8434 h 16"/>
              <a:gd name="T24" fmla="*/ 10205 w 21"/>
              <a:gd name="T25" fmla="*/ 8434 h 16"/>
              <a:gd name="T26" fmla="*/ 10205 w 21"/>
              <a:gd name="T27" fmla="*/ 8434 h 16"/>
              <a:gd name="T28" fmla="*/ 0 w 21"/>
              <a:gd name="T29" fmla="*/ 8434 h 16"/>
              <a:gd name="T30" fmla="*/ 0 w 21"/>
              <a:gd name="T31" fmla="*/ 8434 h 16"/>
              <a:gd name="T32" fmla="*/ 0 w 21"/>
              <a:gd name="T33" fmla="*/ 18554 h 16"/>
              <a:gd name="T34" fmla="*/ 0 w 21"/>
              <a:gd name="T35" fmla="*/ 18554 h 16"/>
              <a:gd name="T36" fmla="*/ 0 w 21"/>
              <a:gd name="T37" fmla="*/ 18554 h 16"/>
              <a:gd name="T38" fmla="*/ 10205 w 21"/>
              <a:gd name="T39" fmla="*/ 18554 h 16"/>
              <a:gd name="T40" fmla="*/ 10205 w 21"/>
              <a:gd name="T41" fmla="*/ 18554 h 16"/>
              <a:gd name="T42" fmla="*/ 10205 w 21"/>
              <a:gd name="T43" fmla="*/ 18554 h 16"/>
              <a:gd name="T44" fmla="*/ 22452 w 21"/>
              <a:gd name="T45" fmla="*/ 18554 h 16"/>
              <a:gd name="T46" fmla="*/ 10205 w 21"/>
              <a:gd name="T47" fmla="*/ 26988 h 16"/>
              <a:gd name="T48" fmla="*/ 22452 w 21"/>
              <a:gd name="T49" fmla="*/ 26988 h 16"/>
              <a:gd name="T50" fmla="*/ 42862 w 21"/>
              <a:gd name="T51" fmla="*/ 8434 h 16"/>
              <a:gd name="T52" fmla="*/ 42862 w 21"/>
              <a:gd name="T53" fmla="*/ 0 h 16"/>
              <a:gd name="T54" fmla="*/ 42862 w 21"/>
              <a:gd name="T55" fmla="*/ 0 h 16"/>
              <a:gd name="T56" fmla="*/ 22452 w 21"/>
              <a:gd name="T57" fmla="*/ 8434 h 16"/>
              <a:gd name="T58" fmla="*/ 22452 w 21"/>
              <a:gd name="T59" fmla="*/ 8434 h 16"/>
              <a:gd name="T60" fmla="*/ 22452 w 21"/>
              <a:gd name="T61" fmla="*/ 18554 h 16"/>
              <a:gd name="T62" fmla="*/ 22452 w 21"/>
              <a:gd name="T63" fmla="*/ 18554 h 16"/>
              <a:gd name="T64" fmla="*/ 10205 w 21"/>
              <a:gd name="T65" fmla="*/ 18554 h 16"/>
              <a:gd name="T66" fmla="*/ 10205 w 21"/>
              <a:gd name="T67" fmla="*/ 18554 h 16"/>
              <a:gd name="T68" fmla="*/ 10205 w 21"/>
              <a:gd name="T69" fmla="*/ 18554 h 16"/>
              <a:gd name="T70" fmla="*/ 10205 w 21"/>
              <a:gd name="T71" fmla="*/ 18554 h 16"/>
              <a:gd name="T72" fmla="*/ 10205 w 21"/>
              <a:gd name="T73" fmla="*/ 18554 h 16"/>
              <a:gd name="T74" fmla="*/ 10205 w 21"/>
              <a:gd name="T75" fmla="*/ 8434 h 16"/>
              <a:gd name="T76" fmla="*/ 10205 w 21"/>
              <a:gd name="T77" fmla="*/ 8434 h 16"/>
              <a:gd name="T78" fmla="*/ 10205 w 21"/>
              <a:gd name="T79" fmla="*/ 8434 h 16"/>
              <a:gd name="T80" fmla="*/ 22452 w 21"/>
              <a:gd name="T81" fmla="*/ 8434 h 16"/>
              <a:gd name="T82" fmla="*/ 22452 w 21"/>
              <a:gd name="T83" fmla="*/ 8434 h 16"/>
              <a:gd name="T84" fmla="*/ 22452 w 21"/>
              <a:gd name="T85" fmla="*/ 8434 h 16"/>
              <a:gd name="T86" fmla="*/ 22452 w 21"/>
              <a:gd name="T87" fmla="*/ 8434 h 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
              <a:gd name="T133" fmla="*/ 0 h 16"/>
              <a:gd name="T134" fmla="*/ 21 w 21"/>
              <a:gd name="T135" fmla="*/ 16 h 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 h="16">
                <a:moveTo>
                  <a:pt x="21" y="0"/>
                </a:moveTo>
                <a:lnTo>
                  <a:pt x="16" y="5"/>
                </a:lnTo>
                <a:lnTo>
                  <a:pt x="16" y="0"/>
                </a:lnTo>
                <a:lnTo>
                  <a:pt x="11" y="0"/>
                </a:lnTo>
                <a:lnTo>
                  <a:pt x="5" y="0"/>
                </a:lnTo>
                <a:lnTo>
                  <a:pt x="5" y="5"/>
                </a:lnTo>
                <a:lnTo>
                  <a:pt x="0" y="5"/>
                </a:lnTo>
                <a:lnTo>
                  <a:pt x="0" y="11"/>
                </a:lnTo>
                <a:lnTo>
                  <a:pt x="5" y="11"/>
                </a:lnTo>
                <a:lnTo>
                  <a:pt x="11" y="11"/>
                </a:lnTo>
                <a:lnTo>
                  <a:pt x="5" y="16"/>
                </a:lnTo>
                <a:lnTo>
                  <a:pt x="11" y="16"/>
                </a:lnTo>
                <a:lnTo>
                  <a:pt x="21" y="5"/>
                </a:lnTo>
                <a:lnTo>
                  <a:pt x="21" y="0"/>
                </a:lnTo>
                <a:close/>
                <a:moveTo>
                  <a:pt x="11" y="5"/>
                </a:moveTo>
                <a:lnTo>
                  <a:pt x="11" y="5"/>
                </a:lnTo>
                <a:lnTo>
                  <a:pt x="11" y="11"/>
                </a:lnTo>
                <a:lnTo>
                  <a:pt x="5" y="11"/>
                </a:lnTo>
                <a:lnTo>
                  <a:pt x="5" y="5"/>
                </a:lnTo>
                <a:lnTo>
                  <a:pt x="11" y="5"/>
                </a:lnTo>
                <a:close/>
              </a:path>
            </a:pathLst>
          </a:custGeom>
          <a:solidFill>
            <a:srgbClr val="0000FF"/>
          </a:solidFill>
          <a:ln w="9525">
            <a:noFill/>
            <a:round/>
            <a:headEnd/>
            <a:tailEnd/>
          </a:ln>
        </p:spPr>
        <p:txBody>
          <a:bodyPr/>
          <a:lstStyle/>
          <a:p>
            <a:endParaRPr lang="it-IT"/>
          </a:p>
        </p:txBody>
      </p:sp>
      <p:sp>
        <p:nvSpPr>
          <p:cNvPr id="272599" name="Freeform 73"/>
          <p:cNvSpPr>
            <a:spLocks/>
          </p:cNvSpPr>
          <p:nvPr/>
        </p:nvSpPr>
        <p:spPr bwMode="auto">
          <a:xfrm>
            <a:off x="2298700" y="3814763"/>
            <a:ext cx="33338" cy="19050"/>
          </a:xfrm>
          <a:custGeom>
            <a:avLst/>
            <a:gdLst>
              <a:gd name="T0" fmla="*/ 22920 w 16"/>
              <a:gd name="T1" fmla="*/ 0 h 10"/>
              <a:gd name="T2" fmla="*/ 22920 w 16"/>
              <a:gd name="T3" fmla="*/ 0 h 10"/>
              <a:gd name="T4" fmla="*/ 10418 w 16"/>
              <a:gd name="T5" fmla="*/ 0 h 10"/>
              <a:gd name="T6" fmla="*/ 10418 w 16"/>
              <a:gd name="T7" fmla="*/ 0 h 10"/>
              <a:gd name="T8" fmla="*/ 10418 w 16"/>
              <a:gd name="T9" fmla="*/ 0 h 10"/>
              <a:gd name="T10" fmla="*/ 0 w 16"/>
              <a:gd name="T11" fmla="*/ 19050 h 10"/>
              <a:gd name="T12" fmla="*/ 0 w 16"/>
              <a:gd name="T13" fmla="*/ 19050 h 10"/>
              <a:gd name="T14" fmla="*/ 0 w 16"/>
              <a:gd name="T15" fmla="*/ 19050 h 10"/>
              <a:gd name="T16" fmla="*/ 10418 w 16"/>
              <a:gd name="T17" fmla="*/ 19050 h 10"/>
              <a:gd name="T18" fmla="*/ 10418 w 16"/>
              <a:gd name="T19" fmla="*/ 19050 h 10"/>
              <a:gd name="T20" fmla="*/ 10418 w 16"/>
              <a:gd name="T21" fmla="*/ 19050 h 10"/>
              <a:gd name="T22" fmla="*/ 10418 w 16"/>
              <a:gd name="T23" fmla="*/ 19050 h 10"/>
              <a:gd name="T24" fmla="*/ 10418 w 16"/>
              <a:gd name="T25" fmla="*/ 19050 h 10"/>
              <a:gd name="T26" fmla="*/ 22920 w 16"/>
              <a:gd name="T27" fmla="*/ 9525 h 10"/>
              <a:gd name="T28" fmla="*/ 22920 w 16"/>
              <a:gd name="T29" fmla="*/ 9525 h 10"/>
              <a:gd name="T30" fmla="*/ 33338 w 16"/>
              <a:gd name="T31" fmla="*/ 9525 h 10"/>
              <a:gd name="T32" fmla="*/ 22920 w 16"/>
              <a:gd name="T33" fmla="*/ 9525 h 10"/>
              <a:gd name="T34" fmla="*/ 33338 w 16"/>
              <a:gd name="T35" fmla="*/ 0 h 10"/>
              <a:gd name="T36" fmla="*/ 22920 w 16"/>
              <a:gd name="T37" fmla="*/ 0 h 10"/>
              <a:gd name="T38" fmla="*/ 22920 w 1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0"/>
              <a:gd name="T62" fmla="*/ 16 w 16"/>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0">
                <a:moveTo>
                  <a:pt x="11" y="0"/>
                </a:moveTo>
                <a:lnTo>
                  <a:pt x="11" y="0"/>
                </a:lnTo>
                <a:lnTo>
                  <a:pt x="5" y="0"/>
                </a:lnTo>
                <a:lnTo>
                  <a:pt x="0" y="10"/>
                </a:lnTo>
                <a:lnTo>
                  <a:pt x="5" y="10"/>
                </a:lnTo>
                <a:lnTo>
                  <a:pt x="11" y="5"/>
                </a:lnTo>
                <a:lnTo>
                  <a:pt x="16" y="5"/>
                </a:lnTo>
                <a:lnTo>
                  <a:pt x="11" y="5"/>
                </a:lnTo>
                <a:lnTo>
                  <a:pt x="16" y="0"/>
                </a:lnTo>
                <a:lnTo>
                  <a:pt x="11" y="0"/>
                </a:lnTo>
                <a:close/>
              </a:path>
            </a:pathLst>
          </a:custGeom>
          <a:solidFill>
            <a:srgbClr val="0000FF"/>
          </a:solidFill>
          <a:ln w="9525">
            <a:noFill/>
            <a:round/>
            <a:headEnd/>
            <a:tailEnd/>
          </a:ln>
        </p:spPr>
        <p:txBody>
          <a:bodyPr/>
          <a:lstStyle/>
          <a:p>
            <a:endParaRPr lang="it-IT"/>
          </a:p>
        </p:txBody>
      </p:sp>
      <p:sp>
        <p:nvSpPr>
          <p:cNvPr id="272600" name="Freeform 74"/>
          <p:cNvSpPr>
            <a:spLocks/>
          </p:cNvSpPr>
          <p:nvPr/>
        </p:nvSpPr>
        <p:spPr bwMode="auto">
          <a:xfrm>
            <a:off x="1849438" y="3779838"/>
            <a:ext cx="42862" cy="34925"/>
          </a:xfrm>
          <a:custGeom>
            <a:avLst/>
            <a:gdLst>
              <a:gd name="T0" fmla="*/ 0 w 21"/>
              <a:gd name="T1" fmla="*/ 0 h 22"/>
              <a:gd name="T2" fmla="*/ 0 w 21"/>
              <a:gd name="T3" fmla="*/ 34925 h 22"/>
              <a:gd name="T4" fmla="*/ 10205 w 21"/>
              <a:gd name="T5" fmla="*/ 34925 h 22"/>
              <a:gd name="T6" fmla="*/ 22452 w 21"/>
              <a:gd name="T7" fmla="*/ 9525 h 22"/>
              <a:gd name="T8" fmla="*/ 22452 w 21"/>
              <a:gd name="T9" fmla="*/ 34925 h 22"/>
              <a:gd name="T10" fmla="*/ 22452 w 21"/>
              <a:gd name="T11" fmla="*/ 34925 h 22"/>
              <a:gd name="T12" fmla="*/ 42862 w 21"/>
              <a:gd name="T13" fmla="*/ 9525 h 22"/>
              <a:gd name="T14" fmla="*/ 42862 w 21"/>
              <a:gd name="T15" fmla="*/ 9525 h 22"/>
              <a:gd name="T16" fmla="*/ 22452 w 21"/>
              <a:gd name="T17" fmla="*/ 25400 h 22"/>
              <a:gd name="T18" fmla="*/ 32657 w 21"/>
              <a:gd name="T19" fmla="*/ 0 h 22"/>
              <a:gd name="T20" fmla="*/ 22452 w 21"/>
              <a:gd name="T21" fmla="*/ 0 h 22"/>
              <a:gd name="T22" fmla="*/ 10205 w 21"/>
              <a:gd name="T23" fmla="*/ 25400 h 22"/>
              <a:gd name="T24" fmla="*/ 10205 w 21"/>
              <a:gd name="T25" fmla="*/ 0 h 22"/>
              <a:gd name="T26" fmla="*/ 0 w 21"/>
              <a:gd name="T27" fmla="*/ 0 h 22"/>
              <a:gd name="T28" fmla="*/ 0 w 21"/>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2"/>
              <a:gd name="T47" fmla="*/ 21 w 21"/>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2">
                <a:moveTo>
                  <a:pt x="0" y="0"/>
                </a:moveTo>
                <a:lnTo>
                  <a:pt x="0" y="22"/>
                </a:lnTo>
                <a:lnTo>
                  <a:pt x="5" y="22"/>
                </a:lnTo>
                <a:lnTo>
                  <a:pt x="11" y="6"/>
                </a:lnTo>
                <a:lnTo>
                  <a:pt x="11" y="22"/>
                </a:lnTo>
                <a:lnTo>
                  <a:pt x="21" y="6"/>
                </a:lnTo>
                <a:lnTo>
                  <a:pt x="11" y="16"/>
                </a:lnTo>
                <a:lnTo>
                  <a:pt x="16" y="0"/>
                </a:lnTo>
                <a:lnTo>
                  <a:pt x="11" y="0"/>
                </a:lnTo>
                <a:lnTo>
                  <a:pt x="5" y="16"/>
                </a:lnTo>
                <a:lnTo>
                  <a:pt x="5" y="0"/>
                </a:lnTo>
                <a:lnTo>
                  <a:pt x="0" y="0"/>
                </a:lnTo>
                <a:close/>
              </a:path>
            </a:pathLst>
          </a:custGeom>
          <a:solidFill>
            <a:srgbClr val="0000FF"/>
          </a:solidFill>
          <a:ln w="9525">
            <a:noFill/>
            <a:round/>
            <a:headEnd/>
            <a:tailEnd/>
          </a:ln>
        </p:spPr>
        <p:txBody>
          <a:bodyPr/>
          <a:lstStyle/>
          <a:p>
            <a:endParaRPr lang="it-IT"/>
          </a:p>
        </p:txBody>
      </p:sp>
      <p:sp>
        <p:nvSpPr>
          <p:cNvPr id="272601" name="Freeform 75"/>
          <p:cNvSpPr>
            <a:spLocks noEditPoints="1"/>
          </p:cNvSpPr>
          <p:nvPr/>
        </p:nvSpPr>
        <p:spPr bwMode="auto">
          <a:xfrm>
            <a:off x="1892300" y="3797300"/>
            <a:ext cx="20638" cy="17463"/>
          </a:xfrm>
          <a:custGeom>
            <a:avLst/>
            <a:gdLst>
              <a:gd name="T0" fmla="*/ 11257 w 11"/>
              <a:gd name="T1" fmla="*/ 7938 h 11"/>
              <a:gd name="T2" fmla="*/ 0 w 11"/>
              <a:gd name="T3" fmla="*/ 7938 h 11"/>
              <a:gd name="T4" fmla="*/ 11257 w 11"/>
              <a:gd name="T5" fmla="*/ 0 h 11"/>
              <a:gd name="T6" fmla="*/ 11257 w 11"/>
              <a:gd name="T7" fmla="*/ 0 h 11"/>
              <a:gd name="T8" fmla="*/ 11257 w 11"/>
              <a:gd name="T9" fmla="*/ 0 h 11"/>
              <a:gd name="T10" fmla="*/ 11257 w 11"/>
              <a:gd name="T11" fmla="*/ 0 h 11"/>
              <a:gd name="T12" fmla="*/ 11257 w 11"/>
              <a:gd name="T13" fmla="*/ 0 h 11"/>
              <a:gd name="T14" fmla="*/ 11257 w 11"/>
              <a:gd name="T15" fmla="*/ 0 h 11"/>
              <a:gd name="T16" fmla="*/ 11257 w 11"/>
              <a:gd name="T17" fmla="*/ 7938 h 11"/>
              <a:gd name="T18" fmla="*/ 11257 w 11"/>
              <a:gd name="T19" fmla="*/ 7938 h 11"/>
              <a:gd name="T20" fmla="*/ 11257 w 11"/>
              <a:gd name="T21" fmla="*/ 7938 h 11"/>
              <a:gd name="T22" fmla="*/ 20638 w 11"/>
              <a:gd name="T23" fmla="*/ 7938 h 11"/>
              <a:gd name="T24" fmla="*/ 20638 w 11"/>
              <a:gd name="T25" fmla="*/ 7938 h 11"/>
              <a:gd name="T26" fmla="*/ 20638 w 11"/>
              <a:gd name="T27" fmla="*/ 0 h 11"/>
              <a:gd name="T28" fmla="*/ 11257 w 11"/>
              <a:gd name="T29" fmla="*/ 0 h 11"/>
              <a:gd name="T30" fmla="*/ 11257 w 11"/>
              <a:gd name="T31" fmla="*/ 0 h 11"/>
              <a:gd name="T32" fmla="*/ 0 w 11"/>
              <a:gd name="T33" fmla="*/ 0 h 11"/>
              <a:gd name="T34" fmla="*/ 0 w 11"/>
              <a:gd name="T35" fmla="*/ 7938 h 11"/>
              <a:gd name="T36" fmla="*/ 0 w 11"/>
              <a:gd name="T37" fmla="*/ 17463 h 11"/>
              <a:gd name="T38" fmla="*/ 0 w 11"/>
              <a:gd name="T39" fmla="*/ 17463 h 11"/>
              <a:gd name="T40" fmla="*/ 0 w 11"/>
              <a:gd name="T41" fmla="*/ 17463 h 11"/>
              <a:gd name="T42" fmla="*/ 11257 w 11"/>
              <a:gd name="T43" fmla="*/ 17463 h 11"/>
              <a:gd name="T44" fmla="*/ 11257 w 11"/>
              <a:gd name="T45" fmla="*/ 17463 h 11"/>
              <a:gd name="T46" fmla="*/ 20638 w 11"/>
              <a:gd name="T47" fmla="*/ 17463 h 11"/>
              <a:gd name="T48" fmla="*/ 11257 w 11"/>
              <a:gd name="T49" fmla="*/ 7938 h 11"/>
              <a:gd name="T50" fmla="*/ 0 w 11"/>
              <a:gd name="T51" fmla="*/ 17463 h 11"/>
              <a:gd name="T52" fmla="*/ 0 w 11"/>
              <a:gd name="T53" fmla="*/ 17463 h 11"/>
              <a:gd name="T54" fmla="*/ 0 w 11"/>
              <a:gd name="T55" fmla="*/ 7938 h 11"/>
              <a:gd name="T56" fmla="*/ 20638 w 11"/>
              <a:gd name="T57" fmla="*/ 7938 h 11"/>
              <a:gd name="T58" fmla="*/ 20638 w 11"/>
              <a:gd name="T59" fmla="*/ 7938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11"/>
              <a:gd name="T92" fmla="*/ 11 w 11"/>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11">
                <a:moveTo>
                  <a:pt x="6" y="5"/>
                </a:moveTo>
                <a:lnTo>
                  <a:pt x="0" y="5"/>
                </a:lnTo>
                <a:lnTo>
                  <a:pt x="6" y="0"/>
                </a:lnTo>
                <a:lnTo>
                  <a:pt x="6" y="5"/>
                </a:lnTo>
                <a:close/>
                <a:moveTo>
                  <a:pt x="11" y="5"/>
                </a:moveTo>
                <a:lnTo>
                  <a:pt x="11" y="5"/>
                </a:lnTo>
                <a:lnTo>
                  <a:pt x="11" y="0"/>
                </a:lnTo>
                <a:lnTo>
                  <a:pt x="6" y="0"/>
                </a:lnTo>
                <a:lnTo>
                  <a:pt x="0" y="0"/>
                </a:lnTo>
                <a:lnTo>
                  <a:pt x="0" y="5"/>
                </a:lnTo>
                <a:lnTo>
                  <a:pt x="0" y="11"/>
                </a:lnTo>
                <a:lnTo>
                  <a:pt x="6" y="11"/>
                </a:lnTo>
                <a:lnTo>
                  <a:pt x="11" y="11"/>
                </a:lnTo>
                <a:lnTo>
                  <a:pt x="6" y="5"/>
                </a:lnTo>
                <a:lnTo>
                  <a:pt x="0" y="11"/>
                </a:lnTo>
                <a:lnTo>
                  <a:pt x="0" y="5"/>
                </a:lnTo>
                <a:lnTo>
                  <a:pt x="11" y="5"/>
                </a:lnTo>
                <a:close/>
              </a:path>
            </a:pathLst>
          </a:custGeom>
          <a:solidFill>
            <a:srgbClr val="0000FF"/>
          </a:solidFill>
          <a:ln w="9525">
            <a:noFill/>
            <a:round/>
            <a:headEnd/>
            <a:tailEnd/>
          </a:ln>
        </p:spPr>
        <p:txBody>
          <a:bodyPr/>
          <a:lstStyle/>
          <a:p>
            <a:endParaRPr lang="it-IT"/>
          </a:p>
        </p:txBody>
      </p:sp>
      <p:sp>
        <p:nvSpPr>
          <p:cNvPr id="272602" name="Freeform 76"/>
          <p:cNvSpPr>
            <a:spLocks/>
          </p:cNvSpPr>
          <p:nvPr/>
        </p:nvSpPr>
        <p:spPr bwMode="auto">
          <a:xfrm>
            <a:off x="1924050" y="3797300"/>
            <a:ext cx="22225" cy="26988"/>
          </a:xfrm>
          <a:custGeom>
            <a:avLst/>
            <a:gdLst>
              <a:gd name="T0" fmla="*/ 22225 w 11"/>
              <a:gd name="T1" fmla="*/ 8434 h 16"/>
              <a:gd name="T2" fmla="*/ 22225 w 11"/>
              <a:gd name="T3" fmla="*/ 0 h 16"/>
              <a:gd name="T4" fmla="*/ 22225 w 11"/>
              <a:gd name="T5" fmla="*/ 0 h 16"/>
              <a:gd name="T6" fmla="*/ 22225 w 11"/>
              <a:gd name="T7" fmla="*/ 0 h 16"/>
              <a:gd name="T8" fmla="*/ 12123 w 11"/>
              <a:gd name="T9" fmla="*/ 0 h 16"/>
              <a:gd name="T10" fmla="*/ 0 w 11"/>
              <a:gd name="T11" fmla="*/ 8434 h 16"/>
              <a:gd name="T12" fmla="*/ 0 w 11"/>
              <a:gd name="T13" fmla="*/ 8434 h 16"/>
              <a:gd name="T14" fmla="*/ 0 w 11"/>
              <a:gd name="T15" fmla="*/ 8434 h 16"/>
              <a:gd name="T16" fmla="*/ 12123 w 11"/>
              <a:gd name="T17" fmla="*/ 18554 h 16"/>
              <a:gd name="T18" fmla="*/ 12123 w 11"/>
              <a:gd name="T19" fmla="*/ 18554 h 16"/>
              <a:gd name="T20" fmla="*/ 12123 w 11"/>
              <a:gd name="T21" fmla="*/ 18554 h 16"/>
              <a:gd name="T22" fmla="*/ 12123 w 11"/>
              <a:gd name="T23" fmla="*/ 18554 h 16"/>
              <a:gd name="T24" fmla="*/ 0 w 11"/>
              <a:gd name="T25" fmla="*/ 18554 h 16"/>
              <a:gd name="T26" fmla="*/ 0 w 11"/>
              <a:gd name="T27" fmla="*/ 18554 h 16"/>
              <a:gd name="T28" fmla="*/ 0 w 11"/>
              <a:gd name="T29" fmla="*/ 18554 h 16"/>
              <a:gd name="T30" fmla="*/ 0 w 11"/>
              <a:gd name="T31" fmla="*/ 26988 h 16"/>
              <a:gd name="T32" fmla="*/ 12123 w 11"/>
              <a:gd name="T33" fmla="*/ 26988 h 16"/>
              <a:gd name="T34" fmla="*/ 12123 w 11"/>
              <a:gd name="T35" fmla="*/ 26988 h 16"/>
              <a:gd name="T36" fmla="*/ 22225 w 11"/>
              <a:gd name="T37" fmla="*/ 18554 h 16"/>
              <a:gd name="T38" fmla="*/ 22225 w 11"/>
              <a:gd name="T39" fmla="*/ 18554 h 16"/>
              <a:gd name="T40" fmla="*/ 22225 w 11"/>
              <a:gd name="T41" fmla="*/ 8434 h 16"/>
              <a:gd name="T42" fmla="*/ 12123 w 11"/>
              <a:gd name="T43" fmla="*/ 8434 h 16"/>
              <a:gd name="T44" fmla="*/ 12123 w 11"/>
              <a:gd name="T45" fmla="*/ 8434 h 16"/>
              <a:gd name="T46" fmla="*/ 12123 w 11"/>
              <a:gd name="T47" fmla="*/ 0 h 16"/>
              <a:gd name="T48" fmla="*/ 12123 w 11"/>
              <a:gd name="T49" fmla="*/ 0 h 16"/>
              <a:gd name="T50" fmla="*/ 22225 w 11"/>
              <a:gd name="T51" fmla="*/ 8434 h 16"/>
              <a:gd name="T52" fmla="*/ 22225 w 11"/>
              <a:gd name="T53" fmla="*/ 8434 h 16"/>
              <a:gd name="T54" fmla="*/ 22225 w 11"/>
              <a:gd name="T55" fmla="*/ 8434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16"/>
              <a:gd name="T86" fmla="*/ 11 w 11"/>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16">
                <a:moveTo>
                  <a:pt x="11" y="5"/>
                </a:moveTo>
                <a:lnTo>
                  <a:pt x="11" y="0"/>
                </a:lnTo>
                <a:lnTo>
                  <a:pt x="6" y="0"/>
                </a:lnTo>
                <a:lnTo>
                  <a:pt x="0" y="5"/>
                </a:lnTo>
                <a:lnTo>
                  <a:pt x="6" y="11"/>
                </a:lnTo>
                <a:lnTo>
                  <a:pt x="0" y="11"/>
                </a:lnTo>
                <a:lnTo>
                  <a:pt x="0" y="16"/>
                </a:lnTo>
                <a:lnTo>
                  <a:pt x="6" y="16"/>
                </a:lnTo>
                <a:lnTo>
                  <a:pt x="11" y="11"/>
                </a:lnTo>
                <a:lnTo>
                  <a:pt x="11" y="5"/>
                </a:lnTo>
                <a:lnTo>
                  <a:pt x="6" y="5"/>
                </a:lnTo>
                <a:lnTo>
                  <a:pt x="6" y="0"/>
                </a:lnTo>
                <a:lnTo>
                  <a:pt x="11" y="5"/>
                </a:lnTo>
                <a:close/>
              </a:path>
            </a:pathLst>
          </a:custGeom>
          <a:solidFill>
            <a:srgbClr val="0000FF"/>
          </a:solidFill>
          <a:ln w="9525">
            <a:noFill/>
            <a:round/>
            <a:headEnd/>
            <a:tailEnd/>
          </a:ln>
        </p:spPr>
        <p:txBody>
          <a:bodyPr/>
          <a:lstStyle/>
          <a:p>
            <a:endParaRPr lang="it-IT"/>
          </a:p>
        </p:txBody>
      </p:sp>
      <p:sp>
        <p:nvSpPr>
          <p:cNvPr id="272603" name="Freeform 77"/>
          <p:cNvSpPr>
            <a:spLocks/>
          </p:cNvSpPr>
          <p:nvPr/>
        </p:nvSpPr>
        <p:spPr bwMode="auto">
          <a:xfrm>
            <a:off x="1957388" y="3787775"/>
            <a:ext cx="11112" cy="36513"/>
          </a:xfrm>
          <a:custGeom>
            <a:avLst/>
            <a:gdLst>
              <a:gd name="T0" fmla="*/ 11112 w 5"/>
              <a:gd name="T1" fmla="*/ 0 h 21"/>
              <a:gd name="T2" fmla="*/ 0 w 5"/>
              <a:gd name="T3" fmla="*/ 8694 h 21"/>
              <a:gd name="T4" fmla="*/ 0 w 5"/>
              <a:gd name="T5" fmla="*/ 8694 h 21"/>
              <a:gd name="T6" fmla="*/ 0 w 5"/>
              <a:gd name="T7" fmla="*/ 17387 h 21"/>
              <a:gd name="T8" fmla="*/ 0 w 5"/>
              <a:gd name="T9" fmla="*/ 17387 h 21"/>
              <a:gd name="T10" fmla="*/ 0 w 5"/>
              <a:gd name="T11" fmla="*/ 27819 h 21"/>
              <a:gd name="T12" fmla="*/ 0 w 5"/>
              <a:gd name="T13" fmla="*/ 36513 h 21"/>
              <a:gd name="T14" fmla="*/ 0 w 5"/>
              <a:gd name="T15" fmla="*/ 36513 h 21"/>
              <a:gd name="T16" fmla="*/ 11112 w 5"/>
              <a:gd name="T17" fmla="*/ 36513 h 21"/>
              <a:gd name="T18" fmla="*/ 11112 w 5"/>
              <a:gd name="T19" fmla="*/ 27819 h 21"/>
              <a:gd name="T20" fmla="*/ 11112 w 5"/>
              <a:gd name="T21" fmla="*/ 27819 h 21"/>
              <a:gd name="T22" fmla="*/ 11112 w 5"/>
              <a:gd name="T23" fmla="*/ 27819 h 21"/>
              <a:gd name="T24" fmla="*/ 11112 w 5"/>
              <a:gd name="T25" fmla="*/ 17387 h 21"/>
              <a:gd name="T26" fmla="*/ 11112 w 5"/>
              <a:gd name="T27" fmla="*/ 17387 h 21"/>
              <a:gd name="T28" fmla="*/ 11112 w 5"/>
              <a:gd name="T29" fmla="*/ 8694 h 21"/>
              <a:gd name="T30" fmla="*/ 11112 w 5"/>
              <a:gd name="T31" fmla="*/ 8694 h 21"/>
              <a:gd name="T32" fmla="*/ 11112 w 5"/>
              <a:gd name="T33" fmla="*/ 0 h 21"/>
              <a:gd name="T34" fmla="*/ 11112 w 5"/>
              <a:gd name="T35" fmla="*/ 0 h 21"/>
              <a:gd name="T36" fmla="*/ 11112 w 5"/>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21"/>
              <a:gd name="T59" fmla="*/ 5 w 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21">
                <a:moveTo>
                  <a:pt x="5" y="0"/>
                </a:moveTo>
                <a:lnTo>
                  <a:pt x="0" y="5"/>
                </a:lnTo>
                <a:lnTo>
                  <a:pt x="0" y="10"/>
                </a:lnTo>
                <a:lnTo>
                  <a:pt x="0" y="16"/>
                </a:lnTo>
                <a:lnTo>
                  <a:pt x="0" y="21"/>
                </a:lnTo>
                <a:lnTo>
                  <a:pt x="5" y="21"/>
                </a:lnTo>
                <a:lnTo>
                  <a:pt x="5" y="16"/>
                </a:lnTo>
                <a:lnTo>
                  <a:pt x="5" y="10"/>
                </a:lnTo>
                <a:lnTo>
                  <a:pt x="5" y="5"/>
                </a:lnTo>
                <a:lnTo>
                  <a:pt x="5" y="0"/>
                </a:lnTo>
                <a:close/>
              </a:path>
            </a:pathLst>
          </a:custGeom>
          <a:solidFill>
            <a:srgbClr val="0000FF"/>
          </a:solidFill>
          <a:ln w="9525">
            <a:noFill/>
            <a:round/>
            <a:headEnd/>
            <a:tailEnd/>
          </a:ln>
        </p:spPr>
        <p:txBody>
          <a:bodyPr/>
          <a:lstStyle/>
          <a:p>
            <a:endParaRPr lang="it-IT"/>
          </a:p>
        </p:txBody>
      </p:sp>
      <p:sp>
        <p:nvSpPr>
          <p:cNvPr id="272604" name="Freeform 78"/>
          <p:cNvSpPr>
            <a:spLocks noEditPoints="1"/>
          </p:cNvSpPr>
          <p:nvPr/>
        </p:nvSpPr>
        <p:spPr bwMode="auto">
          <a:xfrm>
            <a:off x="1976438" y="3797300"/>
            <a:ext cx="33337" cy="26988"/>
          </a:xfrm>
          <a:custGeom>
            <a:avLst/>
            <a:gdLst>
              <a:gd name="T0" fmla="*/ 22919 w 16"/>
              <a:gd name="T1" fmla="*/ 18554 h 16"/>
              <a:gd name="T2" fmla="*/ 12501 w 16"/>
              <a:gd name="T3" fmla="*/ 18554 h 16"/>
              <a:gd name="T4" fmla="*/ 12501 w 16"/>
              <a:gd name="T5" fmla="*/ 8434 h 16"/>
              <a:gd name="T6" fmla="*/ 12501 w 16"/>
              <a:gd name="T7" fmla="*/ 8434 h 16"/>
              <a:gd name="T8" fmla="*/ 22919 w 16"/>
              <a:gd name="T9" fmla="*/ 8434 h 16"/>
              <a:gd name="T10" fmla="*/ 22919 w 16"/>
              <a:gd name="T11" fmla="*/ 8434 h 16"/>
              <a:gd name="T12" fmla="*/ 22919 w 16"/>
              <a:gd name="T13" fmla="*/ 8434 h 16"/>
              <a:gd name="T14" fmla="*/ 22919 w 16"/>
              <a:gd name="T15" fmla="*/ 8434 h 16"/>
              <a:gd name="T16" fmla="*/ 22919 w 16"/>
              <a:gd name="T17" fmla="*/ 18554 h 16"/>
              <a:gd name="T18" fmla="*/ 22919 w 16"/>
              <a:gd name="T19" fmla="*/ 18554 h 16"/>
              <a:gd name="T20" fmla="*/ 22919 w 16"/>
              <a:gd name="T21" fmla="*/ 18554 h 16"/>
              <a:gd name="T22" fmla="*/ 33337 w 16"/>
              <a:gd name="T23" fmla="*/ 18554 h 16"/>
              <a:gd name="T24" fmla="*/ 33337 w 16"/>
              <a:gd name="T25" fmla="*/ 8434 h 16"/>
              <a:gd name="T26" fmla="*/ 33337 w 16"/>
              <a:gd name="T27" fmla="*/ 8434 h 16"/>
              <a:gd name="T28" fmla="*/ 22919 w 16"/>
              <a:gd name="T29" fmla="*/ 8434 h 16"/>
              <a:gd name="T30" fmla="*/ 22919 w 16"/>
              <a:gd name="T31" fmla="*/ 0 h 16"/>
              <a:gd name="T32" fmla="*/ 12501 w 16"/>
              <a:gd name="T33" fmla="*/ 8434 h 16"/>
              <a:gd name="T34" fmla="*/ 12501 w 16"/>
              <a:gd name="T35" fmla="*/ 8434 h 16"/>
              <a:gd name="T36" fmla="*/ 0 w 16"/>
              <a:gd name="T37" fmla="*/ 18554 h 16"/>
              <a:gd name="T38" fmla="*/ 0 w 16"/>
              <a:gd name="T39" fmla="*/ 26988 h 16"/>
              <a:gd name="T40" fmla="*/ 12501 w 16"/>
              <a:gd name="T41" fmla="*/ 26988 h 16"/>
              <a:gd name="T42" fmla="*/ 22919 w 16"/>
              <a:gd name="T43" fmla="*/ 26988 h 16"/>
              <a:gd name="T44" fmla="*/ 22919 w 16"/>
              <a:gd name="T45" fmla="*/ 26988 h 16"/>
              <a:gd name="T46" fmla="*/ 33337 w 16"/>
              <a:gd name="T47" fmla="*/ 18554 h 16"/>
              <a:gd name="T48" fmla="*/ 22919 w 16"/>
              <a:gd name="T49" fmla="*/ 18554 h 16"/>
              <a:gd name="T50" fmla="*/ 12501 w 16"/>
              <a:gd name="T51" fmla="*/ 26988 h 16"/>
              <a:gd name="T52" fmla="*/ 12501 w 16"/>
              <a:gd name="T53" fmla="*/ 18554 h 16"/>
              <a:gd name="T54" fmla="*/ 12501 w 16"/>
              <a:gd name="T55" fmla="*/ 18554 h 16"/>
              <a:gd name="T56" fmla="*/ 33337 w 16"/>
              <a:gd name="T57" fmla="*/ 18554 h 16"/>
              <a:gd name="T58" fmla="*/ 33337 w 16"/>
              <a:gd name="T59" fmla="*/ 18554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6"/>
              <a:gd name="T92" fmla="*/ 16 w 16"/>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6">
                <a:moveTo>
                  <a:pt x="11" y="11"/>
                </a:moveTo>
                <a:lnTo>
                  <a:pt x="6" y="11"/>
                </a:lnTo>
                <a:lnTo>
                  <a:pt x="6" y="5"/>
                </a:lnTo>
                <a:lnTo>
                  <a:pt x="11" y="5"/>
                </a:lnTo>
                <a:lnTo>
                  <a:pt x="11" y="11"/>
                </a:lnTo>
                <a:close/>
                <a:moveTo>
                  <a:pt x="16" y="11"/>
                </a:moveTo>
                <a:lnTo>
                  <a:pt x="16" y="5"/>
                </a:lnTo>
                <a:lnTo>
                  <a:pt x="11" y="5"/>
                </a:lnTo>
                <a:lnTo>
                  <a:pt x="11" y="0"/>
                </a:lnTo>
                <a:lnTo>
                  <a:pt x="6" y="5"/>
                </a:lnTo>
                <a:lnTo>
                  <a:pt x="0" y="11"/>
                </a:lnTo>
                <a:lnTo>
                  <a:pt x="0" y="16"/>
                </a:lnTo>
                <a:lnTo>
                  <a:pt x="6" y="16"/>
                </a:lnTo>
                <a:lnTo>
                  <a:pt x="11" y="16"/>
                </a:lnTo>
                <a:lnTo>
                  <a:pt x="16" y="11"/>
                </a:lnTo>
                <a:lnTo>
                  <a:pt x="11" y="11"/>
                </a:lnTo>
                <a:lnTo>
                  <a:pt x="6" y="16"/>
                </a:lnTo>
                <a:lnTo>
                  <a:pt x="6" y="11"/>
                </a:lnTo>
                <a:lnTo>
                  <a:pt x="16" y="11"/>
                </a:lnTo>
                <a:close/>
              </a:path>
            </a:pathLst>
          </a:custGeom>
          <a:solidFill>
            <a:srgbClr val="0000FF"/>
          </a:solidFill>
          <a:ln w="9525">
            <a:noFill/>
            <a:round/>
            <a:headEnd/>
            <a:tailEnd/>
          </a:ln>
        </p:spPr>
        <p:txBody>
          <a:bodyPr/>
          <a:lstStyle/>
          <a:p>
            <a:endParaRPr lang="it-IT"/>
          </a:p>
        </p:txBody>
      </p:sp>
      <p:sp>
        <p:nvSpPr>
          <p:cNvPr id="272605" name="Freeform 79"/>
          <p:cNvSpPr>
            <a:spLocks/>
          </p:cNvSpPr>
          <p:nvPr/>
        </p:nvSpPr>
        <p:spPr bwMode="auto">
          <a:xfrm>
            <a:off x="2009775" y="3805238"/>
            <a:ext cx="31750" cy="28575"/>
          </a:xfrm>
          <a:custGeom>
            <a:avLst/>
            <a:gdLst>
              <a:gd name="T0" fmla="*/ 31750 w 16"/>
              <a:gd name="T1" fmla="*/ 0 h 16"/>
              <a:gd name="T2" fmla="*/ 21828 w 16"/>
              <a:gd name="T3" fmla="*/ 0 h 16"/>
              <a:gd name="T4" fmla="*/ 21828 w 16"/>
              <a:gd name="T5" fmla="*/ 0 h 16"/>
              <a:gd name="T6" fmla="*/ 21828 w 16"/>
              <a:gd name="T7" fmla="*/ 0 h 16"/>
              <a:gd name="T8" fmla="*/ 21828 w 16"/>
              <a:gd name="T9" fmla="*/ 0 h 16"/>
              <a:gd name="T10" fmla="*/ 21828 w 16"/>
              <a:gd name="T11" fmla="*/ 0 h 16"/>
              <a:gd name="T12" fmla="*/ 31750 w 16"/>
              <a:gd name="T13" fmla="*/ 0 h 16"/>
              <a:gd name="T14" fmla="*/ 21828 w 16"/>
              <a:gd name="T15" fmla="*/ 0 h 16"/>
              <a:gd name="T16" fmla="*/ 21828 w 16"/>
              <a:gd name="T17" fmla="*/ 0 h 16"/>
              <a:gd name="T18" fmla="*/ 21828 w 16"/>
              <a:gd name="T19" fmla="*/ 0 h 16"/>
              <a:gd name="T20" fmla="*/ 21828 w 16"/>
              <a:gd name="T21" fmla="*/ 0 h 16"/>
              <a:gd name="T22" fmla="*/ 21828 w 16"/>
              <a:gd name="T23" fmla="*/ 0 h 16"/>
              <a:gd name="T24" fmla="*/ 21828 w 16"/>
              <a:gd name="T25" fmla="*/ 0 h 16"/>
              <a:gd name="T26" fmla="*/ 21828 w 16"/>
              <a:gd name="T27" fmla="*/ 0 h 16"/>
              <a:gd name="T28" fmla="*/ 21828 w 16"/>
              <a:gd name="T29" fmla="*/ 0 h 16"/>
              <a:gd name="T30" fmla="*/ 21828 w 16"/>
              <a:gd name="T31" fmla="*/ 0 h 16"/>
              <a:gd name="T32" fmla="*/ 21828 w 16"/>
              <a:gd name="T33" fmla="*/ 0 h 16"/>
              <a:gd name="T34" fmla="*/ 21828 w 16"/>
              <a:gd name="T35" fmla="*/ 0 h 16"/>
              <a:gd name="T36" fmla="*/ 21828 w 16"/>
              <a:gd name="T37" fmla="*/ 0 h 16"/>
              <a:gd name="T38" fmla="*/ 21828 w 16"/>
              <a:gd name="T39" fmla="*/ 0 h 16"/>
              <a:gd name="T40" fmla="*/ 21828 w 16"/>
              <a:gd name="T41" fmla="*/ 0 h 16"/>
              <a:gd name="T42" fmla="*/ 21828 w 16"/>
              <a:gd name="T43" fmla="*/ 0 h 16"/>
              <a:gd name="T44" fmla="*/ 21828 w 16"/>
              <a:gd name="T45" fmla="*/ 0 h 16"/>
              <a:gd name="T46" fmla="*/ 21828 w 16"/>
              <a:gd name="T47" fmla="*/ 0 h 16"/>
              <a:gd name="T48" fmla="*/ 11906 w 16"/>
              <a:gd name="T49" fmla="*/ 0 h 16"/>
              <a:gd name="T50" fmla="*/ 11906 w 16"/>
              <a:gd name="T51" fmla="*/ 0 h 16"/>
              <a:gd name="T52" fmla="*/ 11906 w 16"/>
              <a:gd name="T53" fmla="*/ 0 h 16"/>
              <a:gd name="T54" fmla="*/ 11906 w 16"/>
              <a:gd name="T55" fmla="*/ 0 h 16"/>
              <a:gd name="T56" fmla="*/ 11906 w 16"/>
              <a:gd name="T57" fmla="*/ 0 h 16"/>
              <a:gd name="T58" fmla="*/ 11906 w 16"/>
              <a:gd name="T59" fmla="*/ 0 h 16"/>
              <a:gd name="T60" fmla="*/ 11906 w 16"/>
              <a:gd name="T61" fmla="*/ 10716 h 16"/>
              <a:gd name="T62" fmla="*/ 11906 w 16"/>
              <a:gd name="T63" fmla="*/ 10716 h 16"/>
              <a:gd name="T64" fmla="*/ 11906 w 16"/>
              <a:gd name="T65" fmla="*/ 19645 h 16"/>
              <a:gd name="T66" fmla="*/ 0 w 16"/>
              <a:gd name="T67" fmla="*/ 19645 h 16"/>
              <a:gd name="T68" fmla="*/ 0 w 16"/>
              <a:gd name="T69" fmla="*/ 19645 h 16"/>
              <a:gd name="T70" fmla="*/ 0 w 16"/>
              <a:gd name="T71" fmla="*/ 19645 h 16"/>
              <a:gd name="T72" fmla="*/ 0 w 16"/>
              <a:gd name="T73" fmla="*/ 19645 h 16"/>
              <a:gd name="T74" fmla="*/ 11906 w 16"/>
              <a:gd name="T75" fmla="*/ 19645 h 16"/>
              <a:gd name="T76" fmla="*/ 11906 w 16"/>
              <a:gd name="T77" fmla="*/ 19645 h 16"/>
              <a:gd name="T78" fmla="*/ 11906 w 16"/>
              <a:gd name="T79" fmla="*/ 28575 h 16"/>
              <a:gd name="T80" fmla="*/ 11906 w 16"/>
              <a:gd name="T81" fmla="*/ 28575 h 16"/>
              <a:gd name="T82" fmla="*/ 11906 w 16"/>
              <a:gd name="T83" fmla="*/ 28575 h 16"/>
              <a:gd name="T84" fmla="*/ 11906 w 16"/>
              <a:gd name="T85" fmla="*/ 28575 h 16"/>
              <a:gd name="T86" fmla="*/ 11906 w 16"/>
              <a:gd name="T87" fmla="*/ 19645 h 16"/>
              <a:gd name="T88" fmla="*/ 11906 w 16"/>
              <a:gd name="T89" fmla="*/ 19645 h 16"/>
              <a:gd name="T90" fmla="*/ 11906 w 16"/>
              <a:gd name="T91" fmla="*/ 19645 h 16"/>
              <a:gd name="T92" fmla="*/ 11906 w 16"/>
              <a:gd name="T93" fmla="*/ 19645 h 16"/>
              <a:gd name="T94" fmla="*/ 11906 w 16"/>
              <a:gd name="T95" fmla="*/ 10716 h 16"/>
              <a:gd name="T96" fmla="*/ 11906 w 16"/>
              <a:gd name="T97" fmla="*/ 10716 h 16"/>
              <a:gd name="T98" fmla="*/ 11906 w 16"/>
              <a:gd name="T99" fmla="*/ 10716 h 16"/>
              <a:gd name="T100" fmla="*/ 11906 w 16"/>
              <a:gd name="T101" fmla="*/ 10716 h 16"/>
              <a:gd name="T102" fmla="*/ 21828 w 16"/>
              <a:gd name="T103" fmla="*/ 10716 h 16"/>
              <a:gd name="T104" fmla="*/ 21828 w 16"/>
              <a:gd name="T105" fmla="*/ 10716 h 16"/>
              <a:gd name="T106" fmla="*/ 21828 w 16"/>
              <a:gd name="T107" fmla="*/ 10716 h 16"/>
              <a:gd name="T108" fmla="*/ 21828 w 16"/>
              <a:gd name="T109" fmla="*/ 10716 h 16"/>
              <a:gd name="T110" fmla="*/ 21828 w 16"/>
              <a:gd name="T111" fmla="*/ 0 h 16"/>
              <a:gd name="T112" fmla="*/ 21828 w 16"/>
              <a:gd name="T113" fmla="*/ 0 h 16"/>
              <a:gd name="T114" fmla="*/ 21828 w 16"/>
              <a:gd name="T115" fmla="*/ 0 h 16"/>
              <a:gd name="T116" fmla="*/ 21828 w 16"/>
              <a:gd name="T117" fmla="*/ 0 h 16"/>
              <a:gd name="T118" fmla="*/ 21828 w 16"/>
              <a:gd name="T119" fmla="*/ 10716 h 16"/>
              <a:gd name="T120" fmla="*/ 21828 w 16"/>
              <a:gd name="T121" fmla="*/ 10716 h 16"/>
              <a:gd name="T122" fmla="*/ 31750 w 16"/>
              <a:gd name="T123" fmla="*/ 0 h 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
              <a:gd name="T187" fmla="*/ 0 h 16"/>
              <a:gd name="T188" fmla="*/ 16 w 16"/>
              <a:gd name="T189" fmla="*/ 16 h 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 h="16">
                <a:moveTo>
                  <a:pt x="16" y="0"/>
                </a:moveTo>
                <a:lnTo>
                  <a:pt x="16" y="0"/>
                </a:lnTo>
                <a:lnTo>
                  <a:pt x="11" y="0"/>
                </a:lnTo>
                <a:lnTo>
                  <a:pt x="16" y="0"/>
                </a:lnTo>
                <a:lnTo>
                  <a:pt x="11" y="0"/>
                </a:lnTo>
                <a:lnTo>
                  <a:pt x="6" y="0"/>
                </a:lnTo>
                <a:lnTo>
                  <a:pt x="6" y="6"/>
                </a:lnTo>
                <a:lnTo>
                  <a:pt x="6" y="11"/>
                </a:lnTo>
                <a:lnTo>
                  <a:pt x="0" y="11"/>
                </a:lnTo>
                <a:lnTo>
                  <a:pt x="6" y="11"/>
                </a:lnTo>
                <a:lnTo>
                  <a:pt x="6" y="16"/>
                </a:lnTo>
                <a:lnTo>
                  <a:pt x="6" y="11"/>
                </a:lnTo>
                <a:lnTo>
                  <a:pt x="6" y="6"/>
                </a:lnTo>
                <a:lnTo>
                  <a:pt x="11" y="6"/>
                </a:lnTo>
                <a:lnTo>
                  <a:pt x="11" y="0"/>
                </a:lnTo>
                <a:lnTo>
                  <a:pt x="11" y="6"/>
                </a:lnTo>
                <a:lnTo>
                  <a:pt x="16" y="0"/>
                </a:lnTo>
                <a:close/>
              </a:path>
            </a:pathLst>
          </a:custGeom>
          <a:solidFill>
            <a:srgbClr val="0000FF"/>
          </a:solidFill>
          <a:ln w="9525">
            <a:noFill/>
            <a:round/>
            <a:headEnd/>
            <a:tailEnd/>
          </a:ln>
        </p:spPr>
        <p:txBody>
          <a:bodyPr/>
          <a:lstStyle/>
          <a:p>
            <a:endParaRPr lang="it-IT"/>
          </a:p>
        </p:txBody>
      </p:sp>
      <p:sp>
        <p:nvSpPr>
          <p:cNvPr id="272606" name="Freeform 80"/>
          <p:cNvSpPr>
            <a:spLocks/>
          </p:cNvSpPr>
          <p:nvPr/>
        </p:nvSpPr>
        <p:spPr bwMode="auto">
          <a:xfrm>
            <a:off x="2041525" y="3805238"/>
            <a:ext cx="34925" cy="28575"/>
          </a:xfrm>
          <a:custGeom>
            <a:avLst/>
            <a:gdLst>
              <a:gd name="T0" fmla="*/ 34925 w 17"/>
              <a:gd name="T1" fmla="*/ 10716 h 16"/>
              <a:gd name="T2" fmla="*/ 34925 w 17"/>
              <a:gd name="T3" fmla="*/ 10716 h 16"/>
              <a:gd name="T4" fmla="*/ 34925 w 17"/>
              <a:gd name="T5" fmla="*/ 10716 h 16"/>
              <a:gd name="T6" fmla="*/ 34925 w 17"/>
              <a:gd name="T7" fmla="*/ 0 h 16"/>
              <a:gd name="T8" fmla="*/ 34925 w 17"/>
              <a:gd name="T9" fmla="*/ 0 h 16"/>
              <a:gd name="T10" fmla="*/ 34925 w 17"/>
              <a:gd name="T11" fmla="*/ 0 h 16"/>
              <a:gd name="T12" fmla="*/ 34925 w 17"/>
              <a:gd name="T13" fmla="*/ 0 h 16"/>
              <a:gd name="T14" fmla="*/ 22599 w 17"/>
              <a:gd name="T15" fmla="*/ 0 h 16"/>
              <a:gd name="T16" fmla="*/ 22599 w 17"/>
              <a:gd name="T17" fmla="*/ 0 h 16"/>
              <a:gd name="T18" fmla="*/ 22599 w 17"/>
              <a:gd name="T19" fmla="*/ 0 h 16"/>
              <a:gd name="T20" fmla="*/ 22599 w 17"/>
              <a:gd name="T21" fmla="*/ 0 h 16"/>
              <a:gd name="T22" fmla="*/ 22599 w 17"/>
              <a:gd name="T23" fmla="*/ 0 h 16"/>
              <a:gd name="T24" fmla="*/ 22599 w 17"/>
              <a:gd name="T25" fmla="*/ 0 h 16"/>
              <a:gd name="T26" fmla="*/ 22599 w 17"/>
              <a:gd name="T27" fmla="*/ 0 h 16"/>
              <a:gd name="T28" fmla="*/ 22599 w 17"/>
              <a:gd name="T29" fmla="*/ 0 h 16"/>
              <a:gd name="T30" fmla="*/ 22599 w 17"/>
              <a:gd name="T31" fmla="*/ 0 h 16"/>
              <a:gd name="T32" fmla="*/ 12326 w 17"/>
              <a:gd name="T33" fmla="*/ 0 h 16"/>
              <a:gd name="T34" fmla="*/ 12326 w 17"/>
              <a:gd name="T35" fmla="*/ 0 h 16"/>
              <a:gd name="T36" fmla="*/ 12326 w 17"/>
              <a:gd name="T37" fmla="*/ 0 h 16"/>
              <a:gd name="T38" fmla="*/ 12326 w 17"/>
              <a:gd name="T39" fmla="*/ 0 h 16"/>
              <a:gd name="T40" fmla="*/ 12326 w 17"/>
              <a:gd name="T41" fmla="*/ 0 h 16"/>
              <a:gd name="T42" fmla="*/ 12326 w 17"/>
              <a:gd name="T43" fmla="*/ 10716 h 16"/>
              <a:gd name="T44" fmla="*/ 12326 w 17"/>
              <a:gd name="T45" fmla="*/ 10716 h 16"/>
              <a:gd name="T46" fmla="*/ 0 w 17"/>
              <a:gd name="T47" fmla="*/ 19645 h 16"/>
              <a:gd name="T48" fmla="*/ 0 w 17"/>
              <a:gd name="T49" fmla="*/ 28575 h 16"/>
              <a:gd name="T50" fmla="*/ 0 w 17"/>
              <a:gd name="T51" fmla="*/ 28575 h 16"/>
              <a:gd name="T52" fmla="*/ 12326 w 17"/>
              <a:gd name="T53" fmla="*/ 28575 h 16"/>
              <a:gd name="T54" fmla="*/ 12326 w 17"/>
              <a:gd name="T55" fmla="*/ 28575 h 16"/>
              <a:gd name="T56" fmla="*/ 12326 w 17"/>
              <a:gd name="T57" fmla="*/ 28575 h 16"/>
              <a:gd name="T58" fmla="*/ 12326 w 17"/>
              <a:gd name="T59" fmla="*/ 28575 h 16"/>
              <a:gd name="T60" fmla="*/ 12326 w 17"/>
              <a:gd name="T61" fmla="*/ 28575 h 16"/>
              <a:gd name="T62" fmla="*/ 12326 w 17"/>
              <a:gd name="T63" fmla="*/ 19645 h 16"/>
              <a:gd name="T64" fmla="*/ 12326 w 17"/>
              <a:gd name="T65" fmla="*/ 19645 h 16"/>
              <a:gd name="T66" fmla="*/ 12326 w 17"/>
              <a:gd name="T67" fmla="*/ 19645 h 16"/>
              <a:gd name="T68" fmla="*/ 12326 w 17"/>
              <a:gd name="T69" fmla="*/ 10716 h 16"/>
              <a:gd name="T70" fmla="*/ 12326 w 17"/>
              <a:gd name="T71" fmla="*/ 10716 h 16"/>
              <a:gd name="T72" fmla="*/ 22599 w 17"/>
              <a:gd name="T73" fmla="*/ 10716 h 16"/>
              <a:gd name="T74" fmla="*/ 22599 w 17"/>
              <a:gd name="T75" fmla="*/ 10716 h 16"/>
              <a:gd name="T76" fmla="*/ 22599 w 17"/>
              <a:gd name="T77" fmla="*/ 10716 h 16"/>
              <a:gd name="T78" fmla="*/ 22599 w 17"/>
              <a:gd name="T79" fmla="*/ 10716 h 16"/>
              <a:gd name="T80" fmla="*/ 22599 w 17"/>
              <a:gd name="T81" fmla="*/ 10716 h 16"/>
              <a:gd name="T82" fmla="*/ 22599 w 17"/>
              <a:gd name="T83" fmla="*/ 10716 h 16"/>
              <a:gd name="T84" fmla="*/ 22599 w 17"/>
              <a:gd name="T85" fmla="*/ 10716 h 16"/>
              <a:gd name="T86" fmla="*/ 22599 w 17"/>
              <a:gd name="T87" fmla="*/ 10716 h 16"/>
              <a:gd name="T88" fmla="*/ 22599 w 17"/>
              <a:gd name="T89" fmla="*/ 10716 h 16"/>
              <a:gd name="T90" fmla="*/ 22599 w 17"/>
              <a:gd name="T91" fmla="*/ 10716 h 16"/>
              <a:gd name="T92" fmla="*/ 22599 w 17"/>
              <a:gd name="T93" fmla="*/ 10716 h 16"/>
              <a:gd name="T94" fmla="*/ 22599 w 17"/>
              <a:gd name="T95" fmla="*/ 10716 h 16"/>
              <a:gd name="T96" fmla="*/ 22599 w 17"/>
              <a:gd name="T97" fmla="*/ 10716 h 16"/>
              <a:gd name="T98" fmla="*/ 22599 w 17"/>
              <a:gd name="T99" fmla="*/ 19645 h 16"/>
              <a:gd name="T100" fmla="*/ 22599 w 17"/>
              <a:gd name="T101" fmla="*/ 19645 h 16"/>
              <a:gd name="T102" fmla="*/ 22599 w 17"/>
              <a:gd name="T103" fmla="*/ 28575 h 16"/>
              <a:gd name="T104" fmla="*/ 22599 w 17"/>
              <a:gd name="T105" fmla="*/ 28575 h 16"/>
              <a:gd name="T106" fmla="*/ 22599 w 17"/>
              <a:gd name="T107" fmla="*/ 28575 h 16"/>
              <a:gd name="T108" fmla="*/ 22599 w 17"/>
              <a:gd name="T109" fmla="*/ 28575 h 16"/>
              <a:gd name="T110" fmla="*/ 22599 w 17"/>
              <a:gd name="T111" fmla="*/ 28575 h 16"/>
              <a:gd name="T112" fmla="*/ 22599 w 17"/>
              <a:gd name="T113" fmla="*/ 28575 h 16"/>
              <a:gd name="T114" fmla="*/ 34925 w 17"/>
              <a:gd name="T115" fmla="*/ 28575 h 16"/>
              <a:gd name="T116" fmla="*/ 34925 w 17"/>
              <a:gd name="T117" fmla="*/ 28575 h 16"/>
              <a:gd name="T118" fmla="*/ 34925 w 17"/>
              <a:gd name="T119" fmla="*/ 19645 h 16"/>
              <a:gd name="T120" fmla="*/ 34925 w 17"/>
              <a:gd name="T121" fmla="*/ 19645 h 16"/>
              <a:gd name="T122" fmla="*/ 34925 w 17"/>
              <a:gd name="T123" fmla="*/ 10716 h 16"/>
              <a:gd name="T124" fmla="*/ 34925 w 17"/>
              <a:gd name="T125" fmla="*/ 10716 h 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
              <a:gd name="T190" fmla="*/ 0 h 16"/>
              <a:gd name="T191" fmla="*/ 17 w 17"/>
              <a:gd name="T192" fmla="*/ 16 h 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 h="16">
                <a:moveTo>
                  <a:pt x="17" y="6"/>
                </a:moveTo>
                <a:lnTo>
                  <a:pt x="17" y="6"/>
                </a:lnTo>
                <a:lnTo>
                  <a:pt x="17" y="0"/>
                </a:lnTo>
                <a:lnTo>
                  <a:pt x="11" y="0"/>
                </a:lnTo>
                <a:lnTo>
                  <a:pt x="6" y="0"/>
                </a:lnTo>
                <a:lnTo>
                  <a:pt x="6" y="6"/>
                </a:lnTo>
                <a:lnTo>
                  <a:pt x="6" y="11"/>
                </a:lnTo>
                <a:lnTo>
                  <a:pt x="0" y="11"/>
                </a:lnTo>
                <a:lnTo>
                  <a:pt x="0" y="16"/>
                </a:lnTo>
                <a:lnTo>
                  <a:pt x="6" y="16"/>
                </a:lnTo>
                <a:lnTo>
                  <a:pt x="6" y="11"/>
                </a:lnTo>
                <a:lnTo>
                  <a:pt x="6" y="6"/>
                </a:lnTo>
                <a:lnTo>
                  <a:pt x="11" y="6"/>
                </a:lnTo>
                <a:lnTo>
                  <a:pt x="17" y="6"/>
                </a:lnTo>
                <a:lnTo>
                  <a:pt x="11" y="6"/>
                </a:lnTo>
                <a:lnTo>
                  <a:pt x="11" y="11"/>
                </a:lnTo>
                <a:lnTo>
                  <a:pt x="11" y="16"/>
                </a:lnTo>
                <a:lnTo>
                  <a:pt x="17" y="16"/>
                </a:lnTo>
                <a:lnTo>
                  <a:pt x="17" y="11"/>
                </a:lnTo>
                <a:lnTo>
                  <a:pt x="17" y="6"/>
                </a:lnTo>
                <a:close/>
              </a:path>
            </a:pathLst>
          </a:custGeom>
          <a:solidFill>
            <a:srgbClr val="0000FF"/>
          </a:solidFill>
          <a:ln w="9525">
            <a:noFill/>
            <a:round/>
            <a:headEnd/>
            <a:tailEnd/>
          </a:ln>
        </p:spPr>
        <p:txBody>
          <a:bodyPr/>
          <a:lstStyle/>
          <a:p>
            <a:endParaRPr lang="it-IT"/>
          </a:p>
        </p:txBody>
      </p:sp>
      <p:sp>
        <p:nvSpPr>
          <p:cNvPr id="272607" name="Freeform 81"/>
          <p:cNvSpPr>
            <a:spLocks/>
          </p:cNvSpPr>
          <p:nvPr/>
        </p:nvSpPr>
        <p:spPr bwMode="auto">
          <a:xfrm>
            <a:off x="2393950" y="4468813"/>
            <a:ext cx="279400" cy="242887"/>
          </a:xfrm>
          <a:custGeom>
            <a:avLst/>
            <a:gdLst>
              <a:gd name="T0" fmla="*/ 75837 w 140"/>
              <a:gd name="T1" fmla="*/ 45227 h 145"/>
              <a:gd name="T2" fmla="*/ 53884 w 140"/>
              <a:gd name="T3" fmla="*/ 98830 h 145"/>
              <a:gd name="T4" fmla="*/ 11974 w 140"/>
              <a:gd name="T5" fmla="*/ 127306 h 145"/>
              <a:gd name="T6" fmla="*/ 0 w 140"/>
              <a:gd name="T7" fmla="*/ 180909 h 145"/>
              <a:gd name="T8" fmla="*/ 65859 w 140"/>
              <a:gd name="T9" fmla="*/ 189284 h 145"/>
              <a:gd name="T10" fmla="*/ 85816 w 140"/>
              <a:gd name="T11" fmla="*/ 234512 h 145"/>
              <a:gd name="T12" fmla="*/ 171631 w 140"/>
              <a:gd name="T13" fmla="*/ 242887 h 145"/>
              <a:gd name="T14" fmla="*/ 257447 w 140"/>
              <a:gd name="T15" fmla="*/ 226136 h 145"/>
              <a:gd name="T16" fmla="*/ 257447 w 140"/>
              <a:gd name="T17" fmla="*/ 180909 h 145"/>
              <a:gd name="T18" fmla="*/ 279400 w 140"/>
              <a:gd name="T19" fmla="*/ 162483 h 145"/>
              <a:gd name="T20" fmla="*/ 247469 w 140"/>
              <a:gd name="T21" fmla="*/ 108880 h 145"/>
              <a:gd name="T22" fmla="*/ 215537 w 140"/>
              <a:gd name="T23" fmla="*/ 28476 h 145"/>
              <a:gd name="T24" fmla="*/ 171631 w 140"/>
              <a:gd name="T25" fmla="*/ 0 h 145"/>
              <a:gd name="T26" fmla="*/ 129721 w 140"/>
              <a:gd name="T27" fmla="*/ 28476 h 145"/>
              <a:gd name="T28" fmla="*/ 75837 w 140"/>
              <a:gd name="T29" fmla="*/ 45227 h 145"/>
              <a:gd name="T30" fmla="*/ 75837 w 140"/>
              <a:gd name="T31" fmla="*/ 45227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45"/>
              <a:gd name="T50" fmla="*/ 140 w 140"/>
              <a:gd name="T51" fmla="*/ 145 h 1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45">
                <a:moveTo>
                  <a:pt x="38" y="27"/>
                </a:moveTo>
                <a:lnTo>
                  <a:pt x="27" y="59"/>
                </a:lnTo>
                <a:lnTo>
                  <a:pt x="6" y="76"/>
                </a:lnTo>
                <a:lnTo>
                  <a:pt x="0" y="108"/>
                </a:lnTo>
                <a:lnTo>
                  <a:pt x="33" y="113"/>
                </a:lnTo>
                <a:lnTo>
                  <a:pt x="43" y="140"/>
                </a:lnTo>
                <a:lnTo>
                  <a:pt x="86" y="145"/>
                </a:lnTo>
                <a:lnTo>
                  <a:pt x="129" y="135"/>
                </a:lnTo>
                <a:lnTo>
                  <a:pt x="129" y="108"/>
                </a:lnTo>
                <a:lnTo>
                  <a:pt x="140" y="97"/>
                </a:lnTo>
                <a:lnTo>
                  <a:pt x="124" y="65"/>
                </a:lnTo>
                <a:lnTo>
                  <a:pt x="108" y="17"/>
                </a:lnTo>
                <a:lnTo>
                  <a:pt x="86" y="0"/>
                </a:lnTo>
                <a:lnTo>
                  <a:pt x="65" y="17"/>
                </a:lnTo>
                <a:lnTo>
                  <a:pt x="38" y="27"/>
                </a:lnTo>
                <a:close/>
              </a:path>
            </a:pathLst>
          </a:custGeom>
          <a:solidFill>
            <a:srgbClr val="CFB087"/>
          </a:solidFill>
          <a:ln w="0" cap="sq">
            <a:solidFill>
              <a:srgbClr val="000000"/>
            </a:solidFill>
            <a:prstDash val="solid"/>
            <a:miter lim="800000"/>
            <a:headEnd/>
            <a:tailEnd/>
          </a:ln>
        </p:spPr>
        <p:txBody>
          <a:bodyPr/>
          <a:lstStyle/>
          <a:p>
            <a:endParaRPr lang="it-IT"/>
          </a:p>
        </p:txBody>
      </p:sp>
      <p:sp>
        <p:nvSpPr>
          <p:cNvPr id="272608" name="Oval 82"/>
          <p:cNvSpPr>
            <a:spLocks noChangeArrowheads="1"/>
          </p:cNvSpPr>
          <p:nvPr/>
        </p:nvSpPr>
        <p:spPr bwMode="auto">
          <a:xfrm>
            <a:off x="2589213" y="3984625"/>
            <a:ext cx="95250" cy="80963"/>
          </a:xfrm>
          <a:prstGeom prst="ellipse">
            <a:avLst/>
          </a:prstGeom>
          <a:noFill/>
          <a:ln w="0" cap="sq">
            <a:solidFill>
              <a:srgbClr val="000000"/>
            </a:solidFill>
            <a:miter lim="800000"/>
            <a:headEnd/>
            <a:tailEnd/>
          </a:ln>
        </p:spPr>
        <p:txBody>
          <a:bodyPr/>
          <a:lstStyle/>
          <a:p>
            <a:pPr defTabSz="914400"/>
            <a:endParaRPr lang="it-IT">
              <a:solidFill>
                <a:srgbClr val="000000"/>
              </a:solidFill>
              <a:latin typeface="Arial" charset="0"/>
            </a:endParaRPr>
          </a:p>
        </p:txBody>
      </p:sp>
      <p:sp>
        <p:nvSpPr>
          <p:cNvPr id="272609" name="Oval 83"/>
          <p:cNvSpPr>
            <a:spLocks noChangeArrowheads="1"/>
          </p:cNvSpPr>
          <p:nvPr/>
        </p:nvSpPr>
        <p:spPr bwMode="auto">
          <a:xfrm>
            <a:off x="2609850" y="4013200"/>
            <a:ext cx="41275" cy="34925"/>
          </a:xfrm>
          <a:prstGeom prst="ellipse">
            <a:avLst/>
          </a:prstGeom>
          <a:noFill/>
          <a:ln w="0" cap="sq">
            <a:solidFill>
              <a:srgbClr val="000000"/>
            </a:solidFill>
            <a:miter lim="800000"/>
            <a:headEnd/>
            <a:tailEnd/>
          </a:ln>
        </p:spPr>
        <p:txBody>
          <a:bodyPr/>
          <a:lstStyle/>
          <a:p>
            <a:pPr defTabSz="914400"/>
            <a:endParaRPr lang="it-IT">
              <a:solidFill>
                <a:srgbClr val="000000"/>
              </a:solidFill>
              <a:latin typeface="Arial" charset="0"/>
            </a:endParaRPr>
          </a:p>
        </p:txBody>
      </p:sp>
      <p:sp>
        <p:nvSpPr>
          <p:cNvPr id="272610" name="Oval 84"/>
          <p:cNvSpPr>
            <a:spLocks noChangeArrowheads="1"/>
          </p:cNvSpPr>
          <p:nvPr/>
        </p:nvSpPr>
        <p:spPr bwMode="auto">
          <a:xfrm>
            <a:off x="2490788" y="4568825"/>
            <a:ext cx="98425" cy="80963"/>
          </a:xfrm>
          <a:prstGeom prst="ellipse">
            <a:avLst/>
          </a:prstGeom>
          <a:solidFill>
            <a:srgbClr val="FFFFFF"/>
          </a:solidFill>
          <a:ln w="0" cap="sq">
            <a:solidFill>
              <a:srgbClr val="000000"/>
            </a:solidFill>
            <a:miter lim="800000"/>
            <a:headEnd/>
            <a:tailEnd/>
          </a:ln>
        </p:spPr>
        <p:txBody>
          <a:bodyPr/>
          <a:lstStyle/>
          <a:p>
            <a:pPr defTabSz="914400"/>
            <a:endParaRPr lang="it-IT">
              <a:solidFill>
                <a:srgbClr val="000000"/>
              </a:solidFill>
              <a:latin typeface="Arial" charset="0"/>
            </a:endParaRPr>
          </a:p>
        </p:txBody>
      </p:sp>
      <p:sp>
        <p:nvSpPr>
          <p:cNvPr id="272611" name="Freeform 85"/>
          <p:cNvSpPr>
            <a:spLocks/>
          </p:cNvSpPr>
          <p:nvPr/>
        </p:nvSpPr>
        <p:spPr bwMode="auto">
          <a:xfrm>
            <a:off x="2490788" y="4568825"/>
            <a:ext cx="98425" cy="71438"/>
          </a:xfrm>
          <a:custGeom>
            <a:avLst/>
            <a:gdLst>
              <a:gd name="T0" fmla="*/ 43061 w 48"/>
              <a:gd name="T1" fmla="*/ 0 h 43"/>
              <a:gd name="T2" fmla="*/ 32808 w 48"/>
              <a:gd name="T3" fmla="*/ 28243 h 43"/>
              <a:gd name="T4" fmla="*/ 0 w 48"/>
              <a:gd name="T5" fmla="*/ 28243 h 43"/>
              <a:gd name="T6" fmla="*/ 32808 w 48"/>
              <a:gd name="T7" fmla="*/ 44856 h 43"/>
              <a:gd name="T8" fmla="*/ 20505 w 48"/>
              <a:gd name="T9" fmla="*/ 71438 h 43"/>
              <a:gd name="T10" fmla="*/ 43061 w 48"/>
              <a:gd name="T11" fmla="*/ 63131 h 43"/>
              <a:gd name="T12" fmla="*/ 75869 w 48"/>
              <a:gd name="T13" fmla="*/ 71438 h 43"/>
              <a:gd name="T14" fmla="*/ 65617 w 48"/>
              <a:gd name="T15" fmla="*/ 44856 h 43"/>
              <a:gd name="T16" fmla="*/ 98425 w 48"/>
              <a:gd name="T17" fmla="*/ 28243 h 43"/>
              <a:gd name="T18" fmla="*/ 53314 w 48"/>
              <a:gd name="T19" fmla="*/ 28243 h 43"/>
              <a:gd name="T20" fmla="*/ 43061 w 48"/>
              <a:gd name="T21" fmla="*/ 0 h 43"/>
              <a:gd name="T22" fmla="*/ 43061 w 48"/>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3"/>
              <a:gd name="T38" fmla="*/ 48 w 48"/>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3">
                <a:moveTo>
                  <a:pt x="21" y="0"/>
                </a:moveTo>
                <a:lnTo>
                  <a:pt x="16" y="17"/>
                </a:lnTo>
                <a:lnTo>
                  <a:pt x="0" y="17"/>
                </a:lnTo>
                <a:lnTo>
                  <a:pt x="16" y="27"/>
                </a:lnTo>
                <a:lnTo>
                  <a:pt x="10" y="43"/>
                </a:lnTo>
                <a:lnTo>
                  <a:pt x="21" y="38"/>
                </a:lnTo>
                <a:lnTo>
                  <a:pt x="37" y="43"/>
                </a:lnTo>
                <a:lnTo>
                  <a:pt x="32" y="27"/>
                </a:lnTo>
                <a:lnTo>
                  <a:pt x="48" y="17"/>
                </a:lnTo>
                <a:lnTo>
                  <a:pt x="26" y="17"/>
                </a:lnTo>
                <a:lnTo>
                  <a:pt x="21" y="0"/>
                </a:lnTo>
                <a:close/>
              </a:path>
            </a:pathLst>
          </a:custGeom>
          <a:solidFill>
            <a:srgbClr val="000000"/>
          </a:solidFill>
          <a:ln w="9525">
            <a:noFill/>
            <a:round/>
            <a:headEnd/>
            <a:tailEnd/>
          </a:ln>
        </p:spPr>
        <p:txBody>
          <a:bodyPr/>
          <a:lstStyle/>
          <a:p>
            <a:endParaRPr lang="it-IT"/>
          </a:p>
        </p:txBody>
      </p:sp>
      <p:sp>
        <p:nvSpPr>
          <p:cNvPr id="272612" name="Oval 86"/>
          <p:cNvSpPr>
            <a:spLocks noChangeArrowheads="1"/>
          </p:cNvSpPr>
          <p:nvPr/>
        </p:nvSpPr>
        <p:spPr bwMode="auto">
          <a:xfrm>
            <a:off x="2524125" y="4595813"/>
            <a:ext cx="31750" cy="26987"/>
          </a:xfrm>
          <a:prstGeom prst="ellipse">
            <a:avLst/>
          </a:prstGeom>
          <a:solidFill>
            <a:srgbClr val="FFFFFF"/>
          </a:solidFill>
          <a:ln w="9525">
            <a:noFill/>
            <a:round/>
            <a:headEnd/>
            <a:tailEnd/>
          </a:ln>
        </p:spPr>
        <p:txBody>
          <a:bodyPr/>
          <a:lstStyle/>
          <a:p>
            <a:pPr defTabSz="914400"/>
            <a:endParaRPr lang="it-IT">
              <a:solidFill>
                <a:srgbClr val="000000"/>
              </a:solidFill>
              <a:latin typeface="Arial" charset="0"/>
            </a:endParaRPr>
          </a:p>
        </p:txBody>
      </p:sp>
      <p:sp>
        <p:nvSpPr>
          <p:cNvPr id="272613" name="Oval 87"/>
          <p:cNvSpPr>
            <a:spLocks noChangeArrowheads="1"/>
          </p:cNvSpPr>
          <p:nvPr/>
        </p:nvSpPr>
        <p:spPr bwMode="auto">
          <a:xfrm>
            <a:off x="2533650" y="4603750"/>
            <a:ext cx="11113" cy="9525"/>
          </a:xfrm>
          <a:prstGeom prst="ellipse">
            <a:avLst/>
          </a:prstGeom>
          <a:solidFill>
            <a:srgbClr val="000000"/>
          </a:solidFill>
          <a:ln w="9525">
            <a:noFill/>
            <a:round/>
            <a:headEnd/>
            <a:tailEnd/>
          </a:ln>
        </p:spPr>
        <p:txBody>
          <a:bodyPr/>
          <a:lstStyle/>
          <a:p>
            <a:pPr defTabSz="914400"/>
            <a:endParaRPr lang="it-IT">
              <a:solidFill>
                <a:srgbClr val="000000"/>
              </a:solidFill>
              <a:latin typeface="Arial" charset="0"/>
            </a:endParaRPr>
          </a:p>
        </p:txBody>
      </p:sp>
      <p:sp>
        <p:nvSpPr>
          <p:cNvPr id="272614" name="Oval 88"/>
          <p:cNvSpPr>
            <a:spLocks noChangeArrowheads="1"/>
          </p:cNvSpPr>
          <p:nvPr/>
        </p:nvSpPr>
        <p:spPr bwMode="auto">
          <a:xfrm>
            <a:off x="2427288" y="3024188"/>
            <a:ext cx="96837" cy="80962"/>
          </a:xfrm>
          <a:prstGeom prst="ellipse">
            <a:avLst/>
          </a:prstGeom>
          <a:noFill/>
          <a:ln w="0" cap="sq">
            <a:solidFill>
              <a:srgbClr val="000000"/>
            </a:solidFill>
            <a:miter lim="800000"/>
            <a:headEnd/>
            <a:tailEnd/>
          </a:ln>
        </p:spPr>
        <p:txBody>
          <a:bodyPr/>
          <a:lstStyle/>
          <a:p>
            <a:pPr defTabSz="914400"/>
            <a:endParaRPr lang="it-IT">
              <a:solidFill>
                <a:srgbClr val="000000"/>
              </a:solidFill>
              <a:latin typeface="Arial" charset="0"/>
            </a:endParaRPr>
          </a:p>
        </p:txBody>
      </p:sp>
      <p:sp>
        <p:nvSpPr>
          <p:cNvPr id="272615" name="Oval 89"/>
          <p:cNvSpPr>
            <a:spLocks noChangeArrowheads="1"/>
          </p:cNvSpPr>
          <p:nvPr/>
        </p:nvSpPr>
        <p:spPr bwMode="auto">
          <a:xfrm>
            <a:off x="2447925" y="3043238"/>
            <a:ext cx="53975" cy="44450"/>
          </a:xfrm>
          <a:prstGeom prst="ellipse">
            <a:avLst/>
          </a:prstGeom>
          <a:solidFill>
            <a:srgbClr val="000000"/>
          </a:solidFill>
          <a:ln w="0" cap="sq">
            <a:solidFill>
              <a:srgbClr val="000000"/>
            </a:solidFill>
            <a:miter lim="800000"/>
            <a:headEnd/>
            <a:tailEnd/>
          </a:ln>
        </p:spPr>
        <p:txBody>
          <a:bodyPr/>
          <a:lstStyle/>
          <a:p>
            <a:pPr defTabSz="914400"/>
            <a:endParaRPr lang="it-IT">
              <a:solidFill>
                <a:srgbClr val="000000"/>
              </a:solidFill>
              <a:latin typeface="Arial" charset="0"/>
            </a:endParaRPr>
          </a:p>
        </p:txBody>
      </p:sp>
      <p:sp>
        <p:nvSpPr>
          <p:cNvPr id="272616" name="Oval 90"/>
          <p:cNvSpPr>
            <a:spLocks noChangeArrowheads="1"/>
          </p:cNvSpPr>
          <p:nvPr/>
        </p:nvSpPr>
        <p:spPr bwMode="auto">
          <a:xfrm>
            <a:off x="3165475" y="2451100"/>
            <a:ext cx="85725" cy="79375"/>
          </a:xfrm>
          <a:prstGeom prst="ellipse">
            <a:avLst/>
          </a:prstGeom>
          <a:solidFill>
            <a:srgbClr val="FFFFFF"/>
          </a:solidFill>
          <a:ln w="0" cap="sq">
            <a:solidFill>
              <a:srgbClr val="000000"/>
            </a:solidFill>
            <a:miter lim="800000"/>
            <a:headEnd/>
            <a:tailEnd/>
          </a:ln>
        </p:spPr>
        <p:txBody>
          <a:bodyPr/>
          <a:lstStyle/>
          <a:p>
            <a:pPr defTabSz="914400"/>
            <a:endParaRPr lang="it-IT">
              <a:solidFill>
                <a:srgbClr val="000000"/>
              </a:solidFill>
              <a:latin typeface="Arial" charset="0"/>
            </a:endParaRPr>
          </a:p>
        </p:txBody>
      </p:sp>
      <p:sp>
        <p:nvSpPr>
          <p:cNvPr id="272617" name="Freeform 91"/>
          <p:cNvSpPr>
            <a:spLocks/>
          </p:cNvSpPr>
          <p:nvPr/>
        </p:nvSpPr>
        <p:spPr bwMode="auto">
          <a:xfrm>
            <a:off x="3165475" y="2451100"/>
            <a:ext cx="85725" cy="71438"/>
          </a:xfrm>
          <a:custGeom>
            <a:avLst/>
            <a:gdLst>
              <a:gd name="T0" fmla="*/ 43859 w 43"/>
              <a:gd name="T1" fmla="*/ 0 h 43"/>
              <a:gd name="T2" fmla="*/ 31898 w 43"/>
              <a:gd name="T3" fmla="*/ 26582 h 43"/>
              <a:gd name="T4" fmla="*/ 0 w 43"/>
              <a:gd name="T5" fmla="*/ 26582 h 43"/>
              <a:gd name="T6" fmla="*/ 21930 w 43"/>
              <a:gd name="T7" fmla="*/ 44856 h 43"/>
              <a:gd name="T8" fmla="*/ 11962 w 43"/>
              <a:gd name="T9" fmla="*/ 71438 h 43"/>
              <a:gd name="T10" fmla="*/ 43859 w 43"/>
              <a:gd name="T11" fmla="*/ 53163 h 43"/>
              <a:gd name="T12" fmla="*/ 75757 w 43"/>
              <a:gd name="T13" fmla="*/ 71438 h 43"/>
              <a:gd name="T14" fmla="*/ 63795 w 43"/>
              <a:gd name="T15" fmla="*/ 44856 h 43"/>
              <a:gd name="T16" fmla="*/ 85725 w 43"/>
              <a:gd name="T17" fmla="*/ 26582 h 43"/>
              <a:gd name="T18" fmla="*/ 53827 w 43"/>
              <a:gd name="T19" fmla="*/ 26582 h 43"/>
              <a:gd name="T20" fmla="*/ 43859 w 43"/>
              <a:gd name="T21" fmla="*/ 0 h 43"/>
              <a:gd name="T22" fmla="*/ 43859 w 4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43"/>
              <a:gd name="T38" fmla="*/ 43 w 4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43">
                <a:moveTo>
                  <a:pt x="22" y="0"/>
                </a:moveTo>
                <a:lnTo>
                  <a:pt x="16" y="16"/>
                </a:lnTo>
                <a:lnTo>
                  <a:pt x="0" y="16"/>
                </a:lnTo>
                <a:lnTo>
                  <a:pt x="11" y="27"/>
                </a:lnTo>
                <a:lnTo>
                  <a:pt x="6" y="43"/>
                </a:lnTo>
                <a:lnTo>
                  <a:pt x="22" y="32"/>
                </a:lnTo>
                <a:lnTo>
                  <a:pt x="38" y="43"/>
                </a:lnTo>
                <a:lnTo>
                  <a:pt x="32" y="27"/>
                </a:lnTo>
                <a:lnTo>
                  <a:pt x="43" y="16"/>
                </a:lnTo>
                <a:lnTo>
                  <a:pt x="27" y="16"/>
                </a:lnTo>
                <a:lnTo>
                  <a:pt x="22" y="0"/>
                </a:lnTo>
                <a:close/>
              </a:path>
            </a:pathLst>
          </a:custGeom>
          <a:solidFill>
            <a:srgbClr val="000000"/>
          </a:solidFill>
          <a:ln w="9525">
            <a:noFill/>
            <a:round/>
            <a:headEnd/>
            <a:tailEnd/>
          </a:ln>
        </p:spPr>
        <p:txBody>
          <a:bodyPr/>
          <a:lstStyle/>
          <a:p>
            <a:endParaRPr lang="it-IT"/>
          </a:p>
        </p:txBody>
      </p:sp>
      <p:sp>
        <p:nvSpPr>
          <p:cNvPr id="272618" name="Oval 92"/>
          <p:cNvSpPr>
            <a:spLocks noChangeArrowheads="1"/>
          </p:cNvSpPr>
          <p:nvPr/>
        </p:nvSpPr>
        <p:spPr bwMode="auto">
          <a:xfrm>
            <a:off x="3195638" y="2478088"/>
            <a:ext cx="23812" cy="17462"/>
          </a:xfrm>
          <a:prstGeom prst="ellipse">
            <a:avLst/>
          </a:prstGeom>
          <a:solidFill>
            <a:srgbClr val="FFFFFF"/>
          </a:solidFill>
          <a:ln w="9525">
            <a:noFill/>
            <a:round/>
            <a:headEnd/>
            <a:tailEnd/>
          </a:ln>
        </p:spPr>
        <p:txBody>
          <a:bodyPr/>
          <a:lstStyle/>
          <a:p>
            <a:pPr defTabSz="914400"/>
            <a:endParaRPr lang="it-IT">
              <a:solidFill>
                <a:srgbClr val="000000"/>
              </a:solidFill>
              <a:latin typeface="Arial" charset="0"/>
            </a:endParaRPr>
          </a:p>
        </p:txBody>
      </p:sp>
      <p:sp>
        <p:nvSpPr>
          <p:cNvPr id="272619" name="Oval 93"/>
          <p:cNvSpPr>
            <a:spLocks noChangeArrowheads="1"/>
          </p:cNvSpPr>
          <p:nvPr/>
        </p:nvSpPr>
        <p:spPr bwMode="auto">
          <a:xfrm>
            <a:off x="4427538" y="6310313"/>
            <a:ext cx="95250" cy="80962"/>
          </a:xfrm>
          <a:prstGeom prst="ellipse">
            <a:avLst/>
          </a:prstGeom>
          <a:solidFill>
            <a:srgbClr val="FFFFFF"/>
          </a:solidFill>
          <a:ln w="0" cap="sq">
            <a:solidFill>
              <a:srgbClr val="000000"/>
            </a:solidFill>
            <a:miter lim="800000"/>
            <a:headEnd/>
            <a:tailEnd/>
          </a:ln>
        </p:spPr>
        <p:txBody>
          <a:bodyPr/>
          <a:lstStyle/>
          <a:p>
            <a:pPr defTabSz="914400"/>
            <a:endParaRPr lang="it-IT">
              <a:solidFill>
                <a:srgbClr val="000000"/>
              </a:solidFill>
              <a:latin typeface="Arial" charset="0"/>
            </a:endParaRPr>
          </a:p>
        </p:txBody>
      </p:sp>
      <p:sp>
        <p:nvSpPr>
          <p:cNvPr id="272620" name="Freeform 94"/>
          <p:cNvSpPr>
            <a:spLocks/>
          </p:cNvSpPr>
          <p:nvPr/>
        </p:nvSpPr>
        <p:spPr bwMode="auto">
          <a:xfrm>
            <a:off x="4438650" y="6310313"/>
            <a:ext cx="84138" cy="71437"/>
          </a:xfrm>
          <a:custGeom>
            <a:avLst/>
            <a:gdLst>
              <a:gd name="T0" fmla="*/ 43047 w 43"/>
              <a:gd name="T1" fmla="*/ 0 h 43"/>
              <a:gd name="T2" fmla="*/ 31307 w 43"/>
              <a:gd name="T3" fmla="*/ 26581 h 43"/>
              <a:gd name="T4" fmla="*/ 0 w 43"/>
              <a:gd name="T5" fmla="*/ 26581 h 43"/>
              <a:gd name="T6" fmla="*/ 21524 w 43"/>
              <a:gd name="T7" fmla="*/ 44856 h 43"/>
              <a:gd name="T8" fmla="*/ 9783 w 43"/>
              <a:gd name="T9" fmla="*/ 71437 h 43"/>
              <a:gd name="T10" fmla="*/ 43047 w 43"/>
              <a:gd name="T11" fmla="*/ 54824 h 43"/>
              <a:gd name="T12" fmla="*/ 62614 w 43"/>
              <a:gd name="T13" fmla="*/ 71437 h 43"/>
              <a:gd name="T14" fmla="*/ 52831 w 43"/>
              <a:gd name="T15" fmla="*/ 44856 h 43"/>
              <a:gd name="T16" fmla="*/ 84138 w 43"/>
              <a:gd name="T17" fmla="*/ 26581 h 43"/>
              <a:gd name="T18" fmla="*/ 52831 w 43"/>
              <a:gd name="T19" fmla="*/ 26581 h 43"/>
              <a:gd name="T20" fmla="*/ 43047 w 43"/>
              <a:gd name="T21" fmla="*/ 0 h 43"/>
              <a:gd name="T22" fmla="*/ 43047 w 4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43"/>
              <a:gd name="T38" fmla="*/ 43 w 4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43">
                <a:moveTo>
                  <a:pt x="22" y="0"/>
                </a:moveTo>
                <a:lnTo>
                  <a:pt x="16" y="16"/>
                </a:lnTo>
                <a:lnTo>
                  <a:pt x="0" y="16"/>
                </a:lnTo>
                <a:lnTo>
                  <a:pt x="11" y="27"/>
                </a:lnTo>
                <a:lnTo>
                  <a:pt x="5" y="43"/>
                </a:lnTo>
                <a:lnTo>
                  <a:pt x="22" y="33"/>
                </a:lnTo>
                <a:lnTo>
                  <a:pt x="32" y="43"/>
                </a:lnTo>
                <a:lnTo>
                  <a:pt x="27" y="27"/>
                </a:lnTo>
                <a:lnTo>
                  <a:pt x="43" y="16"/>
                </a:lnTo>
                <a:lnTo>
                  <a:pt x="27" y="16"/>
                </a:lnTo>
                <a:lnTo>
                  <a:pt x="22" y="0"/>
                </a:lnTo>
                <a:close/>
              </a:path>
            </a:pathLst>
          </a:custGeom>
          <a:solidFill>
            <a:srgbClr val="000000"/>
          </a:solidFill>
          <a:ln w="9525">
            <a:noFill/>
            <a:round/>
            <a:headEnd/>
            <a:tailEnd/>
          </a:ln>
        </p:spPr>
        <p:txBody>
          <a:bodyPr/>
          <a:lstStyle/>
          <a:p>
            <a:endParaRPr lang="it-IT"/>
          </a:p>
        </p:txBody>
      </p:sp>
      <p:sp>
        <p:nvSpPr>
          <p:cNvPr id="272621" name="Oval 95"/>
          <p:cNvSpPr>
            <a:spLocks noChangeArrowheads="1"/>
          </p:cNvSpPr>
          <p:nvPr/>
        </p:nvSpPr>
        <p:spPr bwMode="auto">
          <a:xfrm>
            <a:off x="4459288" y="6337300"/>
            <a:ext cx="33337" cy="26988"/>
          </a:xfrm>
          <a:prstGeom prst="ellipse">
            <a:avLst/>
          </a:prstGeom>
          <a:solidFill>
            <a:srgbClr val="FFFFFF"/>
          </a:solidFill>
          <a:ln w="9525">
            <a:noFill/>
            <a:round/>
            <a:headEnd/>
            <a:tailEnd/>
          </a:ln>
        </p:spPr>
        <p:txBody>
          <a:bodyPr/>
          <a:lstStyle/>
          <a:p>
            <a:pPr defTabSz="914400"/>
            <a:endParaRPr lang="it-IT">
              <a:solidFill>
                <a:srgbClr val="000000"/>
              </a:solidFill>
              <a:latin typeface="Arial" charset="0"/>
            </a:endParaRPr>
          </a:p>
        </p:txBody>
      </p:sp>
      <p:sp>
        <p:nvSpPr>
          <p:cNvPr id="272622" name="Freeform 96"/>
          <p:cNvSpPr>
            <a:spLocks/>
          </p:cNvSpPr>
          <p:nvPr/>
        </p:nvSpPr>
        <p:spPr bwMode="auto">
          <a:xfrm>
            <a:off x="641350" y="1122363"/>
            <a:ext cx="4824413" cy="5429250"/>
          </a:xfrm>
          <a:custGeom>
            <a:avLst/>
            <a:gdLst>
              <a:gd name="T0" fmla="*/ 4780518 w 2418"/>
              <a:gd name="T1" fmla="*/ 197366 h 3246"/>
              <a:gd name="T2" fmla="*/ 4674772 w 2418"/>
              <a:gd name="T3" fmla="*/ 690783 h 3246"/>
              <a:gd name="T4" fmla="*/ 4353544 w 2418"/>
              <a:gd name="T5" fmla="*/ 871423 h 3246"/>
              <a:gd name="T6" fmla="*/ 4299674 w 2418"/>
              <a:gd name="T7" fmla="*/ 970106 h 3246"/>
              <a:gd name="T8" fmla="*/ 4439338 w 2418"/>
              <a:gd name="T9" fmla="*/ 1103914 h 3246"/>
              <a:gd name="T10" fmla="*/ 4630878 w 2418"/>
              <a:gd name="T11" fmla="*/ 1167473 h 3246"/>
              <a:gd name="T12" fmla="*/ 4684748 w 2418"/>
              <a:gd name="T13" fmla="*/ 1408327 h 3246"/>
              <a:gd name="T14" fmla="*/ 4557055 w 2418"/>
              <a:gd name="T15" fmla="*/ 1543807 h 3246"/>
              <a:gd name="T16" fmla="*/ 4353544 w 2418"/>
              <a:gd name="T17" fmla="*/ 1677615 h 3246"/>
              <a:gd name="T18" fmla="*/ 4417391 w 2418"/>
              <a:gd name="T19" fmla="*/ 1786334 h 3246"/>
              <a:gd name="T20" fmla="*/ 4235827 w 2418"/>
              <a:gd name="T21" fmla="*/ 1911779 h 3246"/>
              <a:gd name="T22" fmla="*/ 3958492 w 2418"/>
              <a:gd name="T23" fmla="*/ 2010462 h 3246"/>
              <a:gd name="T24" fmla="*/ 3733034 w 2418"/>
              <a:gd name="T25" fmla="*/ 1946903 h 3246"/>
              <a:gd name="T26" fmla="*/ 3593369 w 2418"/>
              <a:gd name="T27" fmla="*/ 2045586 h 3246"/>
              <a:gd name="T28" fmla="*/ 3743010 w 2418"/>
              <a:gd name="T29" fmla="*/ 2314874 h 3246"/>
              <a:gd name="T30" fmla="*/ 3882674 w 2418"/>
              <a:gd name="T31" fmla="*/ 2567437 h 3246"/>
              <a:gd name="T32" fmla="*/ 3818828 w 2418"/>
              <a:gd name="T33" fmla="*/ 2962169 h 3246"/>
              <a:gd name="T34" fmla="*/ 3551470 w 2418"/>
              <a:gd name="T35" fmla="*/ 3149500 h 3246"/>
              <a:gd name="T36" fmla="*/ 3743010 w 2418"/>
              <a:gd name="T37" fmla="*/ 3356902 h 3246"/>
              <a:gd name="T38" fmla="*/ 3637264 w 2418"/>
              <a:gd name="T39" fmla="*/ 3554269 h 3246"/>
              <a:gd name="T40" fmla="*/ 3796880 w 2418"/>
              <a:gd name="T41" fmla="*/ 3679714 h 3246"/>
              <a:gd name="T42" fmla="*/ 3860727 w 2418"/>
              <a:gd name="T43" fmla="*/ 3823557 h 3246"/>
              <a:gd name="T44" fmla="*/ 4010367 w 2418"/>
              <a:gd name="T45" fmla="*/ 3975764 h 3246"/>
              <a:gd name="T46" fmla="*/ 4086186 w 2418"/>
              <a:gd name="T47" fmla="*/ 4164767 h 3246"/>
              <a:gd name="T48" fmla="*/ 3892650 w 2418"/>
              <a:gd name="T49" fmla="*/ 4280176 h 3246"/>
              <a:gd name="T50" fmla="*/ 3818828 w 2418"/>
              <a:gd name="T51" fmla="*/ 4415656 h 3246"/>
              <a:gd name="T52" fmla="*/ 3924574 w 2418"/>
              <a:gd name="T53" fmla="*/ 4802026 h 3246"/>
              <a:gd name="T54" fmla="*/ 4150033 w 2418"/>
              <a:gd name="T55" fmla="*/ 4863912 h 3246"/>
              <a:gd name="T56" fmla="*/ 4191932 w 2418"/>
              <a:gd name="T57" fmla="*/ 5042880 h 3246"/>
              <a:gd name="T58" fmla="*/ 4054262 w 2418"/>
              <a:gd name="T59" fmla="*/ 5322204 h 3246"/>
              <a:gd name="T60" fmla="*/ 3796880 w 2418"/>
              <a:gd name="T61" fmla="*/ 5420887 h 3246"/>
              <a:gd name="T62" fmla="*/ 3551470 w 2418"/>
              <a:gd name="T63" fmla="*/ 5357328 h 3246"/>
              <a:gd name="T64" fmla="*/ 3316035 w 2418"/>
              <a:gd name="T65" fmla="*/ 5295442 h 3246"/>
              <a:gd name="T66" fmla="*/ 3134472 w 2418"/>
              <a:gd name="T67" fmla="*/ 5367364 h 3246"/>
              <a:gd name="T68" fmla="*/ 3038702 w 2418"/>
              <a:gd name="T69" fmla="*/ 5213485 h 3246"/>
              <a:gd name="T70" fmla="*/ 2930960 w 2418"/>
              <a:gd name="T71" fmla="*/ 5114802 h 3246"/>
              <a:gd name="T72" fmla="*/ 2653627 w 2418"/>
              <a:gd name="T73" fmla="*/ 4989357 h 3246"/>
              <a:gd name="T74" fmla="*/ 2460091 w 2418"/>
              <a:gd name="T75" fmla="*/ 4855549 h 3246"/>
              <a:gd name="T76" fmla="*/ 2438144 w 2418"/>
              <a:gd name="T77" fmla="*/ 4559500 h 3246"/>
              <a:gd name="T78" fmla="*/ 2246604 w 2418"/>
              <a:gd name="T79" fmla="*/ 4658183 h 3246"/>
              <a:gd name="T80" fmla="*/ 1701912 w 2418"/>
              <a:gd name="T81" fmla="*/ 4648147 h 3246"/>
              <a:gd name="T82" fmla="*/ 1701912 w 2418"/>
              <a:gd name="T83" fmla="*/ 4370496 h 3246"/>
              <a:gd name="T84" fmla="*/ 1380684 w 2418"/>
              <a:gd name="T85" fmla="*/ 4181493 h 3246"/>
              <a:gd name="T86" fmla="*/ 1167197 w 2418"/>
              <a:gd name="T87" fmla="*/ 4039322 h 3246"/>
              <a:gd name="T88" fmla="*/ 814045 w 2418"/>
              <a:gd name="T89" fmla="*/ 3940639 h 3246"/>
              <a:gd name="T90" fmla="*/ 696328 w 2418"/>
              <a:gd name="T91" fmla="*/ 3671351 h 3246"/>
              <a:gd name="T92" fmla="*/ 492816 w 2418"/>
              <a:gd name="T93" fmla="*/ 3527508 h 3246"/>
              <a:gd name="T94" fmla="*/ 247406 w 2418"/>
              <a:gd name="T95" fmla="*/ 3599429 h 3246"/>
              <a:gd name="T96" fmla="*/ 31923 w 2418"/>
              <a:gd name="T97" fmla="*/ 3311742 h 3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8"/>
              <a:gd name="T148" fmla="*/ 0 h 3246"/>
              <a:gd name="T149" fmla="*/ 2418 w 2418"/>
              <a:gd name="T150" fmla="*/ 3246 h 3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8" h="3246">
                <a:moveTo>
                  <a:pt x="2407" y="0"/>
                </a:moveTo>
                <a:lnTo>
                  <a:pt x="2412" y="43"/>
                </a:lnTo>
                <a:lnTo>
                  <a:pt x="2396" y="86"/>
                </a:lnTo>
                <a:lnTo>
                  <a:pt x="2396" y="118"/>
                </a:lnTo>
                <a:lnTo>
                  <a:pt x="2418" y="204"/>
                </a:lnTo>
                <a:lnTo>
                  <a:pt x="2418" y="236"/>
                </a:lnTo>
                <a:lnTo>
                  <a:pt x="2348" y="322"/>
                </a:lnTo>
                <a:lnTo>
                  <a:pt x="2343" y="413"/>
                </a:lnTo>
                <a:lnTo>
                  <a:pt x="2327" y="515"/>
                </a:lnTo>
                <a:lnTo>
                  <a:pt x="2316" y="531"/>
                </a:lnTo>
                <a:lnTo>
                  <a:pt x="2262" y="521"/>
                </a:lnTo>
                <a:lnTo>
                  <a:pt x="2182" y="521"/>
                </a:lnTo>
                <a:lnTo>
                  <a:pt x="2166" y="558"/>
                </a:lnTo>
                <a:lnTo>
                  <a:pt x="2187" y="580"/>
                </a:lnTo>
                <a:lnTo>
                  <a:pt x="2176" y="601"/>
                </a:lnTo>
                <a:lnTo>
                  <a:pt x="2155" y="580"/>
                </a:lnTo>
                <a:lnTo>
                  <a:pt x="2166" y="612"/>
                </a:lnTo>
                <a:lnTo>
                  <a:pt x="2166" y="655"/>
                </a:lnTo>
                <a:lnTo>
                  <a:pt x="2198" y="665"/>
                </a:lnTo>
                <a:lnTo>
                  <a:pt x="2225" y="660"/>
                </a:lnTo>
                <a:lnTo>
                  <a:pt x="2262" y="682"/>
                </a:lnTo>
                <a:lnTo>
                  <a:pt x="2284" y="682"/>
                </a:lnTo>
                <a:lnTo>
                  <a:pt x="2316" y="655"/>
                </a:lnTo>
                <a:lnTo>
                  <a:pt x="2321" y="698"/>
                </a:lnTo>
                <a:lnTo>
                  <a:pt x="2343" y="724"/>
                </a:lnTo>
                <a:lnTo>
                  <a:pt x="2343" y="789"/>
                </a:lnTo>
                <a:lnTo>
                  <a:pt x="2327" y="821"/>
                </a:lnTo>
                <a:lnTo>
                  <a:pt x="2348" y="842"/>
                </a:lnTo>
                <a:lnTo>
                  <a:pt x="2343" y="869"/>
                </a:lnTo>
                <a:lnTo>
                  <a:pt x="2294" y="885"/>
                </a:lnTo>
                <a:lnTo>
                  <a:pt x="2273" y="912"/>
                </a:lnTo>
                <a:lnTo>
                  <a:pt x="2284" y="923"/>
                </a:lnTo>
                <a:lnTo>
                  <a:pt x="2246" y="944"/>
                </a:lnTo>
                <a:lnTo>
                  <a:pt x="2230" y="966"/>
                </a:lnTo>
                <a:lnTo>
                  <a:pt x="2187" y="977"/>
                </a:lnTo>
                <a:lnTo>
                  <a:pt x="2182" y="1003"/>
                </a:lnTo>
                <a:lnTo>
                  <a:pt x="2150" y="1020"/>
                </a:lnTo>
                <a:lnTo>
                  <a:pt x="2128" y="1041"/>
                </a:lnTo>
                <a:lnTo>
                  <a:pt x="2182" y="1046"/>
                </a:lnTo>
                <a:lnTo>
                  <a:pt x="2214" y="1068"/>
                </a:lnTo>
                <a:lnTo>
                  <a:pt x="2225" y="1105"/>
                </a:lnTo>
                <a:lnTo>
                  <a:pt x="2187" y="1154"/>
                </a:lnTo>
                <a:lnTo>
                  <a:pt x="2160" y="1121"/>
                </a:lnTo>
                <a:lnTo>
                  <a:pt x="2123" y="1143"/>
                </a:lnTo>
                <a:lnTo>
                  <a:pt x="2080" y="1191"/>
                </a:lnTo>
                <a:lnTo>
                  <a:pt x="2042" y="1186"/>
                </a:lnTo>
                <a:lnTo>
                  <a:pt x="2021" y="1202"/>
                </a:lnTo>
                <a:lnTo>
                  <a:pt x="1984" y="1202"/>
                </a:lnTo>
                <a:lnTo>
                  <a:pt x="1967" y="1164"/>
                </a:lnTo>
                <a:lnTo>
                  <a:pt x="1941" y="1170"/>
                </a:lnTo>
                <a:lnTo>
                  <a:pt x="1887" y="1159"/>
                </a:lnTo>
                <a:lnTo>
                  <a:pt x="1871" y="1164"/>
                </a:lnTo>
                <a:lnTo>
                  <a:pt x="1892" y="1202"/>
                </a:lnTo>
                <a:lnTo>
                  <a:pt x="1844" y="1207"/>
                </a:lnTo>
                <a:lnTo>
                  <a:pt x="1807" y="1207"/>
                </a:lnTo>
                <a:lnTo>
                  <a:pt x="1801" y="1223"/>
                </a:lnTo>
                <a:lnTo>
                  <a:pt x="1807" y="1272"/>
                </a:lnTo>
                <a:lnTo>
                  <a:pt x="1839" y="1320"/>
                </a:lnTo>
                <a:lnTo>
                  <a:pt x="1839" y="1352"/>
                </a:lnTo>
                <a:lnTo>
                  <a:pt x="1876" y="1384"/>
                </a:lnTo>
                <a:lnTo>
                  <a:pt x="1876" y="1411"/>
                </a:lnTo>
                <a:lnTo>
                  <a:pt x="1903" y="1438"/>
                </a:lnTo>
                <a:lnTo>
                  <a:pt x="1908" y="1481"/>
                </a:lnTo>
                <a:lnTo>
                  <a:pt x="1946" y="1535"/>
                </a:lnTo>
                <a:lnTo>
                  <a:pt x="1930" y="1626"/>
                </a:lnTo>
                <a:lnTo>
                  <a:pt x="1876" y="1712"/>
                </a:lnTo>
                <a:lnTo>
                  <a:pt x="1866" y="1776"/>
                </a:lnTo>
                <a:lnTo>
                  <a:pt x="1914" y="1771"/>
                </a:lnTo>
                <a:lnTo>
                  <a:pt x="1898" y="1808"/>
                </a:lnTo>
                <a:lnTo>
                  <a:pt x="1850" y="1835"/>
                </a:lnTo>
                <a:lnTo>
                  <a:pt x="1812" y="1883"/>
                </a:lnTo>
                <a:lnTo>
                  <a:pt x="1780" y="1883"/>
                </a:lnTo>
                <a:lnTo>
                  <a:pt x="1785" y="1926"/>
                </a:lnTo>
                <a:lnTo>
                  <a:pt x="1833" y="1948"/>
                </a:lnTo>
                <a:lnTo>
                  <a:pt x="1833" y="1985"/>
                </a:lnTo>
                <a:lnTo>
                  <a:pt x="1876" y="2007"/>
                </a:lnTo>
                <a:lnTo>
                  <a:pt x="1866" y="2050"/>
                </a:lnTo>
                <a:lnTo>
                  <a:pt x="1844" y="2071"/>
                </a:lnTo>
                <a:lnTo>
                  <a:pt x="1833" y="2103"/>
                </a:lnTo>
                <a:lnTo>
                  <a:pt x="1823" y="2125"/>
                </a:lnTo>
                <a:lnTo>
                  <a:pt x="1844" y="2136"/>
                </a:lnTo>
                <a:lnTo>
                  <a:pt x="1850" y="2157"/>
                </a:lnTo>
                <a:lnTo>
                  <a:pt x="1892" y="2162"/>
                </a:lnTo>
                <a:lnTo>
                  <a:pt x="1903" y="2200"/>
                </a:lnTo>
                <a:lnTo>
                  <a:pt x="1919" y="2232"/>
                </a:lnTo>
                <a:lnTo>
                  <a:pt x="1967" y="2237"/>
                </a:lnTo>
                <a:lnTo>
                  <a:pt x="1967" y="2254"/>
                </a:lnTo>
                <a:lnTo>
                  <a:pt x="1935" y="2286"/>
                </a:lnTo>
                <a:lnTo>
                  <a:pt x="1919" y="2313"/>
                </a:lnTo>
                <a:lnTo>
                  <a:pt x="1935" y="2339"/>
                </a:lnTo>
                <a:lnTo>
                  <a:pt x="2005" y="2339"/>
                </a:lnTo>
                <a:lnTo>
                  <a:pt x="2010" y="2377"/>
                </a:lnTo>
                <a:lnTo>
                  <a:pt x="2026" y="2398"/>
                </a:lnTo>
                <a:lnTo>
                  <a:pt x="2026" y="2441"/>
                </a:lnTo>
                <a:lnTo>
                  <a:pt x="2032" y="2468"/>
                </a:lnTo>
                <a:lnTo>
                  <a:pt x="2048" y="2490"/>
                </a:lnTo>
                <a:lnTo>
                  <a:pt x="2037" y="2511"/>
                </a:lnTo>
                <a:lnTo>
                  <a:pt x="1994" y="2511"/>
                </a:lnTo>
                <a:lnTo>
                  <a:pt x="1978" y="2559"/>
                </a:lnTo>
                <a:lnTo>
                  <a:pt x="1951" y="2559"/>
                </a:lnTo>
                <a:lnTo>
                  <a:pt x="1930" y="2586"/>
                </a:lnTo>
                <a:lnTo>
                  <a:pt x="1935" y="2613"/>
                </a:lnTo>
                <a:lnTo>
                  <a:pt x="1925" y="2629"/>
                </a:lnTo>
                <a:lnTo>
                  <a:pt x="1914" y="2640"/>
                </a:lnTo>
                <a:lnTo>
                  <a:pt x="1908" y="2677"/>
                </a:lnTo>
                <a:lnTo>
                  <a:pt x="1914" y="2769"/>
                </a:lnTo>
                <a:lnTo>
                  <a:pt x="1967" y="2844"/>
                </a:lnTo>
                <a:lnTo>
                  <a:pt x="1967" y="2871"/>
                </a:lnTo>
                <a:lnTo>
                  <a:pt x="1989" y="2887"/>
                </a:lnTo>
                <a:lnTo>
                  <a:pt x="2032" y="2897"/>
                </a:lnTo>
                <a:lnTo>
                  <a:pt x="2059" y="2924"/>
                </a:lnTo>
                <a:lnTo>
                  <a:pt x="2080" y="2908"/>
                </a:lnTo>
                <a:lnTo>
                  <a:pt x="2128" y="2935"/>
                </a:lnTo>
                <a:lnTo>
                  <a:pt x="2107" y="2946"/>
                </a:lnTo>
                <a:lnTo>
                  <a:pt x="2112" y="2973"/>
                </a:lnTo>
                <a:lnTo>
                  <a:pt x="2101" y="3015"/>
                </a:lnTo>
                <a:lnTo>
                  <a:pt x="2080" y="3053"/>
                </a:lnTo>
                <a:lnTo>
                  <a:pt x="2059" y="3101"/>
                </a:lnTo>
                <a:lnTo>
                  <a:pt x="2042" y="3123"/>
                </a:lnTo>
                <a:lnTo>
                  <a:pt x="2032" y="3182"/>
                </a:lnTo>
                <a:lnTo>
                  <a:pt x="2042" y="3235"/>
                </a:lnTo>
                <a:lnTo>
                  <a:pt x="1973" y="3193"/>
                </a:lnTo>
                <a:lnTo>
                  <a:pt x="1941" y="3198"/>
                </a:lnTo>
                <a:lnTo>
                  <a:pt x="1903" y="3241"/>
                </a:lnTo>
                <a:lnTo>
                  <a:pt x="1871" y="3246"/>
                </a:lnTo>
                <a:lnTo>
                  <a:pt x="1833" y="3241"/>
                </a:lnTo>
                <a:lnTo>
                  <a:pt x="1812" y="3203"/>
                </a:lnTo>
                <a:lnTo>
                  <a:pt x="1780" y="3203"/>
                </a:lnTo>
                <a:lnTo>
                  <a:pt x="1764" y="3182"/>
                </a:lnTo>
                <a:lnTo>
                  <a:pt x="1721" y="3160"/>
                </a:lnTo>
                <a:lnTo>
                  <a:pt x="1705" y="3176"/>
                </a:lnTo>
                <a:lnTo>
                  <a:pt x="1662" y="3166"/>
                </a:lnTo>
                <a:lnTo>
                  <a:pt x="1635" y="3193"/>
                </a:lnTo>
                <a:lnTo>
                  <a:pt x="1603" y="3182"/>
                </a:lnTo>
                <a:lnTo>
                  <a:pt x="1587" y="3209"/>
                </a:lnTo>
                <a:lnTo>
                  <a:pt x="1571" y="3209"/>
                </a:lnTo>
                <a:lnTo>
                  <a:pt x="1571" y="3166"/>
                </a:lnTo>
                <a:lnTo>
                  <a:pt x="1555" y="3155"/>
                </a:lnTo>
                <a:lnTo>
                  <a:pt x="1544" y="3134"/>
                </a:lnTo>
                <a:lnTo>
                  <a:pt x="1523" y="3117"/>
                </a:lnTo>
                <a:lnTo>
                  <a:pt x="1490" y="3134"/>
                </a:lnTo>
                <a:lnTo>
                  <a:pt x="1469" y="3117"/>
                </a:lnTo>
                <a:lnTo>
                  <a:pt x="1469" y="3085"/>
                </a:lnTo>
                <a:lnTo>
                  <a:pt x="1469" y="3058"/>
                </a:lnTo>
                <a:lnTo>
                  <a:pt x="1367" y="3037"/>
                </a:lnTo>
                <a:lnTo>
                  <a:pt x="1367" y="3015"/>
                </a:lnTo>
                <a:lnTo>
                  <a:pt x="1340" y="3005"/>
                </a:lnTo>
                <a:lnTo>
                  <a:pt x="1330" y="2983"/>
                </a:lnTo>
                <a:lnTo>
                  <a:pt x="1287" y="2967"/>
                </a:lnTo>
                <a:lnTo>
                  <a:pt x="1271" y="2967"/>
                </a:lnTo>
                <a:lnTo>
                  <a:pt x="1233" y="2956"/>
                </a:lnTo>
                <a:lnTo>
                  <a:pt x="1233" y="2903"/>
                </a:lnTo>
                <a:lnTo>
                  <a:pt x="1222" y="2849"/>
                </a:lnTo>
                <a:lnTo>
                  <a:pt x="1196" y="2822"/>
                </a:lnTo>
                <a:lnTo>
                  <a:pt x="1212" y="2774"/>
                </a:lnTo>
                <a:lnTo>
                  <a:pt x="1222" y="2726"/>
                </a:lnTo>
                <a:lnTo>
                  <a:pt x="1249" y="2683"/>
                </a:lnTo>
                <a:lnTo>
                  <a:pt x="1206" y="2651"/>
                </a:lnTo>
                <a:lnTo>
                  <a:pt x="1142" y="2715"/>
                </a:lnTo>
                <a:lnTo>
                  <a:pt x="1126" y="2785"/>
                </a:lnTo>
                <a:lnTo>
                  <a:pt x="1067" y="2822"/>
                </a:lnTo>
                <a:lnTo>
                  <a:pt x="981" y="2833"/>
                </a:lnTo>
                <a:lnTo>
                  <a:pt x="874" y="2822"/>
                </a:lnTo>
                <a:lnTo>
                  <a:pt x="853" y="2779"/>
                </a:lnTo>
                <a:lnTo>
                  <a:pt x="869" y="2758"/>
                </a:lnTo>
                <a:lnTo>
                  <a:pt x="869" y="2710"/>
                </a:lnTo>
                <a:lnTo>
                  <a:pt x="842" y="2656"/>
                </a:lnTo>
                <a:lnTo>
                  <a:pt x="853" y="2613"/>
                </a:lnTo>
                <a:lnTo>
                  <a:pt x="874" y="2576"/>
                </a:lnTo>
                <a:lnTo>
                  <a:pt x="767" y="2490"/>
                </a:lnTo>
                <a:lnTo>
                  <a:pt x="729" y="2490"/>
                </a:lnTo>
                <a:lnTo>
                  <a:pt x="692" y="2500"/>
                </a:lnTo>
                <a:lnTo>
                  <a:pt x="649" y="2490"/>
                </a:lnTo>
                <a:lnTo>
                  <a:pt x="606" y="2506"/>
                </a:lnTo>
                <a:lnTo>
                  <a:pt x="585" y="2484"/>
                </a:lnTo>
                <a:lnTo>
                  <a:pt x="585" y="2415"/>
                </a:lnTo>
                <a:lnTo>
                  <a:pt x="547" y="2366"/>
                </a:lnTo>
                <a:lnTo>
                  <a:pt x="499" y="2366"/>
                </a:lnTo>
                <a:lnTo>
                  <a:pt x="488" y="2345"/>
                </a:lnTo>
                <a:lnTo>
                  <a:pt x="408" y="2356"/>
                </a:lnTo>
                <a:lnTo>
                  <a:pt x="375" y="2339"/>
                </a:lnTo>
                <a:lnTo>
                  <a:pt x="365" y="2270"/>
                </a:lnTo>
                <a:lnTo>
                  <a:pt x="343" y="2237"/>
                </a:lnTo>
                <a:lnTo>
                  <a:pt x="349" y="2195"/>
                </a:lnTo>
                <a:lnTo>
                  <a:pt x="333" y="2146"/>
                </a:lnTo>
                <a:lnTo>
                  <a:pt x="311" y="2109"/>
                </a:lnTo>
                <a:lnTo>
                  <a:pt x="274" y="2119"/>
                </a:lnTo>
                <a:lnTo>
                  <a:pt x="247" y="2109"/>
                </a:lnTo>
                <a:lnTo>
                  <a:pt x="209" y="2130"/>
                </a:lnTo>
                <a:lnTo>
                  <a:pt x="161" y="2130"/>
                </a:lnTo>
                <a:lnTo>
                  <a:pt x="145" y="2152"/>
                </a:lnTo>
                <a:lnTo>
                  <a:pt x="124" y="2152"/>
                </a:lnTo>
                <a:lnTo>
                  <a:pt x="75" y="2087"/>
                </a:lnTo>
                <a:lnTo>
                  <a:pt x="32" y="2071"/>
                </a:lnTo>
                <a:lnTo>
                  <a:pt x="16" y="2034"/>
                </a:lnTo>
                <a:lnTo>
                  <a:pt x="16" y="1980"/>
                </a:lnTo>
                <a:lnTo>
                  <a:pt x="32" y="1942"/>
                </a:lnTo>
                <a:lnTo>
                  <a:pt x="11" y="1921"/>
                </a:lnTo>
                <a:lnTo>
                  <a:pt x="0" y="1862"/>
                </a:lnTo>
              </a:path>
            </a:pathLst>
          </a:custGeom>
          <a:noFill/>
          <a:ln w="7938" cap="sq">
            <a:solidFill>
              <a:srgbClr val="000000"/>
            </a:solidFill>
            <a:prstDash val="solid"/>
            <a:miter lim="800000"/>
            <a:headEnd/>
            <a:tailEnd/>
          </a:ln>
        </p:spPr>
        <p:txBody>
          <a:bodyPr/>
          <a:lstStyle/>
          <a:p>
            <a:endParaRPr lang="it-IT"/>
          </a:p>
        </p:txBody>
      </p:sp>
      <p:sp>
        <p:nvSpPr>
          <p:cNvPr id="272623" name="Text Box 97"/>
          <p:cNvSpPr txBox="1">
            <a:spLocks noChangeArrowheads="1"/>
          </p:cNvSpPr>
          <p:nvPr/>
        </p:nvSpPr>
        <p:spPr bwMode="auto">
          <a:xfrm rot="526252">
            <a:off x="2579688" y="4997450"/>
            <a:ext cx="1122362" cy="366713"/>
          </a:xfrm>
          <a:prstGeom prst="rect">
            <a:avLst/>
          </a:prstGeom>
          <a:noFill/>
          <a:ln w="9525">
            <a:noFill/>
            <a:miter lim="800000"/>
            <a:headEnd/>
            <a:tailEnd/>
          </a:ln>
        </p:spPr>
        <p:txBody>
          <a:bodyPr wrap="none">
            <a:spAutoFit/>
          </a:bodyPr>
          <a:lstStyle/>
          <a:p>
            <a:pPr defTabSz="914400" eaLnBrk="0" hangingPunct="0"/>
            <a:r>
              <a:rPr lang="en-GB" b="1">
                <a:solidFill>
                  <a:srgbClr val="000000"/>
                </a:solidFill>
                <a:latin typeface="Tahoma" pitchFamily="34" charset="0"/>
              </a:rPr>
              <a:t>Belgium</a:t>
            </a:r>
            <a:endParaRPr lang="en-GB" sz="2400" b="1">
              <a:solidFill>
                <a:srgbClr val="000000"/>
              </a:solidFill>
              <a:latin typeface="Tahoma" pitchFamily="34" charset="0"/>
            </a:endParaRPr>
          </a:p>
        </p:txBody>
      </p:sp>
      <p:sp>
        <p:nvSpPr>
          <p:cNvPr id="272624" name="Text Box 98"/>
          <p:cNvSpPr txBox="1">
            <a:spLocks noChangeArrowheads="1"/>
          </p:cNvSpPr>
          <p:nvPr/>
        </p:nvSpPr>
        <p:spPr bwMode="auto">
          <a:xfrm rot="-2644444">
            <a:off x="3273425" y="2693988"/>
            <a:ext cx="1585913" cy="366712"/>
          </a:xfrm>
          <a:prstGeom prst="rect">
            <a:avLst/>
          </a:prstGeom>
          <a:noFill/>
          <a:ln w="9525">
            <a:noFill/>
            <a:miter lim="800000"/>
            <a:headEnd/>
            <a:tailEnd/>
          </a:ln>
        </p:spPr>
        <p:txBody>
          <a:bodyPr wrap="none">
            <a:spAutoFit/>
          </a:bodyPr>
          <a:lstStyle/>
          <a:p>
            <a:pPr defTabSz="914400" eaLnBrk="0" hangingPunct="0"/>
            <a:r>
              <a:rPr lang="en-GB" b="1">
                <a:solidFill>
                  <a:srgbClr val="000000"/>
                </a:solidFill>
                <a:latin typeface="Tahoma" pitchFamily="34" charset="0"/>
              </a:rPr>
              <a:t>Netherlands</a:t>
            </a:r>
          </a:p>
        </p:txBody>
      </p:sp>
      <p:sp>
        <p:nvSpPr>
          <p:cNvPr id="272625" name="Text Box 99"/>
          <p:cNvSpPr txBox="1">
            <a:spLocks noChangeArrowheads="1"/>
          </p:cNvSpPr>
          <p:nvPr/>
        </p:nvSpPr>
        <p:spPr bwMode="auto">
          <a:xfrm rot="-4226915">
            <a:off x="4659313" y="4024312"/>
            <a:ext cx="1220788" cy="366713"/>
          </a:xfrm>
          <a:prstGeom prst="rect">
            <a:avLst/>
          </a:prstGeom>
          <a:noFill/>
          <a:ln w="9525">
            <a:noFill/>
            <a:miter lim="800000"/>
            <a:headEnd/>
            <a:tailEnd/>
          </a:ln>
        </p:spPr>
        <p:txBody>
          <a:bodyPr wrap="none">
            <a:spAutoFit/>
          </a:bodyPr>
          <a:lstStyle/>
          <a:p>
            <a:pPr defTabSz="914400" eaLnBrk="0" hangingPunct="0"/>
            <a:r>
              <a:rPr lang="en-GB" b="1">
                <a:solidFill>
                  <a:srgbClr val="000000"/>
                </a:solidFill>
                <a:latin typeface="Tahoma" pitchFamily="34" charset="0"/>
              </a:rPr>
              <a:t>Germany</a:t>
            </a:r>
            <a:endParaRPr lang="en-GB" sz="2400" b="1">
              <a:solidFill>
                <a:srgbClr val="000000"/>
              </a:solidFill>
              <a:latin typeface="Tahoma" pitchFamily="34" charset="0"/>
            </a:endParaRPr>
          </a:p>
        </p:txBody>
      </p:sp>
      <p:sp>
        <p:nvSpPr>
          <p:cNvPr id="272626" name="Text Box 100"/>
          <p:cNvSpPr txBox="1">
            <a:spLocks noChangeArrowheads="1"/>
          </p:cNvSpPr>
          <p:nvPr/>
        </p:nvSpPr>
        <p:spPr bwMode="auto">
          <a:xfrm rot="1655875">
            <a:off x="1689100" y="6076950"/>
            <a:ext cx="858838" cy="366713"/>
          </a:xfrm>
          <a:prstGeom prst="rect">
            <a:avLst/>
          </a:prstGeom>
          <a:noFill/>
          <a:ln w="9525">
            <a:noFill/>
            <a:miter lim="800000"/>
            <a:headEnd/>
            <a:tailEnd/>
          </a:ln>
        </p:spPr>
        <p:txBody>
          <a:bodyPr wrap="none">
            <a:spAutoFit/>
          </a:bodyPr>
          <a:lstStyle/>
          <a:p>
            <a:pPr defTabSz="914400" eaLnBrk="0" hangingPunct="0"/>
            <a:r>
              <a:rPr lang="en-GB">
                <a:solidFill>
                  <a:srgbClr val="000000"/>
                </a:solidFill>
                <a:latin typeface="Tahoma" pitchFamily="34" charset="0"/>
              </a:rPr>
              <a:t>France</a:t>
            </a:r>
            <a:endParaRPr lang="en-GB" sz="2000">
              <a:solidFill>
                <a:srgbClr val="000000"/>
              </a:solidFill>
              <a:latin typeface="Tahoma" pitchFamily="34" charset="0"/>
            </a:endParaRPr>
          </a:p>
        </p:txBody>
      </p:sp>
      <p:sp>
        <p:nvSpPr>
          <p:cNvPr id="272627" name="Text Box 101"/>
          <p:cNvSpPr txBox="1">
            <a:spLocks noChangeArrowheads="1"/>
          </p:cNvSpPr>
          <p:nvPr/>
        </p:nvSpPr>
        <p:spPr bwMode="auto">
          <a:xfrm>
            <a:off x="2587625" y="4419600"/>
            <a:ext cx="668338" cy="274638"/>
          </a:xfrm>
          <a:prstGeom prst="rect">
            <a:avLst/>
          </a:prstGeom>
          <a:noFill/>
          <a:ln w="9525">
            <a:noFill/>
            <a:miter lim="800000"/>
            <a:headEnd/>
            <a:tailEnd/>
          </a:ln>
        </p:spPr>
        <p:txBody>
          <a:bodyPr wrap="none">
            <a:spAutoFit/>
          </a:bodyPr>
          <a:lstStyle/>
          <a:p>
            <a:pPr defTabSz="914400" eaLnBrk="0" hangingPunct="0"/>
            <a:r>
              <a:rPr lang="en-GB" sz="1200">
                <a:solidFill>
                  <a:srgbClr val="000000"/>
                </a:solidFill>
                <a:latin typeface="Tahoma" pitchFamily="34" charset="0"/>
              </a:rPr>
              <a:t>Brüssel</a:t>
            </a:r>
            <a:endParaRPr lang="en-GB" sz="1600">
              <a:solidFill>
                <a:srgbClr val="000000"/>
              </a:solidFill>
              <a:latin typeface="Tahoma" pitchFamily="34" charset="0"/>
            </a:endParaRPr>
          </a:p>
        </p:txBody>
      </p:sp>
      <p:sp>
        <p:nvSpPr>
          <p:cNvPr id="272628" name="Text Box 102"/>
          <p:cNvSpPr txBox="1">
            <a:spLocks noChangeArrowheads="1"/>
          </p:cNvSpPr>
          <p:nvPr/>
        </p:nvSpPr>
        <p:spPr bwMode="auto">
          <a:xfrm>
            <a:off x="2682875" y="2574925"/>
            <a:ext cx="952500" cy="274638"/>
          </a:xfrm>
          <a:prstGeom prst="rect">
            <a:avLst/>
          </a:prstGeom>
          <a:noFill/>
          <a:ln w="9525">
            <a:noFill/>
            <a:miter lim="800000"/>
            <a:headEnd/>
            <a:tailEnd/>
          </a:ln>
        </p:spPr>
        <p:txBody>
          <a:bodyPr wrap="none">
            <a:spAutoFit/>
          </a:bodyPr>
          <a:lstStyle/>
          <a:p>
            <a:pPr defTabSz="914400" eaLnBrk="0" hangingPunct="0"/>
            <a:r>
              <a:rPr lang="en-GB" sz="1200">
                <a:solidFill>
                  <a:srgbClr val="000000"/>
                </a:solidFill>
                <a:latin typeface="Tahoma" pitchFamily="34" charset="0"/>
              </a:rPr>
              <a:t>Amsterdam</a:t>
            </a:r>
            <a:endParaRPr lang="en-GB" sz="1600">
              <a:solidFill>
                <a:srgbClr val="000000"/>
              </a:solidFill>
              <a:latin typeface="Tahoma" pitchFamily="34" charset="0"/>
            </a:endParaRPr>
          </a:p>
        </p:txBody>
      </p:sp>
      <p:sp>
        <p:nvSpPr>
          <p:cNvPr id="272629" name="Text Box 103"/>
          <p:cNvSpPr txBox="1">
            <a:spLocks noChangeArrowheads="1"/>
          </p:cNvSpPr>
          <p:nvPr/>
        </p:nvSpPr>
        <p:spPr bwMode="auto">
          <a:xfrm>
            <a:off x="2490788" y="3054350"/>
            <a:ext cx="892175" cy="274638"/>
          </a:xfrm>
          <a:prstGeom prst="rect">
            <a:avLst/>
          </a:prstGeom>
          <a:noFill/>
          <a:ln w="9525">
            <a:noFill/>
            <a:miter lim="800000"/>
            <a:headEnd/>
            <a:tailEnd/>
          </a:ln>
        </p:spPr>
        <p:txBody>
          <a:bodyPr wrap="none">
            <a:spAutoFit/>
          </a:bodyPr>
          <a:lstStyle/>
          <a:p>
            <a:pPr defTabSz="914400" eaLnBrk="0" hangingPunct="0"/>
            <a:r>
              <a:rPr lang="en-GB" sz="1200">
                <a:solidFill>
                  <a:srgbClr val="000000"/>
                </a:solidFill>
                <a:latin typeface="Tahoma" pitchFamily="34" charset="0"/>
              </a:rPr>
              <a:t>Rotterdam</a:t>
            </a:r>
            <a:endParaRPr lang="en-GB" sz="1400">
              <a:solidFill>
                <a:srgbClr val="000000"/>
              </a:solidFill>
              <a:latin typeface="Tahoma" pitchFamily="34" charset="0"/>
            </a:endParaRPr>
          </a:p>
        </p:txBody>
      </p:sp>
      <p:sp>
        <p:nvSpPr>
          <p:cNvPr id="272630" name="Text Box 104"/>
          <p:cNvSpPr txBox="1">
            <a:spLocks noChangeArrowheads="1"/>
          </p:cNvSpPr>
          <p:nvPr/>
        </p:nvSpPr>
        <p:spPr bwMode="auto">
          <a:xfrm rot="3158046">
            <a:off x="4014788" y="5934075"/>
            <a:ext cx="812800" cy="244475"/>
          </a:xfrm>
          <a:prstGeom prst="rect">
            <a:avLst/>
          </a:prstGeom>
          <a:noFill/>
          <a:ln w="9525">
            <a:noFill/>
            <a:miter lim="800000"/>
            <a:headEnd/>
            <a:tailEnd/>
          </a:ln>
        </p:spPr>
        <p:txBody>
          <a:bodyPr wrap="none">
            <a:spAutoFit/>
          </a:bodyPr>
          <a:lstStyle/>
          <a:p>
            <a:pPr defTabSz="914400" eaLnBrk="0" hangingPunct="0"/>
            <a:r>
              <a:rPr lang="en-GB" sz="1000">
                <a:solidFill>
                  <a:srgbClr val="000000"/>
                </a:solidFill>
                <a:latin typeface="Tahoma" pitchFamily="34" charset="0"/>
              </a:rPr>
              <a:t>Luxemburg</a:t>
            </a:r>
            <a:endParaRPr lang="en-GB" sz="1200" b="1">
              <a:solidFill>
                <a:srgbClr val="000000"/>
              </a:solidFill>
              <a:latin typeface="Tahoma" pitchFamily="34" charset="0"/>
            </a:endParaRPr>
          </a:p>
        </p:txBody>
      </p:sp>
      <p:sp>
        <p:nvSpPr>
          <p:cNvPr id="51305" name="Rectangle 105"/>
          <p:cNvSpPr>
            <a:spLocks noChangeArrowheads="1"/>
          </p:cNvSpPr>
          <p:nvPr/>
        </p:nvSpPr>
        <p:spPr bwMode="auto">
          <a:xfrm>
            <a:off x="3997325" y="1082675"/>
            <a:ext cx="609600" cy="179388"/>
          </a:xfrm>
          <a:prstGeom prst="rect">
            <a:avLst/>
          </a:prstGeom>
          <a:noFill/>
          <a:ln>
            <a:noFill/>
          </a:ln>
          <a:effectLst/>
          <a:extLst/>
        </p:spPr>
        <p:txBody>
          <a:bodyPr wrap="none" anchor="ctr"/>
          <a:lstStyle/>
          <a:p>
            <a:pPr defTabSz="914400" eaLnBrk="0" hangingPunct="0">
              <a:defRPr/>
            </a:pPr>
            <a:r>
              <a:rPr lang="en-GB" sz="1200" b="1">
                <a:solidFill>
                  <a:srgbClr val="000000"/>
                </a:solidFill>
                <a:effectLst>
                  <a:outerShdw blurRad="38100" dist="38100" dir="2700000" algn="tl">
                    <a:srgbClr val="C0C0C0"/>
                  </a:outerShdw>
                </a:effectLst>
                <a:latin typeface="Arial"/>
                <a:cs typeface="Arial"/>
                <a:sym typeface="Wingdings" pitchFamily="2" charset="2"/>
              </a:rPr>
              <a:t></a:t>
            </a:r>
            <a:r>
              <a:rPr lang="en-GB" sz="1000" b="1">
                <a:solidFill>
                  <a:srgbClr val="000000"/>
                </a:solidFill>
                <a:latin typeface="Arial"/>
                <a:cs typeface="Arial"/>
                <a:sym typeface="Wingdings" pitchFamily="2" charset="2"/>
              </a:rPr>
              <a:t> Sneek</a:t>
            </a:r>
          </a:p>
        </p:txBody>
      </p:sp>
      <p:sp>
        <p:nvSpPr>
          <p:cNvPr id="51306" name="Rectangle 106"/>
          <p:cNvSpPr>
            <a:spLocks noChangeArrowheads="1"/>
          </p:cNvSpPr>
          <p:nvPr/>
        </p:nvSpPr>
        <p:spPr bwMode="auto">
          <a:xfrm>
            <a:off x="2166938" y="1684338"/>
            <a:ext cx="881062" cy="180975"/>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Den Helder</a:t>
            </a:r>
            <a:r>
              <a:rPr lang="en-GB" sz="1200" b="1">
                <a:solidFill>
                  <a:srgbClr val="000000"/>
                </a:solidFill>
                <a:effectLst>
                  <a:outerShdw blurRad="38100" dist="38100" dir="2700000" algn="tl">
                    <a:srgbClr val="C0C0C0"/>
                  </a:outerShdw>
                </a:effectLst>
                <a:latin typeface="Arial"/>
                <a:cs typeface="Arial"/>
                <a:sym typeface="Wingdings" pitchFamily="2" charset="2"/>
              </a:rPr>
              <a:t> </a:t>
            </a:r>
          </a:p>
        </p:txBody>
      </p:sp>
      <p:sp>
        <p:nvSpPr>
          <p:cNvPr id="51307" name="Rectangle 107"/>
          <p:cNvSpPr>
            <a:spLocks noChangeArrowheads="1"/>
          </p:cNvSpPr>
          <p:nvPr/>
        </p:nvSpPr>
        <p:spPr bwMode="auto">
          <a:xfrm>
            <a:off x="2166938" y="1925638"/>
            <a:ext cx="881062" cy="179387"/>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Alkmaar</a:t>
            </a:r>
            <a:r>
              <a:rPr lang="en-GB" sz="1200" b="1">
                <a:solidFill>
                  <a:srgbClr val="000000"/>
                </a:solidFill>
                <a:effectLst>
                  <a:outerShdw blurRad="38100" dist="38100" dir="2700000" algn="tl">
                    <a:srgbClr val="C0C0C0"/>
                  </a:outerShdw>
                </a:effectLst>
                <a:latin typeface="Arial"/>
                <a:cs typeface="Arial"/>
                <a:sym typeface="Wingdings" pitchFamily="2" charset="2"/>
              </a:rPr>
              <a:t> </a:t>
            </a:r>
          </a:p>
        </p:txBody>
      </p:sp>
      <p:sp>
        <p:nvSpPr>
          <p:cNvPr id="51308" name="Rectangle 108"/>
          <p:cNvSpPr>
            <a:spLocks noChangeArrowheads="1"/>
          </p:cNvSpPr>
          <p:nvPr/>
        </p:nvSpPr>
        <p:spPr bwMode="auto">
          <a:xfrm>
            <a:off x="2166938" y="2405063"/>
            <a:ext cx="881062" cy="182562"/>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Hemsteede</a:t>
            </a:r>
            <a:r>
              <a:rPr lang="en-GB" sz="1200" b="1">
                <a:solidFill>
                  <a:srgbClr val="000000"/>
                </a:solidFill>
                <a:effectLst>
                  <a:outerShdw blurRad="38100" dist="38100" dir="2700000" algn="tl">
                    <a:srgbClr val="C0C0C0"/>
                  </a:outerShdw>
                </a:effectLst>
                <a:latin typeface="Arial"/>
                <a:cs typeface="Arial"/>
                <a:sym typeface="Wingdings" pitchFamily="2" charset="2"/>
              </a:rPr>
              <a:t> </a:t>
            </a:r>
          </a:p>
        </p:txBody>
      </p:sp>
      <p:sp>
        <p:nvSpPr>
          <p:cNvPr id="51309" name="Rectangle 109"/>
          <p:cNvSpPr>
            <a:spLocks noChangeArrowheads="1"/>
          </p:cNvSpPr>
          <p:nvPr/>
        </p:nvSpPr>
        <p:spPr bwMode="auto">
          <a:xfrm>
            <a:off x="1828800" y="2706688"/>
            <a:ext cx="881063" cy="180975"/>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Leiderdorp</a:t>
            </a:r>
            <a:r>
              <a:rPr lang="en-GB" sz="1200" b="1">
                <a:solidFill>
                  <a:srgbClr val="000000"/>
                </a:solidFill>
                <a:effectLst>
                  <a:outerShdw blurRad="38100" dist="38100" dir="2700000" algn="tl">
                    <a:srgbClr val="C0C0C0"/>
                  </a:outerShdw>
                </a:effectLst>
                <a:latin typeface="Arial"/>
                <a:cs typeface="Arial"/>
                <a:sym typeface="Wingdings" pitchFamily="2" charset="2"/>
              </a:rPr>
              <a:t> </a:t>
            </a:r>
          </a:p>
        </p:txBody>
      </p:sp>
      <p:sp>
        <p:nvSpPr>
          <p:cNvPr id="51310" name="Rectangle 110"/>
          <p:cNvSpPr>
            <a:spLocks noChangeArrowheads="1"/>
          </p:cNvSpPr>
          <p:nvPr/>
        </p:nvSpPr>
        <p:spPr bwMode="auto">
          <a:xfrm>
            <a:off x="1558925" y="2887663"/>
            <a:ext cx="879475" cy="180975"/>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Den Haag</a:t>
            </a:r>
            <a:r>
              <a:rPr lang="en-GB" sz="1200" b="1">
                <a:solidFill>
                  <a:srgbClr val="000000"/>
                </a:solidFill>
                <a:effectLst>
                  <a:outerShdw blurRad="38100" dist="38100" dir="2700000" algn="tl">
                    <a:srgbClr val="C0C0C0"/>
                  </a:outerShdw>
                </a:effectLst>
                <a:latin typeface="Arial"/>
                <a:cs typeface="Arial"/>
                <a:sym typeface="Wingdings" pitchFamily="2" charset="2"/>
              </a:rPr>
              <a:t> </a:t>
            </a:r>
          </a:p>
        </p:txBody>
      </p:sp>
      <p:sp>
        <p:nvSpPr>
          <p:cNvPr id="51311" name="Rectangle 111"/>
          <p:cNvSpPr>
            <a:spLocks noChangeArrowheads="1"/>
          </p:cNvSpPr>
          <p:nvPr/>
        </p:nvSpPr>
        <p:spPr bwMode="auto">
          <a:xfrm>
            <a:off x="881063" y="3670300"/>
            <a:ext cx="879475" cy="179388"/>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Vlissingen</a:t>
            </a:r>
            <a:r>
              <a:rPr lang="en-GB" sz="1200" b="1">
                <a:solidFill>
                  <a:srgbClr val="000000"/>
                </a:solidFill>
                <a:effectLst>
                  <a:outerShdw blurRad="38100" dist="38100" dir="2700000" algn="tl">
                    <a:srgbClr val="C0C0C0"/>
                  </a:outerShdw>
                </a:effectLst>
                <a:latin typeface="Arial"/>
                <a:cs typeface="Arial"/>
                <a:sym typeface="Wingdings" pitchFamily="2" charset="2"/>
              </a:rPr>
              <a:t> </a:t>
            </a:r>
          </a:p>
        </p:txBody>
      </p:sp>
      <p:sp>
        <p:nvSpPr>
          <p:cNvPr id="51312" name="Rectangle 112"/>
          <p:cNvSpPr>
            <a:spLocks noChangeArrowheads="1"/>
          </p:cNvSpPr>
          <p:nvPr/>
        </p:nvSpPr>
        <p:spPr bwMode="auto">
          <a:xfrm>
            <a:off x="1965325" y="3609975"/>
            <a:ext cx="609600" cy="120650"/>
          </a:xfrm>
          <a:prstGeom prst="rect">
            <a:avLst/>
          </a:prstGeom>
          <a:noFill/>
          <a:ln>
            <a:noFill/>
          </a:ln>
          <a:effectLst/>
          <a:extLst/>
        </p:spPr>
        <p:txBody>
          <a:bodyPr wrap="none" anchor="ctr"/>
          <a:lstStyle/>
          <a:p>
            <a:pPr defTabSz="914400" eaLnBrk="0" hangingPunct="0">
              <a:defRPr/>
            </a:pPr>
            <a:r>
              <a:rPr lang="en-GB" sz="1200" b="1">
                <a:solidFill>
                  <a:srgbClr val="000000"/>
                </a:solidFill>
                <a:effectLst>
                  <a:outerShdw blurRad="38100" dist="38100" dir="2700000" algn="tl">
                    <a:srgbClr val="C0C0C0"/>
                  </a:outerShdw>
                </a:effectLst>
                <a:latin typeface="Arial"/>
                <a:cs typeface="Arial"/>
                <a:sym typeface="Wingdings" pitchFamily="2" charset="2"/>
              </a:rPr>
              <a:t></a:t>
            </a:r>
            <a:r>
              <a:rPr lang="en-GB" sz="1000" b="1">
                <a:solidFill>
                  <a:srgbClr val="000000"/>
                </a:solidFill>
                <a:latin typeface="Arial"/>
                <a:cs typeface="Arial"/>
                <a:sym typeface="Wingdings" pitchFamily="2" charset="2"/>
              </a:rPr>
              <a:t> Goes</a:t>
            </a:r>
          </a:p>
        </p:txBody>
      </p:sp>
      <p:sp>
        <p:nvSpPr>
          <p:cNvPr id="51313" name="Rectangle 113"/>
          <p:cNvSpPr>
            <a:spLocks noChangeArrowheads="1"/>
          </p:cNvSpPr>
          <p:nvPr/>
        </p:nvSpPr>
        <p:spPr bwMode="auto">
          <a:xfrm>
            <a:off x="1965325" y="3849688"/>
            <a:ext cx="811213" cy="120650"/>
          </a:xfrm>
          <a:prstGeom prst="rect">
            <a:avLst/>
          </a:prstGeom>
          <a:noFill/>
          <a:ln>
            <a:noFill/>
          </a:ln>
          <a:effectLst/>
          <a:extLst/>
        </p:spPr>
        <p:txBody>
          <a:bodyPr wrap="none" anchor="ctr"/>
          <a:lstStyle/>
          <a:p>
            <a:pPr defTabSz="914400" eaLnBrk="0" hangingPunct="0">
              <a:defRPr/>
            </a:pPr>
            <a:r>
              <a:rPr lang="en-GB" sz="1200" b="1">
                <a:solidFill>
                  <a:srgbClr val="000000"/>
                </a:solidFill>
                <a:effectLst>
                  <a:outerShdw blurRad="38100" dist="38100" dir="2700000" algn="tl">
                    <a:srgbClr val="C0C0C0"/>
                  </a:outerShdw>
                </a:effectLst>
                <a:latin typeface="Arial"/>
                <a:cs typeface="Arial"/>
                <a:sym typeface="Wingdings" pitchFamily="2" charset="2"/>
              </a:rPr>
              <a:t></a:t>
            </a:r>
            <a:r>
              <a:rPr lang="en-GB" sz="1000" b="1">
                <a:solidFill>
                  <a:srgbClr val="000000"/>
                </a:solidFill>
                <a:latin typeface="Arial"/>
                <a:cs typeface="Arial"/>
                <a:sym typeface="Wingdings" pitchFamily="2" charset="2"/>
              </a:rPr>
              <a:t> Terneuzen</a:t>
            </a:r>
          </a:p>
        </p:txBody>
      </p:sp>
      <p:sp>
        <p:nvSpPr>
          <p:cNvPr id="272640" name="Rectangle 114"/>
          <p:cNvSpPr>
            <a:spLocks noChangeArrowheads="1"/>
          </p:cNvSpPr>
          <p:nvPr/>
        </p:nvSpPr>
        <p:spPr bwMode="auto">
          <a:xfrm>
            <a:off x="134938" y="119063"/>
            <a:ext cx="1423987" cy="30162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Antonius Ziekenhuis</a:t>
            </a:r>
          </a:p>
          <a:p>
            <a:pPr defTabSz="914400" eaLnBrk="0" hangingPunct="0"/>
            <a:r>
              <a:rPr lang="en-GB" sz="800">
                <a:solidFill>
                  <a:srgbClr val="000000"/>
                </a:solidFill>
                <a:latin typeface="Arial" charset="0"/>
              </a:rPr>
              <a:t>Sneek</a:t>
            </a:r>
          </a:p>
        </p:txBody>
      </p:sp>
      <p:sp>
        <p:nvSpPr>
          <p:cNvPr id="272641" name="Rectangle 115"/>
          <p:cNvSpPr>
            <a:spLocks noChangeArrowheads="1"/>
          </p:cNvSpPr>
          <p:nvPr/>
        </p:nvSpPr>
        <p:spPr bwMode="auto">
          <a:xfrm>
            <a:off x="134938" y="481013"/>
            <a:ext cx="1423987" cy="30162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Gemini Ziekenhuis</a:t>
            </a:r>
          </a:p>
          <a:p>
            <a:pPr defTabSz="914400" eaLnBrk="0" hangingPunct="0"/>
            <a:r>
              <a:rPr lang="en-GB" sz="800">
                <a:solidFill>
                  <a:srgbClr val="000000"/>
                </a:solidFill>
                <a:latin typeface="Arial" charset="0"/>
              </a:rPr>
              <a:t>Den Helder</a:t>
            </a:r>
          </a:p>
        </p:txBody>
      </p:sp>
      <p:sp>
        <p:nvSpPr>
          <p:cNvPr id="272642" name="Rectangle 116"/>
          <p:cNvSpPr>
            <a:spLocks noChangeArrowheads="1"/>
          </p:cNvSpPr>
          <p:nvPr/>
        </p:nvSpPr>
        <p:spPr bwMode="auto">
          <a:xfrm>
            <a:off x="134938" y="841375"/>
            <a:ext cx="1423987" cy="30162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Medisch Centrum</a:t>
            </a:r>
          </a:p>
          <a:p>
            <a:pPr defTabSz="914400" eaLnBrk="0" hangingPunct="0"/>
            <a:r>
              <a:rPr lang="en-GB" sz="800">
                <a:solidFill>
                  <a:srgbClr val="000000"/>
                </a:solidFill>
                <a:latin typeface="Arial" charset="0"/>
              </a:rPr>
              <a:t>Alkmaar</a:t>
            </a:r>
          </a:p>
        </p:txBody>
      </p:sp>
      <p:sp>
        <p:nvSpPr>
          <p:cNvPr id="272643" name="Rectangle 117"/>
          <p:cNvSpPr>
            <a:spLocks noChangeArrowheads="1"/>
          </p:cNvSpPr>
          <p:nvPr/>
        </p:nvSpPr>
        <p:spPr bwMode="auto">
          <a:xfrm>
            <a:off x="134938" y="1563688"/>
            <a:ext cx="1423987" cy="30162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Rijnland Ziekenhuis</a:t>
            </a:r>
          </a:p>
          <a:p>
            <a:pPr defTabSz="914400" eaLnBrk="0" hangingPunct="0"/>
            <a:r>
              <a:rPr lang="en-GB" sz="800">
                <a:solidFill>
                  <a:srgbClr val="000000"/>
                </a:solidFill>
                <a:latin typeface="Arial" charset="0"/>
              </a:rPr>
              <a:t>Leiderdorp</a:t>
            </a:r>
          </a:p>
        </p:txBody>
      </p:sp>
      <p:sp>
        <p:nvSpPr>
          <p:cNvPr id="272644" name="Rectangle 118"/>
          <p:cNvSpPr>
            <a:spLocks noChangeArrowheads="1"/>
          </p:cNvSpPr>
          <p:nvPr/>
        </p:nvSpPr>
        <p:spPr bwMode="auto">
          <a:xfrm>
            <a:off x="1644650" y="617538"/>
            <a:ext cx="1422400" cy="30162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Ziekenhuis Walcheren</a:t>
            </a:r>
          </a:p>
          <a:p>
            <a:pPr defTabSz="914400" eaLnBrk="0" hangingPunct="0"/>
            <a:r>
              <a:rPr lang="en-GB" sz="800">
                <a:solidFill>
                  <a:srgbClr val="000000"/>
                </a:solidFill>
                <a:latin typeface="Arial" charset="0"/>
              </a:rPr>
              <a:t>Vlissingen</a:t>
            </a:r>
          </a:p>
        </p:txBody>
      </p:sp>
      <p:sp>
        <p:nvSpPr>
          <p:cNvPr id="272645" name="Rectangle 119"/>
          <p:cNvSpPr>
            <a:spLocks noChangeArrowheads="1"/>
          </p:cNvSpPr>
          <p:nvPr/>
        </p:nvSpPr>
        <p:spPr bwMode="auto">
          <a:xfrm>
            <a:off x="1644650" y="123825"/>
            <a:ext cx="1422400" cy="42227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Ziekenhuis </a:t>
            </a:r>
            <a:br>
              <a:rPr lang="en-GB" sz="800">
                <a:solidFill>
                  <a:srgbClr val="000000"/>
                </a:solidFill>
                <a:latin typeface="Arial" charset="0"/>
              </a:rPr>
            </a:br>
            <a:r>
              <a:rPr lang="en-GB" sz="800">
                <a:solidFill>
                  <a:srgbClr val="000000"/>
                </a:solidFill>
                <a:latin typeface="Arial" charset="0"/>
              </a:rPr>
              <a:t>Zeeuws-Vlaanderen</a:t>
            </a:r>
          </a:p>
          <a:p>
            <a:pPr defTabSz="914400" eaLnBrk="0" hangingPunct="0"/>
            <a:r>
              <a:rPr lang="en-GB" sz="800">
                <a:solidFill>
                  <a:srgbClr val="000000"/>
                </a:solidFill>
                <a:latin typeface="Arial" charset="0"/>
              </a:rPr>
              <a:t>Terneuzen</a:t>
            </a:r>
          </a:p>
        </p:txBody>
      </p:sp>
      <p:sp>
        <p:nvSpPr>
          <p:cNvPr id="272646" name="Rectangle 120"/>
          <p:cNvSpPr>
            <a:spLocks noChangeArrowheads="1"/>
          </p:cNvSpPr>
          <p:nvPr/>
        </p:nvSpPr>
        <p:spPr bwMode="auto">
          <a:xfrm>
            <a:off x="134938" y="1203325"/>
            <a:ext cx="1423987" cy="300038"/>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Spaarne Ziekenhuis</a:t>
            </a:r>
          </a:p>
          <a:p>
            <a:pPr defTabSz="914400" eaLnBrk="0" hangingPunct="0"/>
            <a:r>
              <a:rPr lang="en-GB" sz="800">
                <a:solidFill>
                  <a:srgbClr val="000000"/>
                </a:solidFill>
                <a:latin typeface="Arial" charset="0"/>
              </a:rPr>
              <a:t>Heemstede</a:t>
            </a:r>
          </a:p>
        </p:txBody>
      </p:sp>
      <p:sp>
        <p:nvSpPr>
          <p:cNvPr id="272647" name="Rectangle 121"/>
          <p:cNvSpPr>
            <a:spLocks noChangeArrowheads="1"/>
          </p:cNvSpPr>
          <p:nvPr/>
        </p:nvSpPr>
        <p:spPr bwMode="auto">
          <a:xfrm>
            <a:off x="134938" y="1925638"/>
            <a:ext cx="1423987" cy="420687"/>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Medisch Centrum</a:t>
            </a:r>
            <a:br>
              <a:rPr lang="en-GB" sz="800">
                <a:solidFill>
                  <a:srgbClr val="000000"/>
                </a:solidFill>
                <a:latin typeface="Arial" charset="0"/>
              </a:rPr>
            </a:br>
            <a:r>
              <a:rPr lang="en-GB" sz="800">
                <a:solidFill>
                  <a:srgbClr val="000000"/>
                </a:solidFill>
                <a:latin typeface="Arial" charset="0"/>
              </a:rPr>
              <a:t>Haaglanden</a:t>
            </a:r>
          </a:p>
          <a:p>
            <a:pPr defTabSz="914400" eaLnBrk="0" hangingPunct="0"/>
            <a:r>
              <a:rPr lang="en-GB" sz="800">
                <a:solidFill>
                  <a:srgbClr val="000000"/>
                </a:solidFill>
                <a:latin typeface="Arial" charset="0"/>
              </a:rPr>
              <a:t>Den Haag</a:t>
            </a:r>
          </a:p>
        </p:txBody>
      </p:sp>
      <p:sp>
        <p:nvSpPr>
          <p:cNvPr id="272648" name="Rectangle 122"/>
          <p:cNvSpPr>
            <a:spLocks noChangeArrowheads="1"/>
          </p:cNvSpPr>
          <p:nvPr/>
        </p:nvSpPr>
        <p:spPr bwMode="auto">
          <a:xfrm>
            <a:off x="136525" y="2779713"/>
            <a:ext cx="1422400" cy="42227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Stichting</a:t>
            </a:r>
            <a:br>
              <a:rPr lang="en-GB" sz="800">
                <a:solidFill>
                  <a:srgbClr val="000000"/>
                </a:solidFill>
                <a:latin typeface="Arial" charset="0"/>
              </a:rPr>
            </a:br>
            <a:r>
              <a:rPr lang="en-GB" sz="700">
                <a:solidFill>
                  <a:srgbClr val="000000"/>
                </a:solidFill>
                <a:latin typeface="Arial" charset="0"/>
              </a:rPr>
              <a:t>Oosterscheldeziekenhuizen</a:t>
            </a:r>
            <a:br>
              <a:rPr lang="en-GB" sz="700">
                <a:solidFill>
                  <a:srgbClr val="000000"/>
                </a:solidFill>
                <a:latin typeface="Arial" charset="0"/>
              </a:rPr>
            </a:br>
            <a:r>
              <a:rPr lang="en-GB" sz="800">
                <a:solidFill>
                  <a:srgbClr val="000000"/>
                </a:solidFill>
                <a:latin typeface="Arial" charset="0"/>
              </a:rPr>
              <a:t>Goes</a:t>
            </a:r>
          </a:p>
        </p:txBody>
      </p:sp>
      <p:graphicFrame>
        <p:nvGraphicFramePr>
          <p:cNvPr id="272509" name="Object 123"/>
          <p:cNvGraphicFramePr>
            <a:graphicFrameLocks noChangeAspect="1"/>
          </p:cNvGraphicFramePr>
          <p:nvPr/>
        </p:nvGraphicFramePr>
        <p:xfrm>
          <a:off x="3997325" y="1082675"/>
          <a:ext cx="187325" cy="169863"/>
        </p:xfrm>
        <a:graphic>
          <a:graphicData uri="http://schemas.openxmlformats.org/presentationml/2006/ole">
            <mc:AlternateContent xmlns:mc="http://schemas.openxmlformats.org/markup-compatibility/2006">
              <mc:Choice xmlns:v="urn:schemas-microsoft-com:vml" Requires="v">
                <p:oleObj spid="_x0000_s272526" name="Dokument" r:id="rId4" imgW="362712" imgH="367284" progId="Word.Document.8">
                  <p:embed/>
                </p:oleObj>
              </mc:Choice>
              <mc:Fallback>
                <p:oleObj name="Dokument" r:id="rId4" imgW="362712" imgH="367284" progId="Word.Document.8">
                  <p:embed/>
                  <p:pic>
                    <p:nvPicPr>
                      <p:cNvPr id="0" name="Object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5" y="1082675"/>
                        <a:ext cx="187325" cy="1698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0" name="Object 124"/>
          <p:cNvGraphicFramePr>
            <a:graphicFrameLocks noChangeAspect="1"/>
          </p:cNvGraphicFramePr>
          <p:nvPr/>
        </p:nvGraphicFramePr>
        <p:xfrm>
          <a:off x="2844800" y="1684338"/>
          <a:ext cx="187325" cy="169862"/>
        </p:xfrm>
        <a:graphic>
          <a:graphicData uri="http://schemas.openxmlformats.org/presentationml/2006/ole">
            <mc:AlternateContent xmlns:mc="http://schemas.openxmlformats.org/markup-compatibility/2006">
              <mc:Choice xmlns:v="urn:schemas-microsoft-com:vml" Requires="v">
                <p:oleObj spid="_x0000_s272527" name="Dokument" r:id="rId6" imgW="362712" imgH="367284" progId="Word.Document.8">
                  <p:embed/>
                </p:oleObj>
              </mc:Choice>
              <mc:Fallback>
                <p:oleObj name="Dokument" r:id="rId6" imgW="362712" imgH="367284" progId="Word.Document.8">
                  <p:embed/>
                  <p:pic>
                    <p:nvPicPr>
                      <p:cNvPr id="0" name="Object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1684338"/>
                        <a:ext cx="187325"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1" name="Object 125"/>
          <p:cNvGraphicFramePr>
            <a:graphicFrameLocks noChangeAspect="1"/>
          </p:cNvGraphicFramePr>
          <p:nvPr/>
        </p:nvGraphicFramePr>
        <p:xfrm>
          <a:off x="2844800" y="1925638"/>
          <a:ext cx="187325" cy="168275"/>
        </p:xfrm>
        <a:graphic>
          <a:graphicData uri="http://schemas.openxmlformats.org/presentationml/2006/ole">
            <mc:AlternateContent xmlns:mc="http://schemas.openxmlformats.org/markup-compatibility/2006">
              <mc:Choice xmlns:v="urn:schemas-microsoft-com:vml" Requires="v">
                <p:oleObj spid="_x0000_s272528" name="Dokument" r:id="rId7" imgW="362712" imgH="367284" progId="Word.Document.8">
                  <p:embed/>
                </p:oleObj>
              </mc:Choice>
              <mc:Fallback>
                <p:oleObj name="Dokument" r:id="rId7" imgW="362712" imgH="367284" progId="Word.Document.8">
                  <p:embed/>
                  <p:pic>
                    <p:nvPicPr>
                      <p:cNvPr id="0" name="Object 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1925638"/>
                        <a:ext cx="187325" cy="168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2" name="Object 126"/>
          <p:cNvGraphicFramePr>
            <a:graphicFrameLocks noChangeAspect="1"/>
          </p:cNvGraphicFramePr>
          <p:nvPr/>
        </p:nvGraphicFramePr>
        <p:xfrm>
          <a:off x="2844800" y="2405063"/>
          <a:ext cx="187325" cy="169862"/>
        </p:xfrm>
        <a:graphic>
          <a:graphicData uri="http://schemas.openxmlformats.org/presentationml/2006/ole">
            <mc:AlternateContent xmlns:mc="http://schemas.openxmlformats.org/markup-compatibility/2006">
              <mc:Choice xmlns:v="urn:schemas-microsoft-com:vml" Requires="v">
                <p:oleObj spid="_x0000_s272529" name="Dokument" r:id="rId8" imgW="362712" imgH="367284" progId="Word.Document.8">
                  <p:embed/>
                </p:oleObj>
              </mc:Choice>
              <mc:Fallback>
                <p:oleObj name="Dokument" r:id="rId8" imgW="362712" imgH="367284" progId="Word.Document.8">
                  <p:embed/>
                  <p:pic>
                    <p:nvPicPr>
                      <p:cNvPr id="0" name="Object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2405063"/>
                        <a:ext cx="187325"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3" name="Object 127"/>
          <p:cNvGraphicFramePr>
            <a:graphicFrameLocks noChangeAspect="1"/>
          </p:cNvGraphicFramePr>
          <p:nvPr/>
        </p:nvGraphicFramePr>
        <p:xfrm>
          <a:off x="2505075" y="2706688"/>
          <a:ext cx="188913" cy="169862"/>
        </p:xfrm>
        <a:graphic>
          <a:graphicData uri="http://schemas.openxmlformats.org/presentationml/2006/ole">
            <mc:AlternateContent xmlns:mc="http://schemas.openxmlformats.org/markup-compatibility/2006">
              <mc:Choice xmlns:v="urn:schemas-microsoft-com:vml" Requires="v">
                <p:oleObj spid="_x0000_s272530" name="Dokument" r:id="rId9" imgW="362712" imgH="367284" progId="Word.Document.8">
                  <p:embed/>
                </p:oleObj>
              </mc:Choice>
              <mc:Fallback>
                <p:oleObj name="Dokument" r:id="rId9" imgW="362712" imgH="367284" progId="Word.Document.8">
                  <p:embed/>
                  <p:pic>
                    <p:nvPicPr>
                      <p:cNvPr id="0" name="Object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2706688"/>
                        <a:ext cx="188913"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4" name="Object 128"/>
          <p:cNvGraphicFramePr>
            <a:graphicFrameLocks noChangeAspect="1"/>
          </p:cNvGraphicFramePr>
          <p:nvPr/>
        </p:nvGraphicFramePr>
        <p:xfrm>
          <a:off x="2235200" y="2887663"/>
          <a:ext cx="187325" cy="169862"/>
        </p:xfrm>
        <a:graphic>
          <a:graphicData uri="http://schemas.openxmlformats.org/presentationml/2006/ole">
            <mc:AlternateContent xmlns:mc="http://schemas.openxmlformats.org/markup-compatibility/2006">
              <mc:Choice xmlns:v="urn:schemas-microsoft-com:vml" Requires="v">
                <p:oleObj spid="_x0000_s272531" name="Dokument" r:id="rId10" imgW="362712" imgH="367284" progId="Word.Document.8">
                  <p:embed/>
                </p:oleObj>
              </mc:Choice>
              <mc:Fallback>
                <p:oleObj name="Dokument" r:id="rId10" imgW="362712" imgH="367284" progId="Word.Document.8">
                  <p:embed/>
                  <p:pic>
                    <p:nvPicPr>
                      <p:cNvPr id="0" name="Object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2887663"/>
                        <a:ext cx="187325"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5" name="Object 129"/>
          <p:cNvGraphicFramePr>
            <a:graphicFrameLocks noChangeAspect="1"/>
          </p:cNvGraphicFramePr>
          <p:nvPr/>
        </p:nvGraphicFramePr>
        <p:xfrm>
          <a:off x="1965325" y="3548063"/>
          <a:ext cx="187325" cy="169862"/>
        </p:xfrm>
        <a:graphic>
          <a:graphicData uri="http://schemas.openxmlformats.org/presentationml/2006/ole">
            <mc:AlternateContent xmlns:mc="http://schemas.openxmlformats.org/markup-compatibility/2006">
              <mc:Choice xmlns:v="urn:schemas-microsoft-com:vml" Requires="v">
                <p:oleObj spid="_x0000_s272532" name="Dokument" r:id="rId11" imgW="362712" imgH="367284" progId="Word.Document.8">
                  <p:embed/>
                </p:oleObj>
              </mc:Choice>
              <mc:Fallback>
                <p:oleObj name="Dokument" r:id="rId11" imgW="362712" imgH="367284" progId="Word.Document.8">
                  <p:embed/>
                  <p:pic>
                    <p:nvPicPr>
                      <p:cNvPr id="0" name="Object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325" y="3548063"/>
                        <a:ext cx="187325"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6" name="Object 130"/>
          <p:cNvGraphicFramePr>
            <a:graphicFrameLocks noChangeAspect="1"/>
          </p:cNvGraphicFramePr>
          <p:nvPr/>
        </p:nvGraphicFramePr>
        <p:xfrm>
          <a:off x="1625600" y="3609975"/>
          <a:ext cx="187325" cy="169863"/>
        </p:xfrm>
        <a:graphic>
          <a:graphicData uri="http://schemas.openxmlformats.org/presentationml/2006/ole">
            <mc:AlternateContent xmlns:mc="http://schemas.openxmlformats.org/markup-compatibility/2006">
              <mc:Choice xmlns:v="urn:schemas-microsoft-com:vml" Requires="v">
                <p:oleObj spid="_x0000_s272533" name="Dokument" r:id="rId12" imgW="362712" imgH="367284" progId="Word.Document.8">
                  <p:embed/>
                </p:oleObj>
              </mc:Choice>
              <mc:Fallback>
                <p:oleObj name="Dokument" r:id="rId12" imgW="362712" imgH="367284" progId="Word.Document.8">
                  <p:embed/>
                  <p:pic>
                    <p:nvPicPr>
                      <p:cNvPr id="0" name="Object 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3609975"/>
                        <a:ext cx="187325" cy="1698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2517" name="Object 131"/>
          <p:cNvGraphicFramePr>
            <a:graphicFrameLocks noChangeAspect="1"/>
          </p:cNvGraphicFramePr>
          <p:nvPr/>
        </p:nvGraphicFramePr>
        <p:xfrm>
          <a:off x="1965325" y="3849688"/>
          <a:ext cx="187325" cy="169862"/>
        </p:xfrm>
        <a:graphic>
          <a:graphicData uri="http://schemas.openxmlformats.org/presentationml/2006/ole">
            <mc:AlternateContent xmlns:mc="http://schemas.openxmlformats.org/markup-compatibility/2006">
              <mc:Choice xmlns:v="urn:schemas-microsoft-com:vml" Requires="v">
                <p:oleObj spid="_x0000_s272534" name="Dokument" r:id="rId13" imgW="362712" imgH="367284" progId="Word.Document.8">
                  <p:embed/>
                </p:oleObj>
              </mc:Choice>
              <mc:Fallback>
                <p:oleObj name="Dokument" r:id="rId13" imgW="362712" imgH="367284" progId="Word.Document.8">
                  <p:embed/>
                  <p:pic>
                    <p:nvPicPr>
                      <p:cNvPr id="0" name="Object 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325" y="3849688"/>
                        <a:ext cx="187325"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2649" name="Rectangle 132"/>
          <p:cNvSpPr>
            <a:spLocks noChangeArrowheads="1"/>
          </p:cNvSpPr>
          <p:nvPr/>
        </p:nvSpPr>
        <p:spPr bwMode="auto">
          <a:xfrm>
            <a:off x="134938" y="4691063"/>
            <a:ext cx="1423987" cy="542925"/>
          </a:xfrm>
          <a:prstGeom prst="rect">
            <a:avLst/>
          </a:prstGeom>
          <a:solidFill>
            <a:srgbClr val="FFCC99"/>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AZ DAMIAAN Oostende</a:t>
            </a:r>
          </a:p>
          <a:p>
            <a:pPr defTabSz="914400" eaLnBrk="0" hangingPunct="0"/>
            <a:r>
              <a:rPr lang="en-GB" sz="800">
                <a:solidFill>
                  <a:srgbClr val="000000"/>
                </a:solidFill>
                <a:latin typeface="Arial" charset="0"/>
              </a:rPr>
              <a:t>Campus H. Hart</a:t>
            </a:r>
          </a:p>
          <a:p>
            <a:pPr defTabSz="914400" eaLnBrk="0" hangingPunct="0"/>
            <a:r>
              <a:rPr lang="en-GB" sz="800">
                <a:solidFill>
                  <a:srgbClr val="000000"/>
                </a:solidFill>
                <a:latin typeface="Arial" charset="0"/>
              </a:rPr>
              <a:t>Campus St.-Jozef</a:t>
            </a:r>
          </a:p>
          <a:p>
            <a:pPr defTabSz="914400" eaLnBrk="0" hangingPunct="0"/>
            <a:r>
              <a:rPr lang="en-GB" sz="800">
                <a:solidFill>
                  <a:srgbClr val="000000"/>
                </a:solidFill>
                <a:latin typeface="Arial" charset="0"/>
              </a:rPr>
              <a:t>Oostende</a:t>
            </a:r>
          </a:p>
        </p:txBody>
      </p:sp>
      <p:sp>
        <p:nvSpPr>
          <p:cNvPr id="272650" name="Rectangle 133"/>
          <p:cNvSpPr>
            <a:spLocks noChangeArrowheads="1"/>
          </p:cNvSpPr>
          <p:nvPr/>
        </p:nvSpPr>
        <p:spPr bwMode="auto">
          <a:xfrm>
            <a:off x="134938" y="5294313"/>
            <a:ext cx="1423987" cy="301625"/>
          </a:xfrm>
          <a:prstGeom prst="rect">
            <a:avLst/>
          </a:prstGeom>
          <a:solidFill>
            <a:srgbClr val="FFCC99"/>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AZ Koningin Fabiola</a:t>
            </a:r>
          </a:p>
          <a:p>
            <a:pPr defTabSz="914400" eaLnBrk="0" hangingPunct="0"/>
            <a:r>
              <a:rPr lang="en-GB" sz="800">
                <a:solidFill>
                  <a:srgbClr val="000000"/>
                </a:solidFill>
                <a:latin typeface="Arial" charset="0"/>
              </a:rPr>
              <a:t>Blankenberge</a:t>
            </a:r>
          </a:p>
        </p:txBody>
      </p:sp>
      <p:sp>
        <p:nvSpPr>
          <p:cNvPr id="272651" name="Rectangle 134"/>
          <p:cNvSpPr>
            <a:spLocks noChangeArrowheads="1"/>
          </p:cNvSpPr>
          <p:nvPr/>
        </p:nvSpPr>
        <p:spPr bwMode="auto">
          <a:xfrm>
            <a:off x="134938" y="5654675"/>
            <a:ext cx="1423987" cy="301625"/>
          </a:xfrm>
          <a:prstGeom prst="rect">
            <a:avLst/>
          </a:prstGeom>
          <a:solidFill>
            <a:srgbClr val="FFCC99"/>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AZ OLV Ter Linden</a:t>
            </a:r>
          </a:p>
          <a:p>
            <a:pPr defTabSz="914400" eaLnBrk="0" hangingPunct="0"/>
            <a:r>
              <a:rPr lang="en-GB" sz="800">
                <a:solidFill>
                  <a:srgbClr val="000000"/>
                </a:solidFill>
                <a:latin typeface="Arial" charset="0"/>
              </a:rPr>
              <a:t>Knokke-Heist</a:t>
            </a:r>
          </a:p>
        </p:txBody>
      </p:sp>
      <p:graphicFrame>
        <p:nvGraphicFramePr>
          <p:cNvPr id="272521" name="Object 135"/>
          <p:cNvGraphicFramePr>
            <a:graphicFrameLocks noChangeAspect="1"/>
          </p:cNvGraphicFramePr>
          <p:nvPr/>
        </p:nvGraphicFramePr>
        <p:xfrm>
          <a:off x="1150938" y="3849688"/>
          <a:ext cx="187325" cy="169862"/>
        </p:xfrm>
        <a:graphic>
          <a:graphicData uri="http://schemas.openxmlformats.org/presentationml/2006/ole">
            <mc:AlternateContent xmlns:mc="http://schemas.openxmlformats.org/markup-compatibility/2006">
              <mc:Choice xmlns:v="urn:schemas-microsoft-com:vml" Requires="v">
                <p:oleObj spid="_x0000_s272535" name="Dokument" r:id="rId14" imgW="362712" imgH="367284" progId="Word.Document.8">
                  <p:embed/>
                </p:oleObj>
              </mc:Choice>
              <mc:Fallback>
                <p:oleObj name="Dokument" r:id="rId14" imgW="362712" imgH="367284" progId="Word.Document.8">
                  <p:embed/>
                  <p:pic>
                    <p:nvPicPr>
                      <p:cNvPr id="0" name="Object 1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3849688"/>
                        <a:ext cx="187325"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336" name="Rectangle 136"/>
          <p:cNvSpPr>
            <a:spLocks noChangeArrowheads="1"/>
          </p:cNvSpPr>
          <p:nvPr/>
        </p:nvSpPr>
        <p:spPr bwMode="auto">
          <a:xfrm>
            <a:off x="338138" y="3789363"/>
            <a:ext cx="881062" cy="180975"/>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Knokke-Heist</a:t>
            </a:r>
            <a:endParaRPr lang="en-GB" sz="1200" b="1">
              <a:solidFill>
                <a:srgbClr val="000000"/>
              </a:solidFill>
              <a:effectLst>
                <a:outerShdw blurRad="38100" dist="38100" dir="2700000" algn="tl">
                  <a:srgbClr val="C0C0C0"/>
                </a:outerShdw>
              </a:effectLst>
              <a:latin typeface="Arial"/>
              <a:cs typeface="Arial"/>
              <a:sym typeface="Wingdings" pitchFamily="2" charset="2"/>
            </a:endParaRPr>
          </a:p>
        </p:txBody>
      </p:sp>
      <p:graphicFrame>
        <p:nvGraphicFramePr>
          <p:cNvPr id="272523" name="Object 137"/>
          <p:cNvGraphicFramePr>
            <a:graphicFrameLocks noChangeAspect="1"/>
          </p:cNvGraphicFramePr>
          <p:nvPr/>
        </p:nvGraphicFramePr>
        <p:xfrm>
          <a:off x="744538" y="4151313"/>
          <a:ext cx="188912" cy="168275"/>
        </p:xfrm>
        <a:graphic>
          <a:graphicData uri="http://schemas.openxmlformats.org/presentationml/2006/ole">
            <mc:AlternateContent xmlns:mc="http://schemas.openxmlformats.org/markup-compatibility/2006">
              <mc:Choice xmlns:v="urn:schemas-microsoft-com:vml" Requires="v">
                <p:oleObj spid="_x0000_s272536" name="Dokument" r:id="rId15" imgW="362712" imgH="367284" progId="Word.Document.8">
                  <p:embed/>
                </p:oleObj>
              </mc:Choice>
              <mc:Fallback>
                <p:oleObj name="Dokument" r:id="rId15" imgW="362712" imgH="367284" progId="Word.Document.8">
                  <p:embed/>
                  <p:pic>
                    <p:nvPicPr>
                      <p:cNvPr id="0" name="Object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4151313"/>
                        <a:ext cx="188912" cy="168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338" name="Rectangle 138"/>
          <p:cNvSpPr>
            <a:spLocks noChangeArrowheads="1"/>
          </p:cNvSpPr>
          <p:nvPr/>
        </p:nvSpPr>
        <p:spPr bwMode="auto">
          <a:xfrm>
            <a:off x="0" y="4090988"/>
            <a:ext cx="744538" cy="179387"/>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Oostende</a:t>
            </a:r>
            <a:endParaRPr lang="en-GB" sz="1200" b="1">
              <a:solidFill>
                <a:srgbClr val="000000"/>
              </a:solidFill>
              <a:effectLst>
                <a:outerShdw blurRad="38100" dist="38100" dir="2700000" algn="tl">
                  <a:srgbClr val="C0C0C0"/>
                </a:outerShdw>
              </a:effectLst>
              <a:latin typeface="Arial"/>
              <a:cs typeface="Arial"/>
              <a:sym typeface="Wingdings" pitchFamily="2" charset="2"/>
            </a:endParaRPr>
          </a:p>
        </p:txBody>
      </p:sp>
      <p:graphicFrame>
        <p:nvGraphicFramePr>
          <p:cNvPr id="272525" name="Object 139"/>
          <p:cNvGraphicFramePr>
            <a:graphicFrameLocks noChangeAspect="1"/>
          </p:cNvGraphicFramePr>
          <p:nvPr/>
        </p:nvGraphicFramePr>
        <p:xfrm>
          <a:off x="1016000" y="3970338"/>
          <a:ext cx="188913" cy="169862"/>
        </p:xfrm>
        <a:graphic>
          <a:graphicData uri="http://schemas.openxmlformats.org/presentationml/2006/ole">
            <mc:AlternateContent xmlns:mc="http://schemas.openxmlformats.org/markup-compatibility/2006">
              <mc:Choice xmlns:v="urn:schemas-microsoft-com:vml" Requires="v">
                <p:oleObj spid="_x0000_s272537" name="Dokument" r:id="rId16" imgW="362712" imgH="367284" progId="Word.Document.8">
                  <p:embed/>
                </p:oleObj>
              </mc:Choice>
              <mc:Fallback>
                <p:oleObj name="Dokument" r:id="rId16" imgW="362712" imgH="367284" progId="Word.Document.8">
                  <p:embed/>
                  <p:pic>
                    <p:nvPicPr>
                      <p:cNvPr id="0" name="Object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3970338"/>
                        <a:ext cx="188913" cy="1698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340" name="Rectangle 140"/>
          <p:cNvSpPr>
            <a:spLocks noChangeArrowheads="1"/>
          </p:cNvSpPr>
          <p:nvPr/>
        </p:nvSpPr>
        <p:spPr bwMode="auto">
          <a:xfrm>
            <a:off x="203200" y="3910013"/>
            <a:ext cx="879475" cy="180975"/>
          </a:xfrm>
          <a:prstGeom prst="rect">
            <a:avLst/>
          </a:prstGeom>
          <a:noFill/>
          <a:ln>
            <a:noFill/>
          </a:ln>
          <a:effectLst/>
          <a:extLst/>
        </p:spPr>
        <p:txBody>
          <a:bodyPr wrap="none" anchor="ctr"/>
          <a:lstStyle/>
          <a:p>
            <a:pPr algn="r" defTabSz="914400" eaLnBrk="0" hangingPunct="0">
              <a:defRPr/>
            </a:pPr>
            <a:r>
              <a:rPr lang="en-GB" sz="1000" b="1">
                <a:solidFill>
                  <a:srgbClr val="000000"/>
                </a:solidFill>
                <a:latin typeface="Arial"/>
                <a:cs typeface="Arial"/>
                <a:sym typeface="Wingdings" pitchFamily="2" charset="2"/>
              </a:rPr>
              <a:t>Blankenberge</a:t>
            </a:r>
            <a:endParaRPr lang="en-GB" sz="1200" b="1">
              <a:solidFill>
                <a:srgbClr val="000000"/>
              </a:solidFill>
              <a:effectLst>
                <a:outerShdw blurRad="38100" dist="38100" dir="2700000" algn="tl">
                  <a:srgbClr val="C0C0C0"/>
                </a:outerShdw>
              </a:effectLst>
              <a:latin typeface="Arial"/>
              <a:cs typeface="Arial"/>
              <a:sym typeface="Wingdings" pitchFamily="2" charset="2"/>
            </a:endParaRPr>
          </a:p>
        </p:txBody>
      </p:sp>
      <p:sp>
        <p:nvSpPr>
          <p:cNvPr id="272655" name="Text Box 141"/>
          <p:cNvSpPr txBox="1">
            <a:spLocks noChangeArrowheads="1"/>
          </p:cNvSpPr>
          <p:nvPr/>
        </p:nvSpPr>
        <p:spPr bwMode="auto">
          <a:xfrm>
            <a:off x="3219450" y="123825"/>
            <a:ext cx="2397125" cy="304800"/>
          </a:xfrm>
          <a:prstGeom prst="rect">
            <a:avLst/>
          </a:prstGeom>
          <a:noFill/>
          <a:ln w="9525">
            <a:noFill/>
            <a:miter lim="800000"/>
            <a:headEnd/>
            <a:tailEnd/>
          </a:ln>
        </p:spPr>
        <p:txBody>
          <a:bodyPr>
            <a:spAutoFit/>
          </a:bodyPr>
          <a:lstStyle/>
          <a:p>
            <a:pPr defTabSz="914400" eaLnBrk="0" hangingPunct="0">
              <a:spcBef>
                <a:spcPct val="50000"/>
              </a:spcBef>
            </a:pPr>
            <a:r>
              <a:rPr lang="en-GB" sz="1400" b="1" u="sng">
                <a:solidFill>
                  <a:srgbClr val="000000"/>
                </a:solidFill>
                <a:latin typeface="Tahoma" pitchFamily="34" charset="0"/>
              </a:rPr>
              <a:t>Partner des Projektes</a:t>
            </a:r>
          </a:p>
        </p:txBody>
      </p:sp>
      <p:sp>
        <p:nvSpPr>
          <p:cNvPr id="272656" name="Rectangle 142"/>
          <p:cNvSpPr>
            <a:spLocks noChangeArrowheads="1"/>
          </p:cNvSpPr>
          <p:nvPr/>
        </p:nvSpPr>
        <p:spPr bwMode="auto">
          <a:xfrm>
            <a:off x="136525" y="2409825"/>
            <a:ext cx="1422400" cy="307975"/>
          </a:xfrm>
          <a:prstGeom prst="rect">
            <a:avLst/>
          </a:prstGeom>
          <a:solidFill>
            <a:srgbClr val="CCFFCC"/>
          </a:solidFill>
          <a:ln w="3175">
            <a:solidFill>
              <a:schemeClr val="bg2"/>
            </a:solidFill>
            <a:miter lim="800000"/>
            <a:headEnd/>
            <a:tailEnd/>
          </a:ln>
        </p:spPr>
        <p:txBody>
          <a:bodyPr wrap="none" anchor="ctr"/>
          <a:lstStyle/>
          <a:p>
            <a:pPr defTabSz="914400" eaLnBrk="0" hangingPunct="0"/>
            <a:r>
              <a:rPr lang="en-GB" sz="800">
                <a:solidFill>
                  <a:srgbClr val="000000"/>
                </a:solidFill>
                <a:latin typeface="Arial" charset="0"/>
              </a:rPr>
              <a:t>Bronovo</a:t>
            </a:r>
          </a:p>
          <a:p>
            <a:pPr defTabSz="914400" eaLnBrk="0" hangingPunct="0"/>
            <a:r>
              <a:rPr lang="en-GB" sz="800">
                <a:solidFill>
                  <a:srgbClr val="000000"/>
                </a:solidFill>
                <a:latin typeface="Arial" charset="0"/>
              </a:rPr>
              <a:t>Den Haag</a:t>
            </a:r>
          </a:p>
        </p:txBody>
      </p:sp>
      <p:sp>
        <p:nvSpPr>
          <p:cNvPr id="272657" name="Rectangle 143"/>
          <p:cNvSpPr>
            <a:spLocks noChangeArrowheads="1"/>
          </p:cNvSpPr>
          <p:nvPr/>
        </p:nvSpPr>
        <p:spPr bwMode="auto">
          <a:xfrm>
            <a:off x="6096000" y="0"/>
            <a:ext cx="3048000" cy="6858000"/>
          </a:xfrm>
          <a:prstGeom prst="rect">
            <a:avLst/>
          </a:prstGeom>
          <a:solidFill>
            <a:schemeClr val="bg1"/>
          </a:solidFill>
          <a:ln w="9525">
            <a:noFill/>
            <a:miter lim="800000"/>
            <a:headEnd/>
            <a:tailEnd/>
          </a:ln>
        </p:spPr>
        <p:txBody>
          <a:bodyPr anchor="ctr"/>
          <a:lstStyle/>
          <a:p>
            <a:pPr defTabSz="914400">
              <a:tabLst>
                <a:tab pos="374650" algn="r"/>
                <a:tab pos="476250" algn="l"/>
              </a:tabLst>
            </a:pPr>
            <a:r>
              <a:rPr lang="de-DE" b="1" u="sng">
                <a:solidFill>
                  <a:srgbClr val="000000"/>
                </a:solidFill>
                <a:latin typeface="Tahoma" pitchFamily="34" charset="0"/>
              </a:rPr>
              <a:t>Convenzioni con 14 </a:t>
            </a:r>
          </a:p>
          <a:p>
            <a:pPr defTabSz="914400">
              <a:tabLst>
                <a:tab pos="374650" algn="r"/>
                <a:tab pos="476250" algn="l"/>
              </a:tabLst>
            </a:pPr>
            <a:r>
              <a:rPr lang="de-DE" b="1" u="sng">
                <a:solidFill>
                  <a:srgbClr val="000000"/>
                </a:solidFill>
                <a:latin typeface="Tahoma" pitchFamily="34" charset="0"/>
              </a:rPr>
              <a:t>ospedali</a:t>
            </a:r>
          </a:p>
          <a:p>
            <a:pPr defTabSz="914400">
              <a:tabLst>
                <a:tab pos="374650" algn="r"/>
                <a:tab pos="476250" algn="l"/>
              </a:tabLst>
            </a:pPr>
            <a:endParaRPr lang="de-DE" b="1">
              <a:solidFill>
                <a:srgbClr val="000000"/>
              </a:solidFill>
              <a:latin typeface="Tahoma" pitchFamily="34" charset="0"/>
            </a:endParaRPr>
          </a:p>
          <a:p>
            <a:pPr defTabSz="914400">
              <a:tabLst>
                <a:tab pos="374650" algn="r"/>
                <a:tab pos="476250" algn="l"/>
              </a:tabLst>
            </a:pPr>
            <a:r>
              <a:rPr lang="de-DE" b="1">
                <a:solidFill>
                  <a:srgbClr val="000000"/>
                </a:solidFill>
                <a:latin typeface="Arial" charset="0"/>
              </a:rPr>
              <a:t>  10	nei Paesi Bassi</a:t>
            </a:r>
          </a:p>
          <a:p>
            <a:pPr defTabSz="914400">
              <a:tabLst>
                <a:tab pos="374650" algn="r"/>
                <a:tab pos="476250" algn="l"/>
              </a:tabLst>
            </a:pPr>
            <a:r>
              <a:rPr lang="de-DE" b="1">
                <a:solidFill>
                  <a:srgbClr val="000000"/>
                </a:solidFill>
                <a:latin typeface="Arial" charset="0"/>
              </a:rPr>
              <a:t> 	4	in Belgio</a:t>
            </a:r>
          </a:p>
          <a:p>
            <a:pPr defTabSz="914400">
              <a:tabLst>
                <a:tab pos="374650" algn="r"/>
                <a:tab pos="476250" algn="l"/>
              </a:tabLst>
            </a:pPr>
            <a:endParaRPr lang="de-DE" b="1">
              <a:solidFill>
                <a:srgbClr val="000000"/>
              </a:solidFill>
              <a:latin typeface="Arial" charset="0"/>
            </a:endParaRPr>
          </a:p>
          <a:p>
            <a:pPr defTabSz="914400">
              <a:tabLst>
                <a:tab pos="374650" algn="r"/>
                <a:tab pos="476250" algn="l"/>
              </a:tabLst>
            </a:pPr>
            <a:r>
              <a:rPr lang="de-DE" b="1">
                <a:solidFill>
                  <a:srgbClr val="000000"/>
                </a:solidFill>
                <a:latin typeface="Arial" charset="0"/>
              </a:rPr>
              <a:t>nelle regioni costiere.</a:t>
            </a:r>
          </a:p>
          <a:p>
            <a:pPr defTabSz="914400">
              <a:tabLst>
                <a:tab pos="374650" algn="r"/>
                <a:tab pos="476250" algn="l"/>
              </a:tabLst>
            </a:pPr>
            <a:endParaRPr lang="de-DE" b="1">
              <a:solidFill>
                <a:srgbClr val="000000"/>
              </a:solidFill>
              <a:latin typeface="Arial" charset="0"/>
            </a:endParaRPr>
          </a:p>
          <a:p>
            <a:pPr defTabSz="914400">
              <a:tabLst>
                <a:tab pos="374650" algn="r"/>
                <a:tab pos="476250" algn="l"/>
              </a:tabLst>
            </a:pPr>
            <a:endParaRPr lang="de-DE" b="1">
              <a:solidFill>
                <a:srgbClr val="000000"/>
              </a:solidFill>
              <a:latin typeface="Arial" charset="0"/>
            </a:endParaRPr>
          </a:p>
          <a:p>
            <a:pPr defTabSz="914400">
              <a:tabLst>
                <a:tab pos="374650" algn="r"/>
                <a:tab pos="476250" algn="l"/>
              </a:tabLst>
            </a:pPr>
            <a:endParaRPr lang="de-DE" b="1">
              <a:solidFill>
                <a:srgbClr val="000000"/>
              </a:solidFill>
              <a:latin typeface="Arial" charset="0"/>
            </a:endParaRPr>
          </a:p>
          <a:p>
            <a:pPr defTabSz="914400">
              <a:tabLst>
                <a:tab pos="374650" algn="r"/>
                <a:tab pos="476250" algn="l"/>
              </a:tabLst>
            </a:pPr>
            <a:endParaRPr lang="de-DE" b="1">
              <a:solidFill>
                <a:srgbClr val="000000"/>
              </a:solidFill>
              <a:latin typeface="Arial"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2"/>
          <p:cNvSpPr>
            <a:spLocks noGrp="1"/>
          </p:cNvSpPr>
          <p:nvPr>
            <p:ph type="title" idx="4294967295"/>
          </p:nvPr>
        </p:nvSpPr>
        <p:spPr>
          <a:xfrm>
            <a:off x="685800" y="-533400"/>
            <a:ext cx="7772400" cy="1981200"/>
          </a:xfrm>
        </p:spPr>
        <p:txBody>
          <a:bodyPr/>
          <a:lstStyle/>
          <a:p>
            <a:pPr eaLnBrk="1" hangingPunct="1"/>
            <a:r>
              <a:rPr lang="pt-BR" sz="2800" b="1" i="1" u="sng">
                <a:solidFill>
                  <a:srgbClr val="002060"/>
                </a:solidFill>
              </a:rPr>
              <a:t>Euroregion - Meuse Rhine</a:t>
            </a:r>
            <a:endParaRPr lang="nl-NL" sz="2800" b="1" i="1" u="sng">
              <a:solidFill>
                <a:srgbClr val="002060"/>
              </a:solidFill>
            </a:endParaRPr>
          </a:p>
        </p:txBody>
      </p:sp>
      <p:graphicFrame>
        <p:nvGraphicFramePr>
          <p:cNvPr id="154627" name="Object 3"/>
          <p:cNvGraphicFramePr>
            <a:graphicFrameLocks noChangeAspect="1"/>
          </p:cNvGraphicFramePr>
          <p:nvPr/>
        </p:nvGraphicFramePr>
        <p:xfrm>
          <a:off x="685800" y="762000"/>
          <a:ext cx="8048625" cy="5537200"/>
        </p:xfrm>
        <a:graphic>
          <a:graphicData uri="http://schemas.openxmlformats.org/presentationml/2006/ole">
            <mc:AlternateContent xmlns:mc="http://schemas.openxmlformats.org/markup-compatibility/2006">
              <mc:Choice xmlns:v="urn:schemas-microsoft-com:vml" Requires="v">
                <p:oleObj spid="_x0000_s154628" name="Photo Editor-foto" r:id="rId4" imgW="4458322" imgH="4067743" progId="">
                  <p:embed/>
                </p:oleObj>
              </mc:Choice>
              <mc:Fallback>
                <p:oleObj name="Photo Editor-foto" r:id="rId4" imgW="4458322" imgH="40677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762000"/>
                        <a:ext cx="8048625" cy="55372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ChangeArrowheads="1"/>
          </p:cNvSpPr>
          <p:nvPr/>
        </p:nvSpPr>
        <p:spPr bwMode="auto">
          <a:xfrm>
            <a:off x="5616575" y="2098675"/>
            <a:ext cx="184150" cy="457200"/>
          </a:xfrm>
          <a:prstGeom prst="rect">
            <a:avLst/>
          </a:prstGeom>
          <a:noFill/>
          <a:ln w="9525">
            <a:noFill/>
            <a:miter lim="800000"/>
            <a:headEnd/>
            <a:tailEnd/>
          </a:ln>
        </p:spPr>
        <p:txBody>
          <a:bodyPr wrap="none">
            <a:spAutoFit/>
          </a:bodyPr>
          <a:lstStyle/>
          <a:p>
            <a:pPr defTabSz="914400" eaLnBrk="0" hangingPunct="0"/>
            <a:endParaRPr lang="en-GB" sz="2400">
              <a:solidFill>
                <a:srgbClr val="FFFFFF"/>
              </a:solidFill>
              <a:latin typeface="Arial" charset="0"/>
            </a:endParaRPr>
          </a:p>
        </p:txBody>
      </p:sp>
      <p:sp>
        <p:nvSpPr>
          <p:cNvPr id="278530" name="Rectangle 3"/>
          <p:cNvSpPr>
            <a:spLocks noChangeArrowheads="1"/>
          </p:cNvSpPr>
          <p:nvPr/>
        </p:nvSpPr>
        <p:spPr bwMode="auto">
          <a:xfrm>
            <a:off x="2971800" y="3124200"/>
            <a:ext cx="9144000" cy="0"/>
          </a:xfrm>
          <a:prstGeom prst="rect">
            <a:avLst/>
          </a:prstGeom>
          <a:noFill/>
          <a:ln w="9525">
            <a:noFill/>
            <a:miter lim="800000"/>
            <a:headEnd/>
            <a:tailEnd/>
          </a:ln>
        </p:spPr>
        <p:txBody>
          <a:bodyPr>
            <a:spAutoFit/>
          </a:bodyPr>
          <a:lstStyle/>
          <a:p>
            <a:pPr defTabSz="914400"/>
            <a:endParaRPr lang="it-IT" sz="3200">
              <a:solidFill>
                <a:srgbClr val="FFFFFF"/>
              </a:solidFill>
              <a:latin typeface="Arial" charset="0"/>
            </a:endParaRPr>
          </a:p>
        </p:txBody>
      </p:sp>
      <p:sp>
        <p:nvSpPr>
          <p:cNvPr id="278531" name="Rectangle 5"/>
          <p:cNvSpPr>
            <a:spLocks noChangeArrowheads="1"/>
          </p:cNvSpPr>
          <p:nvPr/>
        </p:nvSpPr>
        <p:spPr bwMode="auto">
          <a:xfrm>
            <a:off x="9982200" y="1143000"/>
            <a:ext cx="184150" cy="457200"/>
          </a:xfrm>
          <a:prstGeom prst="rect">
            <a:avLst/>
          </a:prstGeom>
          <a:noFill/>
          <a:ln w="9525">
            <a:noFill/>
            <a:miter lim="800000"/>
            <a:headEnd/>
            <a:tailEnd/>
          </a:ln>
        </p:spPr>
        <p:txBody>
          <a:bodyPr wrap="none">
            <a:spAutoFit/>
          </a:bodyPr>
          <a:lstStyle/>
          <a:p>
            <a:pPr defTabSz="914400" eaLnBrk="0" hangingPunct="0"/>
            <a:endParaRPr lang="it-IT" sz="2400">
              <a:solidFill>
                <a:srgbClr val="FFFFFF"/>
              </a:solidFill>
              <a:latin typeface="Times" pitchFamily="18" charset="0"/>
            </a:endParaRPr>
          </a:p>
        </p:txBody>
      </p:sp>
      <p:sp>
        <p:nvSpPr>
          <p:cNvPr id="278532" name="Rectangle 8"/>
          <p:cNvSpPr>
            <a:spLocks noChangeArrowheads="1"/>
          </p:cNvSpPr>
          <p:nvPr/>
        </p:nvSpPr>
        <p:spPr bwMode="auto">
          <a:xfrm>
            <a:off x="304800" y="1524000"/>
            <a:ext cx="3795713" cy="579438"/>
          </a:xfrm>
          <a:prstGeom prst="rect">
            <a:avLst/>
          </a:prstGeom>
          <a:noFill/>
          <a:ln w="9525">
            <a:noFill/>
            <a:miter lim="800000"/>
            <a:headEnd/>
            <a:tailEnd/>
          </a:ln>
        </p:spPr>
        <p:txBody>
          <a:bodyPr>
            <a:spAutoFit/>
          </a:bodyPr>
          <a:lstStyle/>
          <a:p>
            <a:pPr defTabSz="914400" eaLnBrk="0" hangingPunct="0"/>
            <a:endParaRPr lang="it-IT" sz="3200">
              <a:solidFill>
                <a:srgbClr val="FFFFFF"/>
              </a:solidFill>
              <a:latin typeface="Arial" charset="0"/>
            </a:endParaRPr>
          </a:p>
        </p:txBody>
      </p:sp>
      <p:sp>
        <p:nvSpPr>
          <p:cNvPr id="278533" name="Rectangle 9"/>
          <p:cNvSpPr>
            <a:spLocks noChangeArrowheads="1"/>
          </p:cNvSpPr>
          <p:nvPr/>
        </p:nvSpPr>
        <p:spPr bwMode="auto">
          <a:xfrm>
            <a:off x="3321050" y="3511550"/>
            <a:ext cx="184150" cy="457200"/>
          </a:xfrm>
          <a:prstGeom prst="rect">
            <a:avLst/>
          </a:prstGeom>
          <a:noFill/>
          <a:ln w="9525">
            <a:noFill/>
            <a:miter lim="800000"/>
            <a:headEnd/>
            <a:tailEnd/>
          </a:ln>
        </p:spPr>
        <p:txBody>
          <a:bodyPr wrap="none">
            <a:spAutoFit/>
          </a:bodyPr>
          <a:lstStyle/>
          <a:p>
            <a:pPr defTabSz="914400" eaLnBrk="0" hangingPunct="0"/>
            <a:endParaRPr lang="it-IT" sz="2400" b="1">
              <a:solidFill>
                <a:srgbClr val="FFFFFF"/>
              </a:solidFill>
              <a:latin typeface="Arial" charset="0"/>
            </a:endParaRPr>
          </a:p>
        </p:txBody>
      </p:sp>
      <p:sp>
        <p:nvSpPr>
          <p:cNvPr id="278534" name="Rectangle 10"/>
          <p:cNvSpPr>
            <a:spLocks noChangeArrowheads="1"/>
          </p:cNvSpPr>
          <p:nvPr/>
        </p:nvSpPr>
        <p:spPr bwMode="auto">
          <a:xfrm>
            <a:off x="4454525" y="3544888"/>
            <a:ext cx="184150" cy="457200"/>
          </a:xfrm>
          <a:prstGeom prst="rect">
            <a:avLst/>
          </a:prstGeom>
          <a:noFill/>
          <a:ln w="9525">
            <a:noFill/>
            <a:miter lim="800000"/>
            <a:headEnd/>
            <a:tailEnd/>
          </a:ln>
        </p:spPr>
        <p:txBody>
          <a:bodyPr wrap="none">
            <a:spAutoFit/>
          </a:bodyPr>
          <a:lstStyle/>
          <a:p>
            <a:pPr defTabSz="914400" eaLnBrk="0" hangingPunct="0"/>
            <a:endParaRPr lang="it-IT" sz="2400" b="1">
              <a:solidFill>
                <a:srgbClr val="FFFFFF"/>
              </a:solidFill>
              <a:latin typeface="Arial" charset="0"/>
            </a:endParaRPr>
          </a:p>
        </p:txBody>
      </p:sp>
      <p:sp>
        <p:nvSpPr>
          <p:cNvPr id="278535" name="Rectangle 14"/>
          <p:cNvSpPr>
            <a:spLocks noChangeArrowheads="1"/>
          </p:cNvSpPr>
          <p:nvPr/>
        </p:nvSpPr>
        <p:spPr bwMode="auto">
          <a:xfrm>
            <a:off x="6084888" y="2098675"/>
            <a:ext cx="184150" cy="457200"/>
          </a:xfrm>
          <a:prstGeom prst="rect">
            <a:avLst/>
          </a:prstGeom>
          <a:noFill/>
          <a:ln w="9525">
            <a:noFill/>
            <a:miter lim="800000"/>
            <a:headEnd/>
            <a:tailEnd/>
          </a:ln>
        </p:spPr>
        <p:txBody>
          <a:bodyPr wrap="none">
            <a:spAutoFit/>
          </a:bodyPr>
          <a:lstStyle/>
          <a:p>
            <a:pPr defTabSz="914400" eaLnBrk="0" hangingPunct="0"/>
            <a:endParaRPr lang="en-GB" sz="2400">
              <a:solidFill>
                <a:srgbClr val="FFFFFF"/>
              </a:solidFill>
              <a:latin typeface="Arial" charset="0"/>
            </a:endParaRPr>
          </a:p>
        </p:txBody>
      </p:sp>
      <p:sp>
        <p:nvSpPr>
          <p:cNvPr id="278536" name="Rectangle 16"/>
          <p:cNvSpPr>
            <a:spLocks noChangeArrowheads="1"/>
          </p:cNvSpPr>
          <p:nvPr/>
        </p:nvSpPr>
        <p:spPr bwMode="auto">
          <a:xfrm>
            <a:off x="10450513" y="1143000"/>
            <a:ext cx="184150" cy="457200"/>
          </a:xfrm>
          <a:prstGeom prst="rect">
            <a:avLst/>
          </a:prstGeom>
          <a:noFill/>
          <a:ln w="9525">
            <a:noFill/>
            <a:miter lim="800000"/>
            <a:headEnd/>
            <a:tailEnd/>
          </a:ln>
        </p:spPr>
        <p:txBody>
          <a:bodyPr wrap="none">
            <a:spAutoFit/>
          </a:bodyPr>
          <a:lstStyle/>
          <a:p>
            <a:pPr defTabSz="914400" eaLnBrk="0" hangingPunct="0"/>
            <a:endParaRPr lang="it-IT" sz="2400">
              <a:solidFill>
                <a:srgbClr val="FFFFFF"/>
              </a:solidFill>
              <a:latin typeface="Times" pitchFamily="18" charset="0"/>
            </a:endParaRPr>
          </a:p>
        </p:txBody>
      </p:sp>
      <p:sp>
        <p:nvSpPr>
          <p:cNvPr id="278537" name="Rectangle 18"/>
          <p:cNvSpPr>
            <a:spLocks noChangeArrowheads="1"/>
          </p:cNvSpPr>
          <p:nvPr/>
        </p:nvSpPr>
        <p:spPr bwMode="auto">
          <a:xfrm>
            <a:off x="4903788" y="5516563"/>
            <a:ext cx="466725" cy="396875"/>
          </a:xfrm>
          <a:prstGeom prst="rect">
            <a:avLst/>
          </a:prstGeom>
          <a:noFill/>
          <a:ln w="9525">
            <a:noFill/>
            <a:miter lim="800000"/>
            <a:headEnd/>
            <a:tailEnd/>
          </a:ln>
        </p:spPr>
        <p:txBody>
          <a:bodyPr wrap="none">
            <a:spAutoFit/>
          </a:bodyPr>
          <a:lstStyle/>
          <a:p>
            <a:pPr algn="ctr" defTabSz="914400" eaLnBrk="0" hangingPunct="0"/>
            <a:r>
              <a:rPr lang="it-IT" sz="2000" b="1" i="1">
                <a:solidFill>
                  <a:srgbClr val="FFFFFF"/>
                </a:solidFill>
                <a:latin typeface="Arial" charset="0"/>
              </a:rPr>
              <a:t>    </a:t>
            </a:r>
          </a:p>
        </p:txBody>
      </p:sp>
      <p:sp>
        <p:nvSpPr>
          <p:cNvPr id="278538" name="Text Box 19"/>
          <p:cNvSpPr txBox="1">
            <a:spLocks noChangeArrowheads="1"/>
          </p:cNvSpPr>
          <p:nvPr/>
        </p:nvSpPr>
        <p:spPr bwMode="auto">
          <a:xfrm>
            <a:off x="168275" y="1858963"/>
            <a:ext cx="4860925" cy="579437"/>
          </a:xfrm>
          <a:prstGeom prst="rect">
            <a:avLst/>
          </a:prstGeom>
          <a:noFill/>
          <a:ln w="9525">
            <a:noFill/>
            <a:miter lim="800000"/>
            <a:headEnd/>
            <a:tailEnd/>
          </a:ln>
        </p:spPr>
        <p:txBody>
          <a:bodyPr>
            <a:spAutoFit/>
          </a:bodyPr>
          <a:lstStyle/>
          <a:p>
            <a:pPr defTabSz="914400"/>
            <a:r>
              <a:rPr lang="it-IT" sz="3200" b="1">
                <a:solidFill>
                  <a:srgbClr val="FFFFFF"/>
                </a:solidFill>
                <a:latin typeface="Arial" charset="0"/>
              </a:rPr>
              <a:t>From the Agreement …</a:t>
            </a:r>
            <a:endParaRPr lang="it-IT" sz="1600">
              <a:solidFill>
                <a:srgbClr val="FFFFFF"/>
              </a:solidFill>
              <a:latin typeface="Arial" charset="0"/>
            </a:endParaRPr>
          </a:p>
        </p:txBody>
      </p:sp>
      <p:pic>
        <p:nvPicPr>
          <p:cNvPr id="278539" name="Picture 20"/>
          <p:cNvPicPr>
            <a:picLocks noChangeAspect="1" noChangeArrowheads="1"/>
          </p:cNvPicPr>
          <p:nvPr/>
        </p:nvPicPr>
        <p:blipFill>
          <a:blip r:embed="rId3"/>
          <a:srcRect/>
          <a:stretch>
            <a:fillRect/>
          </a:stretch>
        </p:blipFill>
        <p:spPr bwMode="auto">
          <a:xfrm>
            <a:off x="323850" y="2743200"/>
            <a:ext cx="3352800" cy="1423988"/>
          </a:xfrm>
          <a:prstGeom prst="rect">
            <a:avLst/>
          </a:prstGeom>
          <a:noFill/>
          <a:ln w="9525">
            <a:noFill/>
            <a:miter lim="800000"/>
            <a:headEnd/>
            <a:tailEnd/>
          </a:ln>
        </p:spPr>
      </p:pic>
      <p:pic>
        <p:nvPicPr>
          <p:cNvPr id="278540" name="Picture 21"/>
          <p:cNvPicPr>
            <a:picLocks noChangeAspect="1" noChangeArrowheads="1"/>
          </p:cNvPicPr>
          <p:nvPr/>
        </p:nvPicPr>
        <p:blipFill>
          <a:blip r:embed="rId4"/>
          <a:srcRect/>
          <a:stretch>
            <a:fillRect/>
          </a:stretch>
        </p:blipFill>
        <p:spPr bwMode="auto">
          <a:xfrm>
            <a:off x="323850" y="4572000"/>
            <a:ext cx="3429000" cy="1668463"/>
          </a:xfrm>
          <a:prstGeom prst="rect">
            <a:avLst/>
          </a:prstGeom>
          <a:noFill/>
          <a:ln w="9525">
            <a:noFill/>
            <a:miter lim="800000"/>
            <a:headEnd/>
            <a:tailEnd/>
          </a:ln>
        </p:spPr>
      </p:pic>
      <p:sp>
        <p:nvSpPr>
          <p:cNvPr id="278541" name="Text Box 23"/>
          <p:cNvSpPr txBox="1">
            <a:spLocks noChangeArrowheads="1"/>
          </p:cNvSpPr>
          <p:nvPr/>
        </p:nvSpPr>
        <p:spPr bwMode="auto">
          <a:xfrm>
            <a:off x="1727200" y="6381750"/>
            <a:ext cx="184150" cy="304800"/>
          </a:xfrm>
          <a:prstGeom prst="rect">
            <a:avLst/>
          </a:prstGeom>
          <a:noFill/>
          <a:ln w="9525">
            <a:noFill/>
            <a:miter lim="800000"/>
            <a:headEnd/>
            <a:tailEnd/>
          </a:ln>
        </p:spPr>
        <p:txBody>
          <a:bodyPr wrap="none">
            <a:spAutoFit/>
          </a:bodyPr>
          <a:lstStyle/>
          <a:p>
            <a:pPr defTabSz="914400"/>
            <a:endParaRPr lang="it-IT" sz="1400">
              <a:solidFill>
                <a:srgbClr val="FFFFFF"/>
              </a:solidFill>
              <a:latin typeface="Arial" charset="0"/>
            </a:endParaRPr>
          </a:p>
        </p:txBody>
      </p:sp>
      <p:pic>
        <p:nvPicPr>
          <p:cNvPr id="278542" name="Picture 28" descr="DSC00122"/>
          <p:cNvPicPr>
            <a:picLocks noChangeAspect="1" noChangeArrowheads="1"/>
          </p:cNvPicPr>
          <p:nvPr/>
        </p:nvPicPr>
        <p:blipFill>
          <a:blip r:embed="rId5"/>
          <a:srcRect/>
          <a:stretch>
            <a:fillRect/>
          </a:stretch>
        </p:blipFill>
        <p:spPr bwMode="auto">
          <a:xfrm>
            <a:off x="4953000" y="2819400"/>
            <a:ext cx="3748088" cy="3013075"/>
          </a:xfrm>
          <a:prstGeom prst="rect">
            <a:avLst/>
          </a:prstGeom>
          <a:noFill/>
          <a:ln w="9525">
            <a:noFill/>
            <a:miter lim="800000"/>
            <a:headEnd/>
            <a:tailEnd/>
          </a:ln>
        </p:spPr>
      </p:pic>
      <p:sp>
        <p:nvSpPr>
          <p:cNvPr id="278543" name="Text Box 29"/>
          <p:cNvSpPr txBox="1">
            <a:spLocks noChangeArrowheads="1"/>
          </p:cNvSpPr>
          <p:nvPr/>
        </p:nvSpPr>
        <p:spPr bwMode="auto">
          <a:xfrm>
            <a:off x="3886200" y="6049963"/>
            <a:ext cx="5257800" cy="519112"/>
          </a:xfrm>
          <a:prstGeom prst="rect">
            <a:avLst/>
          </a:prstGeom>
          <a:noFill/>
          <a:ln w="9525">
            <a:noFill/>
            <a:miter lim="800000"/>
            <a:headEnd/>
            <a:tailEnd/>
          </a:ln>
        </p:spPr>
        <p:txBody>
          <a:bodyPr>
            <a:spAutoFit/>
          </a:bodyPr>
          <a:lstStyle/>
          <a:p>
            <a:pPr defTabSz="914400"/>
            <a:r>
              <a:rPr lang="it-IT" sz="2800" b="1">
                <a:solidFill>
                  <a:srgbClr val="FFFFFF"/>
                </a:solidFill>
                <a:latin typeface="Arial" charset="0"/>
              </a:rPr>
              <a:t>…to its practical application</a:t>
            </a:r>
            <a:endParaRPr lang="it-IT" sz="3200" b="1">
              <a:solidFill>
                <a:srgbClr val="FFFFFF"/>
              </a:solidFill>
              <a:latin typeface="Arial" charset="0"/>
            </a:endParaRPr>
          </a:p>
        </p:txBody>
      </p:sp>
      <p:sp>
        <p:nvSpPr>
          <p:cNvPr id="278544" name="Rectangle 17"/>
          <p:cNvSpPr>
            <a:spLocks noChangeArrowheads="1"/>
          </p:cNvSpPr>
          <p:nvPr/>
        </p:nvSpPr>
        <p:spPr bwMode="auto">
          <a:xfrm>
            <a:off x="1568450" y="790575"/>
            <a:ext cx="6240463" cy="914400"/>
          </a:xfrm>
          <a:prstGeom prst="rect">
            <a:avLst/>
          </a:prstGeom>
          <a:solidFill>
            <a:srgbClr val="FFFF00"/>
          </a:solidFill>
          <a:ln w="9525">
            <a:solidFill>
              <a:schemeClr val="tx1"/>
            </a:solidFill>
            <a:miter lim="800000"/>
            <a:headEnd/>
            <a:tailEnd/>
          </a:ln>
        </p:spPr>
        <p:txBody>
          <a:bodyPr wrap="none" anchor="ctr"/>
          <a:lstStyle/>
          <a:p>
            <a:pPr algn="ctr" defTabSz="914400"/>
            <a:r>
              <a:rPr lang="it-IT"/>
              <a:t>CONVENZIONI CON LE CASSE MUTUE TEDESCHE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2" name="Rectangle 2" descr="50%"/>
          <p:cNvSpPr>
            <a:spLocks noChangeArrowheads="1"/>
          </p:cNvSpPr>
          <p:nvPr/>
        </p:nvSpPr>
        <p:spPr bwMode="auto">
          <a:xfrm>
            <a:off x="0" y="1352550"/>
            <a:ext cx="9144000" cy="561975"/>
          </a:xfrm>
          <a:prstGeom prst="rect">
            <a:avLst/>
          </a:prstGeom>
          <a:pattFill prst="pct50">
            <a:fgClr>
              <a:srgbClr val="FFFF99"/>
            </a:fgClr>
            <a:bgClr>
              <a:srgbClr val="FFFFFF"/>
            </a:bgClr>
          </a:pattFill>
          <a:ln w="9525">
            <a:noFill/>
            <a:miter lim="800000"/>
            <a:headEnd/>
            <a:tailEnd/>
          </a:ln>
        </p:spPr>
        <p:txBody>
          <a:bodyPr anchor="ctr"/>
          <a:lstStyle/>
          <a:p>
            <a:pPr marL="723900" indent="-723900" defTabSz="914400">
              <a:lnSpc>
                <a:spcPct val="105000"/>
              </a:lnSpc>
            </a:pPr>
            <a:r>
              <a:rPr lang="en-GB" b="1">
                <a:solidFill>
                  <a:srgbClr val="000000"/>
                </a:solidFill>
                <a:latin typeface="Arial" charset="0"/>
              </a:rPr>
              <a:t>Goal:	Access to healthcare services across the European Union like at home –</a:t>
            </a:r>
            <a:br>
              <a:rPr lang="en-GB" b="1">
                <a:solidFill>
                  <a:srgbClr val="000000"/>
                </a:solidFill>
                <a:latin typeface="Arial" charset="0"/>
              </a:rPr>
            </a:br>
            <a:r>
              <a:rPr lang="en-GB">
                <a:solidFill>
                  <a:srgbClr val="000000"/>
                </a:solidFill>
                <a:latin typeface="Arial" charset="0"/>
              </a:rPr>
              <a:t>with the </a:t>
            </a:r>
            <a:r>
              <a:rPr lang="en-GB">
                <a:solidFill>
                  <a:srgbClr val="3366FF"/>
                </a:solidFill>
                <a:latin typeface="Arial" charset="0"/>
              </a:rPr>
              <a:t>national health insurance card</a:t>
            </a:r>
            <a:r>
              <a:rPr lang="en-GB">
                <a:solidFill>
                  <a:srgbClr val="000000"/>
                </a:solidFill>
                <a:latin typeface="Arial" charset="0"/>
              </a:rPr>
              <a:t> and the </a:t>
            </a:r>
            <a:r>
              <a:rPr lang="en-GB">
                <a:solidFill>
                  <a:srgbClr val="3366FF"/>
                </a:solidFill>
                <a:latin typeface="Arial" charset="0"/>
              </a:rPr>
              <a:t>European health insurance card</a:t>
            </a:r>
          </a:p>
        </p:txBody>
      </p:sp>
      <p:sp>
        <p:nvSpPr>
          <p:cNvPr id="113673" name="Rectangle 3"/>
          <p:cNvSpPr>
            <a:spLocks noChangeArrowheads="1"/>
          </p:cNvSpPr>
          <p:nvPr/>
        </p:nvSpPr>
        <p:spPr bwMode="auto">
          <a:xfrm>
            <a:off x="0" y="2451100"/>
            <a:ext cx="7439025" cy="3902075"/>
          </a:xfrm>
          <a:prstGeom prst="rect">
            <a:avLst/>
          </a:prstGeom>
          <a:solidFill>
            <a:srgbClr val="FFFFCC"/>
          </a:solidFill>
          <a:ln w="9525">
            <a:solidFill>
              <a:schemeClr val="bg2"/>
            </a:solidFill>
            <a:miter lim="800000"/>
            <a:headEnd/>
            <a:tailEnd/>
          </a:ln>
        </p:spPr>
        <p:txBody>
          <a:bodyPr/>
          <a:lstStyle/>
          <a:p>
            <a:pPr marL="342900" indent="-342900" defTabSz="914400">
              <a:lnSpc>
                <a:spcPct val="105000"/>
              </a:lnSpc>
              <a:spcAft>
                <a:spcPct val="10000"/>
              </a:spcAft>
              <a:buClr>
                <a:srgbClr val="000000"/>
              </a:buClr>
              <a:buFont typeface="Wingdings" pitchFamily="2" charset="2"/>
              <a:buNone/>
            </a:pPr>
            <a:r>
              <a:rPr lang="en-GB" b="1" u="sng">
                <a:solidFill>
                  <a:srgbClr val="000000"/>
                </a:solidFill>
                <a:latin typeface="Arial" charset="0"/>
              </a:rPr>
              <a:t>GesundheitsCard Europe</a:t>
            </a:r>
            <a:br>
              <a:rPr lang="en-GB" b="1" u="sng">
                <a:solidFill>
                  <a:srgbClr val="000000"/>
                </a:solidFill>
                <a:latin typeface="Arial" charset="0"/>
              </a:rPr>
            </a:br>
            <a:endParaRPr lang="en-GB" b="1" u="sng">
              <a:solidFill>
                <a:srgbClr val="000000"/>
              </a:solidFill>
              <a:latin typeface="Arial" charset="0"/>
            </a:endParaRPr>
          </a:p>
          <a:p>
            <a:pPr marL="342900" indent="-342900" defTabSz="914400">
              <a:lnSpc>
                <a:spcPct val="105000"/>
              </a:lnSpc>
              <a:spcAft>
                <a:spcPct val="10000"/>
              </a:spcAft>
              <a:buClr>
                <a:srgbClr val="000000"/>
              </a:buClr>
              <a:buFont typeface="Wingdings" pitchFamily="2" charset="2"/>
              <a:buChar char="§"/>
            </a:pPr>
            <a:r>
              <a:rPr lang="en-GB" sz="1600" b="1">
                <a:solidFill>
                  <a:srgbClr val="000000"/>
                </a:solidFill>
                <a:latin typeface="Arial" charset="0"/>
              </a:rPr>
              <a:t>Internet-based solution for Germans abroad  </a:t>
            </a:r>
            <a:br>
              <a:rPr lang="en-GB" sz="1600" b="1">
                <a:solidFill>
                  <a:srgbClr val="000000"/>
                </a:solidFill>
                <a:latin typeface="Arial" charset="0"/>
              </a:rPr>
            </a:br>
            <a:r>
              <a:rPr lang="en-GB" sz="1600" b="1">
                <a:solidFill>
                  <a:srgbClr val="000000"/>
                </a:solidFill>
                <a:latin typeface="Arial" charset="0"/>
              </a:rPr>
              <a:t>(authorisation to reimbursement)</a:t>
            </a:r>
            <a:br>
              <a:rPr lang="en-GB" sz="1600" b="1">
                <a:solidFill>
                  <a:srgbClr val="000000"/>
                </a:solidFill>
                <a:latin typeface="Arial" charset="0"/>
              </a:rPr>
            </a:br>
            <a:endParaRPr lang="en-GB" sz="1600" b="1">
              <a:solidFill>
                <a:srgbClr val="000000"/>
              </a:solidFill>
              <a:latin typeface="Arial" charset="0"/>
            </a:endParaRPr>
          </a:p>
          <a:p>
            <a:pPr marL="342900" indent="-342900" defTabSz="914400">
              <a:lnSpc>
                <a:spcPct val="105000"/>
              </a:lnSpc>
              <a:spcAft>
                <a:spcPct val="10000"/>
              </a:spcAft>
              <a:buClr>
                <a:srgbClr val="000000"/>
              </a:buClr>
              <a:buFont typeface="Wingdings" pitchFamily="2" charset="2"/>
              <a:buChar char="§"/>
            </a:pPr>
            <a:r>
              <a:rPr lang="en-GB" sz="1600" b="1">
                <a:solidFill>
                  <a:srgbClr val="000000"/>
                </a:solidFill>
                <a:latin typeface="Arial" charset="0"/>
              </a:rPr>
              <a:t>Partnership of five AOKs with Techniker Krankenkasse (TK)</a:t>
            </a:r>
            <a:br>
              <a:rPr lang="en-GB" sz="1600" b="1">
                <a:solidFill>
                  <a:srgbClr val="000000"/>
                </a:solidFill>
                <a:latin typeface="Arial" charset="0"/>
              </a:rPr>
            </a:br>
            <a:endParaRPr lang="en-GB" sz="1600" b="1">
              <a:solidFill>
                <a:srgbClr val="000000"/>
              </a:solidFill>
              <a:latin typeface="Arial" charset="0"/>
            </a:endParaRPr>
          </a:p>
          <a:p>
            <a:pPr marL="342900" indent="-342900" defTabSz="914400">
              <a:lnSpc>
                <a:spcPct val="105000"/>
              </a:lnSpc>
              <a:spcAft>
                <a:spcPct val="10000"/>
              </a:spcAft>
              <a:buClr>
                <a:srgbClr val="000000"/>
              </a:buClr>
              <a:buFont typeface="Wingdings" pitchFamily="2" charset="2"/>
              <a:buChar char="§"/>
            </a:pPr>
            <a:r>
              <a:rPr lang="en-GB" sz="1600" b="1">
                <a:solidFill>
                  <a:srgbClr val="000000"/>
                </a:solidFill>
                <a:latin typeface="Arial" charset="0"/>
              </a:rPr>
              <a:t>Insurance partners abroad in Austria, Belgium (CM), Italy, the Netherlands (CZ), Poland and in the Czech Republic</a:t>
            </a:r>
            <a:br>
              <a:rPr lang="en-GB" sz="1600" b="1">
                <a:solidFill>
                  <a:srgbClr val="000000"/>
                </a:solidFill>
                <a:latin typeface="Arial" charset="0"/>
              </a:rPr>
            </a:br>
            <a:r>
              <a:rPr lang="en-GB" sz="1600" b="1">
                <a:solidFill>
                  <a:srgbClr val="000000"/>
                </a:solidFill>
                <a:latin typeface="Arial" charset="0"/>
              </a:rPr>
              <a:t> </a:t>
            </a:r>
          </a:p>
          <a:p>
            <a:pPr marL="342900" indent="-342900" defTabSz="914400">
              <a:lnSpc>
                <a:spcPct val="105000"/>
              </a:lnSpc>
              <a:spcAft>
                <a:spcPct val="10000"/>
              </a:spcAft>
              <a:buClr>
                <a:srgbClr val="000000"/>
              </a:buClr>
              <a:buFont typeface="Wingdings" pitchFamily="2" charset="2"/>
              <a:buChar char="§"/>
            </a:pPr>
            <a:r>
              <a:rPr lang="en-GB" sz="1600" b="1">
                <a:solidFill>
                  <a:srgbClr val="000000"/>
                </a:solidFill>
                <a:latin typeface="Arial" charset="0"/>
              </a:rPr>
              <a:t>Development 2009: </a:t>
            </a:r>
            <a:r>
              <a:rPr lang="en-GB" sz="1600" b="1" u="sng">
                <a:solidFill>
                  <a:srgbClr val="000000"/>
                </a:solidFill>
                <a:latin typeface="Arial" charset="0"/>
              </a:rPr>
              <a:t>10 Million towards 16 Million in insured people</a:t>
            </a:r>
            <a:r>
              <a:rPr lang="en-GB" sz="1600" b="1">
                <a:solidFill>
                  <a:srgbClr val="000000"/>
                </a:solidFill>
                <a:latin typeface="Arial" charset="0"/>
              </a:rPr>
              <a:t>, negotiation with other interested partners in Germany</a:t>
            </a:r>
          </a:p>
        </p:txBody>
      </p:sp>
      <p:sp>
        <p:nvSpPr>
          <p:cNvPr id="113674" name="Rectangle 4"/>
          <p:cNvSpPr>
            <a:spLocks noGrp="1" noChangeArrowheads="1"/>
          </p:cNvSpPr>
          <p:nvPr>
            <p:ph type="title" idx="4294967295"/>
          </p:nvPr>
        </p:nvSpPr>
        <p:spPr>
          <a:xfrm>
            <a:off x="0" y="646113"/>
            <a:ext cx="9144000" cy="573087"/>
          </a:xfrm>
          <a:solidFill>
            <a:srgbClr val="FFFFFF"/>
          </a:solidFill>
          <a:ln>
            <a:solidFill>
              <a:srgbClr val="000000"/>
            </a:solidFill>
          </a:ln>
        </p:spPr>
        <p:txBody>
          <a:bodyPr/>
          <a:lstStyle/>
          <a:p>
            <a:r>
              <a:rPr lang="en-GB"/>
              <a:t>EuropeService means …</a:t>
            </a:r>
          </a:p>
        </p:txBody>
      </p:sp>
      <p:pic>
        <p:nvPicPr>
          <p:cNvPr id="68613" name="Picture 5"/>
          <p:cNvPicPr>
            <a:picLocks noChangeAspect="1" noChangeArrowheads="1"/>
          </p:cNvPicPr>
          <p:nvPr/>
        </p:nvPicPr>
        <p:blipFill>
          <a:blip r:embed="rId4"/>
          <a:srcRect l="41406" t="50000" r="28906" b="25000"/>
          <a:stretch>
            <a:fillRect/>
          </a:stretch>
        </p:blipFill>
        <p:spPr bwMode="auto">
          <a:xfrm>
            <a:off x="5768975" y="2171700"/>
            <a:ext cx="2203450" cy="1390650"/>
          </a:xfrm>
          <a:prstGeom prst="rect">
            <a:avLst/>
          </a:prstGeom>
          <a:noFill/>
          <a:ln w="9525">
            <a:noFill/>
            <a:miter lim="800000"/>
            <a:headEnd/>
            <a:tailEnd/>
          </a:ln>
          <a:effectLst>
            <a:outerShdw dist="35921" dir="2700000" algn="ctr" rotWithShape="0">
              <a:schemeClr val="bg2"/>
            </a:outerShdw>
          </a:effectLst>
        </p:spPr>
      </p:pic>
      <p:pic>
        <p:nvPicPr>
          <p:cNvPr id="113676" name="Picture 6"/>
          <p:cNvPicPr>
            <a:picLocks noChangeAspect="1" noChangeArrowheads="1"/>
          </p:cNvPicPr>
          <p:nvPr/>
        </p:nvPicPr>
        <p:blipFill>
          <a:blip r:embed="rId5"/>
          <a:srcRect l="50499" t="14931" r="8643" b="48466"/>
          <a:stretch>
            <a:fillRect/>
          </a:stretch>
        </p:blipFill>
        <p:spPr bwMode="auto">
          <a:xfrm>
            <a:off x="7054850" y="3133725"/>
            <a:ext cx="1587500" cy="992188"/>
          </a:xfrm>
          <a:prstGeom prst="rect">
            <a:avLst/>
          </a:prstGeom>
          <a:noFill/>
          <a:ln w="28575">
            <a:noFill/>
            <a:miter lim="800000"/>
            <a:headEnd/>
            <a:tailEnd/>
          </a:ln>
        </p:spPr>
      </p:pic>
      <p:graphicFrame>
        <p:nvGraphicFramePr>
          <p:cNvPr id="113671" name="Object 7"/>
          <p:cNvGraphicFramePr>
            <a:graphicFrameLocks noChangeAspect="1"/>
          </p:cNvGraphicFramePr>
          <p:nvPr/>
        </p:nvGraphicFramePr>
        <p:xfrm>
          <a:off x="7380288" y="4125913"/>
          <a:ext cx="1704975" cy="1147762"/>
        </p:xfrm>
        <a:graphic>
          <a:graphicData uri="http://schemas.openxmlformats.org/presentationml/2006/ole">
            <mc:AlternateContent xmlns:mc="http://schemas.openxmlformats.org/markup-compatibility/2006">
              <mc:Choice xmlns:v="urn:schemas-microsoft-com:vml" Requires="v">
                <p:oleObj spid="_x0000_s113672" name="Photo Editor Photo" r:id="rId6" imgW="1571844" imgH="1057423" progId="">
                  <p:embed/>
                </p:oleObj>
              </mc:Choice>
              <mc:Fallback>
                <p:oleObj name="Photo Editor Photo" r:id="rId6" imgW="1571844" imgH="1057423"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4125913"/>
                        <a:ext cx="1704975" cy="114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3" name="Picture 2"/>
          <p:cNvPicPr>
            <a:picLocks noChangeAspect="1" noChangeArrowheads="1"/>
          </p:cNvPicPr>
          <p:nvPr/>
        </p:nvPicPr>
        <p:blipFill>
          <a:blip r:embed="rId2"/>
          <a:srcRect/>
          <a:stretch>
            <a:fillRect/>
          </a:stretch>
        </p:blipFill>
        <p:spPr bwMode="auto">
          <a:xfrm>
            <a:off x="107950" y="0"/>
            <a:ext cx="8964613" cy="6669088"/>
          </a:xfrm>
          <a:prstGeom prst="rect">
            <a:avLst/>
          </a:prstGeom>
          <a:noFill/>
          <a:ln w="38100">
            <a:solidFill>
              <a:srgbClr val="FF0000"/>
            </a:solidFill>
            <a:prstDash val="sysDot"/>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722313" y="4406900"/>
            <a:ext cx="7772400" cy="1362075"/>
          </a:xfrm>
        </p:spPr>
        <p:txBody>
          <a:bodyPr anchor="t"/>
          <a:lstStyle/>
          <a:p>
            <a:pPr algn="l">
              <a:defRPr/>
            </a:pPr>
            <a:endParaRPr lang="it-IT" sz="4000" b="1">
              <a:effectLst>
                <a:outerShdw blurRad="38100" dist="38100" dir="2700000" algn="tl">
                  <a:srgbClr val="C0C0C0"/>
                </a:outerShdw>
              </a:effectLst>
            </a:endParaRPr>
          </a:p>
        </p:txBody>
      </p:sp>
      <p:sp>
        <p:nvSpPr>
          <p:cNvPr id="3" name="Segnaposto testo 2"/>
          <p:cNvSpPr>
            <a:spLocks noGrp="1"/>
          </p:cNvSpPr>
          <p:nvPr>
            <p:ph type="body" idx="4294967295"/>
          </p:nvPr>
        </p:nvSpPr>
        <p:spPr>
          <a:xfrm>
            <a:off x="862013" y="2914650"/>
            <a:ext cx="7489825" cy="1509713"/>
          </a:xfrm>
        </p:spPr>
        <p:txBody>
          <a:bodyPr anchor="b"/>
          <a:lstStyle/>
          <a:p>
            <a:pPr marL="0" indent="0" defTabSz="914400">
              <a:buFont typeface="Arial" charset="0"/>
              <a:buNone/>
              <a:defRPr/>
            </a:pPr>
            <a:endParaRPr lang="it-IT" sz="2000">
              <a:effectLst>
                <a:outerShdw blurRad="38100" dist="38100" dir="2700000" algn="tl">
                  <a:srgbClr val="C0C0C0"/>
                </a:outerShdw>
              </a:effectLst>
            </a:endParaRPr>
          </a:p>
        </p:txBody>
      </p:sp>
      <p:sp>
        <p:nvSpPr>
          <p:cNvPr id="297987" name="Segnaposto piè di pagina 3"/>
          <p:cNvSpPr txBox="1">
            <a:spLocks noGrp="1"/>
          </p:cNvSpPr>
          <p:nvPr/>
        </p:nvSpPr>
        <p:spPr bwMode="auto">
          <a:xfrm>
            <a:off x="6553200" y="6245225"/>
            <a:ext cx="2289175" cy="476250"/>
          </a:xfrm>
          <a:prstGeom prst="rect">
            <a:avLst/>
          </a:prstGeom>
          <a:noFill/>
          <a:ln w="9525">
            <a:noFill/>
            <a:miter lim="800000"/>
            <a:headEnd/>
            <a:tailEnd/>
          </a:ln>
        </p:spPr>
        <p:txBody>
          <a:bodyPr/>
          <a:lstStyle/>
          <a:p>
            <a:pPr algn="r">
              <a:buClr>
                <a:srgbClr val="000000"/>
              </a:buClr>
              <a:buSzPct val="100000"/>
              <a:buFont typeface="Times New Roman" pitchFamily="18" charset="0"/>
              <a:buNone/>
            </a:pPr>
            <a:r>
              <a:rPr lang="it-IT" sz="1000">
                <a:solidFill>
                  <a:srgbClr val="FFFFFF"/>
                </a:solidFill>
                <a:latin typeface="Arial" charset="0"/>
              </a:rPr>
              <a:t>L. Bertinato, Regione Veneto, 2006</a:t>
            </a:r>
          </a:p>
        </p:txBody>
      </p:sp>
      <p:pic>
        <p:nvPicPr>
          <p:cNvPr id="297988" name="Picture 2"/>
          <p:cNvPicPr>
            <a:picLocks noChangeAspect="1" noChangeArrowheads="1"/>
          </p:cNvPicPr>
          <p:nvPr/>
        </p:nvPicPr>
        <p:blipFill>
          <a:blip r:embed="rId2"/>
          <a:srcRect/>
          <a:stretch>
            <a:fillRect/>
          </a:stretch>
        </p:blipFill>
        <p:spPr bwMode="auto">
          <a:xfrm>
            <a:off x="-4929188" y="0"/>
            <a:ext cx="16787813" cy="81915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ext Box 1"/>
          <p:cNvSpPr txBox="1">
            <a:spLocks noChangeArrowheads="1"/>
          </p:cNvSpPr>
          <p:nvPr/>
        </p:nvSpPr>
        <p:spPr bwMode="auto">
          <a:xfrm>
            <a:off x="228600" y="520700"/>
            <a:ext cx="9183688" cy="1460500"/>
          </a:xfrm>
          <a:prstGeom prst="rect">
            <a:avLst/>
          </a:prstGeom>
          <a:noFill/>
          <a:ln w="9525">
            <a:noFill/>
            <a:round/>
            <a:headEnd/>
            <a:tailEnd/>
          </a:ln>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u="sng">
                <a:solidFill>
                  <a:schemeClr val="tx2"/>
                </a:solidFill>
                <a:latin typeface="Tahoma" pitchFamily="34" charset="0"/>
              </a:rPr>
              <a:t>Domanda 5: La cultura organizzativa del sistema sanitario come si coniuga con quello della turismo?</a:t>
            </a:r>
          </a:p>
        </p:txBody>
      </p:sp>
      <p:sp>
        <p:nvSpPr>
          <p:cNvPr id="299010" name="Text Box 2"/>
          <p:cNvSpPr txBox="1">
            <a:spLocks noChangeArrowheads="1"/>
          </p:cNvSpPr>
          <p:nvPr/>
        </p:nvSpPr>
        <p:spPr bwMode="auto">
          <a:xfrm>
            <a:off x="685800" y="1981200"/>
            <a:ext cx="7769225" cy="8120063"/>
          </a:xfrm>
          <a:prstGeom prst="rect">
            <a:avLst/>
          </a:prstGeom>
          <a:noFill/>
          <a:ln w="9525">
            <a:noFill/>
            <a:round/>
            <a:headEnd/>
            <a:tailEnd/>
          </a:ln>
        </p:spPr>
        <p:txBody>
          <a:bodyPr lIns="90000" tIns="46800" rIns="90000" bIns="46800"/>
          <a:lstStyle/>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p:txBody>
      </p:sp>
      <p:pic>
        <p:nvPicPr>
          <p:cNvPr id="299011" name="Picture 3"/>
          <p:cNvPicPr>
            <a:picLocks noChangeAspect="1" noChangeArrowheads="1"/>
          </p:cNvPicPr>
          <p:nvPr/>
        </p:nvPicPr>
        <p:blipFill>
          <a:blip r:embed="rId3"/>
          <a:srcRect/>
          <a:stretch>
            <a:fillRect/>
          </a:stretch>
        </p:blipFill>
        <p:spPr bwMode="auto">
          <a:xfrm>
            <a:off x="900113" y="2238375"/>
            <a:ext cx="7085012" cy="4359275"/>
          </a:xfrm>
          <a:prstGeom prst="rect">
            <a:avLst/>
          </a:prstGeom>
          <a:noFill/>
          <a:ln w="9525">
            <a:noFill/>
            <a:round/>
            <a:headEnd/>
            <a:tailEnd/>
          </a:ln>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idx="4294967295"/>
          </p:nvPr>
        </p:nvSpPr>
        <p:spPr>
          <a:xfrm>
            <a:off x="0" y="0"/>
            <a:ext cx="8972550" cy="1417638"/>
          </a:xfrm>
          <a:solidFill>
            <a:srgbClr val="FFFFFF"/>
          </a:solidFill>
          <a:ln>
            <a:solidFill>
              <a:srgbClr val="000000"/>
            </a:solidFill>
          </a:ln>
        </p:spPr>
        <p:txBody>
          <a:bodyPr/>
          <a:lstStyle/>
          <a:p>
            <a:r>
              <a:rPr lang="it-IT" sz="2400" b="1" i="1" u="sng">
                <a:solidFill>
                  <a:srgbClr val="0000FF"/>
                </a:solidFill>
              </a:rPr>
              <a:t>La medicina turistica permette di mettere in atto un approccio innovativo al fine di migliorare la sanità turistica e sostenere l’economia turistica locale</a:t>
            </a:r>
            <a:br>
              <a:rPr lang="it-IT" sz="2400" b="1" i="1" u="sng">
                <a:solidFill>
                  <a:srgbClr val="0000FF"/>
                </a:solidFill>
              </a:rPr>
            </a:br>
            <a:endParaRPr lang="it-IT" sz="2400" b="1" i="1" u="sng">
              <a:solidFill>
                <a:srgbClr val="0000FF"/>
              </a:solidFill>
            </a:endParaRPr>
          </a:p>
        </p:txBody>
      </p:sp>
      <p:sp>
        <p:nvSpPr>
          <p:cNvPr id="301058" name="Rectangle 3"/>
          <p:cNvSpPr>
            <a:spLocks noGrp="1" noChangeArrowheads="1"/>
          </p:cNvSpPr>
          <p:nvPr>
            <p:ph type="body" idx="4294967295"/>
          </p:nvPr>
        </p:nvSpPr>
        <p:spPr>
          <a:solidFill>
            <a:srgbClr val="FFFFFF"/>
          </a:solidFill>
          <a:ln>
            <a:solidFill>
              <a:srgbClr val="000000"/>
            </a:solidFill>
          </a:ln>
        </p:spPr>
        <p:txBody>
          <a:bodyPr/>
          <a:lstStyle/>
          <a:p>
            <a:endParaRPr lang="it-IT"/>
          </a:p>
        </p:txBody>
      </p:sp>
      <p:pic>
        <p:nvPicPr>
          <p:cNvPr id="301059" name="Picture 4" descr="lignano-sabbiadoro-vista-alto"/>
          <p:cNvPicPr>
            <a:picLocks noChangeAspect="1" noChangeArrowheads="1"/>
          </p:cNvPicPr>
          <p:nvPr/>
        </p:nvPicPr>
        <p:blipFill>
          <a:blip r:embed="rId2"/>
          <a:srcRect/>
          <a:stretch>
            <a:fillRect/>
          </a:stretch>
        </p:blipFill>
        <p:spPr bwMode="auto">
          <a:xfrm>
            <a:off x="457200" y="1600200"/>
            <a:ext cx="8229600" cy="4525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1" name="Picture 2"/>
          <p:cNvPicPr>
            <a:picLocks noChangeAspect="1" noChangeArrowheads="1"/>
          </p:cNvPicPr>
          <p:nvPr/>
        </p:nvPicPr>
        <p:blipFill>
          <a:blip r:embed="rId2"/>
          <a:srcRect/>
          <a:stretch>
            <a:fillRect/>
          </a:stretch>
        </p:blipFill>
        <p:spPr bwMode="auto">
          <a:xfrm>
            <a:off x="-203200" y="-438150"/>
            <a:ext cx="10058400" cy="7791450"/>
          </a:xfrm>
          <a:prstGeom prst="rect">
            <a:avLst/>
          </a:prstGeom>
          <a:noFill/>
          <a:ln w="9525">
            <a:noFill/>
            <a:miter lim="800000"/>
            <a:headEnd/>
            <a:tailEnd/>
          </a:ln>
        </p:spPr>
      </p:pic>
      <p:sp>
        <p:nvSpPr>
          <p:cNvPr id="302082" name="AutoShape 3"/>
          <p:cNvSpPr>
            <a:spLocks noChangeArrowheads="1"/>
          </p:cNvSpPr>
          <p:nvPr/>
        </p:nvSpPr>
        <p:spPr bwMode="auto">
          <a:xfrm>
            <a:off x="1057275" y="2344738"/>
            <a:ext cx="976313" cy="485775"/>
          </a:xfrm>
          <a:prstGeom prst="rightArrow">
            <a:avLst>
              <a:gd name="adj1" fmla="val 61435"/>
              <a:gd name="adj2" fmla="val 47389"/>
            </a:avLst>
          </a:prstGeom>
          <a:solidFill>
            <a:srgbClr val="FF0000"/>
          </a:solidFill>
          <a:ln w="9525">
            <a:solidFill>
              <a:schemeClr val="tx1"/>
            </a:solidFill>
            <a:miter lim="800000"/>
            <a:headEnd/>
            <a:tailEnd/>
          </a:ln>
        </p:spPr>
        <p:txBody>
          <a:bodyPr wrap="none" anchor="ctr"/>
          <a:lstStyle/>
          <a:p>
            <a:pPr defTabSz="914400"/>
            <a:endParaRPr lang="it-IT">
              <a:latin typeface="Arial" charset="0"/>
            </a:endParaRPr>
          </a:p>
        </p:txBody>
      </p:sp>
      <p:pic>
        <p:nvPicPr>
          <p:cNvPr id="302083" name="Picture 4" descr="friuliveneziagiulia"/>
          <p:cNvPicPr>
            <a:picLocks noChangeAspect="1" noChangeArrowheads="1"/>
          </p:cNvPicPr>
          <p:nvPr/>
        </p:nvPicPr>
        <p:blipFill>
          <a:blip r:embed="rId3"/>
          <a:srcRect/>
          <a:stretch>
            <a:fillRect/>
          </a:stretch>
        </p:blipFill>
        <p:spPr bwMode="auto">
          <a:xfrm>
            <a:off x="0" y="1776413"/>
            <a:ext cx="1057275" cy="1428750"/>
          </a:xfrm>
          <a:prstGeom prst="rect">
            <a:avLst/>
          </a:prstGeom>
          <a:noFill/>
          <a:ln w="9525">
            <a:noFill/>
            <a:miter lim="800000"/>
            <a:headEnd/>
            <a:tailEnd/>
          </a:ln>
        </p:spPr>
      </p:pic>
      <p:sp>
        <p:nvSpPr>
          <p:cNvPr id="302084" name="Rectangle 5"/>
          <p:cNvSpPr>
            <a:spLocks noChangeArrowheads="1"/>
          </p:cNvSpPr>
          <p:nvPr/>
        </p:nvSpPr>
        <p:spPr bwMode="auto">
          <a:xfrm>
            <a:off x="0" y="165100"/>
            <a:ext cx="10058400" cy="804863"/>
          </a:xfrm>
          <a:prstGeom prst="rect">
            <a:avLst/>
          </a:prstGeom>
          <a:solidFill>
            <a:schemeClr val="accent1"/>
          </a:solidFill>
          <a:ln w="9525">
            <a:solidFill>
              <a:schemeClr val="tx1"/>
            </a:solidFill>
            <a:miter lim="800000"/>
            <a:headEnd/>
            <a:tailEnd/>
          </a:ln>
        </p:spPr>
        <p:txBody>
          <a:bodyPr wrap="none" anchor="ctr"/>
          <a:lstStyle/>
          <a:p>
            <a:pPr algn="ctr" defTabSz="914400"/>
            <a:r>
              <a:rPr lang="it-IT" sz="1200" b="1" i="1" u="sng">
                <a:solidFill>
                  <a:srgbClr val="FFFF00"/>
                </a:solidFill>
              </a:rPr>
              <a:t>Poco meno di un miliardo di euro. È quanto il turismo straniero ha lasciato nel 2015 in Friuli Venezia Giulia,</a:t>
            </a:r>
          </a:p>
          <a:p>
            <a:pPr algn="ctr" defTabSz="914400"/>
            <a:r>
              <a:rPr lang="it-IT" sz="1200" b="1" i="1" u="sng">
                <a:solidFill>
                  <a:srgbClr val="FFFF00"/>
                </a:solidFill>
              </a:rPr>
              <a:t> secondo un'indagine della Banca d'Italia rielaborata da Ires Fvg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1"/>
          <p:cNvSpPr txBox="1">
            <a:spLocks noChangeArrowheads="1"/>
          </p:cNvSpPr>
          <p:nvPr/>
        </p:nvSpPr>
        <p:spPr bwMode="auto">
          <a:xfrm>
            <a:off x="228600" y="520700"/>
            <a:ext cx="9183688" cy="1460500"/>
          </a:xfrm>
          <a:prstGeom prst="rect">
            <a:avLst/>
          </a:prstGeom>
          <a:noFill/>
          <a:ln w="9525">
            <a:noFill/>
            <a:round/>
            <a:headEnd/>
            <a:tailEnd/>
          </a:ln>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u="sng">
                <a:solidFill>
                  <a:schemeClr val="tx2"/>
                </a:solidFill>
                <a:latin typeface="Tahoma" pitchFamily="34" charset="0"/>
              </a:rPr>
              <a:t>Domanda 6: Cosa richiedono le Casse Mutue per i loro assistiti ? Che organizzazione serve in ASL ?</a:t>
            </a:r>
          </a:p>
        </p:txBody>
      </p:sp>
      <p:sp>
        <p:nvSpPr>
          <p:cNvPr id="310274" name="Text Box 2"/>
          <p:cNvSpPr txBox="1">
            <a:spLocks noChangeArrowheads="1"/>
          </p:cNvSpPr>
          <p:nvPr/>
        </p:nvSpPr>
        <p:spPr bwMode="auto">
          <a:xfrm>
            <a:off x="685800" y="1981200"/>
            <a:ext cx="7769225" cy="8120063"/>
          </a:xfrm>
          <a:prstGeom prst="rect">
            <a:avLst/>
          </a:prstGeom>
          <a:noFill/>
          <a:ln w="9525">
            <a:noFill/>
            <a:round/>
            <a:headEnd/>
            <a:tailEnd/>
          </a:ln>
        </p:spPr>
        <p:txBody>
          <a:bodyPr lIns="90000" tIns="46800" rIns="90000" bIns="46800"/>
          <a:lstStyle/>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p:txBody>
      </p:sp>
      <p:pic>
        <p:nvPicPr>
          <p:cNvPr id="310275" name="Picture 3"/>
          <p:cNvPicPr>
            <a:picLocks noChangeAspect="1" noChangeArrowheads="1"/>
          </p:cNvPicPr>
          <p:nvPr/>
        </p:nvPicPr>
        <p:blipFill>
          <a:blip r:embed="rId3"/>
          <a:srcRect/>
          <a:stretch>
            <a:fillRect/>
          </a:stretch>
        </p:blipFill>
        <p:spPr bwMode="auto">
          <a:xfrm>
            <a:off x="900113" y="2238375"/>
            <a:ext cx="7085012" cy="4359275"/>
          </a:xfrm>
          <a:prstGeom prst="rect">
            <a:avLst/>
          </a:prstGeom>
          <a:noFill/>
          <a:ln w="9525">
            <a:noFill/>
            <a:round/>
            <a:headEnd/>
            <a:tailEnd/>
          </a:ln>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a:srcRect/>
          <a:stretch>
            <a:fillRect/>
          </a:stretch>
        </p:blipFill>
        <p:spPr bwMode="auto">
          <a:xfrm>
            <a:off x="-914400" y="-495300"/>
            <a:ext cx="10972800" cy="7848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4"/>
          <p:cNvPicPr>
            <a:picLocks noChangeAspect="1" noChangeArrowheads="1"/>
          </p:cNvPicPr>
          <p:nvPr/>
        </p:nvPicPr>
        <p:blipFill>
          <a:blip r:embed="rId2"/>
          <a:srcRect/>
          <a:stretch>
            <a:fillRect/>
          </a:stretch>
        </p:blipFill>
        <p:spPr bwMode="auto">
          <a:xfrm>
            <a:off x="-914400" y="914400"/>
            <a:ext cx="10972800" cy="7639050"/>
          </a:xfrm>
          <a:prstGeom prst="rect">
            <a:avLst/>
          </a:prstGeom>
          <a:noFill/>
          <a:ln w="9525">
            <a:noFill/>
            <a:miter lim="800000"/>
            <a:headEnd/>
            <a:tailEnd/>
          </a:ln>
        </p:spPr>
      </p:pic>
      <p:sp>
        <p:nvSpPr>
          <p:cNvPr id="314370" name="Rectangle 6"/>
          <p:cNvSpPr>
            <a:spLocks noChangeArrowheads="1"/>
          </p:cNvSpPr>
          <p:nvPr/>
        </p:nvSpPr>
        <p:spPr bwMode="auto">
          <a:xfrm>
            <a:off x="0" y="0"/>
            <a:ext cx="9144000" cy="914400"/>
          </a:xfrm>
          <a:prstGeom prst="rect">
            <a:avLst/>
          </a:prstGeom>
          <a:solidFill>
            <a:schemeClr val="hlink"/>
          </a:solidFill>
          <a:ln w="9525">
            <a:solidFill>
              <a:schemeClr val="tx1"/>
            </a:solidFill>
            <a:miter lim="800000"/>
            <a:headEnd/>
            <a:tailEnd/>
          </a:ln>
        </p:spPr>
        <p:txBody>
          <a:bodyPr wrap="none" anchor="ctr"/>
          <a:lstStyle/>
          <a:p>
            <a:pPr algn="ctr" defTabSz="914400"/>
            <a:r>
              <a:rPr lang="it-IT" sz="2000" b="1" i="1">
                <a:solidFill>
                  <a:srgbClr val="FFFF00"/>
                </a:solidFill>
              </a:rPr>
              <a:t>UFFICIO VACCINAZIONI INTERNAZIONALI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p:cNvSpPr>
          <p:nvPr>
            <p:ph type="title"/>
          </p:nvPr>
        </p:nvSpPr>
        <p:spPr>
          <a:xfrm>
            <a:off x="0" y="274638"/>
            <a:ext cx="9144000" cy="1143000"/>
          </a:xfrm>
        </p:spPr>
        <p:txBody>
          <a:bodyPr/>
          <a:lstStyle/>
          <a:p>
            <a:r>
              <a:rPr lang="it-IT" sz="4000" b="1" u="sng">
                <a:solidFill>
                  <a:schemeClr val="hlink"/>
                </a:solidFill>
              </a:rPr>
              <a:t>Ufficio Assistenza Italiani all’Estero e Stranieri in Italia</a:t>
            </a:r>
          </a:p>
        </p:txBody>
      </p:sp>
      <p:pic>
        <p:nvPicPr>
          <p:cNvPr id="315394"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2"/>
          <p:cNvPicPr>
            <a:picLocks noChangeAspect="1" noChangeArrowheads="1"/>
          </p:cNvPicPr>
          <p:nvPr/>
        </p:nvPicPr>
        <p:blipFill>
          <a:blip r:embed="rId2"/>
          <a:srcRect/>
          <a:stretch>
            <a:fillRect/>
          </a:stretch>
        </p:blipFill>
        <p:spPr bwMode="auto">
          <a:xfrm>
            <a:off x="-928688" y="-1071563"/>
            <a:ext cx="14644688" cy="92630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p:cNvSpPr>
          <p:nvPr>
            <p:ph type="title"/>
          </p:nvPr>
        </p:nvSpPr>
        <p:spPr/>
        <p:txBody>
          <a:bodyPr/>
          <a:lstStyle/>
          <a:p>
            <a:r>
              <a:rPr lang="it-IT" sz="3200" b="1" i="1" u="sng">
                <a:solidFill>
                  <a:schemeClr val="hlink"/>
                </a:solidFill>
              </a:rPr>
              <a:t>UFFICIO CONVENZIONI INTERNAZIONALI</a:t>
            </a:r>
          </a:p>
        </p:txBody>
      </p:sp>
      <p:pic>
        <p:nvPicPr>
          <p:cNvPr id="318466"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ages.jpg"/>
          <p:cNvPicPr>
            <a:picLocks noGrp="1" noChangeAspect="1"/>
          </p:cNvPicPr>
          <p:nvPr>
            <p:ph idx="4294967295"/>
          </p:nvPr>
        </p:nvPicPr>
        <p:blipFill>
          <a:blip r:embed="rId2"/>
          <a:srcRect/>
          <a:stretch>
            <a:fillRect/>
          </a:stretch>
        </p:blipFill>
        <p:spPr>
          <a:xfrm>
            <a:off x="571500" y="4357688"/>
            <a:ext cx="7858125" cy="2357437"/>
          </a:xfrm>
        </p:spPr>
      </p:pic>
      <p:pic>
        <p:nvPicPr>
          <p:cNvPr id="5" name="Picture 2" descr="C:\Documents and Settings\6461\Desktop\Solo-Leone-formato-grande-risoluzione-media-234x185.jpg"/>
          <p:cNvPicPr>
            <a:picLocks noChangeAspect="1" noChangeArrowheads="1"/>
          </p:cNvPicPr>
          <p:nvPr/>
        </p:nvPicPr>
        <p:blipFill>
          <a:blip r:embed="rId3"/>
          <a:srcRect/>
          <a:stretch>
            <a:fillRect/>
          </a:stretch>
        </p:blipFill>
        <p:spPr bwMode="auto">
          <a:xfrm>
            <a:off x="2428875" y="3000375"/>
            <a:ext cx="4143375" cy="1285875"/>
          </a:xfrm>
          <a:prstGeom prst="rect">
            <a:avLst/>
          </a:prstGeom>
          <a:noFill/>
          <a:ln w="9525">
            <a:noFill/>
            <a:miter lim="800000"/>
            <a:headEnd/>
            <a:tailEnd/>
          </a:ln>
        </p:spPr>
      </p:pic>
      <p:pic>
        <p:nvPicPr>
          <p:cNvPr id="6" name="Immagine 5" descr="Venezia.jpg"/>
          <p:cNvPicPr>
            <a:picLocks noChangeAspect="1"/>
          </p:cNvPicPr>
          <p:nvPr/>
        </p:nvPicPr>
        <p:blipFill>
          <a:blip r:embed="rId4"/>
          <a:srcRect/>
          <a:stretch>
            <a:fillRect/>
          </a:stretch>
        </p:blipFill>
        <p:spPr bwMode="auto">
          <a:xfrm>
            <a:off x="357188" y="142875"/>
            <a:ext cx="8072437" cy="1485900"/>
          </a:xfrm>
          <a:prstGeom prst="rect">
            <a:avLst/>
          </a:prstGeom>
          <a:noFill/>
          <a:ln w="9525">
            <a:noFill/>
            <a:miter lim="800000"/>
            <a:headEnd/>
            <a:tailEnd/>
          </a:ln>
        </p:spPr>
      </p:pic>
      <p:sp>
        <p:nvSpPr>
          <p:cNvPr id="16" name="Freccia a sinistra 15"/>
          <p:cNvSpPr/>
          <p:nvPr/>
        </p:nvSpPr>
        <p:spPr>
          <a:xfrm>
            <a:off x="7072313" y="4786313"/>
            <a:ext cx="714375" cy="2143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it-IT" dirty="0">
              <a:solidFill>
                <a:srgbClr val="C0504D"/>
              </a:solidFill>
            </a:endParaRPr>
          </a:p>
        </p:txBody>
      </p:sp>
      <p:sp>
        <p:nvSpPr>
          <p:cNvPr id="18" name="Freccia a sinistra 17"/>
          <p:cNvSpPr/>
          <p:nvPr/>
        </p:nvSpPr>
        <p:spPr>
          <a:xfrm>
            <a:off x="5072063" y="5357813"/>
            <a:ext cx="785812" cy="2143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it-IT" dirty="0">
              <a:solidFill>
                <a:srgbClr val="C0504D"/>
              </a:solidFill>
            </a:endParaRPr>
          </a:p>
        </p:txBody>
      </p:sp>
      <p:sp>
        <p:nvSpPr>
          <p:cNvPr id="7" name="CasellaDiTesto 6"/>
          <p:cNvSpPr txBox="1">
            <a:spLocks noChangeArrowheads="1"/>
          </p:cNvSpPr>
          <p:nvPr/>
        </p:nvSpPr>
        <p:spPr bwMode="auto">
          <a:xfrm>
            <a:off x="357188" y="1628775"/>
            <a:ext cx="7743825" cy="641350"/>
          </a:xfrm>
          <a:prstGeom prst="rect">
            <a:avLst/>
          </a:prstGeom>
          <a:noFill/>
          <a:ln w="9525">
            <a:noFill/>
            <a:miter lim="800000"/>
            <a:headEnd/>
            <a:tailEnd/>
          </a:ln>
        </p:spPr>
        <p:txBody>
          <a:bodyPr>
            <a:spAutoFit/>
          </a:bodyPr>
          <a:lstStyle/>
          <a:p>
            <a:pPr defTabSz="914400"/>
            <a:r>
              <a:rPr lang="it-IT" b="1" u="sng">
                <a:solidFill>
                  <a:schemeClr val="hlink"/>
                </a:solidFill>
                <a:latin typeface="Calibri" pitchFamily="34" charset="0"/>
              </a:rPr>
              <a:t>L’ Offerta Turistica per i Dializzati </a:t>
            </a:r>
          </a:p>
          <a:p>
            <a:pPr defTabSz="914400"/>
            <a:r>
              <a:rPr lang="it-IT" b="1" u="sng">
                <a:solidFill>
                  <a:schemeClr val="hlink"/>
                </a:solidFill>
                <a:latin typeface="Calibri" pitchFamily="34" charset="0"/>
              </a:rPr>
              <a:t>italiani e stranieri in Ulss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3" name="Picture 2"/>
          <p:cNvPicPr>
            <a:picLocks noChangeAspect="1" noChangeArrowheads="1"/>
          </p:cNvPicPr>
          <p:nvPr/>
        </p:nvPicPr>
        <p:blipFill>
          <a:blip r:embed="rId2"/>
          <a:srcRect/>
          <a:stretch>
            <a:fillRect/>
          </a:stretch>
        </p:blipFill>
        <p:spPr bwMode="auto">
          <a:xfrm>
            <a:off x="-714375" y="-2071688"/>
            <a:ext cx="14930438" cy="9334501"/>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egnaposto piè di pagina 4"/>
          <p:cNvSpPr txBox="1">
            <a:spLocks noGrp="1"/>
          </p:cNvSpPr>
          <p:nvPr/>
        </p:nvSpPr>
        <p:spPr bwMode="auto">
          <a:xfrm>
            <a:off x="3124200" y="6356350"/>
            <a:ext cx="2895600" cy="365125"/>
          </a:xfrm>
          <a:prstGeom prst="rect">
            <a:avLst/>
          </a:prstGeom>
          <a:noFill/>
          <a:ln>
            <a:round/>
            <a:headEnd/>
            <a:tailEnd/>
          </a:ln>
        </p:spPr>
        <p:txBody>
          <a:bodyPr anchor="ctr"/>
          <a:lstStyle/>
          <a:p>
            <a:pPr algn="ctr">
              <a:defRPr/>
            </a:pPr>
            <a:r>
              <a:rPr lang="it-IT" sz="1200" dirty="0">
                <a:solidFill>
                  <a:srgbClr val="FFFFFF"/>
                </a:solidFill>
                <a:latin typeface="+mn-lt"/>
                <a:cs typeface="+mn-cs"/>
              </a:rPr>
              <a:t>L. </a:t>
            </a:r>
            <a:r>
              <a:rPr lang="it-IT" sz="1200" dirty="0" err="1">
                <a:solidFill>
                  <a:srgbClr val="FFFFFF"/>
                </a:solidFill>
                <a:latin typeface="+mn-lt"/>
                <a:cs typeface="+mn-cs"/>
              </a:rPr>
              <a:t>Bertinato</a:t>
            </a:r>
            <a:r>
              <a:rPr lang="it-IT" sz="1200" dirty="0">
                <a:solidFill>
                  <a:srgbClr val="FFFFFF"/>
                </a:solidFill>
                <a:latin typeface="+mn-lt"/>
                <a:cs typeface="+mn-cs"/>
              </a:rPr>
              <a:t> 2016</a:t>
            </a:r>
          </a:p>
        </p:txBody>
      </p:sp>
      <p:sp>
        <p:nvSpPr>
          <p:cNvPr id="385027" name="Segnaposto numero diapositiva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A46CDA55-500A-46AF-8D3F-06706E396756}" type="slidenum">
              <a:rPr lang="it-IT" sz="1200">
                <a:solidFill>
                  <a:srgbClr val="FFFFFF"/>
                </a:solidFill>
                <a:latin typeface="+mn-lt"/>
                <a:cs typeface="+mn-cs"/>
              </a:rPr>
              <a:pPr algn="r">
                <a:defRPr/>
              </a:pPr>
              <a:t>36</a:t>
            </a:fld>
            <a:endParaRPr lang="it-IT" sz="1200">
              <a:solidFill>
                <a:srgbClr val="FFFFFF"/>
              </a:solidFill>
              <a:latin typeface="+mn-lt"/>
              <a:cs typeface="+mn-cs"/>
            </a:endParaRPr>
          </a:p>
        </p:txBody>
      </p:sp>
      <p:sp>
        <p:nvSpPr>
          <p:cNvPr id="321539" name="Rectangle 2"/>
          <p:cNvSpPr>
            <a:spLocks noGrp="1" noChangeArrowheads="1"/>
          </p:cNvSpPr>
          <p:nvPr>
            <p:ph type="title" idx="4294967295"/>
          </p:nvPr>
        </p:nvSpPr>
        <p:spPr>
          <a:xfrm>
            <a:off x="0" y="0"/>
            <a:ext cx="8172450" cy="1417638"/>
          </a:xfrm>
          <a:blipFill dpi="0" rotWithShape="1">
            <a:blip r:embed="rId2"/>
            <a:srcRect/>
            <a:tile tx="0" ty="0" sx="100000" sy="100000" flip="none" algn="tl"/>
          </a:blipFill>
          <a:ln>
            <a:solidFill>
              <a:srgbClr val="000000"/>
            </a:solidFill>
          </a:ln>
        </p:spPr>
        <p:txBody>
          <a:bodyPr/>
          <a:lstStyle/>
          <a:p>
            <a:pPr eaLnBrk="1" hangingPunct="1"/>
            <a:r>
              <a:rPr lang="it-IT" sz="4000" b="1" u="sng">
                <a:solidFill>
                  <a:srgbClr val="002060"/>
                </a:solidFill>
              </a:rPr>
              <a:t>La crescita degli ospedali a “5 stelle”</a:t>
            </a:r>
          </a:p>
        </p:txBody>
      </p:sp>
      <p:pic>
        <p:nvPicPr>
          <p:cNvPr id="321540" name="Picture 3" descr="medicalTourismContent"/>
          <p:cNvPicPr>
            <a:picLocks noChangeAspect="1" noChangeArrowheads="1"/>
          </p:cNvPicPr>
          <p:nvPr/>
        </p:nvPicPr>
        <p:blipFill>
          <a:blip r:embed="rId3"/>
          <a:srcRect/>
          <a:stretch>
            <a:fillRect/>
          </a:stretch>
        </p:blipFill>
        <p:spPr bwMode="auto">
          <a:xfrm>
            <a:off x="4787900" y="1557338"/>
            <a:ext cx="3829050" cy="4751387"/>
          </a:xfrm>
          <a:prstGeom prst="rect">
            <a:avLst/>
          </a:prstGeom>
          <a:noFill/>
          <a:ln w="9525">
            <a:solidFill>
              <a:srgbClr val="FF0000"/>
            </a:solidFill>
            <a:prstDash val="dashDot"/>
            <a:miter lim="800000"/>
            <a:headEnd/>
            <a:tailEnd/>
          </a:ln>
        </p:spPr>
      </p:pic>
      <p:sp>
        <p:nvSpPr>
          <p:cNvPr id="520196" name="Text Box 4"/>
          <p:cNvSpPr txBox="1">
            <a:spLocks noChangeArrowheads="1"/>
          </p:cNvSpPr>
          <p:nvPr/>
        </p:nvSpPr>
        <p:spPr bwMode="auto">
          <a:xfrm>
            <a:off x="6011863" y="6381750"/>
            <a:ext cx="2843212" cy="366713"/>
          </a:xfrm>
          <a:prstGeom prst="rect">
            <a:avLst/>
          </a:prstGeom>
          <a:solidFill>
            <a:srgbClr val="FFCC00"/>
          </a:solidFill>
          <a:ln>
            <a:noFill/>
          </a:ln>
          <a:effectLst/>
          <a:extLst/>
        </p:spPr>
        <p:txBody>
          <a:bodyPr>
            <a:spAutoFit/>
          </a:bodyPr>
          <a:lstStyle/>
          <a:p>
            <a:pPr defTabSz="914400" fontAlgn="auto">
              <a:spcBef>
                <a:spcPct val="50000"/>
              </a:spcBef>
              <a:spcAft>
                <a:spcPts val="0"/>
              </a:spcAft>
              <a:defRPr/>
            </a:pPr>
            <a:r>
              <a:rPr lang="it-IT" b="1">
                <a:solidFill>
                  <a:srgbClr val="FF0000"/>
                </a:solidFill>
                <a:effectLst>
                  <a:outerShdw blurRad="38100" dist="38100" dir="2700000" algn="tl">
                    <a:srgbClr val="000000"/>
                  </a:outerShdw>
                </a:effectLst>
                <a:latin typeface="Tahoma" pitchFamily="34" charset="0"/>
                <a:cs typeface="+mn-cs"/>
              </a:rPr>
              <a:t>Manila, Philippines</a:t>
            </a:r>
          </a:p>
        </p:txBody>
      </p:sp>
      <p:pic>
        <p:nvPicPr>
          <p:cNvPr id="321542" name="Picture 5"/>
          <p:cNvPicPr>
            <a:picLocks noGrp="1" noChangeAspect="1" noChangeArrowheads="1"/>
          </p:cNvPicPr>
          <p:nvPr>
            <p:ph idx="4294967295"/>
          </p:nvPr>
        </p:nvPicPr>
        <p:blipFill>
          <a:blip r:embed="rId4"/>
          <a:srcRect/>
          <a:stretch>
            <a:fillRect/>
          </a:stretch>
        </p:blipFill>
        <p:spPr>
          <a:xfrm>
            <a:off x="323850" y="1773238"/>
            <a:ext cx="4248150" cy="4492625"/>
          </a:xfrm>
          <a:ln>
            <a:solidFill>
              <a:srgbClr val="0066FF"/>
            </a:solidFill>
            <a:prstDash val="dashDot"/>
          </a:ln>
        </p:spPr>
      </p:pic>
      <p:sp>
        <p:nvSpPr>
          <p:cNvPr id="520198" name="Text Box 6"/>
          <p:cNvSpPr txBox="1">
            <a:spLocks noChangeArrowheads="1"/>
          </p:cNvSpPr>
          <p:nvPr/>
        </p:nvSpPr>
        <p:spPr bwMode="auto">
          <a:xfrm>
            <a:off x="1331913" y="6308725"/>
            <a:ext cx="1439862" cy="366713"/>
          </a:xfrm>
          <a:prstGeom prst="rect">
            <a:avLst/>
          </a:prstGeom>
          <a:solidFill>
            <a:srgbClr val="FFCC00"/>
          </a:solidFill>
          <a:ln>
            <a:noFill/>
          </a:ln>
          <a:effectLst/>
          <a:extLst/>
        </p:spPr>
        <p:txBody>
          <a:bodyPr>
            <a:spAutoFit/>
          </a:bodyPr>
          <a:lstStyle/>
          <a:p>
            <a:pPr defTabSz="914400" fontAlgn="auto">
              <a:spcBef>
                <a:spcPct val="50000"/>
              </a:spcBef>
              <a:spcAft>
                <a:spcPts val="0"/>
              </a:spcAft>
              <a:defRPr/>
            </a:pPr>
            <a:r>
              <a:rPr lang="it-IT" b="1">
                <a:solidFill>
                  <a:srgbClr val="FF0000"/>
                </a:solidFill>
                <a:effectLst>
                  <a:outerShdw blurRad="38100" dist="38100" dir="2700000" algn="tl">
                    <a:srgbClr val="000000"/>
                  </a:outerShdw>
                </a:effectLst>
                <a:latin typeface="Tahoma" pitchFamily="34" charset="0"/>
                <a:cs typeface="+mn-cs"/>
              </a:rPr>
              <a:t>Singapore</a:t>
            </a:r>
          </a:p>
        </p:txBody>
      </p:sp>
      <p:sp>
        <p:nvSpPr>
          <p:cNvPr id="520199" name="AutoShape 7"/>
          <p:cNvSpPr>
            <a:spLocks noChangeArrowheads="1"/>
          </p:cNvSpPr>
          <p:nvPr/>
        </p:nvSpPr>
        <p:spPr bwMode="auto">
          <a:xfrm>
            <a:off x="755650" y="6237288"/>
            <a:ext cx="504825" cy="504825"/>
          </a:xfrm>
          <a:prstGeom prst="star5">
            <a:avLst/>
          </a:prstGeom>
          <a:solidFill>
            <a:srgbClr val="FFCC00"/>
          </a:solidFill>
          <a:ln w="9525">
            <a:solidFill>
              <a:srgbClr val="000032"/>
            </a:solidFill>
            <a:miter lim="800000"/>
            <a:headEnd/>
            <a:tailEnd/>
          </a:ln>
          <a:effectLst/>
          <a:extLst/>
        </p:spPr>
        <p:txBody>
          <a:bodyPr wrap="none" anchor="ctr"/>
          <a:lstStyle/>
          <a:p>
            <a:pPr defTabSz="914400" fontAlgn="auto">
              <a:spcBef>
                <a:spcPts val="0"/>
              </a:spcBef>
              <a:spcAft>
                <a:spcPts val="0"/>
              </a:spcAft>
              <a:defRPr/>
            </a:pPr>
            <a:endParaRPr lang="it-IT">
              <a:solidFill>
                <a:srgbClr val="FFFFFF"/>
              </a:solidFill>
              <a:latin typeface="Verdana"/>
              <a:cs typeface="+mn-cs"/>
            </a:endParaRPr>
          </a:p>
        </p:txBody>
      </p:sp>
      <p:sp>
        <p:nvSpPr>
          <p:cNvPr id="520200" name="AutoShape 8"/>
          <p:cNvSpPr>
            <a:spLocks noChangeArrowheads="1"/>
          </p:cNvSpPr>
          <p:nvPr/>
        </p:nvSpPr>
        <p:spPr bwMode="auto">
          <a:xfrm>
            <a:off x="5508625" y="6308725"/>
            <a:ext cx="504825" cy="504825"/>
          </a:xfrm>
          <a:prstGeom prst="star5">
            <a:avLst/>
          </a:prstGeom>
          <a:solidFill>
            <a:srgbClr val="FFCC00"/>
          </a:solidFill>
          <a:ln w="9525">
            <a:solidFill>
              <a:srgbClr val="000032"/>
            </a:solidFill>
            <a:miter lim="800000"/>
            <a:headEnd/>
            <a:tailEnd/>
          </a:ln>
          <a:effectLst/>
          <a:extLst/>
        </p:spPr>
        <p:txBody>
          <a:bodyPr wrap="none" anchor="ctr"/>
          <a:lstStyle/>
          <a:p>
            <a:pPr defTabSz="914400" fontAlgn="auto">
              <a:spcBef>
                <a:spcPts val="0"/>
              </a:spcBef>
              <a:spcAft>
                <a:spcPts val="0"/>
              </a:spcAft>
              <a:defRPr/>
            </a:pPr>
            <a:endParaRPr lang="it-IT">
              <a:solidFill>
                <a:srgbClr val="FFFFFF"/>
              </a:solidFill>
              <a:latin typeface="Verdana"/>
              <a:cs typeface="+mn-cs"/>
            </a:endParaRPr>
          </a:p>
        </p:txBody>
      </p:sp>
      <p:sp>
        <p:nvSpPr>
          <p:cNvPr id="520201" name="AutoShape 9"/>
          <p:cNvSpPr>
            <a:spLocks noChangeArrowheads="1"/>
          </p:cNvSpPr>
          <p:nvPr/>
        </p:nvSpPr>
        <p:spPr bwMode="auto">
          <a:xfrm>
            <a:off x="8172450" y="0"/>
            <a:ext cx="504825" cy="504825"/>
          </a:xfrm>
          <a:prstGeom prst="star5">
            <a:avLst/>
          </a:prstGeom>
          <a:solidFill>
            <a:srgbClr val="FFCC00"/>
          </a:solidFill>
          <a:ln w="9525">
            <a:solidFill>
              <a:srgbClr val="000032"/>
            </a:solidFill>
            <a:miter lim="800000"/>
            <a:headEnd/>
            <a:tailEnd/>
          </a:ln>
          <a:effectLst/>
          <a:extLst/>
        </p:spPr>
        <p:txBody>
          <a:bodyPr wrap="none" anchor="ctr"/>
          <a:lstStyle/>
          <a:p>
            <a:pPr defTabSz="914400" fontAlgn="auto">
              <a:spcBef>
                <a:spcPts val="0"/>
              </a:spcBef>
              <a:spcAft>
                <a:spcPts val="0"/>
              </a:spcAft>
              <a:defRPr/>
            </a:pPr>
            <a:endParaRPr lang="it-IT">
              <a:solidFill>
                <a:srgbClr val="FFFFFF"/>
              </a:solidFill>
              <a:latin typeface="Verdan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idx="4294967295"/>
          </p:nvPr>
        </p:nvSpPr>
        <p:spPr>
          <a:xfrm>
            <a:off x="-1236663" y="188913"/>
            <a:ext cx="11828463" cy="1295400"/>
          </a:xfrm>
        </p:spPr>
        <p:txBody>
          <a:bodyPr/>
          <a:lstStyle/>
          <a:p>
            <a:pPr>
              <a:defRPr/>
            </a:pPr>
            <a:r>
              <a:rPr lang="en-GB" sz="3200" b="1" u="sng">
                <a:solidFill>
                  <a:srgbClr val="FFFF00"/>
                </a:solidFill>
                <a:effectLst>
                  <a:outerShdw blurRad="38100" dist="38100" dir="2700000" algn="tl">
                    <a:srgbClr val="000000"/>
                  </a:outerShdw>
                </a:effectLst>
              </a:rPr>
              <a:t>Sistema di offerta turistica e sanitaria in Regione:</a:t>
            </a:r>
            <a:br>
              <a:rPr lang="en-GB" sz="3200" b="1" u="sng">
                <a:solidFill>
                  <a:srgbClr val="FFFF00"/>
                </a:solidFill>
                <a:effectLst>
                  <a:outerShdw blurRad="38100" dist="38100" dir="2700000" algn="tl">
                    <a:srgbClr val="000000"/>
                  </a:outerShdw>
                </a:effectLst>
              </a:rPr>
            </a:br>
            <a:r>
              <a:rPr lang="en-GB" sz="3200" b="1" u="sng">
                <a:solidFill>
                  <a:srgbClr val="FFFF00"/>
                </a:solidFill>
                <a:effectLst>
                  <a:outerShdw blurRad="38100" dist="38100" dir="2700000" algn="tl">
                    <a:srgbClr val="000000"/>
                  </a:outerShdw>
                </a:effectLst>
              </a:rPr>
              <a:t>La situazione attuale</a:t>
            </a:r>
            <a:endParaRPr lang="it-IT" sz="3200" b="1" u="sng">
              <a:solidFill>
                <a:srgbClr val="FFFF00"/>
              </a:solidFill>
              <a:effectLst>
                <a:outerShdw blurRad="38100" dist="38100" dir="2700000" algn="tl">
                  <a:srgbClr val="000000"/>
                </a:outerShdw>
              </a:effectLst>
            </a:endParaRPr>
          </a:p>
        </p:txBody>
      </p:sp>
      <p:sp>
        <p:nvSpPr>
          <p:cNvPr id="588804" name="Oval 4"/>
          <p:cNvSpPr>
            <a:spLocks noChangeArrowheads="1"/>
          </p:cNvSpPr>
          <p:nvPr/>
        </p:nvSpPr>
        <p:spPr bwMode="auto">
          <a:xfrm>
            <a:off x="3348038" y="2565400"/>
            <a:ext cx="2114550" cy="1809750"/>
          </a:xfrm>
          <a:prstGeom prst="ellipse">
            <a:avLst/>
          </a:prstGeom>
          <a:solidFill>
            <a:srgbClr val="3740ED"/>
          </a:solidFill>
          <a:ln w="57150">
            <a:solidFill>
              <a:schemeClr val="accent2"/>
            </a:solidFill>
            <a:round/>
            <a:headEnd/>
            <a:tailEnd/>
          </a:ln>
          <a:effectLst/>
          <a:extLst/>
        </p:spPr>
        <p:txBody>
          <a:bodyPr wrap="none" anchor="ctr"/>
          <a:lstStyle/>
          <a:p>
            <a:pPr algn="ctr">
              <a:buClr>
                <a:srgbClr val="000000"/>
              </a:buClr>
              <a:buSzPct val="100000"/>
              <a:buFont typeface="Times New Roman" pitchFamily="18" charset="0"/>
              <a:buNone/>
              <a:defRPr/>
            </a:pPr>
            <a:endParaRPr lang="it-IT" sz="2400">
              <a:solidFill>
                <a:schemeClr val="bg1"/>
              </a:solidFill>
              <a:effectLst>
                <a:outerShdw blurRad="38100" dist="38100" dir="2700000" algn="tl">
                  <a:srgbClr val="000000"/>
                </a:outerShdw>
              </a:effectLst>
              <a:latin typeface="MS PGothic" pitchFamily="34" charset="-128"/>
            </a:endParaRPr>
          </a:p>
        </p:txBody>
      </p:sp>
      <p:sp>
        <p:nvSpPr>
          <p:cNvPr id="588805" name="Oval 5"/>
          <p:cNvSpPr>
            <a:spLocks noChangeArrowheads="1"/>
          </p:cNvSpPr>
          <p:nvPr/>
        </p:nvSpPr>
        <p:spPr bwMode="auto">
          <a:xfrm>
            <a:off x="6300788" y="1341438"/>
            <a:ext cx="2324100" cy="2133600"/>
          </a:xfrm>
          <a:prstGeom prst="ellipse">
            <a:avLst/>
          </a:prstGeom>
          <a:solidFill>
            <a:schemeClr val="accent1"/>
          </a:solidFill>
          <a:ln w="57150">
            <a:solidFill>
              <a:schemeClr val="bg2"/>
            </a:solidFill>
            <a:round/>
            <a:headEnd/>
            <a:tailEnd/>
          </a:ln>
          <a:effectLst/>
          <a:extLst/>
        </p:spPr>
        <p:txBody>
          <a:bodyPr wrap="none" anchor="ctr"/>
          <a:lstStyle/>
          <a:p>
            <a:pPr algn="ctr">
              <a:buClr>
                <a:srgbClr val="000000"/>
              </a:buClr>
              <a:buSzPct val="100000"/>
              <a:buFont typeface="Times New Roman" pitchFamily="18" charset="0"/>
              <a:buNone/>
              <a:defRPr/>
            </a:pPr>
            <a:r>
              <a:rPr lang="it-IT" sz="2800">
                <a:solidFill>
                  <a:schemeClr val="bg1"/>
                </a:solidFill>
                <a:effectLst>
                  <a:outerShdw blurRad="38100" dist="38100" dir="2700000" algn="tl">
                    <a:srgbClr val="000000"/>
                  </a:outerShdw>
                </a:effectLst>
                <a:latin typeface="MS PGothic" pitchFamily="34" charset="-128"/>
              </a:rPr>
              <a:t>Sistema </a:t>
            </a:r>
          </a:p>
          <a:p>
            <a:pPr algn="ctr">
              <a:buClr>
                <a:srgbClr val="000000"/>
              </a:buClr>
              <a:buSzPct val="100000"/>
              <a:buFont typeface="Times New Roman" pitchFamily="18" charset="0"/>
              <a:buNone/>
              <a:defRPr/>
            </a:pPr>
            <a:r>
              <a:rPr lang="it-IT" sz="2800">
                <a:solidFill>
                  <a:schemeClr val="bg1"/>
                </a:solidFill>
                <a:effectLst>
                  <a:outerShdw blurRad="38100" dist="38100" dir="2700000" algn="tl">
                    <a:srgbClr val="000000"/>
                  </a:outerShdw>
                </a:effectLst>
                <a:latin typeface="MS PGothic" pitchFamily="34" charset="-128"/>
              </a:rPr>
              <a:t>Turistico </a:t>
            </a:r>
          </a:p>
          <a:p>
            <a:pPr algn="ctr">
              <a:buClr>
                <a:srgbClr val="000000"/>
              </a:buClr>
              <a:buSzPct val="100000"/>
              <a:buFont typeface="Times New Roman" pitchFamily="18" charset="0"/>
              <a:buNone/>
              <a:defRPr/>
            </a:pPr>
            <a:r>
              <a:rPr lang="it-IT" sz="2800">
                <a:solidFill>
                  <a:schemeClr val="bg1"/>
                </a:solidFill>
                <a:effectLst>
                  <a:outerShdw blurRad="38100" dist="38100" dir="2700000" algn="tl">
                    <a:srgbClr val="000000"/>
                  </a:outerShdw>
                </a:effectLst>
                <a:latin typeface="MS PGothic" pitchFamily="34" charset="-128"/>
              </a:rPr>
              <a:t>Regionale</a:t>
            </a:r>
          </a:p>
        </p:txBody>
      </p:sp>
      <p:sp>
        <p:nvSpPr>
          <p:cNvPr id="327685" name="Oval 6"/>
          <p:cNvSpPr>
            <a:spLocks noChangeArrowheads="1"/>
          </p:cNvSpPr>
          <p:nvPr/>
        </p:nvSpPr>
        <p:spPr bwMode="auto">
          <a:xfrm>
            <a:off x="3132138" y="4941888"/>
            <a:ext cx="2482850" cy="1916112"/>
          </a:xfrm>
          <a:prstGeom prst="ellipse">
            <a:avLst/>
          </a:prstGeom>
          <a:solidFill>
            <a:schemeClr val="tx2"/>
          </a:solidFill>
          <a:ln w="76200">
            <a:solidFill>
              <a:schemeClr val="bg1"/>
            </a:solidFill>
            <a:round/>
            <a:headEnd/>
            <a:tailEnd/>
          </a:ln>
        </p:spPr>
        <p:txBody>
          <a:bodyPr wrap="none" anchor="ctr"/>
          <a:lstStyle/>
          <a:p>
            <a:pPr algn="ctr">
              <a:buClr>
                <a:srgbClr val="000000"/>
              </a:buClr>
              <a:buSzPct val="100000"/>
              <a:buFont typeface="Times New Roman" pitchFamily="18" charset="0"/>
              <a:buNone/>
            </a:pPr>
            <a:r>
              <a:rPr lang="it-IT" sz="3200">
                <a:solidFill>
                  <a:schemeClr val="bg1"/>
                </a:solidFill>
                <a:latin typeface="ＭＳ Ｐゴシック" pitchFamily="34" charset="-128"/>
              </a:rPr>
              <a:t>SPA</a:t>
            </a:r>
          </a:p>
        </p:txBody>
      </p:sp>
      <p:sp>
        <p:nvSpPr>
          <p:cNvPr id="327686" name="AutoShape 7"/>
          <p:cNvSpPr>
            <a:spLocks noChangeArrowheads="1"/>
          </p:cNvSpPr>
          <p:nvPr/>
        </p:nvSpPr>
        <p:spPr bwMode="auto">
          <a:xfrm rot="-1710675">
            <a:off x="5292725" y="2708275"/>
            <a:ext cx="981075" cy="244475"/>
          </a:xfrm>
          <a:prstGeom prst="leftArrow">
            <a:avLst>
              <a:gd name="adj1" fmla="val 50000"/>
              <a:gd name="adj2" fmla="val 100325"/>
            </a:avLst>
          </a:prstGeom>
          <a:solidFill>
            <a:schemeClr val="tx1"/>
          </a:solidFill>
          <a:ln w="9525" algn="ctr">
            <a:solidFill>
              <a:schemeClr val="bg1"/>
            </a:solidFill>
            <a:miter lim="800000"/>
            <a:headEnd/>
            <a:tailEnd/>
          </a:ln>
        </p:spPr>
        <p:txBody>
          <a:bodyPr anchor="ctr">
            <a:spAutoFit/>
          </a:bodyPr>
          <a:lstStyle/>
          <a:p>
            <a:pPr>
              <a:buClr>
                <a:srgbClr val="000000"/>
              </a:buClr>
              <a:buSzPct val="100000"/>
              <a:buFont typeface="Times New Roman" pitchFamily="18" charset="0"/>
              <a:buNone/>
            </a:pPr>
            <a:endParaRPr lang="it-IT" sz="4000">
              <a:solidFill>
                <a:schemeClr val="bg1"/>
              </a:solidFill>
              <a:latin typeface="ＭＳ Ｐゴシック" pitchFamily="34" charset="-128"/>
            </a:endParaRPr>
          </a:p>
        </p:txBody>
      </p:sp>
      <p:sp>
        <p:nvSpPr>
          <p:cNvPr id="327687" name="AutoShape 8"/>
          <p:cNvSpPr>
            <a:spLocks noChangeArrowheads="1"/>
          </p:cNvSpPr>
          <p:nvPr/>
        </p:nvSpPr>
        <p:spPr bwMode="auto">
          <a:xfrm rot="1124819">
            <a:off x="2339975" y="2636838"/>
            <a:ext cx="1223963" cy="215900"/>
          </a:xfrm>
          <a:prstGeom prst="rightArrow">
            <a:avLst>
              <a:gd name="adj1" fmla="val 50000"/>
              <a:gd name="adj2" fmla="val 141728"/>
            </a:avLst>
          </a:prstGeom>
          <a:solidFill>
            <a:schemeClr val="tx1"/>
          </a:solidFill>
          <a:ln w="9525" algn="ctr">
            <a:solidFill>
              <a:schemeClr val="bg1"/>
            </a:solidFill>
            <a:miter lim="800000"/>
            <a:headEnd/>
            <a:tailEnd/>
          </a:ln>
        </p:spPr>
        <p:txBody>
          <a:bodyPr anchor="ctr">
            <a:spAutoFit/>
          </a:bodyPr>
          <a:lstStyle/>
          <a:p>
            <a:pPr>
              <a:buClr>
                <a:srgbClr val="000000"/>
              </a:buClr>
              <a:buSzPct val="100000"/>
              <a:buFont typeface="Times New Roman" pitchFamily="18" charset="0"/>
              <a:buNone/>
            </a:pPr>
            <a:endParaRPr lang="it-IT" sz="4000">
              <a:solidFill>
                <a:schemeClr val="bg1"/>
              </a:solidFill>
              <a:latin typeface="ＭＳ Ｐゴシック" pitchFamily="34" charset="-128"/>
            </a:endParaRPr>
          </a:p>
        </p:txBody>
      </p:sp>
      <p:sp>
        <p:nvSpPr>
          <p:cNvPr id="327688" name="AutoShape 10"/>
          <p:cNvSpPr>
            <a:spLocks noChangeArrowheads="1"/>
          </p:cNvSpPr>
          <p:nvPr/>
        </p:nvSpPr>
        <p:spPr bwMode="auto">
          <a:xfrm rot="10800000">
            <a:off x="4211638" y="4365625"/>
            <a:ext cx="382587" cy="1081088"/>
          </a:xfrm>
          <a:prstGeom prst="downArrow">
            <a:avLst>
              <a:gd name="adj1" fmla="val 50000"/>
              <a:gd name="adj2" fmla="val 70643"/>
            </a:avLst>
          </a:prstGeom>
          <a:solidFill>
            <a:srgbClr val="B9D4E5"/>
          </a:solidFill>
          <a:ln w="9525" algn="ctr">
            <a:solidFill>
              <a:schemeClr val="bg1"/>
            </a:solidFill>
            <a:miter lim="800000"/>
            <a:headEnd/>
            <a:tailEnd/>
          </a:ln>
        </p:spPr>
        <p:txBody>
          <a:bodyPr anchor="ctr">
            <a:spAutoFit/>
          </a:bodyPr>
          <a:lstStyle/>
          <a:p>
            <a:pPr>
              <a:buClr>
                <a:srgbClr val="000000"/>
              </a:buClr>
              <a:buSzPct val="100000"/>
              <a:buFont typeface="Times New Roman" pitchFamily="18" charset="0"/>
              <a:buNone/>
            </a:pPr>
            <a:endParaRPr lang="it-IT" sz="4000">
              <a:solidFill>
                <a:schemeClr val="bg1"/>
              </a:solidFill>
              <a:latin typeface="ＭＳ Ｐゴシック" pitchFamily="34" charset="-128"/>
            </a:endParaRPr>
          </a:p>
        </p:txBody>
      </p:sp>
      <p:pic>
        <p:nvPicPr>
          <p:cNvPr id="327689" name="Picture 12" descr="europe">
            <a:hlinkClick r:id="rId3"/>
          </p:cNvPr>
          <p:cNvPicPr>
            <a:picLocks noGrp="1" noChangeAspect="1" noChangeArrowheads="1"/>
          </p:cNvPicPr>
          <p:nvPr>
            <p:ph idx="4294967295"/>
          </p:nvPr>
        </p:nvPicPr>
        <p:blipFill>
          <a:blip r:embed="rId4"/>
          <a:srcRect/>
          <a:stretch>
            <a:fillRect/>
          </a:stretch>
        </p:blipFill>
        <p:spPr>
          <a:xfrm>
            <a:off x="3657600" y="2636838"/>
            <a:ext cx="1590675" cy="1195387"/>
          </a:xfrm>
          <a:ln>
            <a:solidFill>
              <a:schemeClr val="accent2"/>
            </a:solidFill>
          </a:ln>
        </p:spPr>
      </p:pic>
      <p:sp>
        <p:nvSpPr>
          <p:cNvPr id="588813" name="Rectangle 13"/>
          <p:cNvSpPr>
            <a:spLocks noChangeArrowheads="1"/>
          </p:cNvSpPr>
          <p:nvPr/>
        </p:nvSpPr>
        <p:spPr bwMode="auto">
          <a:xfrm>
            <a:off x="4140200" y="3284538"/>
            <a:ext cx="538163" cy="396875"/>
          </a:xfrm>
          <a:prstGeom prst="rect">
            <a:avLst/>
          </a:prstGeom>
          <a:noFill/>
          <a:ln>
            <a:noFill/>
          </a:ln>
          <a:effectLst/>
          <a:extLst/>
        </p:spPr>
        <p:txBody>
          <a:bodyPr wrap="none">
            <a:spAutoFit/>
          </a:bodyPr>
          <a:lstStyle/>
          <a:p>
            <a:pPr>
              <a:buClr>
                <a:srgbClr val="000000"/>
              </a:buClr>
              <a:buSzPct val="100000"/>
              <a:buFont typeface="Times New Roman" pitchFamily="18" charset="0"/>
              <a:buNone/>
              <a:defRPr/>
            </a:pPr>
            <a:r>
              <a:rPr lang="it-IT" sz="2000">
                <a:solidFill>
                  <a:schemeClr val="bg1"/>
                </a:solidFill>
                <a:effectLst>
                  <a:outerShdw blurRad="38100" dist="38100" dir="2700000" algn="tl">
                    <a:srgbClr val="000000"/>
                  </a:outerShdw>
                </a:effectLst>
                <a:latin typeface="MS PGothic" pitchFamily="34" charset="-128"/>
              </a:rPr>
              <a:t>EU</a:t>
            </a:r>
          </a:p>
        </p:txBody>
      </p:sp>
      <p:sp>
        <p:nvSpPr>
          <p:cNvPr id="588814" name="Oval 14"/>
          <p:cNvSpPr>
            <a:spLocks noChangeArrowheads="1"/>
          </p:cNvSpPr>
          <p:nvPr/>
        </p:nvSpPr>
        <p:spPr bwMode="auto">
          <a:xfrm>
            <a:off x="0" y="1341438"/>
            <a:ext cx="2700338" cy="2232025"/>
          </a:xfrm>
          <a:prstGeom prst="ellipse">
            <a:avLst/>
          </a:prstGeom>
          <a:solidFill>
            <a:srgbClr val="FFFF00"/>
          </a:solidFill>
          <a:ln w="76200">
            <a:solidFill>
              <a:schemeClr val="bg1"/>
            </a:solidFill>
            <a:round/>
            <a:headEnd/>
            <a:tailEnd/>
          </a:ln>
          <a:effectLst/>
          <a:extLst/>
        </p:spPr>
        <p:txBody>
          <a:bodyPr wrap="none" anchor="ctr"/>
          <a:lstStyle/>
          <a:p>
            <a:pPr algn="ctr">
              <a:buClr>
                <a:srgbClr val="000000"/>
              </a:buClr>
              <a:buSzPct val="100000"/>
              <a:buFont typeface="Times New Roman" pitchFamily="18" charset="0"/>
              <a:buNone/>
              <a:defRPr/>
            </a:pPr>
            <a:r>
              <a:rPr lang="it-IT" sz="2400" b="1">
                <a:effectLst>
                  <a:outerShdw blurRad="38100" dist="38100" dir="2700000" algn="tl">
                    <a:srgbClr val="FFFFFF"/>
                  </a:outerShdw>
                </a:effectLst>
                <a:latin typeface="Miriam" pitchFamily="34" charset="-79"/>
                <a:cs typeface="Miriam" pitchFamily="34" charset="-79"/>
              </a:rPr>
              <a:t>Sistema </a:t>
            </a:r>
          </a:p>
          <a:p>
            <a:pPr algn="ctr">
              <a:buClr>
                <a:srgbClr val="000000"/>
              </a:buClr>
              <a:buSzPct val="100000"/>
              <a:buFont typeface="Times New Roman" pitchFamily="18" charset="0"/>
              <a:buNone/>
              <a:defRPr/>
            </a:pPr>
            <a:r>
              <a:rPr lang="it-IT" sz="2400" b="1">
                <a:effectLst>
                  <a:outerShdw blurRad="38100" dist="38100" dir="2700000" algn="tl">
                    <a:srgbClr val="FFFFFF"/>
                  </a:outerShdw>
                </a:effectLst>
                <a:latin typeface="Miriam" pitchFamily="34" charset="-79"/>
                <a:cs typeface="Miriam" pitchFamily="34" charset="-79"/>
              </a:rPr>
              <a:t>Socio Sanitario</a:t>
            </a:r>
          </a:p>
          <a:p>
            <a:pPr algn="ctr">
              <a:buClr>
                <a:srgbClr val="000000"/>
              </a:buClr>
              <a:buSzPct val="100000"/>
              <a:buFont typeface="Times New Roman" pitchFamily="18" charset="0"/>
              <a:buNone/>
              <a:defRPr/>
            </a:pPr>
            <a:r>
              <a:rPr lang="it-IT" sz="2400" b="1">
                <a:effectLst>
                  <a:outerShdw blurRad="38100" dist="38100" dir="2700000" algn="tl">
                    <a:srgbClr val="FFFFFF"/>
                  </a:outerShdw>
                </a:effectLst>
                <a:latin typeface="Miriam" pitchFamily="34" charset="-79"/>
                <a:cs typeface="Miriam" pitchFamily="34" charset="-79"/>
              </a:rPr>
              <a:t>Regionale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11" name="Segnaposto piè di pagina 4"/>
          <p:cNvSpPr txBox="1">
            <a:spLocks noGrp="1"/>
          </p:cNvSpPr>
          <p:nvPr/>
        </p:nvSpPr>
        <p:spPr bwMode="auto">
          <a:xfrm>
            <a:off x="3124200" y="6248400"/>
            <a:ext cx="2895600" cy="457200"/>
          </a:xfrm>
          <a:prstGeom prst="rect">
            <a:avLst/>
          </a:prstGeom>
          <a:noFill/>
          <a:extLst/>
        </p:spPr>
        <p:txBody>
          <a:bodyPr/>
          <a:lstStyle/>
          <a:p>
            <a:pPr algn="ctr">
              <a:buClr>
                <a:srgbClr val="000000"/>
              </a:buClr>
              <a:buSzPct val="100000"/>
              <a:buFont typeface="Times New Roman" pitchFamily="18" charset="0"/>
              <a:buNone/>
              <a:defRPr/>
            </a:pPr>
            <a:r>
              <a:rPr lang="it-IT" sz="1000">
                <a:solidFill>
                  <a:srgbClr val="FFFFFF"/>
                </a:solidFill>
                <a:effectLst>
                  <a:outerShdw blurRad="38100" dist="38100" dir="2700000" algn="tl">
                    <a:srgbClr val="000000"/>
                  </a:outerShdw>
                </a:effectLst>
                <a:latin typeface="Arial" charset="0"/>
              </a:rPr>
              <a:t>L. Bertinato 2011</a:t>
            </a:r>
          </a:p>
        </p:txBody>
      </p:sp>
      <p:sp>
        <p:nvSpPr>
          <p:cNvPr id="12" name="Segnaposto numero diapositiva 5"/>
          <p:cNvSpPr txBox="1">
            <a:spLocks noGrp="1"/>
          </p:cNvSpPr>
          <p:nvPr/>
        </p:nvSpPr>
        <p:spPr bwMode="auto">
          <a:xfrm>
            <a:off x="6553200" y="6243638"/>
            <a:ext cx="2133600" cy="457200"/>
          </a:xfrm>
          <a:prstGeom prst="rect">
            <a:avLst/>
          </a:prstGeom>
          <a:noFill/>
          <a:extLst/>
        </p:spPr>
        <p:txBody>
          <a:bodyPr/>
          <a:lstStyle/>
          <a:p>
            <a:pPr algn="r">
              <a:buClr>
                <a:srgbClr val="000000"/>
              </a:buClr>
              <a:buSzPct val="100000"/>
              <a:buFont typeface="Times New Roman" pitchFamily="18" charset="0"/>
              <a:buNone/>
              <a:defRPr/>
            </a:pPr>
            <a:fld id="{6779CD33-85E1-4455-AF9A-F32A8D94E7F2}" type="slidenum">
              <a:rPr lang="it-IT" sz="1000">
                <a:solidFill>
                  <a:srgbClr val="FFFFFF"/>
                </a:solidFill>
                <a:effectLst>
                  <a:outerShdw blurRad="38100" dist="38100" dir="2700000" algn="tl">
                    <a:srgbClr val="000000"/>
                  </a:outerShdw>
                </a:effectLst>
                <a:latin typeface="Arial" charset="0"/>
              </a:rPr>
              <a:pPr algn="r">
                <a:buClr>
                  <a:srgbClr val="000000"/>
                </a:buClr>
                <a:buSzPct val="100000"/>
                <a:buFont typeface="Times New Roman" pitchFamily="18" charset="0"/>
                <a:buNone/>
                <a:defRPr/>
              </a:pPr>
              <a:t>38</a:t>
            </a:fld>
            <a:endParaRPr lang="it-IT" sz="1000">
              <a:solidFill>
                <a:srgbClr val="FFFFFF"/>
              </a:solidFill>
              <a:effectLst>
                <a:outerShdw blurRad="38100" dist="38100" dir="2700000" algn="tl">
                  <a:srgbClr val="000000"/>
                </a:outerShdw>
              </a:effectLst>
              <a:latin typeface="Arial" charset="0"/>
            </a:endParaRPr>
          </a:p>
        </p:txBody>
      </p:sp>
      <p:sp>
        <p:nvSpPr>
          <p:cNvPr id="610306" name="Rectangle 2"/>
          <p:cNvSpPr>
            <a:spLocks noGrp="1" noChangeArrowheads="1"/>
          </p:cNvSpPr>
          <p:nvPr>
            <p:ph type="title" idx="4294967295"/>
          </p:nvPr>
        </p:nvSpPr>
        <p:spPr>
          <a:xfrm>
            <a:off x="-252413" y="277813"/>
            <a:ext cx="8778876" cy="1139825"/>
          </a:xfrm>
        </p:spPr>
        <p:txBody>
          <a:bodyPr anchorCtr="1"/>
          <a:lstStyle/>
          <a:p>
            <a:pPr eaLnBrk="1" hangingPunct="1">
              <a:defRPr/>
            </a:pPr>
            <a:r>
              <a:rPr lang="en-GB" sz="2800" u="sng">
                <a:solidFill>
                  <a:srgbClr val="FFFF00"/>
                </a:solidFill>
                <a:effectLst>
                  <a:outerShdw blurRad="38100" dist="38100" dir="2700000" algn="tl">
                    <a:srgbClr val="000000"/>
                  </a:outerShdw>
                </a:effectLst>
              </a:rPr>
              <a:t>Mobilità dei cittadini europei nella UE:</a:t>
            </a:r>
            <a:br>
              <a:rPr lang="en-GB" sz="2800" u="sng">
                <a:solidFill>
                  <a:srgbClr val="FFFF00"/>
                </a:solidFill>
                <a:effectLst>
                  <a:outerShdw blurRad="38100" dist="38100" dir="2700000" algn="tl">
                    <a:srgbClr val="000000"/>
                  </a:outerShdw>
                </a:effectLst>
              </a:rPr>
            </a:br>
            <a:r>
              <a:rPr lang="en-GB" sz="2800" i="1" u="sng">
                <a:solidFill>
                  <a:srgbClr val="FFFF00"/>
                </a:solidFill>
                <a:effectLst>
                  <a:outerShdw blurRad="38100" dist="38100" dir="2700000" algn="tl">
                    <a:srgbClr val="000000"/>
                  </a:outerShdw>
                </a:effectLst>
              </a:rPr>
              <a:t>Le prospettive future per l’economia Regionale</a:t>
            </a:r>
            <a:endParaRPr lang="it-IT" sz="2800" i="1" u="sng">
              <a:solidFill>
                <a:srgbClr val="FFFF00"/>
              </a:solidFill>
              <a:effectLst>
                <a:outerShdw blurRad="38100" dist="38100" dir="2700000" algn="tl">
                  <a:srgbClr val="000000"/>
                </a:outerShdw>
              </a:effectLst>
            </a:endParaRPr>
          </a:p>
        </p:txBody>
      </p:sp>
      <p:sp>
        <p:nvSpPr>
          <p:cNvPr id="610307" name="Oval 3"/>
          <p:cNvSpPr>
            <a:spLocks noChangeArrowheads="1"/>
          </p:cNvSpPr>
          <p:nvPr/>
        </p:nvSpPr>
        <p:spPr bwMode="auto">
          <a:xfrm>
            <a:off x="3563938" y="1412875"/>
            <a:ext cx="2114550" cy="1809750"/>
          </a:xfrm>
          <a:prstGeom prst="ellipse">
            <a:avLst/>
          </a:prstGeom>
          <a:solidFill>
            <a:srgbClr val="3740ED"/>
          </a:solidFill>
          <a:ln w="57150">
            <a:solidFill>
              <a:schemeClr val="accent2"/>
            </a:solidFill>
            <a:round/>
            <a:headEnd/>
            <a:tailEnd/>
          </a:ln>
          <a:effectLst/>
          <a:extLst/>
        </p:spPr>
        <p:txBody>
          <a:bodyPr wrap="none" anchor="ctr"/>
          <a:lstStyle/>
          <a:p>
            <a:pPr algn="ctr" defTabSz="914400">
              <a:defRPr/>
            </a:pPr>
            <a:endParaRPr lang="it-IT" sz="2400" b="1">
              <a:solidFill>
                <a:srgbClr val="FFFFFF"/>
              </a:solidFill>
              <a:effectLst>
                <a:outerShdw blurRad="38100" dist="38100" dir="2700000" algn="tl">
                  <a:srgbClr val="000000"/>
                </a:outerShdw>
              </a:effectLst>
              <a:latin typeface="Arial" pitchFamily="34" charset="0"/>
              <a:cs typeface="+mn-cs"/>
            </a:endParaRPr>
          </a:p>
        </p:txBody>
      </p:sp>
      <p:sp>
        <p:nvSpPr>
          <p:cNvPr id="610308" name="Oval 4"/>
          <p:cNvSpPr>
            <a:spLocks noChangeArrowheads="1"/>
          </p:cNvSpPr>
          <p:nvPr/>
        </p:nvSpPr>
        <p:spPr bwMode="auto">
          <a:xfrm>
            <a:off x="5364163" y="4365625"/>
            <a:ext cx="2446337" cy="1703388"/>
          </a:xfrm>
          <a:prstGeom prst="ellipse">
            <a:avLst/>
          </a:prstGeom>
          <a:solidFill>
            <a:schemeClr val="accent1"/>
          </a:solidFill>
          <a:ln w="57150">
            <a:solidFill>
              <a:schemeClr val="bg2"/>
            </a:solidFill>
            <a:round/>
            <a:headEnd/>
            <a:tailEnd/>
          </a:ln>
          <a:effectLst/>
          <a:extLst/>
        </p:spPr>
        <p:txBody>
          <a:bodyPr wrap="none" anchor="ctr"/>
          <a:lstStyle/>
          <a:p>
            <a:pPr algn="ctr" defTabSz="914400">
              <a:defRPr/>
            </a:pPr>
            <a:r>
              <a:rPr lang="it-IT" sz="2400" b="1">
                <a:solidFill>
                  <a:srgbClr val="FFFFFF"/>
                </a:solidFill>
                <a:effectLst>
                  <a:outerShdw blurRad="38100" dist="38100" dir="2700000" algn="tl">
                    <a:srgbClr val="000000"/>
                  </a:outerShdw>
                </a:effectLst>
                <a:latin typeface="Arial" pitchFamily="34" charset="0"/>
                <a:cs typeface="+mn-cs"/>
              </a:rPr>
              <a:t>Sistema </a:t>
            </a:r>
          </a:p>
          <a:p>
            <a:pPr algn="ctr" defTabSz="914400">
              <a:defRPr/>
            </a:pPr>
            <a:r>
              <a:rPr lang="it-IT" sz="2400" b="1">
                <a:solidFill>
                  <a:srgbClr val="FFFFFF"/>
                </a:solidFill>
                <a:effectLst>
                  <a:outerShdw blurRad="38100" dist="38100" dir="2700000" algn="tl">
                    <a:srgbClr val="000000"/>
                  </a:outerShdw>
                </a:effectLst>
                <a:latin typeface="Arial" pitchFamily="34" charset="0"/>
                <a:cs typeface="+mn-cs"/>
              </a:rPr>
              <a:t>Turistico </a:t>
            </a:r>
          </a:p>
          <a:p>
            <a:pPr algn="ctr" defTabSz="914400">
              <a:defRPr/>
            </a:pPr>
            <a:r>
              <a:rPr lang="it-IT" sz="2400" b="1">
                <a:solidFill>
                  <a:srgbClr val="FFFFFF"/>
                </a:solidFill>
                <a:effectLst>
                  <a:outerShdw blurRad="38100" dist="38100" dir="2700000" algn="tl">
                    <a:srgbClr val="000000"/>
                  </a:outerShdw>
                </a:effectLst>
                <a:latin typeface="Arial" pitchFamily="34" charset="0"/>
                <a:cs typeface="+mn-cs"/>
              </a:rPr>
              <a:t>regionale</a:t>
            </a:r>
          </a:p>
        </p:txBody>
      </p:sp>
      <p:sp>
        <p:nvSpPr>
          <p:cNvPr id="610309" name="Oval 5"/>
          <p:cNvSpPr>
            <a:spLocks noChangeArrowheads="1"/>
          </p:cNvSpPr>
          <p:nvPr/>
        </p:nvSpPr>
        <p:spPr bwMode="auto">
          <a:xfrm>
            <a:off x="3492500" y="5084763"/>
            <a:ext cx="2305050" cy="1582737"/>
          </a:xfrm>
          <a:prstGeom prst="ellipse">
            <a:avLst/>
          </a:prstGeom>
          <a:solidFill>
            <a:schemeClr val="tx2"/>
          </a:solidFill>
          <a:ln w="76200">
            <a:solidFill>
              <a:schemeClr val="bg1"/>
            </a:solidFill>
            <a:round/>
            <a:headEnd/>
            <a:tailEnd/>
          </a:ln>
        </p:spPr>
        <p:txBody>
          <a:bodyPr wrap="none" anchor="ctr"/>
          <a:lstStyle/>
          <a:p>
            <a:pPr algn="ctr" defTabSz="914400"/>
            <a:r>
              <a:rPr lang="it-IT" sz="4400" b="1">
                <a:solidFill>
                  <a:srgbClr val="FFFF00"/>
                </a:solidFill>
                <a:latin typeface="Arial" charset="0"/>
              </a:rPr>
              <a:t>SPA</a:t>
            </a:r>
          </a:p>
        </p:txBody>
      </p:sp>
      <p:sp>
        <p:nvSpPr>
          <p:cNvPr id="610310" name="Text Box 6"/>
          <p:cNvSpPr txBox="1">
            <a:spLocks noChangeArrowheads="1"/>
          </p:cNvSpPr>
          <p:nvPr/>
        </p:nvSpPr>
        <p:spPr bwMode="auto">
          <a:xfrm>
            <a:off x="0" y="6419850"/>
            <a:ext cx="2800350" cy="336550"/>
          </a:xfrm>
          <a:prstGeom prst="rect">
            <a:avLst/>
          </a:prstGeom>
          <a:noFill/>
          <a:ln>
            <a:noFill/>
          </a:ln>
          <a:effectLst/>
          <a:extLst/>
        </p:spPr>
        <p:txBody>
          <a:bodyPr>
            <a:spAutoFit/>
          </a:bodyPr>
          <a:lstStyle/>
          <a:p>
            <a:pPr defTabSz="914400">
              <a:spcBef>
                <a:spcPct val="50000"/>
              </a:spcBef>
              <a:defRPr/>
            </a:pPr>
            <a:r>
              <a:rPr lang="it-IT" sz="1600" dirty="0">
                <a:solidFill>
                  <a:srgbClr val="FFFFFF"/>
                </a:solidFill>
                <a:latin typeface="Arial" pitchFamily="34" charset="0"/>
                <a:cs typeface="+mn-cs"/>
              </a:rPr>
              <a:t>L. </a:t>
            </a:r>
            <a:r>
              <a:rPr lang="it-IT" sz="1600" dirty="0" err="1">
                <a:solidFill>
                  <a:srgbClr val="FFFFFF"/>
                </a:solidFill>
                <a:latin typeface="Arial" pitchFamily="34" charset="0"/>
                <a:cs typeface="+mn-cs"/>
              </a:rPr>
              <a:t>Bertinato</a:t>
            </a:r>
            <a:endParaRPr lang="it-IT" sz="1600" dirty="0">
              <a:solidFill>
                <a:srgbClr val="FFFFFF"/>
              </a:solidFill>
              <a:latin typeface="Arial" pitchFamily="34" charset="0"/>
              <a:cs typeface="+mn-cs"/>
            </a:endParaRPr>
          </a:p>
        </p:txBody>
      </p:sp>
      <p:pic>
        <p:nvPicPr>
          <p:cNvPr id="329737" name="Picture 7" descr="europe">
            <a:hlinkClick r:id="rId3"/>
          </p:cNvPr>
          <p:cNvPicPr>
            <a:picLocks noGrp="1" noChangeAspect="1" noChangeArrowheads="1"/>
          </p:cNvPicPr>
          <p:nvPr>
            <p:ph idx="4294967295"/>
          </p:nvPr>
        </p:nvPicPr>
        <p:blipFill>
          <a:blip r:embed="rId4"/>
          <a:srcRect/>
          <a:stretch>
            <a:fillRect/>
          </a:stretch>
        </p:blipFill>
        <p:spPr>
          <a:xfrm>
            <a:off x="3852863" y="1773238"/>
            <a:ext cx="1501775" cy="1085850"/>
          </a:xfrm>
          <a:ln>
            <a:solidFill>
              <a:schemeClr val="accent2"/>
            </a:solidFill>
          </a:ln>
        </p:spPr>
      </p:pic>
      <p:sp>
        <p:nvSpPr>
          <p:cNvPr id="610312" name="Rectangle 8"/>
          <p:cNvSpPr>
            <a:spLocks noChangeArrowheads="1"/>
          </p:cNvSpPr>
          <p:nvPr/>
        </p:nvSpPr>
        <p:spPr bwMode="auto">
          <a:xfrm>
            <a:off x="4284663" y="2133600"/>
            <a:ext cx="538162" cy="396875"/>
          </a:xfrm>
          <a:prstGeom prst="rect">
            <a:avLst/>
          </a:prstGeom>
          <a:noFill/>
          <a:ln>
            <a:noFill/>
          </a:ln>
          <a:effectLst/>
          <a:extLst/>
        </p:spPr>
        <p:txBody>
          <a:bodyPr wrap="none">
            <a:spAutoFit/>
          </a:bodyPr>
          <a:lstStyle/>
          <a:p>
            <a:pPr defTabSz="914400">
              <a:defRPr/>
            </a:pPr>
            <a:r>
              <a:rPr lang="it-IT" sz="2000" b="1">
                <a:solidFill>
                  <a:srgbClr val="0066CC"/>
                </a:solidFill>
                <a:latin typeface="Arial" pitchFamily="34" charset="0"/>
                <a:cs typeface="+mn-cs"/>
              </a:rPr>
              <a:t>EU</a:t>
            </a:r>
          </a:p>
        </p:txBody>
      </p:sp>
      <p:sp>
        <p:nvSpPr>
          <p:cNvPr id="610313" name="Oval 9"/>
          <p:cNvSpPr>
            <a:spLocks noChangeArrowheads="1"/>
          </p:cNvSpPr>
          <p:nvPr/>
        </p:nvSpPr>
        <p:spPr bwMode="auto">
          <a:xfrm>
            <a:off x="1476375" y="4437063"/>
            <a:ext cx="2590800" cy="1871662"/>
          </a:xfrm>
          <a:prstGeom prst="ellipse">
            <a:avLst/>
          </a:prstGeom>
          <a:solidFill>
            <a:srgbClr val="CCFFFF"/>
          </a:solidFill>
          <a:ln w="76200">
            <a:solidFill>
              <a:schemeClr val="bg1"/>
            </a:solidFill>
            <a:round/>
            <a:headEnd/>
            <a:tailEnd/>
          </a:ln>
          <a:effectLst/>
          <a:extLst/>
        </p:spPr>
        <p:txBody>
          <a:bodyPr wrap="none" anchor="ctr"/>
          <a:lstStyle/>
          <a:p>
            <a:pPr algn="ctr" defTabSz="914400">
              <a:defRPr/>
            </a:pPr>
            <a:r>
              <a:rPr lang="it-IT" sz="1400" b="1" dirty="0">
                <a:solidFill>
                  <a:srgbClr val="0066FF"/>
                </a:solidFill>
                <a:effectLst>
                  <a:outerShdw blurRad="38100" dist="38100" dir="2700000" algn="tl">
                    <a:srgbClr val="000000"/>
                  </a:outerShdw>
                </a:effectLst>
                <a:latin typeface="Arial" pitchFamily="34" charset="0"/>
                <a:cs typeface="+mn-cs"/>
              </a:rPr>
              <a:t>Sistema </a:t>
            </a:r>
          </a:p>
          <a:p>
            <a:pPr algn="ctr" defTabSz="914400">
              <a:defRPr/>
            </a:pPr>
            <a:r>
              <a:rPr lang="it-IT" sz="1400" b="1" dirty="0">
                <a:solidFill>
                  <a:srgbClr val="0066FF"/>
                </a:solidFill>
                <a:effectLst>
                  <a:outerShdw blurRad="38100" dist="38100" dir="2700000" algn="tl">
                    <a:srgbClr val="000000"/>
                  </a:outerShdw>
                </a:effectLst>
                <a:latin typeface="Arial" pitchFamily="34" charset="0"/>
                <a:cs typeface="+mn-cs"/>
              </a:rPr>
              <a:t>Socio Sanitario</a:t>
            </a:r>
          </a:p>
          <a:p>
            <a:pPr algn="ctr" defTabSz="914400">
              <a:defRPr/>
            </a:pPr>
            <a:r>
              <a:rPr lang="it-IT" sz="1400" b="1" dirty="0">
                <a:solidFill>
                  <a:srgbClr val="0066FF"/>
                </a:solidFill>
                <a:effectLst>
                  <a:outerShdw blurRad="38100" dist="38100" dir="2700000" algn="tl">
                    <a:srgbClr val="000000"/>
                  </a:outerShdw>
                </a:effectLst>
                <a:latin typeface="Arial" pitchFamily="34" charset="0"/>
                <a:cs typeface="+mn-cs"/>
              </a:rPr>
              <a:t>Regionale/</a:t>
            </a:r>
          </a:p>
          <a:p>
            <a:pPr algn="ctr" defTabSz="914400">
              <a:defRPr/>
            </a:pPr>
            <a:r>
              <a:rPr lang="it-IT" sz="1400" b="1" dirty="0">
                <a:solidFill>
                  <a:srgbClr val="0066FF"/>
                </a:solidFill>
                <a:effectLst>
                  <a:outerShdw blurRad="38100" dist="38100" dir="2700000" algn="tl">
                    <a:srgbClr val="000000"/>
                  </a:outerShdw>
                </a:effectLst>
                <a:latin typeface="Arial" pitchFamily="34" charset="0"/>
                <a:cs typeface="+mn-cs"/>
              </a:rPr>
              <a:t>Privato Accreditato</a:t>
            </a:r>
          </a:p>
        </p:txBody>
      </p:sp>
      <p:sp>
        <p:nvSpPr>
          <p:cNvPr id="610314" name="AutoShape 10"/>
          <p:cNvSpPr>
            <a:spLocks noChangeArrowheads="1"/>
          </p:cNvSpPr>
          <p:nvPr/>
        </p:nvSpPr>
        <p:spPr bwMode="auto">
          <a:xfrm>
            <a:off x="1258888" y="3284538"/>
            <a:ext cx="6697662" cy="3384550"/>
          </a:xfrm>
          <a:prstGeom prst="upArrowCallout">
            <a:avLst>
              <a:gd name="adj1" fmla="val 24919"/>
              <a:gd name="adj2" fmla="val 43636"/>
              <a:gd name="adj3" fmla="val 17074"/>
              <a:gd name="adj4" fmla="val 66667"/>
            </a:avLst>
          </a:prstGeom>
          <a:noFill/>
          <a:ln w="38100">
            <a:solidFill>
              <a:srgbClr val="FFFF00"/>
            </a:solidFill>
            <a:miter lim="800000"/>
            <a:headEnd/>
            <a:tailEnd/>
          </a:ln>
          <a:effectLst/>
          <a:extLst/>
        </p:spPr>
        <p:txBody>
          <a:bodyPr wrap="none" anchor="ctr"/>
          <a:lstStyle/>
          <a:p>
            <a:pPr defTabSz="914400">
              <a:defRPr/>
            </a:pPr>
            <a:endParaRPr lang="it-IT">
              <a:solidFill>
                <a:srgbClr val="FFFFFF"/>
              </a:solidFill>
              <a:latin typeface="Verdan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314"/>
                                        </p:tgtEl>
                                        <p:attrNameLst>
                                          <p:attrName>style.visibility</p:attrName>
                                        </p:attrNameLst>
                                      </p:cBhvr>
                                      <p:to>
                                        <p:strVal val="visible"/>
                                      </p:to>
                                    </p:set>
                                    <p:anim calcmode="lin" valueType="num">
                                      <p:cBhvr additive="base">
                                        <p:cTn id="7" dur="500" fill="hold"/>
                                        <p:tgtEl>
                                          <p:spTgt spid="610314"/>
                                        </p:tgtEl>
                                        <p:attrNameLst>
                                          <p:attrName>ppt_x</p:attrName>
                                        </p:attrNameLst>
                                      </p:cBhvr>
                                      <p:tavLst>
                                        <p:tav tm="0">
                                          <p:val>
                                            <p:strVal val="#ppt_x"/>
                                          </p:val>
                                        </p:tav>
                                        <p:tav tm="100000">
                                          <p:val>
                                            <p:strVal val="#ppt_x"/>
                                          </p:val>
                                        </p:tav>
                                      </p:tavLst>
                                    </p:anim>
                                    <p:anim calcmode="lin" valueType="num">
                                      <p:cBhvr additive="base">
                                        <p:cTn id="8" dur="500" fill="hold"/>
                                        <p:tgtEl>
                                          <p:spTgt spid="6103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0313"/>
                                        </p:tgtEl>
                                        <p:attrNameLst>
                                          <p:attrName>style.visibility</p:attrName>
                                        </p:attrNameLst>
                                      </p:cBhvr>
                                      <p:to>
                                        <p:strVal val="visible"/>
                                      </p:to>
                                    </p:set>
                                    <p:anim calcmode="lin" valueType="num">
                                      <p:cBhvr additive="base">
                                        <p:cTn id="11" dur="500" fill="hold"/>
                                        <p:tgtEl>
                                          <p:spTgt spid="610313"/>
                                        </p:tgtEl>
                                        <p:attrNameLst>
                                          <p:attrName>ppt_x</p:attrName>
                                        </p:attrNameLst>
                                      </p:cBhvr>
                                      <p:tavLst>
                                        <p:tav tm="0">
                                          <p:val>
                                            <p:strVal val="#ppt_x"/>
                                          </p:val>
                                        </p:tav>
                                        <p:tav tm="100000">
                                          <p:val>
                                            <p:strVal val="#ppt_x"/>
                                          </p:val>
                                        </p:tav>
                                      </p:tavLst>
                                    </p:anim>
                                    <p:anim calcmode="lin" valueType="num">
                                      <p:cBhvr additive="base">
                                        <p:cTn id="12" dur="500" fill="hold"/>
                                        <p:tgtEl>
                                          <p:spTgt spid="61031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0309"/>
                                        </p:tgtEl>
                                        <p:attrNameLst>
                                          <p:attrName>style.visibility</p:attrName>
                                        </p:attrNameLst>
                                      </p:cBhvr>
                                      <p:to>
                                        <p:strVal val="visible"/>
                                      </p:to>
                                    </p:set>
                                    <p:anim calcmode="lin" valueType="num">
                                      <p:cBhvr additive="base">
                                        <p:cTn id="17" dur="500" fill="hold"/>
                                        <p:tgtEl>
                                          <p:spTgt spid="610309"/>
                                        </p:tgtEl>
                                        <p:attrNameLst>
                                          <p:attrName>ppt_x</p:attrName>
                                        </p:attrNameLst>
                                      </p:cBhvr>
                                      <p:tavLst>
                                        <p:tav tm="0">
                                          <p:val>
                                            <p:strVal val="#ppt_x"/>
                                          </p:val>
                                        </p:tav>
                                        <p:tav tm="100000">
                                          <p:val>
                                            <p:strVal val="#ppt_x"/>
                                          </p:val>
                                        </p:tav>
                                      </p:tavLst>
                                    </p:anim>
                                    <p:anim calcmode="lin" valueType="num">
                                      <p:cBhvr additive="base">
                                        <p:cTn id="18" dur="500" fill="hold"/>
                                        <p:tgtEl>
                                          <p:spTgt spid="61030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0308"/>
                                        </p:tgtEl>
                                        <p:attrNameLst>
                                          <p:attrName>style.visibility</p:attrName>
                                        </p:attrNameLst>
                                      </p:cBhvr>
                                      <p:to>
                                        <p:strVal val="visible"/>
                                      </p:to>
                                    </p:set>
                                    <p:anim calcmode="lin" valueType="num">
                                      <p:cBhvr additive="base">
                                        <p:cTn id="23" dur="500" fill="hold"/>
                                        <p:tgtEl>
                                          <p:spTgt spid="610308"/>
                                        </p:tgtEl>
                                        <p:attrNameLst>
                                          <p:attrName>ppt_x</p:attrName>
                                        </p:attrNameLst>
                                      </p:cBhvr>
                                      <p:tavLst>
                                        <p:tav tm="0">
                                          <p:val>
                                            <p:strVal val="#ppt_x"/>
                                          </p:val>
                                        </p:tav>
                                        <p:tav tm="100000">
                                          <p:val>
                                            <p:strVal val="#ppt_x"/>
                                          </p:val>
                                        </p:tav>
                                      </p:tavLst>
                                    </p:anim>
                                    <p:anim calcmode="lin" valueType="num">
                                      <p:cBhvr additive="base">
                                        <p:cTn id="24" dur="500" fill="hold"/>
                                        <p:tgtEl>
                                          <p:spTgt spid="610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8" grpId="0" animBg="1"/>
      <p:bldP spid="610309" grpId="0" animBg="1"/>
      <p:bldP spid="610313" grpId="0" animBg="1"/>
      <p:bldP spid="6103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2" descr="C:\Users\lbertinato\Desktop\cinquecento.jpg"/>
          <p:cNvPicPr>
            <a:picLocks noChangeAspect="1" noChangeArrowheads="1"/>
          </p:cNvPicPr>
          <p:nvPr/>
        </p:nvPicPr>
        <p:blipFill>
          <a:blip r:embed="rId2"/>
          <a:srcRect/>
          <a:stretch>
            <a:fillRect/>
          </a:stretch>
        </p:blipFill>
        <p:spPr bwMode="auto">
          <a:xfrm>
            <a:off x="450850" y="2882900"/>
            <a:ext cx="3738563" cy="3013075"/>
          </a:xfrm>
          <a:prstGeom prst="rect">
            <a:avLst/>
          </a:prstGeom>
          <a:noFill/>
          <a:ln w="9525">
            <a:noFill/>
            <a:miter lim="800000"/>
            <a:headEnd/>
            <a:tailEnd/>
          </a:ln>
        </p:spPr>
      </p:pic>
      <p:pic>
        <p:nvPicPr>
          <p:cNvPr id="331778" name="Picture 3" descr="C:\Users\lbertinato\Desktop\ferrari.jpg"/>
          <p:cNvPicPr>
            <a:picLocks noChangeAspect="1" noChangeArrowheads="1"/>
          </p:cNvPicPr>
          <p:nvPr/>
        </p:nvPicPr>
        <p:blipFill>
          <a:blip r:embed="rId3"/>
          <a:srcRect/>
          <a:stretch>
            <a:fillRect/>
          </a:stretch>
        </p:blipFill>
        <p:spPr bwMode="auto">
          <a:xfrm>
            <a:off x="4572000" y="2882900"/>
            <a:ext cx="4148138" cy="3013075"/>
          </a:xfrm>
          <a:prstGeom prst="rect">
            <a:avLst/>
          </a:prstGeom>
          <a:noFill/>
          <a:ln w="9525">
            <a:noFill/>
            <a:miter lim="800000"/>
            <a:headEnd/>
            <a:tailEnd/>
          </a:ln>
        </p:spPr>
      </p:pic>
      <p:sp>
        <p:nvSpPr>
          <p:cNvPr id="4" name="Rettangolo 3"/>
          <p:cNvSpPr/>
          <p:nvPr/>
        </p:nvSpPr>
        <p:spPr>
          <a:xfrm>
            <a:off x="0" y="0"/>
            <a:ext cx="9144000" cy="2620963"/>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000" b="1" u="sng">
                <a:solidFill>
                  <a:schemeClr val="hlink"/>
                </a:solidFill>
                <a:latin typeface="Verdana" pitchFamily="34" charset="0"/>
                <a:cs typeface="Arial" charset="0"/>
              </a:rPr>
              <a:t>Le Sfide delle ASL sulla Mobilità Internazionale dei Pazienti,</a:t>
            </a:r>
            <a:r>
              <a:rPr lang="it-IT" sz="2000" b="1" i="1" u="sng">
                <a:solidFill>
                  <a:schemeClr val="hlink"/>
                </a:solidFill>
                <a:latin typeface="Verdana" pitchFamily="34" charset="0"/>
                <a:cs typeface="Arial" charset="0"/>
              </a:rPr>
              <a:t>affinché questa non sia un onere finanziario e possa trasformarsi in un beneficio ……</a:t>
            </a:r>
          </a:p>
          <a:p>
            <a:pPr algn="ctr">
              <a:defRPr/>
            </a:pPr>
            <a:r>
              <a:rPr lang="it-IT" sz="2000" b="1" u="sng">
                <a:solidFill>
                  <a:srgbClr val="0070C0"/>
                </a:solidFill>
                <a:cs typeface="Arial" charset="0"/>
              </a:rPr>
              <a:t>…forse dipendono anche dalla Programmazione Illuminata !</a:t>
            </a:r>
          </a:p>
        </p:txBody>
      </p:sp>
      <p:sp>
        <p:nvSpPr>
          <p:cNvPr id="331780" name="Rectangle 5"/>
          <p:cNvSpPr>
            <a:spLocks noChangeArrowheads="1"/>
          </p:cNvSpPr>
          <p:nvPr/>
        </p:nvSpPr>
        <p:spPr bwMode="auto">
          <a:xfrm>
            <a:off x="771525" y="6135688"/>
            <a:ext cx="914400" cy="674687"/>
          </a:xfrm>
          <a:prstGeom prst="rect">
            <a:avLst/>
          </a:prstGeom>
          <a:solidFill>
            <a:schemeClr val="bg1"/>
          </a:solidFill>
          <a:ln w="9525">
            <a:solidFill>
              <a:schemeClr val="bg1"/>
            </a:solidFill>
            <a:miter lim="800000"/>
            <a:headEnd/>
            <a:tailEnd/>
          </a:ln>
        </p:spPr>
        <p:txBody>
          <a:bodyPr wrap="none" anchor="ctr"/>
          <a:lstStyle/>
          <a:p>
            <a:pPr algn="ctr" defTabSz="914400"/>
            <a:r>
              <a:rPr lang="it-IT" sz="1000" i="1"/>
              <a:t>Fiat 500 Atto Aziendale</a:t>
            </a:r>
          </a:p>
        </p:txBody>
      </p:sp>
      <p:sp>
        <p:nvSpPr>
          <p:cNvPr id="331781" name="Rectangle 6"/>
          <p:cNvSpPr>
            <a:spLocks noChangeArrowheads="1"/>
          </p:cNvSpPr>
          <p:nvPr/>
        </p:nvSpPr>
        <p:spPr bwMode="auto">
          <a:xfrm>
            <a:off x="6334125" y="5895975"/>
            <a:ext cx="1482725" cy="914400"/>
          </a:xfrm>
          <a:prstGeom prst="rect">
            <a:avLst/>
          </a:prstGeom>
          <a:solidFill>
            <a:schemeClr val="bg1"/>
          </a:solidFill>
          <a:ln w="9525">
            <a:solidFill>
              <a:schemeClr val="tx1"/>
            </a:solidFill>
            <a:miter lim="800000"/>
            <a:headEnd/>
            <a:tailEnd/>
          </a:ln>
        </p:spPr>
        <p:txBody>
          <a:bodyPr wrap="none" anchor="ctr"/>
          <a:lstStyle/>
          <a:p>
            <a:pPr algn="ctr" defTabSz="914400"/>
            <a:r>
              <a:rPr lang="it-IT" sz="1000" i="1"/>
              <a:t>Ferrari Atto Aziendale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a:stretch>
            <a:fillRect/>
          </a:stretch>
        </p:blipFill>
        <p:spPr bwMode="auto">
          <a:xfrm>
            <a:off x="-914400" y="-495300"/>
            <a:ext cx="10972800" cy="7848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2627313" y="188913"/>
            <a:ext cx="6516687" cy="668337"/>
          </a:xfrm>
        </p:spPr>
        <p:txBody>
          <a:bodyPr lIns="90000" tIns="46800" rIns="90000" bIns="46800"/>
          <a:lstStyle/>
          <a:p>
            <a:pPr eaLnBrk="1" hangingPunct="1"/>
            <a:br>
              <a:rPr lang="it-IT" sz="5400">
                <a:latin typeface="Comic Sans MS" pitchFamily="66" charset="0"/>
              </a:rPr>
            </a:br>
            <a:endParaRPr lang="it-IT" sz="5400">
              <a:latin typeface="Comic Sans MS" pitchFamily="66" charset="0"/>
            </a:endParaRPr>
          </a:p>
        </p:txBody>
      </p:sp>
      <p:sp>
        <p:nvSpPr>
          <p:cNvPr id="192515" name="Sottotitolo 6"/>
          <p:cNvSpPr>
            <a:spLocks noGrp="1"/>
          </p:cNvSpPr>
          <p:nvPr>
            <p:ph type="subTitle" idx="4294967295"/>
          </p:nvPr>
        </p:nvSpPr>
        <p:spPr>
          <a:xfrm>
            <a:off x="3348038" y="1989138"/>
            <a:ext cx="5795962" cy="3352800"/>
          </a:xfrm>
        </p:spPr>
        <p:txBody>
          <a:bodyPr lIns="90000" tIns="46800" rIns="90000" bIns="46800"/>
          <a:lstStyle/>
          <a:p>
            <a:pPr marL="0" indent="0" defTabSz="449263" eaLnBrk="1" hangingPunct="1">
              <a:buFont typeface="Wingdings" pitchFamily="2" charset="2"/>
              <a:buNone/>
            </a:pPr>
            <a:r>
              <a:rPr lang="it-IT" sz="4400" b="1" i="1">
                <a:latin typeface="Britannic Bold"/>
              </a:rPr>
              <a:t>Colui che non prevede le cose lontane … si espone    ad infelicità ravvicinate</a:t>
            </a:r>
          </a:p>
          <a:p>
            <a:pPr marL="0" indent="0" defTabSz="449263" eaLnBrk="1" hangingPunct="1">
              <a:buFont typeface="Wingdings" pitchFamily="2" charset="2"/>
              <a:buNone/>
            </a:pPr>
            <a:r>
              <a:rPr lang="it-IT" sz="4400" b="1" i="1">
                <a:latin typeface="Comic Sans MS" pitchFamily="66" charset="0"/>
              </a:rPr>
              <a:t>(Confucio)</a:t>
            </a:r>
          </a:p>
        </p:txBody>
      </p:sp>
      <p:sp>
        <p:nvSpPr>
          <p:cNvPr id="332803" name="Segnaposto numero diapositiva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914400"/>
            <a:fld id="{EBB7A13E-C75F-4EAC-A69A-47D90DA1FD56}" type="slidenum">
              <a:rPr lang="it-IT" sz="1200">
                <a:solidFill>
                  <a:srgbClr val="898989"/>
                </a:solidFill>
                <a:latin typeface="Arial" charset="0"/>
                <a:ea typeface="Microsoft YaHei" pitchFamily="34" charset="-122"/>
              </a:rPr>
              <a:pPr algn="r" defTabSz="914400"/>
              <a:t>40</a:t>
            </a:fld>
            <a:endParaRPr lang="it-IT" sz="1200">
              <a:solidFill>
                <a:srgbClr val="898989"/>
              </a:solidFill>
              <a:latin typeface="Arial" charset="0"/>
              <a:ea typeface="Microsoft YaHei" pitchFamily="34" charset="-122"/>
            </a:endParaRPr>
          </a:p>
        </p:txBody>
      </p:sp>
      <p:pic>
        <p:nvPicPr>
          <p:cNvPr id="192517" name="Immagine 7" descr="p_ten.gif"/>
          <p:cNvPicPr>
            <a:picLocks noChangeAspect="1"/>
          </p:cNvPicPr>
          <p:nvPr/>
        </p:nvPicPr>
        <p:blipFill>
          <a:blip r:embed="rId3"/>
          <a:srcRect/>
          <a:stretch>
            <a:fillRect/>
          </a:stretch>
        </p:blipFill>
        <p:spPr bwMode="auto">
          <a:xfrm>
            <a:off x="142875" y="285750"/>
            <a:ext cx="3143250" cy="3071813"/>
          </a:xfrm>
          <a:prstGeom prst="rect">
            <a:avLst/>
          </a:prstGeom>
          <a:noFill/>
          <a:ln w="9525">
            <a:noFill/>
            <a:miter lim="800000"/>
            <a:headEnd/>
            <a:tailEnd/>
          </a:ln>
        </p:spPr>
      </p:pic>
      <p:sp>
        <p:nvSpPr>
          <p:cNvPr id="10" name="Rettangolo 9"/>
          <p:cNvSpPr/>
          <p:nvPr/>
        </p:nvSpPr>
        <p:spPr>
          <a:xfrm>
            <a:off x="5000625" y="1071563"/>
            <a:ext cx="2857500" cy="714375"/>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it-IT" sz="2400" i="1" u="sng" dirty="0">
                <a:solidFill>
                  <a:srgbClr val="2D2D8A">
                    <a:lumMod val="75000"/>
                  </a:srgbClr>
                </a:solidFill>
              </a:rPr>
              <a:t>Dice il saggio:</a:t>
            </a:r>
          </a:p>
        </p:txBody>
      </p:sp>
      <p:pic>
        <p:nvPicPr>
          <p:cNvPr id="332806" name="Picture 7" descr="med28"/>
          <p:cNvPicPr>
            <a:picLocks noChangeAspect="1" noChangeArrowheads="1" noCrop="1"/>
          </p:cNvPicPr>
          <p:nvPr/>
        </p:nvPicPr>
        <p:blipFill>
          <a:blip r:embed="rId5"/>
          <a:srcRect/>
          <a:stretch>
            <a:fillRect/>
          </a:stretch>
        </p:blipFill>
        <p:spPr bwMode="auto">
          <a:xfrm>
            <a:off x="6443663" y="5484813"/>
            <a:ext cx="2700337" cy="1189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p:stCondLst>
                              <p:cond delay="75"/>
                            </p:stCondLst>
                            <p:childTnLst>
                              <p:par>
                                <p:cTn id="8" presetID="1" presetClass="entr" presetSubtype="0" fill="hold" nodeType="afterEffect">
                                  <p:stCondLst>
                                    <p:cond delay="0"/>
                                  </p:stCondLst>
                                  <p:childTnLst>
                                    <p:set>
                                      <p:cBhvr>
                                        <p:cTn id="9" dur="1" fill="hold">
                                          <p:stCondLst>
                                            <p:cond delay="499"/>
                                          </p:stCondLst>
                                        </p:cTn>
                                        <p:tgtEl>
                                          <p:spTgt spid="192517"/>
                                        </p:tgtEl>
                                        <p:attrNameLst>
                                          <p:attrName>style.visibility</p:attrName>
                                        </p:attrNameLst>
                                      </p:cBhvr>
                                      <p:to>
                                        <p:strVal val="visible"/>
                                      </p:to>
                                    </p:set>
                                  </p:childTnLst>
                                </p:cTn>
                              </p:par>
                            </p:childTnLst>
                          </p:cTn>
                        </p:par>
                        <p:par>
                          <p:cTn id="10" fill="hold">
                            <p:stCondLst>
                              <p:cond delay="575"/>
                            </p:stCondLst>
                            <p:childTnLst>
                              <p:par>
                                <p:cTn id="11" presetID="1" presetClass="entr" presetSubtype="0" fill="hold" grpId="0" nodeType="afterEffect">
                                  <p:stCondLst>
                                    <p:cond delay="0"/>
                                  </p:stCondLst>
                                  <p:childTnLst>
                                    <p:set>
                                      <p:cBhvr>
                                        <p:cTn id="12" dur="1" fill="hold">
                                          <p:stCondLst>
                                            <p:cond delay="499"/>
                                          </p:stCondLst>
                                        </p:cTn>
                                        <p:tgtEl>
                                          <p:spTgt spid="192515">
                                            <p:txEl>
                                              <p:pRg st="0" end="0"/>
                                            </p:txEl>
                                          </p:spTgt>
                                        </p:tgtEl>
                                        <p:attrNameLst>
                                          <p:attrName>style.visibility</p:attrName>
                                        </p:attrNameLst>
                                      </p:cBhvr>
                                      <p:to>
                                        <p:strVal val="visible"/>
                                      </p:to>
                                    </p:set>
                                  </p:childTnLst>
                                </p:cTn>
                              </p:par>
                            </p:childTnLst>
                          </p:cTn>
                        </p:par>
                        <p:par>
                          <p:cTn id="13" fill="hold">
                            <p:stCondLst>
                              <p:cond delay="1075"/>
                            </p:stCondLst>
                            <p:childTnLst>
                              <p:par>
                                <p:cTn id="14" presetID="1" presetClass="entr" presetSubtype="0" fill="hold" grpId="0" nodeType="afterEffect">
                                  <p:stCondLst>
                                    <p:cond delay="0"/>
                                  </p:stCondLst>
                                  <p:childTnLst>
                                    <p:set>
                                      <p:cBhvr>
                                        <p:cTn id="15" dur="1" fill="hold">
                                          <p:stCondLst>
                                            <p:cond delay="499"/>
                                          </p:stCondLst>
                                        </p:cTn>
                                        <p:tgtEl>
                                          <p:spTgt spid="192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92515"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med28"/>
          <p:cNvPicPr>
            <a:picLocks noChangeAspect="1" noChangeArrowheads="1" noCrop="1"/>
          </p:cNvPicPr>
          <p:nvPr/>
        </p:nvPicPr>
        <p:blipFill>
          <a:blip r:embed="rId2"/>
          <a:srcRect/>
          <a:stretch>
            <a:fillRect/>
          </a:stretch>
        </p:blipFill>
        <p:spPr bwMode="auto">
          <a:xfrm>
            <a:off x="3851275" y="3109913"/>
            <a:ext cx="5292725" cy="3748087"/>
          </a:xfrm>
          <a:prstGeom prst="rect">
            <a:avLst/>
          </a:prstGeom>
          <a:noFill/>
          <a:ln w="9525">
            <a:noFill/>
            <a:miter lim="800000"/>
            <a:headEnd/>
            <a:tailEnd/>
          </a:ln>
        </p:spPr>
      </p:pic>
      <p:sp>
        <p:nvSpPr>
          <p:cNvPr id="3" name="Rettangolo 2"/>
          <p:cNvSpPr/>
          <p:nvPr/>
        </p:nvSpPr>
        <p:spPr>
          <a:xfrm>
            <a:off x="827088" y="908050"/>
            <a:ext cx="7489825" cy="172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r>
              <a:rPr lang="it-IT" sz="6000">
                <a:solidFill>
                  <a:srgbClr val="FFFFFF"/>
                </a:solidFill>
                <a:latin typeface="Tahoma" pitchFamily="34" charset="0"/>
                <a:cs typeface="Arial" charset="0"/>
              </a:rPr>
              <a:t>Grazie per la vostra Attenzione !</a:t>
            </a:r>
            <a:endParaRPr lang="it-IT" sz="4000">
              <a:solidFill>
                <a:srgbClr val="FFFFFF"/>
              </a:solidFill>
              <a:latin typeface="Tahoma" pitchFamily="34" charset="0"/>
              <a:cs typeface="Arial" charset="0"/>
            </a:endParaRPr>
          </a:p>
        </p:txBody>
      </p:sp>
      <p:sp>
        <p:nvSpPr>
          <p:cNvPr id="4" name="Rettangolo 3"/>
          <p:cNvSpPr/>
          <p:nvPr/>
        </p:nvSpPr>
        <p:spPr>
          <a:xfrm>
            <a:off x="107950" y="4365625"/>
            <a:ext cx="338455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pPr>
            <a:r>
              <a:rPr lang="it-IT" sz="2000">
                <a:solidFill>
                  <a:srgbClr val="FFFFFF"/>
                </a:solidFill>
                <a:latin typeface="Tahoma" pitchFamily="34" charset="0"/>
                <a:cs typeface="Arial" charset="0"/>
              </a:rPr>
              <a:t>lbertinato@ulss20.verona.it</a:t>
            </a:r>
          </a:p>
        </p:txBody>
      </p:sp>
      <p:sp>
        <p:nvSpPr>
          <p:cNvPr id="5" name="Rettangolo 4"/>
          <p:cNvSpPr/>
          <p:nvPr/>
        </p:nvSpPr>
        <p:spPr>
          <a:xfrm>
            <a:off x="107950" y="6651625"/>
            <a:ext cx="3384550" cy="42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pPr>
            <a:endParaRPr lang="it-IT" sz="2000">
              <a:solidFill>
                <a:srgbClr val="FFFFFF"/>
              </a:solidFill>
              <a:latin typeface="Tahoma"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0513" y="552450"/>
            <a:ext cx="6684962" cy="588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i="1" u="sng" dirty="0">
                <a:solidFill>
                  <a:srgbClr val="FFFF00"/>
                </a:solidFill>
              </a:rPr>
              <a:t>Mobilità attraverso la Forma Diretta</a:t>
            </a:r>
          </a:p>
          <a:p>
            <a:pPr algn="ctr" fontAlgn="auto">
              <a:spcBef>
                <a:spcPts val="0"/>
              </a:spcBef>
              <a:spcAft>
                <a:spcPts val="0"/>
              </a:spcAft>
              <a:defRPr/>
            </a:pPr>
            <a:endParaRPr lang="it-IT" sz="2400" b="1" i="1" dirty="0">
              <a:solidFill>
                <a:srgbClr val="FFFF00"/>
              </a:solidFill>
            </a:endParaRPr>
          </a:p>
          <a:p>
            <a:pPr marL="342900" indent="-342900" algn="ctr" fontAlgn="auto">
              <a:spcBef>
                <a:spcPts val="0"/>
              </a:spcBef>
              <a:spcAft>
                <a:spcPts val="0"/>
              </a:spcAft>
              <a:buFontTx/>
              <a:buAutoNum type="arabicParenR"/>
              <a:defRPr/>
            </a:pPr>
            <a:r>
              <a:rPr lang="it-IT" sz="2400" b="1" i="1" dirty="0">
                <a:solidFill>
                  <a:srgbClr val="FFFF00"/>
                </a:solidFill>
              </a:rPr>
              <a:t>Autorizzazione Centro Riferimento Regionale</a:t>
            </a:r>
          </a:p>
          <a:p>
            <a:pPr marL="342900" indent="-342900" algn="ctr" fontAlgn="auto">
              <a:spcBef>
                <a:spcPts val="0"/>
              </a:spcBef>
              <a:spcAft>
                <a:spcPts val="0"/>
              </a:spcAft>
              <a:defRPr/>
            </a:pPr>
            <a:r>
              <a:rPr lang="it-IT" sz="2400" b="1" i="1" dirty="0">
                <a:solidFill>
                  <a:srgbClr val="FFFF00"/>
                </a:solidFill>
              </a:rPr>
              <a:t>2) Addebito da UK, Reg.883/04 e 987/09, Modello E125</a:t>
            </a:r>
          </a:p>
          <a:p>
            <a:pPr marL="342900" indent="-342900" algn="ctr" fontAlgn="auto">
              <a:spcBef>
                <a:spcPts val="0"/>
              </a:spcBef>
              <a:spcAft>
                <a:spcPts val="0"/>
              </a:spcAft>
              <a:defRPr/>
            </a:pPr>
            <a:r>
              <a:rPr lang="it-IT" sz="2400" b="1" i="1" dirty="0">
                <a:solidFill>
                  <a:srgbClr val="FFFF00"/>
                </a:solidFill>
              </a:rPr>
              <a:t>3) Fattura da NHS, via NSIS al SSN, dal SSN al SSR Veneto,,fattura alla </a:t>
            </a:r>
            <a:r>
              <a:rPr lang="it-IT" sz="2400" b="1" i="1" dirty="0" err="1">
                <a:solidFill>
                  <a:srgbClr val="FFFF00"/>
                </a:solidFill>
              </a:rPr>
              <a:t>Ulss</a:t>
            </a:r>
            <a:r>
              <a:rPr lang="it-IT" sz="2400" b="1" i="1" dirty="0">
                <a:solidFill>
                  <a:srgbClr val="FFFF00"/>
                </a:solidFill>
              </a:rPr>
              <a:t> 22, controllo e  trasmissione al SSR e da qui al SSN che liquida con i fondi della compensazione internazionale</a:t>
            </a:r>
            <a:r>
              <a:rPr lang="it-IT" sz="24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28600" y="520700"/>
            <a:ext cx="9183688" cy="1460500"/>
          </a:xfrm>
          <a:prstGeom prst="rect">
            <a:avLst/>
          </a:prstGeom>
          <a:noFill/>
          <a:ln w="9525">
            <a:noFill/>
            <a:round/>
            <a:headEnd/>
            <a:tailEnd/>
          </a:ln>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i="1" u="sng">
              <a:solidFill>
                <a:schemeClr val="tx2"/>
              </a:solidFill>
              <a:latin typeface="Tahoma"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i="1" u="sng">
              <a:solidFill>
                <a:schemeClr val="tx2"/>
              </a:solidFill>
              <a:latin typeface="Tahoma"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u="sng">
                <a:solidFill>
                  <a:schemeClr val="hlink"/>
                </a:solidFill>
              </a:rPr>
              <a:t>Domanda 1: Come valutare l’entrata in vigore degli accordi in essere con le casse mutue tedesche e con i Russi  ?</a:t>
            </a:r>
            <a:r>
              <a:rPr lang="it-IT" b="1" i="1" u="sng">
                <a:solidFill>
                  <a:srgbClr val="FF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i="1" u="sng">
              <a:solidFill>
                <a:srgbClr val="FF0000"/>
              </a:solidFill>
            </a:endParaRPr>
          </a:p>
          <a:p>
            <a:pPr algn="ctr" eaLnBrk="0" hangingPunct="0">
              <a:lnSpc>
                <a:spcPct val="80000"/>
              </a:lnSpc>
              <a:spcBef>
                <a:spcPct val="2000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i="1" u="sng">
              <a:solidFill>
                <a:schemeClr val="tx2"/>
              </a:solidFill>
              <a:latin typeface="Tahoma" pitchFamily="34" charset="0"/>
            </a:endParaRPr>
          </a:p>
        </p:txBody>
      </p:sp>
      <p:sp>
        <p:nvSpPr>
          <p:cNvPr id="20482" name="Text Box 2"/>
          <p:cNvSpPr txBox="1">
            <a:spLocks noChangeArrowheads="1"/>
          </p:cNvSpPr>
          <p:nvPr/>
        </p:nvSpPr>
        <p:spPr bwMode="auto">
          <a:xfrm>
            <a:off x="685800" y="1981200"/>
            <a:ext cx="7769225" cy="8120063"/>
          </a:xfrm>
          <a:prstGeom prst="rect">
            <a:avLst/>
          </a:prstGeom>
          <a:noFill/>
          <a:ln w="9525">
            <a:noFill/>
            <a:round/>
            <a:headEnd/>
            <a:tailEnd/>
          </a:ln>
        </p:spPr>
        <p:txBody>
          <a:bodyPr lIns="90000" tIns="46800" rIns="90000" bIns="46800"/>
          <a:lstStyle/>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p:txBody>
      </p:sp>
      <p:pic>
        <p:nvPicPr>
          <p:cNvPr id="20483" name="Picture 3"/>
          <p:cNvPicPr>
            <a:picLocks noChangeAspect="1" noChangeArrowheads="1"/>
          </p:cNvPicPr>
          <p:nvPr/>
        </p:nvPicPr>
        <p:blipFill>
          <a:blip r:embed="rId3"/>
          <a:srcRect/>
          <a:stretch>
            <a:fillRect/>
          </a:stretch>
        </p:blipFill>
        <p:spPr bwMode="auto">
          <a:xfrm>
            <a:off x="900113" y="2238375"/>
            <a:ext cx="7085012" cy="4359275"/>
          </a:xfrm>
          <a:prstGeom prst="rect">
            <a:avLst/>
          </a:prstGeom>
          <a:noFill/>
          <a:ln w="9525">
            <a:noFill/>
            <a:round/>
            <a:headEnd/>
            <a:tailEnd/>
          </a:ln>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722313" y="4406900"/>
            <a:ext cx="7772400" cy="1362075"/>
          </a:xfrm>
        </p:spPr>
        <p:txBody>
          <a:bodyPr anchor="t"/>
          <a:lstStyle/>
          <a:p>
            <a:pPr algn="l">
              <a:defRPr/>
            </a:pPr>
            <a:endParaRPr lang="it-IT" sz="4000" b="1">
              <a:effectLst>
                <a:outerShdw blurRad="38100" dist="38100" dir="2700000" algn="tl">
                  <a:srgbClr val="C0C0C0"/>
                </a:outerShdw>
              </a:effectLst>
            </a:endParaRPr>
          </a:p>
        </p:txBody>
      </p:sp>
      <p:sp>
        <p:nvSpPr>
          <p:cNvPr id="3" name="Segnaposto testo 2"/>
          <p:cNvSpPr>
            <a:spLocks noGrp="1"/>
          </p:cNvSpPr>
          <p:nvPr>
            <p:ph type="body" idx="4294967295"/>
          </p:nvPr>
        </p:nvSpPr>
        <p:spPr>
          <a:xfrm>
            <a:off x="862013" y="2914650"/>
            <a:ext cx="7489825" cy="1509713"/>
          </a:xfrm>
        </p:spPr>
        <p:txBody>
          <a:bodyPr anchor="b"/>
          <a:lstStyle/>
          <a:p>
            <a:pPr marL="0" indent="0" defTabSz="914400">
              <a:buFont typeface="Arial" charset="0"/>
              <a:buNone/>
              <a:defRPr/>
            </a:pPr>
            <a:endParaRPr lang="it-IT" sz="2000">
              <a:effectLst>
                <a:outerShdw blurRad="38100" dist="38100" dir="2700000" algn="tl">
                  <a:srgbClr val="C0C0C0"/>
                </a:outerShdw>
              </a:effectLst>
            </a:endParaRPr>
          </a:p>
        </p:txBody>
      </p:sp>
      <p:pic>
        <p:nvPicPr>
          <p:cNvPr id="23555" name="Picture 2"/>
          <p:cNvPicPr>
            <a:picLocks noChangeAspect="1" noChangeArrowheads="1"/>
          </p:cNvPicPr>
          <p:nvPr/>
        </p:nvPicPr>
        <p:blipFill>
          <a:blip r:embed="rId2"/>
          <a:srcRect/>
          <a:stretch>
            <a:fillRect/>
          </a:stretch>
        </p:blipFill>
        <p:spPr bwMode="auto">
          <a:xfrm>
            <a:off x="-1071563" y="-1071563"/>
            <a:ext cx="13716001" cy="819150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0" y="0"/>
            <a:ext cx="13011150" cy="6934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28600" y="520700"/>
            <a:ext cx="9183688" cy="1460500"/>
          </a:xfrm>
          <a:prstGeom prst="rect">
            <a:avLst/>
          </a:prstGeom>
          <a:noFill/>
          <a:ln w="9525">
            <a:noFill/>
            <a:round/>
            <a:headEnd/>
            <a:tailEnd/>
          </a:ln>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u="sng">
                <a:solidFill>
                  <a:schemeClr val="tx2"/>
                </a:solidFill>
                <a:latin typeface="Tahoma" pitchFamily="34" charset="0"/>
              </a:rPr>
              <a:t>Domanda 2: Quali sono i nuovi bisogni assistenziali del paziente italiano/non italiano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u="sng">
                <a:solidFill>
                  <a:schemeClr val="tx2"/>
                </a:solidFill>
                <a:latin typeface="Tahoma" pitchFamily="34" charset="0"/>
              </a:rPr>
              <a:t> nel 2016 ?</a:t>
            </a:r>
          </a:p>
        </p:txBody>
      </p:sp>
      <p:sp>
        <p:nvSpPr>
          <p:cNvPr id="27650" name="Text Box 2"/>
          <p:cNvSpPr txBox="1">
            <a:spLocks noChangeArrowheads="1"/>
          </p:cNvSpPr>
          <p:nvPr/>
        </p:nvSpPr>
        <p:spPr bwMode="auto">
          <a:xfrm>
            <a:off x="685800" y="1981200"/>
            <a:ext cx="7769225" cy="8120063"/>
          </a:xfrm>
          <a:prstGeom prst="rect">
            <a:avLst/>
          </a:prstGeom>
          <a:noFill/>
          <a:ln w="9525">
            <a:noFill/>
            <a:round/>
            <a:headEnd/>
            <a:tailEnd/>
          </a:ln>
        </p:spPr>
        <p:txBody>
          <a:bodyPr lIns="90000" tIns="46800" rIns="90000" bIns="46800"/>
          <a:lstStyle/>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a:p>
            <a:pPr marL="342900" indent="-333375">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6000">
              <a:solidFill>
                <a:srgbClr val="FFFFFF"/>
              </a:solidFill>
              <a:latin typeface="Tahoma" pitchFamily="34" charset="0"/>
            </a:endParaRPr>
          </a:p>
        </p:txBody>
      </p:sp>
      <p:pic>
        <p:nvPicPr>
          <p:cNvPr id="27651" name="Picture 3"/>
          <p:cNvPicPr>
            <a:picLocks noChangeAspect="1" noChangeArrowheads="1"/>
          </p:cNvPicPr>
          <p:nvPr/>
        </p:nvPicPr>
        <p:blipFill>
          <a:blip r:embed="rId3"/>
          <a:srcRect/>
          <a:stretch>
            <a:fillRect/>
          </a:stretch>
        </p:blipFill>
        <p:spPr bwMode="auto">
          <a:xfrm>
            <a:off x="900113" y="2238375"/>
            <a:ext cx="7085012" cy="4359275"/>
          </a:xfrm>
          <a:prstGeom prst="rect">
            <a:avLst/>
          </a:prstGeom>
          <a:noFill/>
          <a:ln w="9525">
            <a:noFill/>
            <a:round/>
            <a:headEnd/>
            <a:tailEnd/>
          </a:ln>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2"/>
          <p:cNvSpPr>
            <a:spLocks noGrp="1" noRot="1" noChangeArrowheads="1"/>
          </p:cNvSpPr>
          <p:nvPr>
            <p:ph type="title" idx="4294967295"/>
          </p:nvPr>
        </p:nvSpPr>
        <p:spPr>
          <a:xfrm>
            <a:off x="1282700" y="152400"/>
            <a:ext cx="8216900" cy="1143000"/>
          </a:xfrm>
        </p:spPr>
        <p:txBody>
          <a:bodyPr>
            <a:normAutofit/>
          </a:bodyPr>
          <a:lstStyle/>
          <a:p>
            <a:pPr eaLnBrk="1" hangingPunct="1">
              <a:defRPr/>
            </a:pPr>
            <a:r>
              <a:rPr lang="en-GB" u="sng">
                <a:solidFill>
                  <a:srgbClr val="0070C0"/>
                </a:solidFill>
                <a:effectLst>
                  <a:outerShdw blurRad="38100" dist="38100" dir="2700000" algn="tl">
                    <a:srgbClr val="C0C0C0"/>
                  </a:outerShdw>
                </a:effectLst>
              </a:rPr>
              <a:t>The “new” European Patients...</a:t>
            </a:r>
          </a:p>
        </p:txBody>
      </p:sp>
      <p:pic>
        <p:nvPicPr>
          <p:cNvPr id="29698" name="Picture 4" descr="ryanair"/>
          <p:cNvPicPr>
            <a:picLocks noChangeAspect="1" noChangeArrowheads="1"/>
          </p:cNvPicPr>
          <p:nvPr/>
        </p:nvPicPr>
        <p:blipFill>
          <a:blip r:embed="rId2"/>
          <a:srcRect/>
          <a:stretch>
            <a:fillRect/>
          </a:stretch>
        </p:blipFill>
        <p:spPr bwMode="auto">
          <a:xfrm>
            <a:off x="395288" y="3429000"/>
            <a:ext cx="3398837" cy="2819400"/>
          </a:xfrm>
          <a:prstGeom prst="rect">
            <a:avLst/>
          </a:prstGeom>
          <a:noFill/>
          <a:ln w="28575">
            <a:solidFill>
              <a:srgbClr val="0066FF"/>
            </a:solidFill>
            <a:prstDash val="dash"/>
            <a:miter lim="800000"/>
            <a:headEnd/>
            <a:tailEnd/>
          </a:ln>
        </p:spPr>
      </p:pic>
      <p:pic>
        <p:nvPicPr>
          <p:cNvPr id="29699" name="Picture 5" descr="ryanair%20bruxelles"/>
          <p:cNvPicPr>
            <a:picLocks noChangeAspect="1" noChangeArrowheads="1"/>
          </p:cNvPicPr>
          <p:nvPr/>
        </p:nvPicPr>
        <p:blipFill>
          <a:blip r:embed="rId3"/>
          <a:srcRect/>
          <a:stretch>
            <a:fillRect/>
          </a:stretch>
        </p:blipFill>
        <p:spPr bwMode="auto">
          <a:xfrm>
            <a:off x="755650" y="1341438"/>
            <a:ext cx="2892425" cy="1906587"/>
          </a:xfrm>
          <a:prstGeom prst="rect">
            <a:avLst/>
          </a:prstGeom>
          <a:noFill/>
          <a:ln w="57150">
            <a:solidFill>
              <a:srgbClr val="FFFF00"/>
            </a:solidFill>
            <a:prstDash val="sysDot"/>
            <a:miter lim="800000"/>
            <a:headEnd/>
            <a:tailEnd/>
          </a:ln>
        </p:spPr>
      </p:pic>
      <p:sp>
        <p:nvSpPr>
          <p:cNvPr id="544774" name="Rectangle 6"/>
          <p:cNvSpPr>
            <a:spLocks noChangeArrowheads="1"/>
          </p:cNvSpPr>
          <p:nvPr/>
        </p:nvSpPr>
        <p:spPr bwMode="auto">
          <a:xfrm>
            <a:off x="3962400" y="5943600"/>
            <a:ext cx="2492375" cy="32067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fr-BE" sz="1500" b="1">
                <a:effectLst>
                  <a:outerShdw blurRad="38100" dist="38100" dir="2700000" algn="tl">
                    <a:srgbClr val="000000"/>
                  </a:outerShdw>
                </a:effectLst>
                <a:latin typeface="Tahoma" pitchFamily="34" charset="0"/>
                <a:ea typeface="ＭＳ Ｐゴシック" pitchFamily="50" charset="-128"/>
                <a:cs typeface="+mn-cs"/>
              </a:rPr>
              <a:t>Courtesy: McKee/Zanon</a:t>
            </a:r>
            <a:endParaRPr lang="it-IT" sz="1500" b="1">
              <a:effectLst>
                <a:outerShdw blurRad="38100" dist="38100" dir="2700000" algn="tl">
                  <a:srgbClr val="000000"/>
                </a:outerShdw>
              </a:effectLst>
              <a:latin typeface="Tahoma" pitchFamily="34" charset="0"/>
              <a:ea typeface="ＭＳ Ｐゴシック" pitchFamily="50" charset="-128"/>
              <a:cs typeface="+mn-cs"/>
            </a:endParaRPr>
          </a:p>
        </p:txBody>
      </p:sp>
      <p:pic>
        <p:nvPicPr>
          <p:cNvPr id="29701" name="Picture 2"/>
          <p:cNvPicPr>
            <a:picLocks noChangeAspect="1" noChangeArrowheads="1"/>
          </p:cNvPicPr>
          <p:nvPr/>
        </p:nvPicPr>
        <p:blipFill>
          <a:blip r:embed="rId4"/>
          <a:srcRect/>
          <a:stretch>
            <a:fillRect/>
          </a:stretch>
        </p:blipFill>
        <p:spPr bwMode="auto">
          <a:xfrm>
            <a:off x="4038600" y="1600200"/>
            <a:ext cx="5105400" cy="4191000"/>
          </a:xfrm>
          <a:prstGeom prst="rect">
            <a:avLst/>
          </a:prstGeom>
          <a:noFill/>
          <a:ln w="9525">
            <a:noFill/>
            <a:miter lim="800000"/>
            <a:headEnd/>
            <a:tailEnd/>
          </a:ln>
        </p:spPr>
      </p:pic>
      <p:sp>
        <p:nvSpPr>
          <p:cNvPr id="29702" name="Rectangle 8"/>
          <p:cNvSpPr>
            <a:spLocks noChangeArrowheads="1"/>
          </p:cNvSpPr>
          <p:nvPr/>
        </p:nvSpPr>
        <p:spPr bwMode="auto">
          <a:xfrm>
            <a:off x="0" y="6491288"/>
            <a:ext cx="1987550" cy="366712"/>
          </a:xfrm>
          <a:prstGeom prst="rect">
            <a:avLst/>
          </a:prstGeom>
          <a:noFill/>
          <a:ln w="9525">
            <a:noFill/>
            <a:miter lim="800000"/>
            <a:headEnd/>
            <a:tailEnd/>
          </a:ln>
        </p:spPr>
        <p:txBody>
          <a:bodyPr wrap="none">
            <a:spAutoFit/>
          </a:bodyPr>
          <a:lstStyle/>
          <a:p>
            <a:r>
              <a:rPr lang="it-IT">
                <a:latin typeface="Gill Sans MT"/>
              </a:rPr>
              <a:t>L. Bertinato, 2016</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1306</Words>
  <Application>Microsoft Office PowerPoint</Application>
  <PresentationFormat>Presentazione su schermo (4:3)</PresentationFormat>
  <Paragraphs>263</Paragraphs>
  <Slides>42</Slides>
  <Notes>17</Notes>
  <HiddenSlides>0</HiddenSlides>
  <MMClips>0</MMClips>
  <ScaleCrop>false</ScaleCrop>
  <HeadingPairs>
    <vt:vector size="8" baseType="variant">
      <vt:variant>
        <vt:lpstr>Caratteri utilizzati</vt:lpstr>
      </vt:variant>
      <vt:variant>
        <vt:i4>18</vt:i4>
      </vt:variant>
      <vt:variant>
        <vt:lpstr>Tema</vt:lpstr>
      </vt:variant>
      <vt:variant>
        <vt:i4>1</vt:i4>
      </vt:variant>
      <vt:variant>
        <vt:lpstr>Server OLE incorporati</vt:lpstr>
      </vt:variant>
      <vt:variant>
        <vt:i4>3</vt:i4>
      </vt:variant>
      <vt:variant>
        <vt:lpstr>Titoli diapositive</vt:lpstr>
      </vt:variant>
      <vt:variant>
        <vt:i4>42</vt:i4>
      </vt:variant>
    </vt:vector>
  </HeadingPairs>
  <TitlesOfParts>
    <vt:vector size="64" baseType="lpstr">
      <vt:lpstr>Microsoft YaHei</vt:lpstr>
      <vt:lpstr>ＭＳ Ｐゴシック</vt:lpstr>
      <vt:lpstr>ＭＳ Ｐゴシック</vt:lpstr>
      <vt:lpstr>Arial</vt:lpstr>
      <vt:lpstr>Arial Black</vt:lpstr>
      <vt:lpstr>Britannic Bold</vt:lpstr>
      <vt:lpstr>Calibri</vt:lpstr>
      <vt:lpstr>Comic Sans MS</vt:lpstr>
      <vt:lpstr>DejaVu Sans</vt:lpstr>
      <vt:lpstr>Gill Sans MT</vt:lpstr>
      <vt:lpstr>Miriam</vt:lpstr>
      <vt:lpstr>Segoe UI</vt:lpstr>
      <vt:lpstr>Tahoma</vt:lpstr>
      <vt:lpstr>Times</vt:lpstr>
      <vt:lpstr>Times New Roman</vt:lpstr>
      <vt:lpstr>Times New Roman PS MT</vt:lpstr>
      <vt:lpstr>Verdana</vt:lpstr>
      <vt:lpstr>Wingdings</vt:lpstr>
      <vt:lpstr>Tema di Office</vt:lpstr>
      <vt:lpstr>Photo Editor Photo</vt:lpstr>
      <vt:lpstr>Dokument</vt:lpstr>
      <vt:lpstr>Photo Editor-foto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“new” European Patients...</vt:lpstr>
      <vt:lpstr>Presentazione standard di PowerPoint</vt:lpstr>
      <vt:lpstr>Presentazione standard di PowerPoint</vt:lpstr>
      <vt:lpstr>Presentazione standard di PowerPoint</vt:lpstr>
      <vt:lpstr>EuropePortal: EuropeService</vt:lpstr>
      <vt:lpstr>Presentazione standard di PowerPoint</vt:lpstr>
      <vt:lpstr>Presentazione standard di PowerPoint</vt:lpstr>
      <vt:lpstr>Presentazione standard di PowerPoint</vt:lpstr>
      <vt:lpstr>Presentazione standard di PowerPoint</vt:lpstr>
      <vt:lpstr>Presentazione standard di PowerPoint</vt:lpstr>
      <vt:lpstr>Accordi transfrontalieri tra strutture sanitarie di Paesi diversi dalla UE</vt:lpstr>
      <vt:lpstr>Presentazione standard di PowerPoint</vt:lpstr>
      <vt:lpstr>Euroregion - Meuse Rhine</vt:lpstr>
      <vt:lpstr>Presentazione standard di PowerPoint</vt:lpstr>
      <vt:lpstr>EuropeService means …</vt:lpstr>
      <vt:lpstr>Presentazione standard di PowerPoint</vt:lpstr>
      <vt:lpstr>Presentazione standard di PowerPoint</vt:lpstr>
      <vt:lpstr>Presentazione standard di PowerPoint</vt:lpstr>
      <vt:lpstr>La medicina turistica permette di mettere in atto un approccio innovativo al fine di migliorare la sanità turistica e sostenere l’economia turistica locale </vt:lpstr>
      <vt:lpstr>Presentazione standard di PowerPoint</vt:lpstr>
      <vt:lpstr>Presentazione standard di PowerPoint</vt:lpstr>
      <vt:lpstr>Presentazione standard di PowerPoint</vt:lpstr>
      <vt:lpstr>Ufficio Assistenza Italiani all’Estero e Stranieri in Italia</vt:lpstr>
      <vt:lpstr>Presentazione standard di PowerPoint</vt:lpstr>
      <vt:lpstr>UFFICIO CONVENZIONI INTERNAZIONALI</vt:lpstr>
      <vt:lpstr>Presentazione standard di PowerPoint</vt:lpstr>
      <vt:lpstr>Presentazione standard di PowerPoint</vt:lpstr>
      <vt:lpstr>La crescita degli ospedali a “5 stelle”</vt:lpstr>
      <vt:lpstr>Sistema di offerta turistica e sanitaria in Regione: La situazione attuale</vt:lpstr>
      <vt:lpstr>Mobilità dei cittadini europei nella UE: Le prospettive future per l’economia Regionale</vt:lpstr>
      <vt:lpstr>Presentazione standard di PowerPoint</vt:lpstr>
      <vt:lpstr>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Pietro Schiavon</dc:creator>
  <cp:lastModifiedBy>federsanita udine</cp:lastModifiedBy>
  <cp:revision>66</cp:revision>
  <dcterms:created xsi:type="dcterms:W3CDTF">2016-04-17T16:44:50Z</dcterms:created>
  <dcterms:modified xsi:type="dcterms:W3CDTF">2016-11-11T05:49:02Z</dcterms:modified>
</cp:coreProperties>
</file>