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369" r:id="rId2"/>
    <p:sldId id="2368" r:id="rId3"/>
    <p:sldId id="256" r:id="rId4"/>
    <p:sldId id="2370" r:id="rId5"/>
    <p:sldId id="2367" r:id="rId6"/>
    <p:sldId id="330" r:id="rId7"/>
    <p:sldId id="1478" r:id="rId8"/>
    <p:sldId id="910" r:id="rId9"/>
    <p:sldId id="2291" r:id="rId10"/>
    <p:sldId id="1979" r:id="rId11"/>
    <p:sldId id="1970" r:id="rId12"/>
    <p:sldId id="1495" r:id="rId13"/>
    <p:sldId id="265" r:id="rId14"/>
    <p:sldId id="1968" r:id="rId15"/>
    <p:sldId id="276" r:id="rId16"/>
    <p:sldId id="1938" r:id="rId17"/>
    <p:sldId id="2365" r:id="rId18"/>
    <p:sldId id="267" r:id="rId19"/>
    <p:sldId id="2366" r:id="rId20"/>
    <p:sldId id="1952" r:id="rId21"/>
    <p:sldId id="1967" r:id="rId22"/>
    <p:sldId id="373" r:id="rId23"/>
    <p:sldId id="2360" r:id="rId24"/>
    <p:sldId id="2317" r:id="rId25"/>
    <p:sldId id="2315" r:id="rId26"/>
    <p:sldId id="926" r:id="rId27"/>
    <p:sldId id="2332" r:id="rId28"/>
    <p:sldId id="2333" r:id="rId29"/>
    <p:sldId id="927" r:id="rId30"/>
    <p:sldId id="2331" r:id="rId31"/>
    <p:sldId id="2318" r:id="rId32"/>
    <p:sldId id="2320" r:id="rId33"/>
    <p:sldId id="2321" r:id="rId34"/>
    <p:sldId id="2322" r:id="rId35"/>
    <p:sldId id="1990" r:id="rId36"/>
    <p:sldId id="1529" r:id="rId37"/>
    <p:sldId id="1533" r:id="rId38"/>
    <p:sldId id="2000" r:id="rId39"/>
    <p:sldId id="2020" r:id="rId40"/>
    <p:sldId id="1974" r:id="rId41"/>
    <p:sldId id="2335" r:id="rId42"/>
    <p:sldId id="2349" r:id="rId43"/>
    <p:sldId id="2350" r:id="rId44"/>
    <p:sldId id="2351" r:id="rId45"/>
    <p:sldId id="2352" r:id="rId46"/>
    <p:sldId id="2353" r:id="rId47"/>
    <p:sldId id="2336" r:id="rId48"/>
    <p:sldId id="2364" r:id="rId49"/>
    <p:sldId id="2334" r:id="rId50"/>
    <p:sldId id="1514" r:id="rId51"/>
    <p:sldId id="1476" r:id="rId5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B9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1" autoAdjust="0"/>
    <p:restoredTop sz="94660"/>
  </p:normalViewPr>
  <p:slideViewPr>
    <p:cSldViewPr snapToGrid="0">
      <p:cViewPr varScale="1">
        <p:scale>
          <a:sx n="72" d="100"/>
          <a:sy n="72"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86337F-7F87-426A-B01E-2F892B649CD7}" type="datetimeFigureOut">
              <a:rPr lang="it-IT" smtClean="0"/>
              <a:t>01/03/2024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4E02B9-604F-4151-A672-F538958D1F82}" type="slidenum">
              <a:rPr lang="it-IT" smtClean="0"/>
              <a:t>‹N›</a:t>
            </a:fld>
            <a:endParaRPr lang="it-IT"/>
          </a:p>
        </p:txBody>
      </p:sp>
    </p:spTree>
    <p:extLst>
      <p:ext uri="{BB962C8B-B14F-4D97-AF65-F5344CB8AC3E}">
        <p14:creationId xmlns:p14="http://schemas.microsoft.com/office/powerpoint/2010/main" val="403564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B87E45-9B8C-F349-A7FA-ACBB0A452B26}"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4323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3384A0-A21C-445C-BC83-723E29021DD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7AE7BA9-8F90-45AF-8B8D-E9026A5069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FDF7EB3-D897-4E88-ABED-417EC948CCDC}"/>
              </a:ext>
            </a:extLst>
          </p:cNvPr>
          <p:cNvSpPr>
            <a:spLocks noGrp="1"/>
          </p:cNvSpPr>
          <p:nvPr>
            <p:ph type="dt" sz="half" idx="10"/>
          </p:nvPr>
        </p:nvSpPr>
        <p:spPr/>
        <p:txBody>
          <a:bodyPr/>
          <a:lstStyle/>
          <a:p>
            <a:fld id="{6D9ACDB1-D1A7-42EE-A984-2ABD1FF3B42C}" type="datetimeFigureOut">
              <a:rPr lang="it-IT" smtClean="0"/>
              <a:t>01/03/2024</a:t>
            </a:fld>
            <a:endParaRPr lang="it-IT"/>
          </a:p>
        </p:txBody>
      </p:sp>
      <p:sp>
        <p:nvSpPr>
          <p:cNvPr id="5" name="Segnaposto piè di pagina 4">
            <a:extLst>
              <a:ext uri="{FF2B5EF4-FFF2-40B4-BE49-F238E27FC236}">
                <a16:creationId xmlns:a16="http://schemas.microsoft.com/office/drawing/2014/main" id="{B738E842-5098-41D9-A315-BCD25DBDCF8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E86DAA9-402D-4C61-9DB7-0EC1AC8CBE97}"/>
              </a:ext>
            </a:extLst>
          </p:cNvPr>
          <p:cNvSpPr>
            <a:spLocks noGrp="1"/>
          </p:cNvSpPr>
          <p:nvPr>
            <p:ph type="sldNum" sz="quarter" idx="12"/>
          </p:nvPr>
        </p:nvSpPr>
        <p:spPr/>
        <p:txBody>
          <a:bodyPr/>
          <a:lstStyle/>
          <a:p>
            <a:fld id="{EB6846D1-AAB6-4DFD-B16E-CC767506E1D3}" type="slidenum">
              <a:rPr lang="it-IT" smtClean="0"/>
              <a:t>‹N›</a:t>
            </a:fld>
            <a:endParaRPr lang="it-IT"/>
          </a:p>
        </p:txBody>
      </p:sp>
    </p:spTree>
    <p:extLst>
      <p:ext uri="{BB962C8B-B14F-4D97-AF65-F5344CB8AC3E}">
        <p14:creationId xmlns:p14="http://schemas.microsoft.com/office/powerpoint/2010/main" val="2489470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5FE664-22BA-4DF1-8CCF-A8F85646F3A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2A31A0D-149F-4C4E-A31F-559D8DB0AAB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5230714-50B8-4617-9A60-1DD3D69E6D71}"/>
              </a:ext>
            </a:extLst>
          </p:cNvPr>
          <p:cNvSpPr>
            <a:spLocks noGrp="1"/>
          </p:cNvSpPr>
          <p:nvPr>
            <p:ph type="dt" sz="half" idx="10"/>
          </p:nvPr>
        </p:nvSpPr>
        <p:spPr/>
        <p:txBody>
          <a:bodyPr/>
          <a:lstStyle/>
          <a:p>
            <a:fld id="{6D9ACDB1-D1A7-42EE-A984-2ABD1FF3B42C}" type="datetimeFigureOut">
              <a:rPr lang="it-IT" smtClean="0"/>
              <a:t>01/03/2024</a:t>
            </a:fld>
            <a:endParaRPr lang="it-IT"/>
          </a:p>
        </p:txBody>
      </p:sp>
      <p:sp>
        <p:nvSpPr>
          <p:cNvPr id="5" name="Segnaposto piè di pagina 4">
            <a:extLst>
              <a:ext uri="{FF2B5EF4-FFF2-40B4-BE49-F238E27FC236}">
                <a16:creationId xmlns:a16="http://schemas.microsoft.com/office/drawing/2014/main" id="{FA249632-3158-4C0B-9CF0-A2B302FAC12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5E23C3C-9949-4976-AB30-800D531B0B63}"/>
              </a:ext>
            </a:extLst>
          </p:cNvPr>
          <p:cNvSpPr>
            <a:spLocks noGrp="1"/>
          </p:cNvSpPr>
          <p:nvPr>
            <p:ph type="sldNum" sz="quarter" idx="12"/>
          </p:nvPr>
        </p:nvSpPr>
        <p:spPr/>
        <p:txBody>
          <a:bodyPr/>
          <a:lstStyle/>
          <a:p>
            <a:fld id="{EB6846D1-AAB6-4DFD-B16E-CC767506E1D3}" type="slidenum">
              <a:rPr lang="it-IT" smtClean="0"/>
              <a:t>‹N›</a:t>
            </a:fld>
            <a:endParaRPr lang="it-IT"/>
          </a:p>
        </p:txBody>
      </p:sp>
    </p:spTree>
    <p:extLst>
      <p:ext uri="{BB962C8B-B14F-4D97-AF65-F5344CB8AC3E}">
        <p14:creationId xmlns:p14="http://schemas.microsoft.com/office/powerpoint/2010/main" val="305668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BBC945B-EC67-4BD8-B8BD-98832D0862A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51B9F04-0475-46DE-B9D5-465E8AE7D2E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2E5A07F-684B-4485-92F3-B6C1B6289938}"/>
              </a:ext>
            </a:extLst>
          </p:cNvPr>
          <p:cNvSpPr>
            <a:spLocks noGrp="1"/>
          </p:cNvSpPr>
          <p:nvPr>
            <p:ph type="dt" sz="half" idx="10"/>
          </p:nvPr>
        </p:nvSpPr>
        <p:spPr/>
        <p:txBody>
          <a:bodyPr/>
          <a:lstStyle/>
          <a:p>
            <a:fld id="{6D9ACDB1-D1A7-42EE-A984-2ABD1FF3B42C}" type="datetimeFigureOut">
              <a:rPr lang="it-IT" smtClean="0"/>
              <a:t>01/03/2024</a:t>
            </a:fld>
            <a:endParaRPr lang="it-IT"/>
          </a:p>
        </p:txBody>
      </p:sp>
      <p:sp>
        <p:nvSpPr>
          <p:cNvPr id="5" name="Segnaposto piè di pagina 4">
            <a:extLst>
              <a:ext uri="{FF2B5EF4-FFF2-40B4-BE49-F238E27FC236}">
                <a16:creationId xmlns:a16="http://schemas.microsoft.com/office/drawing/2014/main" id="{447CE30F-F456-436F-BB91-E243903147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FF7964A-2DD6-4982-8D2A-91E8FB8F672F}"/>
              </a:ext>
            </a:extLst>
          </p:cNvPr>
          <p:cNvSpPr>
            <a:spLocks noGrp="1"/>
          </p:cNvSpPr>
          <p:nvPr>
            <p:ph type="sldNum" sz="quarter" idx="12"/>
          </p:nvPr>
        </p:nvSpPr>
        <p:spPr/>
        <p:txBody>
          <a:bodyPr/>
          <a:lstStyle/>
          <a:p>
            <a:fld id="{EB6846D1-AAB6-4DFD-B16E-CC767506E1D3}" type="slidenum">
              <a:rPr lang="it-IT" smtClean="0"/>
              <a:t>‹N›</a:t>
            </a:fld>
            <a:endParaRPr lang="it-IT"/>
          </a:p>
        </p:txBody>
      </p:sp>
    </p:spTree>
    <p:extLst>
      <p:ext uri="{BB962C8B-B14F-4D97-AF65-F5344CB8AC3E}">
        <p14:creationId xmlns:p14="http://schemas.microsoft.com/office/powerpoint/2010/main" val="1830923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89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3D7C34-9BDF-406F-B674-0BAEA79170F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1907009-58DC-4F0D-AFA6-7E795DC5397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8E12500-5837-4D57-8C9C-31C700C111A5}"/>
              </a:ext>
            </a:extLst>
          </p:cNvPr>
          <p:cNvSpPr>
            <a:spLocks noGrp="1"/>
          </p:cNvSpPr>
          <p:nvPr>
            <p:ph type="dt" sz="half" idx="10"/>
          </p:nvPr>
        </p:nvSpPr>
        <p:spPr/>
        <p:txBody>
          <a:bodyPr/>
          <a:lstStyle/>
          <a:p>
            <a:fld id="{6D9ACDB1-D1A7-42EE-A984-2ABD1FF3B42C}" type="datetimeFigureOut">
              <a:rPr lang="it-IT" smtClean="0"/>
              <a:t>01/03/2024</a:t>
            </a:fld>
            <a:endParaRPr lang="it-IT"/>
          </a:p>
        </p:txBody>
      </p:sp>
      <p:sp>
        <p:nvSpPr>
          <p:cNvPr id="5" name="Segnaposto piè di pagina 4">
            <a:extLst>
              <a:ext uri="{FF2B5EF4-FFF2-40B4-BE49-F238E27FC236}">
                <a16:creationId xmlns:a16="http://schemas.microsoft.com/office/drawing/2014/main" id="{EB155732-4051-4CDB-A231-BE117826475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C317B9-1038-491F-9544-DF2A69DD6D23}"/>
              </a:ext>
            </a:extLst>
          </p:cNvPr>
          <p:cNvSpPr>
            <a:spLocks noGrp="1"/>
          </p:cNvSpPr>
          <p:nvPr>
            <p:ph type="sldNum" sz="quarter" idx="12"/>
          </p:nvPr>
        </p:nvSpPr>
        <p:spPr/>
        <p:txBody>
          <a:bodyPr/>
          <a:lstStyle/>
          <a:p>
            <a:fld id="{EB6846D1-AAB6-4DFD-B16E-CC767506E1D3}" type="slidenum">
              <a:rPr lang="it-IT" smtClean="0"/>
              <a:t>‹N›</a:t>
            </a:fld>
            <a:endParaRPr lang="it-IT"/>
          </a:p>
        </p:txBody>
      </p:sp>
    </p:spTree>
    <p:extLst>
      <p:ext uri="{BB962C8B-B14F-4D97-AF65-F5344CB8AC3E}">
        <p14:creationId xmlns:p14="http://schemas.microsoft.com/office/powerpoint/2010/main" val="1753341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0EB39F-387E-421A-A9CF-DECFAD05B6E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973DEEC-AD0D-4A55-AC16-C6D463DFDF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D3E8D5E-6D1C-4D14-844D-013908D91CAF}"/>
              </a:ext>
            </a:extLst>
          </p:cNvPr>
          <p:cNvSpPr>
            <a:spLocks noGrp="1"/>
          </p:cNvSpPr>
          <p:nvPr>
            <p:ph type="dt" sz="half" idx="10"/>
          </p:nvPr>
        </p:nvSpPr>
        <p:spPr/>
        <p:txBody>
          <a:bodyPr/>
          <a:lstStyle/>
          <a:p>
            <a:fld id="{6D9ACDB1-D1A7-42EE-A984-2ABD1FF3B42C}" type="datetimeFigureOut">
              <a:rPr lang="it-IT" smtClean="0"/>
              <a:t>01/03/2024</a:t>
            </a:fld>
            <a:endParaRPr lang="it-IT"/>
          </a:p>
        </p:txBody>
      </p:sp>
      <p:sp>
        <p:nvSpPr>
          <p:cNvPr id="5" name="Segnaposto piè di pagina 4">
            <a:extLst>
              <a:ext uri="{FF2B5EF4-FFF2-40B4-BE49-F238E27FC236}">
                <a16:creationId xmlns:a16="http://schemas.microsoft.com/office/drawing/2014/main" id="{C0B1B13E-EFE9-4A13-B36F-255F78E624D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4B42C41-DC11-4631-9388-27F1DF528C81}"/>
              </a:ext>
            </a:extLst>
          </p:cNvPr>
          <p:cNvSpPr>
            <a:spLocks noGrp="1"/>
          </p:cNvSpPr>
          <p:nvPr>
            <p:ph type="sldNum" sz="quarter" idx="12"/>
          </p:nvPr>
        </p:nvSpPr>
        <p:spPr/>
        <p:txBody>
          <a:bodyPr/>
          <a:lstStyle/>
          <a:p>
            <a:fld id="{EB6846D1-AAB6-4DFD-B16E-CC767506E1D3}" type="slidenum">
              <a:rPr lang="it-IT" smtClean="0"/>
              <a:t>‹N›</a:t>
            </a:fld>
            <a:endParaRPr lang="it-IT"/>
          </a:p>
        </p:txBody>
      </p:sp>
    </p:spTree>
    <p:extLst>
      <p:ext uri="{BB962C8B-B14F-4D97-AF65-F5344CB8AC3E}">
        <p14:creationId xmlns:p14="http://schemas.microsoft.com/office/powerpoint/2010/main" val="247492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7836A1-214D-430E-AC9C-9FD1125977C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8C5A3B6-7346-4C3D-81B1-E39285463A2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A995F5C-FF28-49A2-B04F-CD91AD11893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F47BFE6-723B-4BB2-A2A2-3FA7B157EC00}"/>
              </a:ext>
            </a:extLst>
          </p:cNvPr>
          <p:cNvSpPr>
            <a:spLocks noGrp="1"/>
          </p:cNvSpPr>
          <p:nvPr>
            <p:ph type="dt" sz="half" idx="10"/>
          </p:nvPr>
        </p:nvSpPr>
        <p:spPr/>
        <p:txBody>
          <a:bodyPr/>
          <a:lstStyle/>
          <a:p>
            <a:fld id="{6D9ACDB1-D1A7-42EE-A984-2ABD1FF3B42C}" type="datetimeFigureOut">
              <a:rPr lang="it-IT" smtClean="0"/>
              <a:t>01/03/2024</a:t>
            </a:fld>
            <a:endParaRPr lang="it-IT"/>
          </a:p>
        </p:txBody>
      </p:sp>
      <p:sp>
        <p:nvSpPr>
          <p:cNvPr id="6" name="Segnaposto piè di pagina 5">
            <a:extLst>
              <a:ext uri="{FF2B5EF4-FFF2-40B4-BE49-F238E27FC236}">
                <a16:creationId xmlns:a16="http://schemas.microsoft.com/office/drawing/2014/main" id="{ACA7F576-3C13-4BF0-B6CB-0D0AC5C634A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A5C1BFF-385A-412D-84ED-916664B50A6B}"/>
              </a:ext>
            </a:extLst>
          </p:cNvPr>
          <p:cNvSpPr>
            <a:spLocks noGrp="1"/>
          </p:cNvSpPr>
          <p:nvPr>
            <p:ph type="sldNum" sz="quarter" idx="12"/>
          </p:nvPr>
        </p:nvSpPr>
        <p:spPr/>
        <p:txBody>
          <a:bodyPr/>
          <a:lstStyle/>
          <a:p>
            <a:fld id="{EB6846D1-AAB6-4DFD-B16E-CC767506E1D3}" type="slidenum">
              <a:rPr lang="it-IT" smtClean="0"/>
              <a:t>‹N›</a:t>
            </a:fld>
            <a:endParaRPr lang="it-IT"/>
          </a:p>
        </p:txBody>
      </p:sp>
    </p:spTree>
    <p:extLst>
      <p:ext uri="{BB962C8B-B14F-4D97-AF65-F5344CB8AC3E}">
        <p14:creationId xmlns:p14="http://schemas.microsoft.com/office/powerpoint/2010/main" val="3179017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A4C6D1-CCF9-44B3-954F-1F15CD64EE2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8DA5D60-BE03-4228-83C1-125BF2649D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6A215D0-BDB6-47C2-8CCB-89895D41D3F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FB84EC4-E467-4780-9718-B093B4D796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E67B851-4E6C-4B59-8210-45D1A59228F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9A8BF6A-BB49-4C4E-AB7C-CD41814AB76D}"/>
              </a:ext>
            </a:extLst>
          </p:cNvPr>
          <p:cNvSpPr>
            <a:spLocks noGrp="1"/>
          </p:cNvSpPr>
          <p:nvPr>
            <p:ph type="dt" sz="half" idx="10"/>
          </p:nvPr>
        </p:nvSpPr>
        <p:spPr/>
        <p:txBody>
          <a:bodyPr/>
          <a:lstStyle/>
          <a:p>
            <a:fld id="{6D9ACDB1-D1A7-42EE-A984-2ABD1FF3B42C}" type="datetimeFigureOut">
              <a:rPr lang="it-IT" smtClean="0"/>
              <a:t>01/03/2024</a:t>
            </a:fld>
            <a:endParaRPr lang="it-IT"/>
          </a:p>
        </p:txBody>
      </p:sp>
      <p:sp>
        <p:nvSpPr>
          <p:cNvPr id="8" name="Segnaposto piè di pagina 7">
            <a:extLst>
              <a:ext uri="{FF2B5EF4-FFF2-40B4-BE49-F238E27FC236}">
                <a16:creationId xmlns:a16="http://schemas.microsoft.com/office/drawing/2014/main" id="{2FC4A339-A247-4FAE-99E0-382F4ECAEFE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4758861-E13B-46D7-9C2D-4071ECC12505}"/>
              </a:ext>
            </a:extLst>
          </p:cNvPr>
          <p:cNvSpPr>
            <a:spLocks noGrp="1"/>
          </p:cNvSpPr>
          <p:nvPr>
            <p:ph type="sldNum" sz="quarter" idx="12"/>
          </p:nvPr>
        </p:nvSpPr>
        <p:spPr/>
        <p:txBody>
          <a:bodyPr/>
          <a:lstStyle/>
          <a:p>
            <a:fld id="{EB6846D1-AAB6-4DFD-B16E-CC767506E1D3}" type="slidenum">
              <a:rPr lang="it-IT" smtClean="0"/>
              <a:t>‹N›</a:t>
            </a:fld>
            <a:endParaRPr lang="it-IT"/>
          </a:p>
        </p:txBody>
      </p:sp>
    </p:spTree>
    <p:extLst>
      <p:ext uri="{BB962C8B-B14F-4D97-AF65-F5344CB8AC3E}">
        <p14:creationId xmlns:p14="http://schemas.microsoft.com/office/powerpoint/2010/main" val="547703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BBD440-686E-4152-9ACB-22FBBF2D702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96B9878-2617-47EC-B0DF-FDAF38144A75}"/>
              </a:ext>
            </a:extLst>
          </p:cNvPr>
          <p:cNvSpPr>
            <a:spLocks noGrp="1"/>
          </p:cNvSpPr>
          <p:nvPr>
            <p:ph type="dt" sz="half" idx="10"/>
          </p:nvPr>
        </p:nvSpPr>
        <p:spPr/>
        <p:txBody>
          <a:bodyPr/>
          <a:lstStyle/>
          <a:p>
            <a:fld id="{6D9ACDB1-D1A7-42EE-A984-2ABD1FF3B42C}" type="datetimeFigureOut">
              <a:rPr lang="it-IT" smtClean="0"/>
              <a:t>01/03/2024</a:t>
            </a:fld>
            <a:endParaRPr lang="it-IT"/>
          </a:p>
        </p:txBody>
      </p:sp>
      <p:sp>
        <p:nvSpPr>
          <p:cNvPr id="4" name="Segnaposto piè di pagina 3">
            <a:extLst>
              <a:ext uri="{FF2B5EF4-FFF2-40B4-BE49-F238E27FC236}">
                <a16:creationId xmlns:a16="http://schemas.microsoft.com/office/drawing/2014/main" id="{7E4A9F33-1EF6-47B4-A81F-F4887677782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C6264E8-D555-42B4-8A9E-5480EDBE6E9C}"/>
              </a:ext>
            </a:extLst>
          </p:cNvPr>
          <p:cNvSpPr>
            <a:spLocks noGrp="1"/>
          </p:cNvSpPr>
          <p:nvPr>
            <p:ph type="sldNum" sz="quarter" idx="12"/>
          </p:nvPr>
        </p:nvSpPr>
        <p:spPr/>
        <p:txBody>
          <a:bodyPr/>
          <a:lstStyle/>
          <a:p>
            <a:fld id="{EB6846D1-AAB6-4DFD-B16E-CC767506E1D3}" type="slidenum">
              <a:rPr lang="it-IT" smtClean="0"/>
              <a:t>‹N›</a:t>
            </a:fld>
            <a:endParaRPr lang="it-IT"/>
          </a:p>
        </p:txBody>
      </p:sp>
    </p:spTree>
    <p:extLst>
      <p:ext uri="{BB962C8B-B14F-4D97-AF65-F5344CB8AC3E}">
        <p14:creationId xmlns:p14="http://schemas.microsoft.com/office/powerpoint/2010/main" val="2507091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953D451-2376-48BF-89E3-B29689FA16DA}"/>
              </a:ext>
            </a:extLst>
          </p:cNvPr>
          <p:cNvSpPr>
            <a:spLocks noGrp="1"/>
          </p:cNvSpPr>
          <p:nvPr>
            <p:ph type="dt" sz="half" idx="10"/>
          </p:nvPr>
        </p:nvSpPr>
        <p:spPr/>
        <p:txBody>
          <a:bodyPr/>
          <a:lstStyle/>
          <a:p>
            <a:fld id="{6D9ACDB1-D1A7-42EE-A984-2ABD1FF3B42C}" type="datetimeFigureOut">
              <a:rPr lang="it-IT" smtClean="0"/>
              <a:t>01/03/2024</a:t>
            </a:fld>
            <a:endParaRPr lang="it-IT"/>
          </a:p>
        </p:txBody>
      </p:sp>
      <p:sp>
        <p:nvSpPr>
          <p:cNvPr id="3" name="Segnaposto piè di pagina 2">
            <a:extLst>
              <a:ext uri="{FF2B5EF4-FFF2-40B4-BE49-F238E27FC236}">
                <a16:creationId xmlns:a16="http://schemas.microsoft.com/office/drawing/2014/main" id="{A0E4968C-F229-45C2-A216-75DC54450B6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2E5CB00-2A6F-4008-82E8-8109B81736B3}"/>
              </a:ext>
            </a:extLst>
          </p:cNvPr>
          <p:cNvSpPr>
            <a:spLocks noGrp="1"/>
          </p:cNvSpPr>
          <p:nvPr>
            <p:ph type="sldNum" sz="quarter" idx="12"/>
          </p:nvPr>
        </p:nvSpPr>
        <p:spPr/>
        <p:txBody>
          <a:bodyPr/>
          <a:lstStyle/>
          <a:p>
            <a:fld id="{EB6846D1-AAB6-4DFD-B16E-CC767506E1D3}" type="slidenum">
              <a:rPr lang="it-IT" smtClean="0"/>
              <a:t>‹N›</a:t>
            </a:fld>
            <a:endParaRPr lang="it-IT"/>
          </a:p>
        </p:txBody>
      </p:sp>
    </p:spTree>
    <p:extLst>
      <p:ext uri="{BB962C8B-B14F-4D97-AF65-F5344CB8AC3E}">
        <p14:creationId xmlns:p14="http://schemas.microsoft.com/office/powerpoint/2010/main" val="65175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FFF70-4101-4384-89A8-969AAD8A56E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3CBE892-2FE1-4ABA-9BF0-BAF56D44C9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66D49AB-B5CF-4EC9-A9C1-B77B93466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C38807D-376D-4470-BC0B-D711182CEC22}"/>
              </a:ext>
            </a:extLst>
          </p:cNvPr>
          <p:cNvSpPr>
            <a:spLocks noGrp="1"/>
          </p:cNvSpPr>
          <p:nvPr>
            <p:ph type="dt" sz="half" idx="10"/>
          </p:nvPr>
        </p:nvSpPr>
        <p:spPr/>
        <p:txBody>
          <a:bodyPr/>
          <a:lstStyle/>
          <a:p>
            <a:fld id="{6D9ACDB1-D1A7-42EE-A984-2ABD1FF3B42C}" type="datetimeFigureOut">
              <a:rPr lang="it-IT" smtClean="0"/>
              <a:t>01/03/2024</a:t>
            </a:fld>
            <a:endParaRPr lang="it-IT"/>
          </a:p>
        </p:txBody>
      </p:sp>
      <p:sp>
        <p:nvSpPr>
          <p:cNvPr id="6" name="Segnaposto piè di pagina 5">
            <a:extLst>
              <a:ext uri="{FF2B5EF4-FFF2-40B4-BE49-F238E27FC236}">
                <a16:creationId xmlns:a16="http://schemas.microsoft.com/office/drawing/2014/main" id="{F7ECFF59-E7C7-46FF-A551-7097A05B75E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9098DF4-18AA-4860-BE17-E965A3B043B4}"/>
              </a:ext>
            </a:extLst>
          </p:cNvPr>
          <p:cNvSpPr>
            <a:spLocks noGrp="1"/>
          </p:cNvSpPr>
          <p:nvPr>
            <p:ph type="sldNum" sz="quarter" idx="12"/>
          </p:nvPr>
        </p:nvSpPr>
        <p:spPr/>
        <p:txBody>
          <a:bodyPr/>
          <a:lstStyle/>
          <a:p>
            <a:fld id="{EB6846D1-AAB6-4DFD-B16E-CC767506E1D3}" type="slidenum">
              <a:rPr lang="it-IT" smtClean="0"/>
              <a:t>‹N›</a:t>
            </a:fld>
            <a:endParaRPr lang="it-IT"/>
          </a:p>
        </p:txBody>
      </p:sp>
    </p:spTree>
    <p:extLst>
      <p:ext uri="{BB962C8B-B14F-4D97-AF65-F5344CB8AC3E}">
        <p14:creationId xmlns:p14="http://schemas.microsoft.com/office/powerpoint/2010/main" val="2002936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07CCF9-BC8A-48CD-94FF-0C5CF0CBC32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2D818D2-3E4D-45DD-AF96-CAC57BCCE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16072D2-AE70-4FB9-B230-35BA2850BF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CEA43C0-6E16-484D-BAF9-3426A62FBEE6}"/>
              </a:ext>
            </a:extLst>
          </p:cNvPr>
          <p:cNvSpPr>
            <a:spLocks noGrp="1"/>
          </p:cNvSpPr>
          <p:nvPr>
            <p:ph type="dt" sz="half" idx="10"/>
          </p:nvPr>
        </p:nvSpPr>
        <p:spPr/>
        <p:txBody>
          <a:bodyPr/>
          <a:lstStyle/>
          <a:p>
            <a:fld id="{6D9ACDB1-D1A7-42EE-A984-2ABD1FF3B42C}" type="datetimeFigureOut">
              <a:rPr lang="it-IT" smtClean="0"/>
              <a:t>01/03/2024</a:t>
            </a:fld>
            <a:endParaRPr lang="it-IT"/>
          </a:p>
        </p:txBody>
      </p:sp>
      <p:sp>
        <p:nvSpPr>
          <p:cNvPr id="6" name="Segnaposto piè di pagina 5">
            <a:extLst>
              <a:ext uri="{FF2B5EF4-FFF2-40B4-BE49-F238E27FC236}">
                <a16:creationId xmlns:a16="http://schemas.microsoft.com/office/drawing/2014/main" id="{444F1DA5-2C7A-46A6-A5DA-1CD39FAF2C1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D7C9E90-CC35-4A39-B2DD-DB81F27BEFF9}"/>
              </a:ext>
            </a:extLst>
          </p:cNvPr>
          <p:cNvSpPr>
            <a:spLocks noGrp="1"/>
          </p:cNvSpPr>
          <p:nvPr>
            <p:ph type="sldNum" sz="quarter" idx="12"/>
          </p:nvPr>
        </p:nvSpPr>
        <p:spPr/>
        <p:txBody>
          <a:bodyPr/>
          <a:lstStyle/>
          <a:p>
            <a:fld id="{EB6846D1-AAB6-4DFD-B16E-CC767506E1D3}" type="slidenum">
              <a:rPr lang="it-IT" smtClean="0"/>
              <a:t>‹N›</a:t>
            </a:fld>
            <a:endParaRPr lang="it-IT"/>
          </a:p>
        </p:txBody>
      </p:sp>
    </p:spTree>
    <p:extLst>
      <p:ext uri="{BB962C8B-B14F-4D97-AF65-F5344CB8AC3E}">
        <p14:creationId xmlns:p14="http://schemas.microsoft.com/office/powerpoint/2010/main" val="2356081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1367CBF-3669-47BA-B19E-3FDE1787B0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E8DB271-96AA-4F8A-BC78-91C1E80ABB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AA59792-5036-4A08-845E-AF3DFC578D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9ACDB1-D1A7-42EE-A984-2ABD1FF3B42C}" type="datetimeFigureOut">
              <a:rPr lang="it-IT" smtClean="0"/>
              <a:t>01/03/2024</a:t>
            </a:fld>
            <a:endParaRPr lang="it-IT"/>
          </a:p>
        </p:txBody>
      </p:sp>
      <p:sp>
        <p:nvSpPr>
          <p:cNvPr id="5" name="Segnaposto piè di pagina 4">
            <a:extLst>
              <a:ext uri="{FF2B5EF4-FFF2-40B4-BE49-F238E27FC236}">
                <a16:creationId xmlns:a16="http://schemas.microsoft.com/office/drawing/2014/main" id="{ED0C2612-1B32-41BA-A65D-27EED3C38E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293E619-775C-47B6-86C6-90E1BD7B09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6846D1-AAB6-4DFD-B16E-CC767506E1D3}" type="slidenum">
              <a:rPr lang="it-IT" smtClean="0"/>
              <a:t>‹N›</a:t>
            </a:fld>
            <a:endParaRPr lang="it-IT"/>
          </a:p>
        </p:txBody>
      </p:sp>
    </p:spTree>
    <p:extLst>
      <p:ext uri="{BB962C8B-B14F-4D97-AF65-F5344CB8AC3E}">
        <p14:creationId xmlns:p14="http://schemas.microsoft.com/office/powerpoint/2010/main" val="54233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6.svg"/><Relationship Id="rId4" Type="http://schemas.openxmlformats.org/officeDocument/2006/relationships/image" Target="../media/image25.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png"/><Relationship Id="rId7" Type="http://schemas.openxmlformats.org/officeDocument/2006/relationships/image" Target="../media/image15.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3.emf"/><Relationship Id="rId5" Type="http://schemas.openxmlformats.org/officeDocument/2006/relationships/image" Target="../media/image49.png"/><Relationship Id="rId10" Type="http://schemas.openxmlformats.org/officeDocument/2006/relationships/image" Target="../media/image52.jpeg"/><Relationship Id="rId4" Type="http://schemas.openxmlformats.org/officeDocument/2006/relationships/image" Target="../media/image48.png"/><Relationship Id="rId9" Type="http://schemas.openxmlformats.org/officeDocument/2006/relationships/image" Target="../media/image51.jpeg"/></Relationships>
</file>

<file path=ppt/slides/_rels/slide4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18" Type="http://schemas.openxmlformats.org/officeDocument/2006/relationships/image" Target="../media/image69.jpeg"/><Relationship Id="rId26" Type="http://schemas.openxmlformats.org/officeDocument/2006/relationships/image" Target="../media/image77.jpeg"/><Relationship Id="rId3" Type="http://schemas.openxmlformats.org/officeDocument/2006/relationships/image" Target="../media/image54.png"/><Relationship Id="rId21" Type="http://schemas.openxmlformats.org/officeDocument/2006/relationships/image" Target="../media/image72.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png"/><Relationship Id="rId25" Type="http://schemas.openxmlformats.org/officeDocument/2006/relationships/image" Target="../media/image76.jpeg"/><Relationship Id="rId2" Type="http://schemas.openxmlformats.org/officeDocument/2006/relationships/image" Target="../media/image23.pn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jpeg"/><Relationship Id="rId24" Type="http://schemas.openxmlformats.org/officeDocument/2006/relationships/image" Target="../media/image75.png"/><Relationship Id="rId5" Type="http://schemas.openxmlformats.org/officeDocument/2006/relationships/image" Target="../media/image56.svg"/><Relationship Id="rId15" Type="http://schemas.openxmlformats.org/officeDocument/2006/relationships/image" Target="../media/image66.png"/><Relationship Id="rId23" Type="http://schemas.openxmlformats.org/officeDocument/2006/relationships/image" Target="../media/image74.jpe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jpeg"/><Relationship Id="rId22"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8.png"/><Relationship Id="rId7" Type="http://schemas.openxmlformats.org/officeDocument/2006/relationships/image" Target="../media/image81.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29.png"/><Relationship Id="rId9"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3" Type="http://schemas.openxmlformats.org/officeDocument/2006/relationships/image" Target="../media/image103.png"/><Relationship Id="rId18" Type="http://schemas.openxmlformats.org/officeDocument/2006/relationships/image" Target="../media/image108.png"/><Relationship Id="rId26" Type="http://schemas.openxmlformats.org/officeDocument/2006/relationships/image" Target="../media/image116.png"/><Relationship Id="rId39" Type="http://schemas.openxmlformats.org/officeDocument/2006/relationships/image" Target="../media/image129.png"/><Relationship Id="rId21" Type="http://schemas.openxmlformats.org/officeDocument/2006/relationships/image" Target="../media/image111.png"/><Relationship Id="rId34" Type="http://schemas.openxmlformats.org/officeDocument/2006/relationships/image" Target="../media/image124.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5.png"/><Relationship Id="rId33" Type="http://schemas.openxmlformats.org/officeDocument/2006/relationships/image" Target="../media/image123.png"/><Relationship Id="rId38" Type="http://schemas.openxmlformats.org/officeDocument/2006/relationships/image" Target="../media/image128.png"/><Relationship Id="rId2" Type="http://schemas.openxmlformats.org/officeDocument/2006/relationships/image" Target="../media/image92.png"/><Relationship Id="rId16" Type="http://schemas.openxmlformats.org/officeDocument/2006/relationships/image" Target="../media/image106.png"/><Relationship Id="rId20" Type="http://schemas.openxmlformats.org/officeDocument/2006/relationships/image" Target="../media/image110.png"/><Relationship Id="rId29"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4.png"/><Relationship Id="rId32" Type="http://schemas.openxmlformats.org/officeDocument/2006/relationships/image" Target="../media/image122.png"/><Relationship Id="rId37" Type="http://schemas.openxmlformats.org/officeDocument/2006/relationships/image" Target="../media/image127.png"/><Relationship Id="rId40" Type="http://schemas.openxmlformats.org/officeDocument/2006/relationships/image" Target="../media/image130.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png"/><Relationship Id="rId28" Type="http://schemas.openxmlformats.org/officeDocument/2006/relationships/image" Target="../media/image118.png"/><Relationship Id="rId36" Type="http://schemas.openxmlformats.org/officeDocument/2006/relationships/image" Target="../media/image126.png"/><Relationship Id="rId10" Type="http://schemas.openxmlformats.org/officeDocument/2006/relationships/image" Target="../media/image100.png"/><Relationship Id="rId19" Type="http://schemas.openxmlformats.org/officeDocument/2006/relationships/image" Target="../media/image109.png"/><Relationship Id="rId31" Type="http://schemas.openxmlformats.org/officeDocument/2006/relationships/image" Target="../media/image121.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2.png"/><Relationship Id="rId27" Type="http://schemas.openxmlformats.org/officeDocument/2006/relationships/image" Target="../media/image117.png"/><Relationship Id="rId30" Type="http://schemas.openxmlformats.org/officeDocument/2006/relationships/image" Target="../media/image120.png"/><Relationship Id="rId35" Type="http://schemas.openxmlformats.org/officeDocument/2006/relationships/image" Target="../media/image125.png"/><Relationship Id="rId8" Type="http://schemas.openxmlformats.org/officeDocument/2006/relationships/image" Target="../media/image98.png"/><Relationship Id="rId3"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8FFDBC4-A2A1-DD7E-B090-BAA2CEA1EC6B}"/>
              </a:ext>
            </a:extLst>
          </p:cNvPr>
          <p:cNvSpPr>
            <a:spLocks noGrp="1"/>
          </p:cNvSpPr>
          <p:nvPr>
            <p:ph type="subTitle" idx="1"/>
          </p:nvPr>
        </p:nvSpPr>
        <p:spPr>
          <a:xfrm>
            <a:off x="120141" y="483782"/>
            <a:ext cx="1717990" cy="753203"/>
          </a:xfrm>
        </p:spPr>
        <p:txBody>
          <a:bodyPr/>
          <a:lstStyle/>
          <a:p>
            <a:r>
              <a:rPr lang="it-IT" dirty="0"/>
              <a:t>1 MARZO 2024</a:t>
            </a:r>
          </a:p>
        </p:txBody>
      </p:sp>
      <p:pic>
        <p:nvPicPr>
          <p:cNvPr id="5" name="Immagine 4">
            <a:extLst>
              <a:ext uri="{FF2B5EF4-FFF2-40B4-BE49-F238E27FC236}">
                <a16:creationId xmlns:a16="http://schemas.microsoft.com/office/drawing/2014/main" id="{C2860C23-9E64-99A2-0FF3-379B694914B9}"/>
              </a:ext>
            </a:extLst>
          </p:cNvPr>
          <p:cNvPicPr>
            <a:picLocks noChangeAspect="1"/>
          </p:cNvPicPr>
          <p:nvPr/>
        </p:nvPicPr>
        <p:blipFill rotWithShape="1">
          <a:blip r:embed="rId2"/>
          <a:srcRect l="15291" r="16661"/>
          <a:stretch/>
        </p:blipFill>
        <p:spPr>
          <a:xfrm>
            <a:off x="5493492" y="194803"/>
            <a:ext cx="602508" cy="835485"/>
          </a:xfrm>
          <a:prstGeom prst="rect">
            <a:avLst/>
          </a:prstGeom>
        </p:spPr>
      </p:pic>
      <p:pic>
        <p:nvPicPr>
          <p:cNvPr id="6" name="Picture 2" descr="Anci - Home | Facebook">
            <a:extLst>
              <a:ext uri="{FF2B5EF4-FFF2-40B4-BE49-F238E27FC236}">
                <a16:creationId xmlns:a16="http://schemas.microsoft.com/office/drawing/2014/main" id="{057E3898-002C-7159-2052-B710A772E3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612" y="311291"/>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C293CBBE-6849-A048-D6F8-F3E46C73C3FD}"/>
              </a:ext>
            </a:extLst>
          </p:cNvPr>
          <p:cNvPicPr>
            <a:picLocks noChangeAspect="1"/>
          </p:cNvPicPr>
          <p:nvPr/>
        </p:nvPicPr>
        <p:blipFill>
          <a:blip r:embed="rId4"/>
          <a:stretch>
            <a:fillRect/>
          </a:stretch>
        </p:blipFill>
        <p:spPr>
          <a:xfrm>
            <a:off x="2082457" y="150160"/>
            <a:ext cx="9727783" cy="6858000"/>
          </a:xfrm>
          <a:prstGeom prst="rect">
            <a:avLst/>
          </a:prstGeom>
        </p:spPr>
      </p:pic>
      <p:sp>
        <p:nvSpPr>
          <p:cNvPr id="13" name="CasellaDiTesto 12">
            <a:extLst>
              <a:ext uri="{FF2B5EF4-FFF2-40B4-BE49-F238E27FC236}">
                <a16:creationId xmlns:a16="http://schemas.microsoft.com/office/drawing/2014/main" id="{1C2BDEDA-2DF8-79AA-5D71-C8EC6539B123}"/>
              </a:ext>
            </a:extLst>
          </p:cNvPr>
          <p:cNvSpPr txBox="1"/>
          <p:nvPr/>
        </p:nvSpPr>
        <p:spPr>
          <a:xfrm>
            <a:off x="0" y="5168957"/>
            <a:ext cx="4316486" cy="1538883"/>
          </a:xfrm>
          <a:prstGeom prst="rect">
            <a:avLst/>
          </a:prstGeom>
          <a:solidFill>
            <a:srgbClr val="9FB9A6"/>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it-IT" b="1" kern="0" dirty="0">
                <a:latin typeface="Calibri" panose="020F0502020204030204" pitchFamily="34" charset="0"/>
                <a:cs typeface="Calibri" panose="020F0502020204030204" pitchFamily="34" charset="0"/>
              </a:rPr>
              <a:t>Portale della Trasparenza </a:t>
            </a:r>
            <a:r>
              <a:rPr lang="it-IT" b="1" kern="0" dirty="0" err="1">
                <a:latin typeface="Calibri" panose="020F0502020204030204" pitchFamily="34" charset="0"/>
                <a:cs typeface="Calibri" panose="020F0502020204030204" pitchFamily="34" charset="0"/>
              </a:rPr>
              <a:t>pnrr</a:t>
            </a:r>
            <a:r>
              <a:rPr lang="it-IT" b="1" kern="0" dirty="0">
                <a:latin typeface="Calibri" panose="020F0502020204030204" pitchFamily="34" charset="0"/>
                <a:cs typeface="Calibri" panose="020F0502020204030204" pitchFamily="34" charset="0"/>
              </a:rPr>
              <a:t> AGENAS</a:t>
            </a:r>
          </a:p>
          <a:p>
            <a:pPr algn="ctr"/>
            <a:r>
              <a:rPr lang="it-IT" sz="1400" b="1" kern="0" dirty="0">
                <a:latin typeface="Calibri" panose="020F0502020204030204" pitchFamily="34" charset="0"/>
                <a:cs typeface="Calibri" panose="020F0502020204030204" pitchFamily="34" charset="0"/>
              </a:rPr>
              <a:t>Già Project Manager progetto PONGOV ICT e Cronicità Agenas</a:t>
            </a:r>
          </a:p>
          <a:p>
            <a:pPr algn="ctr"/>
            <a:r>
              <a:rPr lang="it-IT" sz="2400" kern="0" dirty="0">
                <a:solidFill>
                  <a:srgbClr val="FF0000"/>
                </a:solidFill>
                <a:latin typeface="Calibri" panose="020F0502020204030204" pitchFamily="34" charset="0"/>
                <a:cs typeface="Calibri" panose="020F0502020204030204" pitchFamily="34" charset="0"/>
              </a:rPr>
              <a:t>Francesco Enrichens </a:t>
            </a:r>
          </a:p>
          <a:p>
            <a:pPr algn="ctr"/>
            <a:r>
              <a:rPr lang="it-IT" sz="2400" kern="0" dirty="0">
                <a:solidFill>
                  <a:srgbClr val="FF0000"/>
                </a:solidFill>
                <a:latin typeface="Calibri" panose="020F0502020204030204" pitchFamily="34" charset="0"/>
                <a:cs typeface="Calibri" panose="020F0502020204030204" pitchFamily="34" charset="0"/>
              </a:rPr>
              <a:t>enrichens@agenas.it</a:t>
            </a:r>
          </a:p>
        </p:txBody>
      </p:sp>
      <p:pic>
        <p:nvPicPr>
          <p:cNvPr id="14" name="Picture 2" descr="Portale Covid-19">
            <a:extLst>
              <a:ext uri="{FF2B5EF4-FFF2-40B4-BE49-F238E27FC236}">
                <a16:creationId xmlns:a16="http://schemas.microsoft.com/office/drawing/2014/main" id="{F3A87E37-713C-881E-7CCB-3F4BAB2EC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91" y="3579160"/>
            <a:ext cx="2090058" cy="75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375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52A3986B-9101-D852-086F-70051F857362}"/>
              </a:ext>
            </a:extLst>
          </p:cNvPr>
          <p:cNvGraphicFramePr>
            <a:graphicFrameLocks noGrp="1"/>
          </p:cNvGraphicFramePr>
          <p:nvPr/>
        </p:nvGraphicFramePr>
        <p:xfrm>
          <a:off x="3646080" y="1699609"/>
          <a:ext cx="7276919" cy="1901170"/>
        </p:xfrm>
        <a:graphic>
          <a:graphicData uri="http://schemas.openxmlformats.org/drawingml/2006/table">
            <a:tbl>
              <a:tblPr/>
              <a:tblGrid>
                <a:gridCol w="2717286">
                  <a:extLst>
                    <a:ext uri="{9D8B030D-6E8A-4147-A177-3AD203B41FA5}">
                      <a16:colId xmlns:a16="http://schemas.microsoft.com/office/drawing/2014/main" val="56289930"/>
                    </a:ext>
                  </a:extLst>
                </a:gridCol>
                <a:gridCol w="800248">
                  <a:extLst>
                    <a:ext uri="{9D8B030D-6E8A-4147-A177-3AD203B41FA5}">
                      <a16:colId xmlns:a16="http://schemas.microsoft.com/office/drawing/2014/main" val="3781617494"/>
                    </a:ext>
                  </a:extLst>
                </a:gridCol>
                <a:gridCol w="113813">
                  <a:extLst>
                    <a:ext uri="{9D8B030D-6E8A-4147-A177-3AD203B41FA5}">
                      <a16:colId xmlns:a16="http://schemas.microsoft.com/office/drawing/2014/main" val="3609388464"/>
                    </a:ext>
                  </a:extLst>
                </a:gridCol>
                <a:gridCol w="2532339">
                  <a:extLst>
                    <a:ext uri="{9D8B030D-6E8A-4147-A177-3AD203B41FA5}">
                      <a16:colId xmlns:a16="http://schemas.microsoft.com/office/drawing/2014/main" val="1876512003"/>
                    </a:ext>
                  </a:extLst>
                </a:gridCol>
                <a:gridCol w="99586">
                  <a:extLst>
                    <a:ext uri="{9D8B030D-6E8A-4147-A177-3AD203B41FA5}">
                      <a16:colId xmlns:a16="http://schemas.microsoft.com/office/drawing/2014/main" val="2575023513"/>
                    </a:ext>
                  </a:extLst>
                </a:gridCol>
                <a:gridCol w="1013647">
                  <a:extLst>
                    <a:ext uri="{9D8B030D-6E8A-4147-A177-3AD203B41FA5}">
                      <a16:colId xmlns:a16="http://schemas.microsoft.com/office/drawing/2014/main" val="471873079"/>
                    </a:ext>
                  </a:extLst>
                </a:gridCol>
              </a:tblGrid>
              <a:tr h="273456">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ctr"/>
                      <a:endParaRPr lang="it-IT" sz="1100" b="0" i="0" u="none" strike="noStrike">
                        <a:solidFill>
                          <a:srgbClr val="000000"/>
                        </a:solidFill>
                        <a:effectLst/>
                        <a:latin typeface="Times New Roman" panose="02020603050405020304" pitchFamily="18" charset="0"/>
                      </a:endParaRPr>
                    </a:p>
                  </a:txBody>
                  <a:tcPr marL="9525" marR="9525" marT="9525" marB="0" anchor="ctr">
                    <a:lnL>
                      <a:noFill/>
                    </a:lnL>
                    <a:lnR>
                      <a:noFill/>
                    </a:lnR>
                    <a:lnT>
                      <a:noFill/>
                    </a:lnT>
                    <a:lnB>
                      <a:noFill/>
                    </a:lnB>
                  </a:tcPr>
                </a:tc>
                <a:tc>
                  <a:txBody>
                    <a:bodyPr/>
                    <a:lstStyle/>
                    <a:p>
                      <a:pPr algn="l" fontAlgn="ctr"/>
                      <a:endParaRPr lang="it-IT" sz="1100" b="0" i="0" u="none" strike="noStrike">
                        <a:solidFill>
                          <a:srgbClr val="000000"/>
                        </a:solidFill>
                        <a:effectLst/>
                        <a:latin typeface="Times New Roman" panose="02020603050405020304" pitchFamily="18"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it-IT" sz="1100" b="0" i="0" u="none" strike="noStrike">
                          <a:solidFill>
                            <a:sysClr val="windowText" lastClr="000000"/>
                          </a:solidFill>
                          <a:effectLst/>
                          <a:latin typeface="Times New Roman" panose="02020603050405020304" pitchFamily="18" charset="0"/>
                        </a:rPr>
                        <a:t> </a:t>
                      </a:r>
                      <a:r>
                        <a:rPr lang="it-IT" sz="1100" b="1" kern="1200">
                          <a:solidFill>
                            <a:schemeClr val="bg1"/>
                          </a:solidFill>
                          <a:latin typeface="Raleway"/>
                          <a:ea typeface="+mn-ea"/>
                          <a:cs typeface="+mn-cs"/>
                        </a:rPr>
                        <a:t>Anno 2026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17BC0"/>
                    </a:solidFill>
                  </a:tcPr>
                </a:tc>
                <a:extLst>
                  <a:ext uri="{0D108BD9-81ED-4DB2-BD59-A6C34878D82A}">
                    <a16:rowId xmlns:a16="http://schemas.microsoft.com/office/drawing/2014/main" val="1129079684"/>
                  </a:ext>
                </a:extLst>
              </a:tr>
              <a:tr h="242204">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0449046"/>
                  </a:ext>
                </a:extLst>
              </a:tr>
              <a:tr h="273456">
                <a:tc gridSpan="2">
                  <a:txBody>
                    <a:bodyPr/>
                    <a:lstStyle/>
                    <a:p>
                      <a:pPr marL="0" algn="ctr" defTabSz="914400" rtl="0" eaLnBrk="1" fontAlgn="ctr" latinLnBrk="0" hangingPunct="1"/>
                      <a:r>
                        <a:rPr lang="it-IT" sz="1100" b="1" kern="1200">
                          <a:solidFill>
                            <a:srgbClr val="00498B"/>
                          </a:solidFill>
                          <a:latin typeface="Raleway"/>
                          <a:ea typeface="+mn-ea"/>
                          <a:cs typeface="+mn-cs"/>
                        </a:rPr>
                        <a:t>Standard  Personale per COT (minimo)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CF8"/>
                    </a:solidFill>
                  </a:tcPr>
                </a:tc>
                <a:tc hMerge="1">
                  <a:txBody>
                    <a:bodyPr/>
                    <a:lstStyle/>
                    <a:p>
                      <a:endParaRPr lang="it-IT"/>
                    </a:p>
                  </a:txBody>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l" defTabSz="914400" rtl="0" eaLnBrk="1" fontAlgn="ctr" latinLnBrk="0" hangingPunct="1"/>
                      <a:r>
                        <a:rPr lang="it-IT" sz="1000" b="0" kern="1200">
                          <a:solidFill>
                            <a:srgbClr val="00498B"/>
                          </a:solidFill>
                          <a:latin typeface="Raleway" panose="020B0503030101060003" pitchFamily="34" charset="77"/>
                          <a:ea typeface="+mn-ea"/>
                          <a:cs typeface="+mn-cs"/>
                        </a:rPr>
                        <a:t> Numero COT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endParaRPr lang="it-IT" sz="1000" b="0" kern="1200">
                        <a:solidFill>
                          <a:srgbClr val="00498B"/>
                        </a:solidFill>
                        <a:latin typeface="Raleway" panose="020B0503030101060003" pitchFamily="34" charset="77"/>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ctr" latinLnBrk="0" hangingPunct="1"/>
                      <a:r>
                        <a:rPr lang="it-IT" sz="1000" b="1" kern="1200">
                          <a:solidFill>
                            <a:srgbClr val="00498B"/>
                          </a:solidFill>
                          <a:latin typeface="Raleway" panose="020B0503030101060003" pitchFamily="34" charset="77"/>
                          <a:ea typeface="+mn-ea"/>
                          <a:cs typeface="+mn-cs"/>
                        </a:rPr>
                        <a:t>600*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034298"/>
                  </a:ext>
                </a:extLst>
              </a:tr>
              <a:tr h="242204">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it-IT" sz="1100" b="1" i="0" u="none" strike="noStrike">
                        <a:solidFill>
                          <a:srgbClr val="000000"/>
                        </a:solidFill>
                        <a:effectLst/>
                        <a:latin typeface="Times New Roman" panose="02020603050405020304" pitchFamily="18"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it-IT" sz="1100" b="0" i="0" u="none" strike="noStrike">
                        <a:solidFill>
                          <a:srgbClr val="000000"/>
                        </a:solidFill>
                        <a:effectLst/>
                        <a:latin typeface="Times New Roman" panose="02020603050405020304" pitchFamily="18" charset="0"/>
                      </a:endParaRPr>
                    </a:p>
                  </a:txBody>
                  <a:tcPr marL="9525" marR="9525" marT="9525" marB="0" anchor="ctr">
                    <a:lnL>
                      <a:noFill/>
                    </a:lnL>
                    <a:lnR>
                      <a:noFill/>
                    </a:lnR>
                    <a:lnT>
                      <a:noFill/>
                    </a:lnT>
                    <a:lnB>
                      <a:noFill/>
                    </a:lnB>
                  </a:tcPr>
                </a:tc>
                <a:tc>
                  <a:txBody>
                    <a:bodyPr/>
                    <a:lstStyle/>
                    <a:p>
                      <a:pPr algn="ctr" fontAlgn="ctr"/>
                      <a:endParaRPr lang="it-IT" sz="1100" b="1" i="0" u="none" strike="noStrike">
                        <a:solidFill>
                          <a:srgbClr val="000000"/>
                        </a:solidFill>
                        <a:effectLst/>
                        <a:latin typeface="Times New Roman" panose="02020603050405020304" pitchFamily="18"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ctr"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2537211"/>
                  </a:ext>
                </a:extLst>
              </a:tr>
              <a:tr h="296895">
                <a:tc>
                  <a:txBody>
                    <a:bodyPr/>
                    <a:lstStyle/>
                    <a:p>
                      <a:pPr algn="l" fontAlgn="ctr"/>
                      <a:r>
                        <a:rPr lang="it-IT" sz="1000" b="0" kern="1200">
                          <a:solidFill>
                            <a:srgbClr val="00498B"/>
                          </a:solidFill>
                          <a:latin typeface="Raleway" panose="020B0503030101060003" pitchFamily="34" charset="77"/>
                          <a:ea typeface="+mn-ea"/>
                          <a:cs typeface="+mn-cs"/>
                        </a:rPr>
                        <a:t>Num. Coordinatori Inf.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kern="1200">
                          <a:solidFill>
                            <a:srgbClr val="00498B"/>
                          </a:solidFill>
                          <a:latin typeface="Raleway" panose="020B0503030101060003" pitchFamily="34" charset="77"/>
                          <a:ea typeface="+mn-ea"/>
                          <a:cs typeface="+mn-cs"/>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it-IT" sz="1000" b="0" kern="1200">
                        <a:solidFill>
                          <a:srgbClr val="00498B"/>
                        </a:solidFill>
                        <a:latin typeface="Raleway" panose="020B0503030101060003" pitchFamily="34" charset="77"/>
                        <a:ea typeface="+mn-ea"/>
                        <a:cs typeface="+mn-cs"/>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it-IT" sz="1000" b="0" kern="1200">
                          <a:solidFill>
                            <a:srgbClr val="00498B"/>
                          </a:solidFill>
                          <a:latin typeface="Raleway" panose="020B0503030101060003" pitchFamily="34" charset="77"/>
                          <a:ea typeface="+mn-ea"/>
                          <a:cs typeface="+mn-cs"/>
                        </a:rPr>
                        <a:t>Num. Coordinatori Inf.</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it-IT" sz="1000" b="0" kern="1200">
                        <a:solidFill>
                          <a:srgbClr val="00498B"/>
                        </a:solidFill>
                        <a:latin typeface="Raleway" panose="020B0503030101060003" pitchFamily="34" charset="77"/>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0" kern="1200">
                          <a:solidFill>
                            <a:srgbClr val="00498B"/>
                          </a:solidFill>
                          <a:latin typeface="Raleway" panose="020B0503030101060003" pitchFamily="34" charset="77"/>
                          <a:ea typeface="+mn-ea"/>
                          <a:cs typeface="+mn-cs"/>
                        </a:rPr>
                        <a:t>600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3158214"/>
                  </a:ext>
                </a:extLst>
              </a:tr>
              <a:tr h="299499">
                <a:tc>
                  <a:txBody>
                    <a:bodyPr/>
                    <a:lstStyle/>
                    <a:p>
                      <a:pPr algn="l" fontAlgn="ctr"/>
                      <a:r>
                        <a:rPr lang="it-IT" sz="1000" b="0" kern="1200">
                          <a:solidFill>
                            <a:srgbClr val="00498B"/>
                          </a:solidFill>
                          <a:latin typeface="Raleway" panose="020B0503030101060003" pitchFamily="34" charset="77"/>
                          <a:ea typeface="+mn-ea"/>
                          <a:cs typeface="+mn-cs"/>
                        </a:rPr>
                        <a:t>Num. Infermieri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000" b="0" kern="1200">
                          <a:solidFill>
                            <a:srgbClr val="00498B"/>
                          </a:solidFill>
                          <a:latin typeface="Raleway" panose="020B0503030101060003" pitchFamily="34" charset="77"/>
                          <a:ea typeface="+mn-ea"/>
                          <a:cs typeface="+mn-cs"/>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it-IT" sz="1000" b="0" kern="1200">
                        <a:solidFill>
                          <a:srgbClr val="00498B"/>
                        </a:solidFill>
                        <a:latin typeface="Raleway" panose="020B0503030101060003" pitchFamily="34" charset="77"/>
                        <a:ea typeface="+mn-ea"/>
                        <a:cs typeface="+mn-cs"/>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it-IT" sz="1000" b="0" kern="1200">
                          <a:solidFill>
                            <a:srgbClr val="00498B"/>
                          </a:solidFill>
                          <a:latin typeface="Raleway" panose="020B0503030101060003" pitchFamily="34" charset="77"/>
                          <a:ea typeface="+mn-ea"/>
                          <a:cs typeface="+mn-cs"/>
                        </a:rPr>
                        <a:t>Num. Infermieri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it-IT" sz="1000" b="0" kern="1200">
                        <a:solidFill>
                          <a:srgbClr val="00498B"/>
                        </a:solidFill>
                        <a:latin typeface="Raleway" panose="020B0503030101060003" pitchFamily="34" charset="77"/>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0" kern="1200">
                          <a:solidFill>
                            <a:srgbClr val="00498B"/>
                          </a:solidFill>
                          <a:latin typeface="Raleway" panose="020B0503030101060003" pitchFamily="34" charset="77"/>
                          <a:ea typeface="+mn-ea"/>
                          <a:cs typeface="+mn-cs"/>
                        </a:rPr>
                        <a:t>1.800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089769"/>
                  </a:ext>
                </a:extLst>
              </a:tr>
              <a:tr h="273456">
                <a:tc>
                  <a:txBody>
                    <a:bodyPr/>
                    <a:lstStyle/>
                    <a:p>
                      <a:pPr algn="l" fontAlgn="ctr"/>
                      <a:r>
                        <a:rPr lang="it-IT" sz="1000" b="0" kern="1200">
                          <a:solidFill>
                            <a:srgbClr val="00498B"/>
                          </a:solidFill>
                          <a:latin typeface="Raleway" panose="020B0503030101060003" pitchFamily="34" charset="77"/>
                          <a:ea typeface="+mn-ea"/>
                          <a:cs typeface="+mn-cs"/>
                        </a:rPr>
                        <a:t>Num. Personale di supporto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it-IT" sz="1000" b="0" kern="1200">
                          <a:solidFill>
                            <a:srgbClr val="00498B"/>
                          </a:solidFill>
                          <a:latin typeface="Raleway" panose="020B0503030101060003" pitchFamily="34" charset="77"/>
                          <a:ea typeface="+mn-ea"/>
                          <a:cs typeface="+mn-cs"/>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1000" b="0" kern="1200">
                        <a:solidFill>
                          <a:srgbClr val="00498B"/>
                        </a:solidFill>
                        <a:latin typeface="Raleway" panose="020B0503030101060003" pitchFamily="34" charset="77"/>
                        <a:ea typeface="+mn-ea"/>
                        <a:cs typeface="+mn-cs"/>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it-IT" sz="1000" b="0" kern="1200">
                          <a:solidFill>
                            <a:srgbClr val="00498B"/>
                          </a:solidFill>
                          <a:latin typeface="Raleway" panose="020B0503030101060003" pitchFamily="34" charset="77"/>
                          <a:ea typeface="+mn-ea"/>
                          <a:cs typeface="+mn-cs"/>
                        </a:rPr>
                        <a:t>Num. Personale di supporto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it-IT" sz="1000" b="0" kern="1200">
                        <a:solidFill>
                          <a:srgbClr val="00498B"/>
                        </a:solidFill>
                        <a:latin typeface="Raleway" panose="020B0503030101060003" pitchFamily="34" charset="77"/>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0" kern="1200">
                          <a:solidFill>
                            <a:srgbClr val="00498B"/>
                          </a:solidFill>
                          <a:latin typeface="Raleway" panose="020B0503030101060003" pitchFamily="34" charset="77"/>
                          <a:ea typeface="+mn-ea"/>
                          <a:cs typeface="+mn-cs"/>
                        </a:rPr>
                        <a:t>600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5142700"/>
                  </a:ext>
                </a:extLst>
              </a:tr>
            </a:tbl>
          </a:graphicData>
        </a:graphic>
      </p:graphicFrame>
      <p:graphicFrame>
        <p:nvGraphicFramePr>
          <p:cNvPr id="3" name="Tabella 2">
            <a:extLst>
              <a:ext uri="{FF2B5EF4-FFF2-40B4-BE49-F238E27FC236}">
                <a16:creationId xmlns:a16="http://schemas.microsoft.com/office/drawing/2014/main" id="{ED46A500-5BB5-0332-4EE1-6FA00436AAD1}"/>
              </a:ext>
            </a:extLst>
          </p:cNvPr>
          <p:cNvGraphicFramePr>
            <a:graphicFrameLocks noGrp="1"/>
          </p:cNvGraphicFramePr>
          <p:nvPr/>
        </p:nvGraphicFramePr>
        <p:xfrm>
          <a:off x="3646080" y="3796782"/>
          <a:ext cx="7276920" cy="1735928"/>
        </p:xfrm>
        <a:graphic>
          <a:graphicData uri="http://schemas.openxmlformats.org/drawingml/2006/table">
            <a:tbl>
              <a:tblPr/>
              <a:tblGrid>
                <a:gridCol w="2717285">
                  <a:extLst>
                    <a:ext uri="{9D8B030D-6E8A-4147-A177-3AD203B41FA5}">
                      <a16:colId xmlns:a16="http://schemas.microsoft.com/office/drawing/2014/main" val="3882004703"/>
                    </a:ext>
                  </a:extLst>
                </a:gridCol>
                <a:gridCol w="800248">
                  <a:extLst>
                    <a:ext uri="{9D8B030D-6E8A-4147-A177-3AD203B41FA5}">
                      <a16:colId xmlns:a16="http://schemas.microsoft.com/office/drawing/2014/main" val="2681462752"/>
                    </a:ext>
                  </a:extLst>
                </a:gridCol>
                <a:gridCol w="113813">
                  <a:extLst>
                    <a:ext uri="{9D8B030D-6E8A-4147-A177-3AD203B41FA5}">
                      <a16:colId xmlns:a16="http://schemas.microsoft.com/office/drawing/2014/main" val="3834029128"/>
                    </a:ext>
                  </a:extLst>
                </a:gridCol>
                <a:gridCol w="2532340">
                  <a:extLst>
                    <a:ext uri="{9D8B030D-6E8A-4147-A177-3AD203B41FA5}">
                      <a16:colId xmlns:a16="http://schemas.microsoft.com/office/drawing/2014/main" val="4222534400"/>
                    </a:ext>
                  </a:extLst>
                </a:gridCol>
                <a:gridCol w="99587">
                  <a:extLst>
                    <a:ext uri="{9D8B030D-6E8A-4147-A177-3AD203B41FA5}">
                      <a16:colId xmlns:a16="http://schemas.microsoft.com/office/drawing/2014/main" val="279118146"/>
                    </a:ext>
                  </a:extLst>
                </a:gridCol>
                <a:gridCol w="1013647">
                  <a:extLst>
                    <a:ext uri="{9D8B030D-6E8A-4147-A177-3AD203B41FA5}">
                      <a16:colId xmlns:a16="http://schemas.microsoft.com/office/drawing/2014/main" val="2193980640"/>
                    </a:ext>
                  </a:extLst>
                </a:gridCol>
              </a:tblGrid>
              <a:tr h="332518">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ctr"/>
                      <a:endParaRPr lang="it-IT" sz="1100" b="0" i="0" u="none" strike="noStrike">
                        <a:solidFill>
                          <a:srgbClr val="000000"/>
                        </a:solidFill>
                        <a:effectLst/>
                        <a:latin typeface="Times New Roman" panose="02020603050405020304" pitchFamily="18" charset="0"/>
                      </a:endParaRPr>
                    </a:p>
                  </a:txBody>
                  <a:tcPr marL="9525" marR="9525" marT="9525" marB="0" anchor="ctr">
                    <a:lnL>
                      <a:noFill/>
                    </a:lnL>
                    <a:lnR>
                      <a:noFill/>
                    </a:lnR>
                    <a:lnT>
                      <a:noFill/>
                    </a:lnT>
                    <a:lnB>
                      <a:noFill/>
                    </a:lnB>
                  </a:tcPr>
                </a:tc>
                <a:tc>
                  <a:txBody>
                    <a:bodyPr/>
                    <a:lstStyle/>
                    <a:p>
                      <a:pPr algn="l" fontAlgn="ctr"/>
                      <a:endParaRPr lang="it-IT" sz="1100" b="0" i="0" u="none" strike="noStrike">
                        <a:solidFill>
                          <a:srgbClr val="000000"/>
                        </a:solidFill>
                        <a:effectLst/>
                        <a:latin typeface="Times New Roman" panose="02020603050405020304" pitchFamily="18"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ctr" latinLnBrk="0" hangingPunct="1"/>
                      <a:r>
                        <a:rPr lang="it-IT" sz="1100" b="1" kern="1200">
                          <a:solidFill>
                            <a:schemeClr val="bg1"/>
                          </a:solidFill>
                          <a:latin typeface="Raleway"/>
                          <a:ea typeface="+mn-ea"/>
                          <a:cs typeface="+mn-cs"/>
                        </a:rPr>
                        <a:t> Anno 2026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17BC0"/>
                    </a:solidFill>
                  </a:tcPr>
                </a:tc>
                <a:extLst>
                  <a:ext uri="{0D108BD9-81ED-4DB2-BD59-A6C34878D82A}">
                    <a16:rowId xmlns:a16="http://schemas.microsoft.com/office/drawing/2014/main" val="2478489141"/>
                  </a:ext>
                </a:extLst>
              </a:tr>
              <a:tr h="208494">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5994193"/>
                  </a:ext>
                </a:extLst>
              </a:tr>
              <a:tr h="302652">
                <a:tc gridSpan="2">
                  <a:txBody>
                    <a:bodyPr/>
                    <a:lstStyle/>
                    <a:p>
                      <a:pPr marL="0" algn="ctr" defTabSz="914400" rtl="0" eaLnBrk="1" fontAlgn="ctr" latinLnBrk="0" hangingPunct="1"/>
                      <a:r>
                        <a:rPr lang="it-IT" sz="1100" b="1" kern="1200">
                          <a:solidFill>
                            <a:srgbClr val="00498B"/>
                          </a:solidFill>
                          <a:latin typeface="Raleway"/>
                          <a:ea typeface="+mn-ea"/>
                          <a:cs typeface="+mn-cs"/>
                        </a:rPr>
                        <a:t>Standard  Personale per COT (massimo)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ECF8"/>
                    </a:solidFill>
                  </a:tcPr>
                </a:tc>
                <a:tc hMerge="1">
                  <a:txBody>
                    <a:bodyPr/>
                    <a:lstStyle/>
                    <a:p>
                      <a:endParaRPr lang="it-IT"/>
                    </a:p>
                  </a:txBody>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l" defTabSz="914400" rtl="0" eaLnBrk="1" fontAlgn="ctr" latinLnBrk="0" hangingPunct="1"/>
                      <a:r>
                        <a:rPr lang="it-IT" sz="1000" b="0" kern="1200">
                          <a:solidFill>
                            <a:srgbClr val="00498B"/>
                          </a:solidFill>
                          <a:latin typeface="Raleway" panose="020B0503030101060003" pitchFamily="34" charset="77"/>
                          <a:ea typeface="+mn-ea"/>
                          <a:cs typeface="+mn-cs"/>
                        </a:rPr>
                        <a:t> Numero COT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endParaRPr lang="it-IT" sz="1000" b="0" kern="1200">
                        <a:solidFill>
                          <a:srgbClr val="00498B"/>
                        </a:solidFill>
                        <a:latin typeface="Raleway" panose="020B0503030101060003" pitchFamily="34" charset="77"/>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ctr" latinLnBrk="0" hangingPunct="1"/>
                      <a:r>
                        <a:rPr lang="it-IT" sz="1000" b="1" kern="1200">
                          <a:solidFill>
                            <a:srgbClr val="00498B"/>
                          </a:solidFill>
                          <a:latin typeface="Raleway" panose="020B0503030101060003" pitchFamily="34" charset="77"/>
                          <a:ea typeface="+mn-ea"/>
                          <a:cs typeface="+mn-cs"/>
                        </a:rPr>
                        <a:t>600*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867570"/>
                  </a:ext>
                </a:extLst>
              </a:tr>
              <a:tr h="208494">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it-IT" sz="1100" b="1" i="0" u="none" strike="noStrike">
                        <a:solidFill>
                          <a:srgbClr val="000000"/>
                        </a:solidFill>
                        <a:effectLst/>
                        <a:latin typeface="Times New Roman" panose="02020603050405020304" pitchFamily="18"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it-IT" sz="1100" b="0" i="0" u="none" strike="noStrike">
                        <a:solidFill>
                          <a:srgbClr val="000000"/>
                        </a:solidFill>
                        <a:effectLst/>
                        <a:latin typeface="Times New Roman" panose="02020603050405020304" pitchFamily="18" charset="0"/>
                      </a:endParaRPr>
                    </a:p>
                  </a:txBody>
                  <a:tcPr marL="9525" marR="9525" marT="9525" marB="0" anchor="ctr">
                    <a:lnL>
                      <a:noFill/>
                    </a:lnL>
                    <a:lnR>
                      <a:noFill/>
                    </a:lnR>
                    <a:lnT>
                      <a:noFill/>
                    </a:lnT>
                    <a:lnB>
                      <a:noFill/>
                    </a:lnB>
                  </a:tcPr>
                </a:tc>
                <a:tc>
                  <a:txBody>
                    <a:bodyPr/>
                    <a:lstStyle/>
                    <a:p>
                      <a:pPr marL="0" algn="l" defTabSz="914400" rtl="0" eaLnBrk="1" fontAlgn="ctr" latinLnBrk="0" hangingPunct="1"/>
                      <a:endParaRPr lang="it-IT" sz="1000" b="0" kern="1200">
                        <a:solidFill>
                          <a:srgbClr val="00498B"/>
                        </a:solidFill>
                        <a:latin typeface="Raleway" panose="020B0503030101060003" pitchFamily="34" charset="77"/>
                        <a:ea typeface="+mn-ea"/>
                        <a:cs typeface="+mn-cs"/>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endParaRPr lang="it-IT" sz="1000" b="0" kern="1200">
                        <a:solidFill>
                          <a:srgbClr val="00498B"/>
                        </a:solidFill>
                        <a:latin typeface="Raleway" panose="020B0503030101060003" pitchFamily="34" charset="77"/>
                        <a:ea typeface="+mn-ea"/>
                        <a:cs typeface="+mn-cs"/>
                      </a:endParaRPr>
                    </a:p>
                  </a:txBody>
                  <a:tcPr marL="9525" marR="9525" marT="9525" marB="0" anchor="b">
                    <a:lnL>
                      <a:noFill/>
                    </a:lnL>
                    <a:lnR>
                      <a:noFill/>
                    </a:lnR>
                    <a:lnT>
                      <a:noFill/>
                    </a:lnT>
                    <a:lnB>
                      <a:noFill/>
                    </a:lnB>
                  </a:tcPr>
                </a:tc>
                <a:tc>
                  <a:txBody>
                    <a:bodyPr/>
                    <a:lstStyle/>
                    <a:p>
                      <a:pPr marL="0" algn="l" defTabSz="914400" rtl="0" eaLnBrk="1" fontAlgn="ctr" latinLnBrk="0" hangingPunct="1"/>
                      <a:endParaRPr lang="it-IT" sz="1000" b="0" kern="1200">
                        <a:solidFill>
                          <a:srgbClr val="00498B"/>
                        </a:solidFill>
                        <a:latin typeface="Raleway" panose="020B0503030101060003" pitchFamily="34" charset="77"/>
                        <a:ea typeface="+mn-ea"/>
                        <a:cs typeface="+mn-cs"/>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5390145"/>
                  </a:ext>
                </a:extLst>
              </a:tr>
              <a:tr h="224187">
                <a:tc>
                  <a:txBody>
                    <a:bodyPr/>
                    <a:lstStyle/>
                    <a:p>
                      <a:pPr marL="0" algn="l" defTabSz="914400" rtl="0" eaLnBrk="1" fontAlgn="ctr" latinLnBrk="0" hangingPunct="1"/>
                      <a:r>
                        <a:rPr lang="it-IT" sz="1000" b="0" kern="1200">
                          <a:solidFill>
                            <a:srgbClr val="00498B"/>
                          </a:solidFill>
                          <a:latin typeface="Raleway" panose="020B0503030101060003" pitchFamily="34" charset="77"/>
                          <a:ea typeface="+mn-ea"/>
                          <a:cs typeface="+mn-cs"/>
                        </a:rPr>
                        <a:t>Num. Coordinatori Inf.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it-IT" sz="1000" b="0" kern="1200">
                          <a:solidFill>
                            <a:srgbClr val="00498B"/>
                          </a:solidFill>
                          <a:latin typeface="Raleway" panose="020B0503030101060003" pitchFamily="34" charset="77"/>
                          <a:ea typeface="+mn-ea"/>
                          <a:cs typeface="+mn-cs"/>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l" defTabSz="914400" rtl="0" eaLnBrk="1" fontAlgn="ctr" latinLnBrk="0" hangingPunct="1"/>
                      <a:r>
                        <a:rPr lang="it-IT" sz="1000" b="0" kern="1200">
                          <a:solidFill>
                            <a:srgbClr val="00498B"/>
                          </a:solidFill>
                          <a:latin typeface="Raleway" panose="020B0503030101060003" pitchFamily="34" charset="77"/>
                          <a:ea typeface="+mn-ea"/>
                          <a:cs typeface="+mn-cs"/>
                        </a:rPr>
                        <a:t>Num. Coordinatori Inf.</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endParaRPr lang="it-IT" sz="1000" b="0" kern="1200">
                        <a:solidFill>
                          <a:srgbClr val="00498B"/>
                        </a:solidFill>
                        <a:latin typeface="Raleway" panose="020B0503030101060003" pitchFamily="34" charset="77"/>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ctr" latinLnBrk="0" hangingPunct="1"/>
                      <a:r>
                        <a:rPr lang="it-IT" sz="1000" b="0" kern="1200">
                          <a:solidFill>
                            <a:srgbClr val="00498B"/>
                          </a:solidFill>
                          <a:latin typeface="Raleway" panose="020B0503030101060003" pitchFamily="34" charset="77"/>
                          <a:ea typeface="+mn-ea"/>
                          <a:cs typeface="+mn-cs"/>
                        </a:rPr>
                        <a:t>600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117675"/>
                  </a:ext>
                </a:extLst>
              </a:tr>
              <a:tr h="224187">
                <a:tc>
                  <a:txBody>
                    <a:bodyPr/>
                    <a:lstStyle/>
                    <a:p>
                      <a:pPr marL="0" algn="l" defTabSz="914400" rtl="0" eaLnBrk="1" fontAlgn="ctr" latinLnBrk="0" hangingPunct="1"/>
                      <a:r>
                        <a:rPr lang="it-IT" sz="1000" b="0" kern="1200">
                          <a:solidFill>
                            <a:srgbClr val="00498B"/>
                          </a:solidFill>
                          <a:latin typeface="Raleway" panose="020B0503030101060003" pitchFamily="34" charset="77"/>
                          <a:ea typeface="+mn-ea"/>
                          <a:cs typeface="+mn-cs"/>
                        </a:rPr>
                        <a:t>Num. Infermieri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it-IT" sz="1000" b="0" kern="1200">
                          <a:solidFill>
                            <a:srgbClr val="00498B"/>
                          </a:solidFill>
                          <a:latin typeface="Raleway" panose="020B0503030101060003" pitchFamily="34" charset="77"/>
                          <a:ea typeface="+mn-ea"/>
                          <a:cs typeface="+mn-cs"/>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l" defTabSz="914400" rtl="0" eaLnBrk="1" fontAlgn="ctr" latinLnBrk="0" hangingPunct="1"/>
                      <a:r>
                        <a:rPr lang="it-IT" sz="1000" b="0" kern="1200">
                          <a:solidFill>
                            <a:srgbClr val="00498B"/>
                          </a:solidFill>
                          <a:latin typeface="Raleway" panose="020B0503030101060003" pitchFamily="34" charset="77"/>
                          <a:ea typeface="+mn-ea"/>
                          <a:cs typeface="+mn-cs"/>
                        </a:rPr>
                        <a:t>Num. Infermieri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endParaRPr lang="it-IT" sz="1000" b="0" kern="1200">
                        <a:solidFill>
                          <a:srgbClr val="00498B"/>
                        </a:solidFill>
                        <a:latin typeface="Raleway" panose="020B0503030101060003" pitchFamily="34" charset="77"/>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ctr" latinLnBrk="0" hangingPunct="1"/>
                      <a:r>
                        <a:rPr lang="it-IT" sz="1000" b="0" kern="1200">
                          <a:solidFill>
                            <a:srgbClr val="00498B"/>
                          </a:solidFill>
                          <a:latin typeface="Raleway" panose="020B0503030101060003" pitchFamily="34" charset="77"/>
                          <a:ea typeface="+mn-ea"/>
                          <a:cs typeface="+mn-cs"/>
                        </a:rPr>
                        <a:t>3.000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190658"/>
                  </a:ext>
                </a:extLst>
              </a:tr>
              <a:tr h="235396">
                <a:tc>
                  <a:txBody>
                    <a:bodyPr/>
                    <a:lstStyle/>
                    <a:p>
                      <a:pPr marL="0" algn="l" defTabSz="914400" rtl="0" eaLnBrk="1" fontAlgn="ctr" latinLnBrk="0" hangingPunct="1"/>
                      <a:r>
                        <a:rPr lang="it-IT" sz="1000" b="0" kern="1200">
                          <a:solidFill>
                            <a:srgbClr val="00498B"/>
                          </a:solidFill>
                          <a:latin typeface="Raleway" panose="020B0503030101060003" pitchFamily="34" charset="77"/>
                          <a:ea typeface="+mn-ea"/>
                          <a:cs typeface="+mn-cs"/>
                        </a:rPr>
                        <a:t>Num. Personale di supporto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it-IT" sz="1000" b="0" kern="1200">
                          <a:solidFill>
                            <a:srgbClr val="00498B"/>
                          </a:solidFill>
                          <a:latin typeface="Raleway" panose="020B0503030101060003" pitchFamily="34" charset="77"/>
                          <a:ea typeface="+mn-ea"/>
                          <a:cs typeface="+mn-cs"/>
                        </a:rPr>
                        <a:t>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1100" b="0" i="0" u="none" strike="noStrike">
                        <a:solidFill>
                          <a:srgbClr val="000000"/>
                        </a:solidFill>
                        <a:effectLst/>
                        <a:latin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l" defTabSz="914400" rtl="0" eaLnBrk="1" fontAlgn="ctr" latinLnBrk="0" hangingPunct="1"/>
                      <a:r>
                        <a:rPr lang="it-IT" sz="1000" b="0" kern="1200">
                          <a:solidFill>
                            <a:srgbClr val="00498B"/>
                          </a:solidFill>
                          <a:latin typeface="Raleway" panose="020B0503030101060003" pitchFamily="34" charset="77"/>
                          <a:ea typeface="+mn-ea"/>
                          <a:cs typeface="+mn-cs"/>
                        </a:rPr>
                        <a:t>Num. Personale di supporto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914400" rtl="0" eaLnBrk="1" fontAlgn="ctr" latinLnBrk="0" hangingPunct="1"/>
                      <a:endParaRPr lang="it-IT" sz="1000" b="0" kern="1200">
                        <a:solidFill>
                          <a:srgbClr val="00498B"/>
                        </a:solidFill>
                        <a:latin typeface="Raleway" panose="020B0503030101060003" pitchFamily="34" charset="77"/>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algn="ctr" defTabSz="914400" rtl="0" eaLnBrk="1" fontAlgn="ctr" latinLnBrk="0" hangingPunct="1"/>
                      <a:r>
                        <a:rPr lang="it-IT" sz="1000" b="0" kern="1200">
                          <a:solidFill>
                            <a:srgbClr val="00498B"/>
                          </a:solidFill>
                          <a:latin typeface="Raleway" panose="020B0503030101060003" pitchFamily="34" charset="77"/>
                          <a:ea typeface="+mn-ea"/>
                          <a:cs typeface="+mn-cs"/>
                        </a:rPr>
                        <a:t>1.200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739094"/>
                  </a:ext>
                </a:extLst>
              </a:tr>
            </a:tbl>
          </a:graphicData>
        </a:graphic>
      </p:graphicFrame>
      <p:sp>
        <p:nvSpPr>
          <p:cNvPr id="4" name="CasellaDiTesto 3">
            <a:extLst>
              <a:ext uri="{FF2B5EF4-FFF2-40B4-BE49-F238E27FC236}">
                <a16:creationId xmlns:a16="http://schemas.microsoft.com/office/drawing/2014/main" id="{80FC9915-2380-3A50-95C5-17F788279A90}"/>
              </a:ext>
            </a:extLst>
          </p:cNvPr>
          <p:cNvSpPr txBox="1"/>
          <p:nvPr/>
        </p:nvSpPr>
        <p:spPr>
          <a:xfrm>
            <a:off x="6513533" y="5613297"/>
            <a:ext cx="4699247" cy="230832"/>
          </a:xfrm>
          <a:prstGeom prst="rect">
            <a:avLst/>
          </a:prstGeom>
          <a:noFill/>
        </p:spPr>
        <p:txBody>
          <a:bodyPr wrap="square" rtlCol="0">
            <a:spAutoFit/>
          </a:bodyPr>
          <a:lstStyle/>
          <a:p>
            <a:r>
              <a:rPr lang="it-IT" sz="900">
                <a:latin typeface="Raleway" panose="020B0503030101060003" pitchFamily="34" charset="77"/>
              </a:rPr>
              <a:t>*Strutture realizzate con i finanziamenti del Piano Nazionale di Ripresa e Resilienza</a:t>
            </a:r>
          </a:p>
        </p:txBody>
      </p:sp>
      <p:sp>
        <p:nvSpPr>
          <p:cNvPr id="5" name="Title 1">
            <a:extLst>
              <a:ext uri="{FF2B5EF4-FFF2-40B4-BE49-F238E27FC236}">
                <a16:creationId xmlns:a16="http://schemas.microsoft.com/office/drawing/2014/main" id="{A768FD8A-BAB6-2B77-F9CF-B9890FCC7131}"/>
              </a:ext>
            </a:extLst>
          </p:cNvPr>
          <p:cNvSpPr txBox="1">
            <a:spLocks/>
          </p:cNvSpPr>
          <p:nvPr/>
        </p:nvSpPr>
        <p:spPr>
          <a:xfrm>
            <a:off x="483097" y="1327810"/>
            <a:ext cx="2205464" cy="879289"/>
          </a:xfrm>
          <a:prstGeom prst="rect">
            <a:avLst/>
          </a:prstGeom>
        </p:spPr>
        <p:txBody>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it-IT" sz="3200" b="1">
                <a:solidFill>
                  <a:srgbClr val="00488C"/>
                </a:solidFill>
                <a:latin typeface="Oswald" pitchFamily="2" charset="77"/>
              </a:rPr>
              <a:t>Fabbisogno di personale per l’attuazione della Riforma – Centrali Operative Territoriali</a:t>
            </a:r>
          </a:p>
        </p:txBody>
      </p:sp>
      <p:pic>
        <p:nvPicPr>
          <p:cNvPr id="6" name="Picture 2">
            <a:extLst>
              <a:ext uri="{FF2B5EF4-FFF2-40B4-BE49-F238E27FC236}">
                <a16:creationId xmlns:a16="http://schemas.microsoft.com/office/drawing/2014/main" id="{A824595D-F273-7E66-C301-8AF5EBA3B2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055"/>
          <a:stretch/>
        </p:blipFill>
        <p:spPr bwMode="auto">
          <a:xfrm>
            <a:off x="10408160" y="6239175"/>
            <a:ext cx="1609241" cy="429792"/>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580B2A97-AABB-1F08-359D-498ED3843444}"/>
              </a:ext>
            </a:extLst>
          </p:cNvPr>
          <p:cNvPicPr>
            <a:picLocks noChangeAspect="1"/>
          </p:cNvPicPr>
          <p:nvPr/>
        </p:nvPicPr>
        <p:blipFill rotWithShape="1">
          <a:blip r:embed="rId3"/>
          <a:srcRect t="28685"/>
          <a:stretch/>
        </p:blipFill>
        <p:spPr>
          <a:xfrm>
            <a:off x="8482972" y="156318"/>
            <a:ext cx="3709028" cy="354556"/>
          </a:xfrm>
          <a:prstGeom prst="rect">
            <a:avLst/>
          </a:prstGeom>
        </p:spPr>
      </p:pic>
      <p:sp>
        <p:nvSpPr>
          <p:cNvPr id="9" name="Segnaposto numero diapositiva 1">
            <a:extLst>
              <a:ext uri="{FF2B5EF4-FFF2-40B4-BE49-F238E27FC236}">
                <a16:creationId xmlns:a16="http://schemas.microsoft.com/office/drawing/2014/main" id="{7B9B1F62-338A-D175-560B-4EC009CABDD7}"/>
              </a:ext>
            </a:extLst>
          </p:cNvPr>
          <p:cNvSpPr txBox="1">
            <a:spLocks/>
          </p:cNvSpPr>
          <p:nvPr/>
        </p:nvSpPr>
        <p:spPr>
          <a:xfrm>
            <a:off x="9274201" y="6028639"/>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865997-19B5-4C20-A934-DE30A6C7B924}" type="slidenum">
              <a:rPr lang="it-IT" sz="1200" smtClean="0">
                <a:solidFill>
                  <a:schemeClr val="bg2">
                    <a:lumMod val="50000"/>
                  </a:schemeClr>
                </a:solidFill>
              </a:rPr>
              <a:pPr algn="r"/>
              <a:t>10</a:t>
            </a:fld>
            <a:endParaRPr lang="it-IT" sz="1200">
              <a:solidFill>
                <a:schemeClr val="bg2">
                  <a:lumMod val="50000"/>
                </a:schemeClr>
              </a:solidFill>
            </a:endParaRPr>
          </a:p>
        </p:txBody>
      </p:sp>
      <p:pic>
        <p:nvPicPr>
          <p:cNvPr id="10" name="Immagine 9">
            <a:extLst>
              <a:ext uri="{FF2B5EF4-FFF2-40B4-BE49-F238E27FC236}">
                <a16:creationId xmlns:a16="http://schemas.microsoft.com/office/drawing/2014/main" id="{ED5DE5C7-7248-758B-9020-14488DF0017C}"/>
              </a:ext>
            </a:extLst>
          </p:cNvPr>
          <p:cNvPicPr>
            <a:picLocks noChangeAspect="1"/>
          </p:cNvPicPr>
          <p:nvPr/>
        </p:nvPicPr>
        <p:blipFill rotWithShape="1">
          <a:blip r:embed="rId4"/>
          <a:srcRect l="15291" r="16661"/>
          <a:stretch/>
        </p:blipFill>
        <p:spPr>
          <a:xfrm>
            <a:off x="127749" y="93132"/>
            <a:ext cx="568538" cy="835485"/>
          </a:xfrm>
          <a:prstGeom prst="rect">
            <a:avLst/>
          </a:prstGeom>
        </p:spPr>
      </p:pic>
      <p:pic>
        <p:nvPicPr>
          <p:cNvPr id="11" name="Picture 2" descr="Anci - Home | Facebook">
            <a:extLst>
              <a:ext uri="{FF2B5EF4-FFF2-40B4-BE49-F238E27FC236}">
                <a16:creationId xmlns:a16="http://schemas.microsoft.com/office/drawing/2014/main" id="{1E9277D8-A3FA-44DC-FA62-AA50F0ACB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100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2A2CBD5-6EF1-4F20-9CAF-D30F6353169B}"/>
              </a:ext>
            </a:extLst>
          </p:cNvPr>
          <p:cNvPicPr>
            <a:picLocks noChangeAspect="1"/>
          </p:cNvPicPr>
          <p:nvPr/>
        </p:nvPicPr>
        <p:blipFill rotWithShape="1">
          <a:blip r:embed="rId2">
            <a:extLst>
              <a:ext uri="{28A0092B-C50C-407E-A947-70E740481C1C}">
                <a14:useLocalDpi xmlns:a14="http://schemas.microsoft.com/office/drawing/2010/main" val="0"/>
              </a:ext>
            </a:extLst>
          </a:blip>
          <a:srcRect t="2560" b="4804"/>
          <a:stretch/>
        </p:blipFill>
        <p:spPr>
          <a:xfrm>
            <a:off x="2262478" y="761301"/>
            <a:ext cx="7667044" cy="6167218"/>
          </a:xfrm>
          <a:prstGeom prst="rect">
            <a:avLst/>
          </a:prstGeom>
        </p:spPr>
      </p:pic>
      <p:grpSp>
        <p:nvGrpSpPr>
          <p:cNvPr id="4" name="Gruppo 3">
            <a:extLst>
              <a:ext uri="{FF2B5EF4-FFF2-40B4-BE49-F238E27FC236}">
                <a16:creationId xmlns:a16="http://schemas.microsoft.com/office/drawing/2014/main" id="{223972B6-F816-403D-A3A0-4656973938EA}"/>
              </a:ext>
            </a:extLst>
          </p:cNvPr>
          <p:cNvGrpSpPr/>
          <p:nvPr/>
        </p:nvGrpSpPr>
        <p:grpSpPr>
          <a:xfrm>
            <a:off x="0" y="0"/>
            <a:ext cx="12192000" cy="695135"/>
            <a:chOff x="0" y="0"/>
            <a:chExt cx="12192000" cy="695135"/>
          </a:xfrm>
        </p:grpSpPr>
        <p:sp>
          <p:nvSpPr>
            <p:cNvPr id="5" name="Rettangolo 4">
              <a:extLst>
                <a:ext uri="{FF2B5EF4-FFF2-40B4-BE49-F238E27FC236}">
                  <a16:creationId xmlns:a16="http://schemas.microsoft.com/office/drawing/2014/main" id="{A161A1C3-2854-4171-B0AA-6F6633F28656}"/>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34E754CA-5666-49F1-9A27-5B48FD8A7D86}"/>
                </a:ext>
              </a:extLst>
            </p:cNvPr>
            <p:cNvPicPr>
              <a:picLocks noChangeAspect="1"/>
            </p:cNvPicPr>
            <p:nvPr/>
          </p:nvPicPr>
          <p:blipFill>
            <a:blip r:embed="rId3"/>
            <a:stretch>
              <a:fillRect/>
            </a:stretch>
          </p:blipFill>
          <p:spPr>
            <a:xfrm>
              <a:off x="10366743" y="1"/>
              <a:ext cx="1740189" cy="687405"/>
            </a:xfrm>
            <a:prstGeom prst="rect">
              <a:avLst/>
            </a:prstGeom>
          </p:spPr>
        </p:pic>
        <p:pic>
          <p:nvPicPr>
            <p:cNvPr id="7" name="Picture 2" descr="Portale Covid-19">
              <a:extLst>
                <a:ext uri="{FF2B5EF4-FFF2-40B4-BE49-F238E27FC236}">
                  <a16:creationId xmlns:a16="http://schemas.microsoft.com/office/drawing/2014/main" id="{6606C10D-2047-49E9-B76F-FA01406A5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034" y="66166"/>
              <a:ext cx="1617958" cy="5393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ostenere la sfida alla cronicità con il supporto dell'ICT">
              <a:extLst>
                <a:ext uri="{FF2B5EF4-FFF2-40B4-BE49-F238E27FC236}">
                  <a16:creationId xmlns:a16="http://schemas.microsoft.com/office/drawing/2014/main" id="{3CEE33D6-9D63-4DB3-84F6-39532CABF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30" y="97432"/>
              <a:ext cx="1617958" cy="47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736237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6A0EE9A4-DAD6-45C6-98C3-A0317DA58970}"/>
              </a:ext>
            </a:extLst>
          </p:cNvPr>
          <p:cNvSpPr txBox="1"/>
          <p:nvPr/>
        </p:nvSpPr>
        <p:spPr>
          <a:xfrm>
            <a:off x="951100" y="730198"/>
            <a:ext cx="6681581" cy="550279"/>
          </a:xfrm>
          <a:prstGeom prst="rect">
            <a:avLst/>
          </a:prstGeom>
          <a:noFill/>
        </p:spPr>
        <p:txBody>
          <a:bodyPr wrap="square">
            <a:spAutoFit/>
          </a:bodyPr>
          <a:lstStyle/>
          <a:p>
            <a:pPr marL="0" marR="0" lvl="0" indent="0" algn="l" defTabSz="407571" rtl="0" eaLnBrk="1" fontAlgn="base" latinLnBrk="0" hangingPunct="1">
              <a:lnSpc>
                <a:spcPct val="93000"/>
              </a:lnSpc>
              <a:spcBef>
                <a:spcPct val="0"/>
              </a:spcBef>
              <a:spcAft>
                <a:spcPct val="0"/>
              </a:spcAft>
              <a:buClr>
                <a:srgbClr val="000000"/>
              </a:buClr>
              <a:buSzPct val="100000"/>
              <a:buFont typeface="Times New Roman" pitchFamily="16" charset="0"/>
              <a:buNone/>
              <a:tabLst/>
              <a:defRPr/>
            </a:pPr>
            <a:r>
              <a:rPr lang="it-IT" sz="3200"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La Continuità Assistenziale</a:t>
            </a:r>
          </a:p>
        </p:txBody>
      </p:sp>
      <p:pic>
        <p:nvPicPr>
          <p:cNvPr id="9" name="Picture 3">
            <a:extLst>
              <a:ext uri="{FF2B5EF4-FFF2-40B4-BE49-F238E27FC236}">
                <a16:creationId xmlns:a16="http://schemas.microsoft.com/office/drawing/2014/main" id="{C5DDE019-52CA-43B0-AC9C-84A3FEFB79A6}"/>
              </a:ext>
            </a:extLst>
          </p:cNvPr>
          <p:cNvPicPr/>
          <p:nvPr/>
        </p:nvPicPr>
        <p:blipFill>
          <a:blip r:embed="rId2"/>
          <a:stretch>
            <a:fillRect/>
          </a:stretch>
        </p:blipFill>
        <p:spPr>
          <a:xfrm>
            <a:off x="0" y="1315540"/>
            <a:ext cx="6990347" cy="3497092"/>
          </a:xfrm>
          <a:prstGeom prst="rect">
            <a:avLst/>
          </a:prstGeom>
          <a:ln>
            <a:solidFill>
              <a:schemeClr val="tx1"/>
            </a:solidFill>
          </a:ln>
        </p:spPr>
      </p:pic>
      <p:sp>
        <p:nvSpPr>
          <p:cNvPr id="13" name="CasellaDiTesto 12">
            <a:extLst>
              <a:ext uri="{FF2B5EF4-FFF2-40B4-BE49-F238E27FC236}">
                <a16:creationId xmlns:a16="http://schemas.microsoft.com/office/drawing/2014/main" id="{2259A558-A73F-4F1C-B728-2A193EA1615D}"/>
              </a:ext>
            </a:extLst>
          </p:cNvPr>
          <p:cNvSpPr txBox="1"/>
          <p:nvPr/>
        </p:nvSpPr>
        <p:spPr>
          <a:xfrm>
            <a:off x="9833942" y="6596390"/>
            <a:ext cx="2358058" cy="261610"/>
          </a:xfrm>
          <a:prstGeom prst="rect">
            <a:avLst/>
          </a:prstGeom>
          <a:noFill/>
        </p:spPr>
        <p:txBody>
          <a:bodyPr wrap="square">
            <a:spAutoFit/>
          </a:bodyPr>
          <a:lstStyle/>
          <a:p>
            <a:r>
              <a:rPr lang="it-IT" sz="1100">
                <a:latin typeface="Arial Narrow" panose="020B0604020202020204" pitchFamily="34" charset="0"/>
              </a:rPr>
              <a:t>Fonte dati: annuario statistico 2017-2018</a:t>
            </a:r>
          </a:p>
        </p:txBody>
      </p:sp>
      <p:pic>
        <p:nvPicPr>
          <p:cNvPr id="3" name="Immagine 2">
            <a:extLst>
              <a:ext uri="{FF2B5EF4-FFF2-40B4-BE49-F238E27FC236}">
                <a16:creationId xmlns:a16="http://schemas.microsoft.com/office/drawing/2014/main" id="{B9429B19-0C78-4917-B676-4010F94C39C6}"/>
              </a:ext>
            </a:extLst>
          </p:cNvPr>
          <p:cNvPicPr>
            <a:picLocks noChangeAspect="1"/>
          </p:cNvPicPr>
          <p:nvPr/>
        </p:nvPicPr>
        <p:blipFill>
          <a:blip r:embed="rId3"/>
          <a:stretch>
            <a:fillRect/>
          </a:stretch>
        </p:blipFill>
        <p:spPr>
          <a:xfrm>
            <a:off x="7069707" y="1315283"/>
            <a:ext cx="5044672" cy="4904542"/>
          </a:xfrm>
          <a:prstGeom prst="rect">
            <a:avLst/>
          </a:prstGeom>
          <a:solidFill>
            <a:schemeClr val="bg1"/>
          </a:solidFill>
        </p:spPr>
      </p:pic>
      <p:sp>
        <p:nvSpPr>
          <p:cNvPr id="11" name="Titolo 1">
            <a:extLst>
              <a:ext uri="{FF2B5EF4-FFF2-40B4-BE49-F238E27FC236}">
                <a16:creationId xmlns:a16="http://schemas.microsoft.com/office/drawing/2014/main" id="{7D04AB72-E2C8-489C-A993-DFFF47398212}"/>
              </a:ext>
            </a:extLst>
          </p:cNvPr>
          <p:cNvSpPr txBox="1">
            <a:spLocks/>
          </p:cNvSpPr>
          <p:nvPr/>
        </p:nvSpPr>
        <p:spPr>
          <a:xfrm>
            <a:off x="9478180" y="298932"/>
            <a:ext cx="2618570" cy="569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2000" b="1">
              <a:latin typeface="+mn-lt"/>
            </a:endParaRPr>
          </a:p>
        </p:txBody>
      </p:sp>
      <p:grpSp>
        <p:nvGrpSpPr>
          <p:cNvPr id="10" name="Gruppo 9">
            <a:extLst>
              <a:ext uri="{FF2B5EF4-FFF2-40B4-BE49-F238E27FC236}">
                <a16:creationId xmlns:a16="http://schemas.microsoft.com/office/drawing/2014/main" id="{1DE12546-7B41-401E-8642-CA4C31E38260}"/>
              </a:ext>
            </a:extLst>
          </p:cNvPr>
          <p:cNvGrpSpPr/>
          <p:nvPr/>
        </p:nvGrpSpPr>
        <p:grpSpPr>
          <a:xfrm>
            <a:off x="0" y="0"/>
            <a:ext cx="12192000" cy="695135"/>
            <a:chOff x="0" y="0"/>
            <a:chExt cx="12192000" cy="695135"/>
          </a:xfrm>
        </p:grpSpPr>
        <p:sp>
          <p:nvSpPr>
            <p:cNvPr id="12" name="Rettangolo 11">
              <a:extLst>
                <a:ext uri="{FF2B5EF4-FFF2-40B4-BE49-F238E27FC236}">
                  <a16:creationId xmlns:a16="http://schemas.microsoft.com/office/drawing/2014/main" id="{E486E473-C82D-465A-A835-25A72BEAB072}"/>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18EB2AE0-359B-46B0-9DA9-E97F2A331BD0}"/>
                </a:ext>
              </a:extLst>
            </p:cNvPr>
            <p:cNvPicPr>
              <a:picLocks noChangeAspect="1"/>
            </p:cNvPicPr>
            <p:nvPr/>
          </p:nvPicPr>
          <p:blipFill>
            <a:blip r:embed="rId4"/>
            <a:stretch>
              <a:fillRect/>
            </a:stretch>
          </p:blipFill>
          <p:spPr>
            <a:xfrm>
              <a:off x="10366743" y="1"/>
              <a:ext cx="1740189" cy="687405"/>
            </a:xfrm>
            <a:prstGeom prst="rect">
              <a:avLst/>
            </a:prstGeom>
          </p:spPr>
        </p:pic>
        <p:pic>
          <p:nvPicPr>
            <p:cNvPr id="15" name="Picture 2" descr="Portale Covid-19">
              <a:extLst>
                <a:ext uri="{FF2B5EF4-FFF2-40B4-BE49-F238E27FC236}">
                  <a16:creationId xmlns:a16="http://schemas.microsoft.com/office/drawing/2014/main" id="{8BA8FF3F-3769-463B-99F4-D98FEEF89B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3034" y="66166"/>
              <a:ext cx="1617958" cy="5393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ostenere la sfida alla cronicità con il supporto dell'ICT">
              <a:extLst>
                <a:ext uri="{FF2B5EF4-FFF2-40B4-BE49-F238E27FC236}">
                  <a16:creationId xmlns:a16="http://schemas.microsoft.com/office/drawing/2014/main" id="{85411285-567B-461C-8A8B-19CCA6501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730" y="97432"/>
              <a:ext cx="1617958" cy="47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762722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971550" y="671651"/>
            <a:ext cx="10039251" cy="6186349"/>
          </a:xfrm>
          <a:prstGeom prst="rect">
            <a:avLst/>
          </a:prstGeom>
          <a:noFill/>
          <a:ln w="9525">
            <a:noFill/>
            <a:miter lim="800000"/>
            <a:headEnd/>
            <a:tailEnd/>
          </a:ln>
          <a:effectLst/>
        </p:spPr>
      </p:pic>
      <p:sp>
        <p:nvSpPr>
          <p:cNvPr id="5" name="CasellaDiTesto 4"/>
          <p:cNvSpPr txBox="1"/>
          <p:nvPr/>
        </p:nvSpPr>
        <p:spPr>
          <a:xfrm>
            <a:off x="6096000" y="882703"/>
            <a:ext cx="5588811"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3200" b="1" dirty="0"/>
              <a:t>Codici Rossi ……..  Elisoccorso ? </a:t>
            </a:r>
          </a:p>
        </p:txBody>
      </p:sp>
      <p:grpSp>
        <p:nvGrpSpPr>
          <p:cNvPr id="4" name="Gruppo 3">
            <a:extLst>
              <a:ext uri="{FF2B5EF4-FFF2-40B4-BE49-F238E27FC236}">
                <a16:creationId xmlns:a16="http://schemas.microsoft.com/office/drawing/2014/main" id="{3F069FAA-4327-49D5-A826-59806193EA78}"/>
              </a:ext>
            </a:extLst>
          </p:cNvPr>
          <p:cNvGrpSpPr/>
          <p:nvPr/>
        </p:nvGrpSpPr>
        <p:grpSpPr>
          <a:xfrm>
            <a:off x="0" y="0"/>
            <a:ext cx="12192000" cy="695135"/>
            <a:chOff x="0" y="0"/>
            <a:chExt cx="12192000" cy="695135"/>
          </a:xfrm>
        </p:grpSpPr>
        <p:sp>
          <p:nvSpPr>
            <p:cNvPr id="6" name="Rettangolo 5">
              <a:extLst>
                <a:ext uri="{FF2B5EF4-FFF2-40B4-BE49-F238E27FC236}">
                  <a16:creationId xmlns:a16="http://schemas.microsoft.com/office/drawing/2014/main" id="{57D3BBA7-3DF1-4541-BF3F-5F35BD3DD687}"/>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8D2DF026-FCE9-4E2F-B380-88FD68ECD683}"/>
                </a:ext>
              </a:extLst>
            </p:cNvPr>
            <p:cNvPicPr>
              <a:picLocks noChangeAspect="1"/>
            </p:cNvPicPr>
            <p:nvPr/>
          </p:nvPicPr>
          <p:blipFill>
            <a:blip r:embed="rId3"/>
            <a:stretch>
              <a:fillRect/>
            </a:stretch>
          </p:blipFill>
          <p:spPr>
            <a:xfrm>
              <a:off x="10366743" y="1"/>
              <a:ext cx="1740189" cy="687405"/>
            </a:xfrm>
            <a:prstGeom prst="rect">
              <a:avLst/>
            </a:prstGeom>
          </p:spPr>
        </p:pic>
        <p:pic>
          <p:nvPicPr>
            <p:cNvPr id="8" name="Picture 2" descr="Portale Covid-19">
              <a:extLst>
                <a:ext uri="{FF2B5EF4-FFF2-40B4-BE49-F238E27FC236}">
                  <a16:creationId xmlns:a16="http://schemas.microsoft.com/office/drawing/2014/main" id="{6E908BA1-81C0-4903-9EE0-00F86C7B0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034" y="66166"/>
              <a:ext cx="1617958" cy="5393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ostenere la sfida alla cronicità con il supporto dell'ICT">
              <a:extLst>
                <a:ext uri="{FF2B5EF4-FFF2-40B4-BE49-F238E27FC236}">
                  <a16:creationId xmlns:a16="http://schemas.microsoft.com/office/drawing/2014/main" id="{317BC499-CC59-4AB6-BB0A-148AC859B5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30" y="97432"/>
              <a:ext cx="1617958" cy="47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83601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2E6E988B-85C1-4764-AA17-6FE074025940}"/>
              </a:ext>
            </a:extLst>
          </p:cNvPr>
          <p:cNvGrpSpPr/>
          <p:nvPr/>
        </p:nvGrpSpPr>
        <p:grpSpPr>
          <a:xfrm>
            <a:off x="0" y="0"/>
            <a:ext cx="12192000" cy="695135"/>
            <a:chOff x="0" y="0"/>
            <a:chExt cx="12192000" cy="695135"/>
          </a:xfrm>
        </p:grpSpPr>
        <p:sp>
          <p:nvSpPr>
            <p:cNvPr id="9" name="Rettangolo 8">
              <a:extLst>
                <a:ext uri="{FF2B5EF4-FFF2-40B4-BE49-F238E27FC236}">
                  <a16:creationId xmlns:a16="http://schemas.microsoft.com/office/drawing/2014/main" id="{651D30B9-A98E-490F-860B-DDA38CEB30EE}"/>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BDD687C3-E297-45A5-BEEC-270CA22A40D9}"/>
                </a:ext>
              </a:extLst>
            </p:cNvPr>
            <p:cNvPicPr>
              <a:picLocks noChangeAspect="1"/>
            </p:cNvPicPr>
            <p:nvPr/>
          </p:nvPicPr>
          <p:blipFill>
            <a:blip r:embed="rId2"/>
            <a:stretch>
              <a:fillRect/>
            </a:stretch>
          </p:blipFill>
          <p:spPr>
            <a:xfrm>
              <a:off x="10366743" y="1"/>
              <a:ext cx="1740189" cy="687405"/>
            </a:xfrm>
            <a:prstGeom prst="rect">
              <a:avLst/>
            </a:prstGeom>
          </p:spPr>
        </p:pic>
        <p:pic>
          <p:nvPicPr>
            <p:cNvPr id="11" name="Picture 2" descr="Portale Covid-19">
              <a:extLst>
                <a:ext uri="{FF2B5EF4-FFF2-40B4-BE49-F238E27FC236}">
                  <a16:creationId xmlns:a16="http://schemas.microsoft.com/office/drawing/2014/main" id="{A18CCFAE-CFEF-4FE7-AA68-13B267F45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034" y="66166"/>
              <a:ext cx="1617958" cy="5393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ostenere la sfida alla cronicità con il supporto dell'ICT">
              <a:extLst>
                <a:ext uri="{FF2B5EF4-FFF2-40B4-BE49-F238E27FC236}">
                  <a16:creationId xmlns:a16="http://schemas.microsoft.com/office/drawing/2014/main" id="{0EE4FF30-AC41-42A7-AD84-1FE4F4CEC6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30" y="97432"/>
              <a:ext cx="1617958" cy="47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3" name="Immagine 2">
            <a:extLst>
              <a:ext uri="{FF2B5EF4-FFF2-40B4-BE49-F238E27FC236}">
                <a16:creationId xmlns:a16="http://schemas.microsoft.com/office/drawing/2014/main" id="{B34B2768-9995-44FB-AF75-35B2F2A84FAD}"/>
              </a:ext>
            </a:extLst>
          </p:cNvPr>
          <p:cNvPicPr>
            <a:picLocks noChangeAspect="1"/>
          </p:cNvPicPr>
          <p:nvPr/>
        </p:nvPicPr>
        <p:blipFill>
          <a:blip r:embed="rId5"/>
          <a:stretch>
            <a:fillRect/>
          </a:stretch>
        </p:blipFill>
        <p:spPr>
          <a:xfrm>
            <a:off x="37467" y="792567"/>
            <a:ext cx="12117066" cy="5677299"/>
          </a:xfrm>
          <a:prstGeom prst="rect">
            <a:avLst/>
          </a:prstGeom>
        </p:spPr>
      </p:pic>
    </p:spTree>
    <p:extLst>
      <p:ext uri="{BB962C8B-B14F-4D97-AF65-F5344CB8AC3E}">
        <p14:creationId xmlns:p14="http://schemas.microsoft.com/office/powerpoint/2010/main" val="3529798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1A9B49C8-E445-EF4C-85BE-D6A74976A9EC}"/>
              </a:ext>
            </a:extLst>
          </p:cNvPr>
          <p:cNvSpPr txBox="1">
            <a:spLocks/>
          </p:cNvSpPr>
          <p:nvPr/>
        </p:nvSpPr>
        <p:spPr>
          <a:xfrm>
            <a:off x="9478180" y="298932"/>
            <a:ext cx="2618570" cy="569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2000" b="1">
              <a:latin typeface="+mn-lt"/>
            </a:endParaRPr>
          </a:p>
        </p:txBody>
      </p:sp>
      <p:sp>
        <p:nvSpPr>
          <p:cNvPr id="2" name="CasellaDiTesto 1">
            <a:extLst>
              <a:ext uri="{FF2B5EF4-FFF2-40B4-BE49-F238E27FC236}">
                <a16:creationId xmlns:a16="http://schemas.microsoft.com/office/drawing/2014/main" id="{04E29971-01C6-43F9-9237-1745C8FD720A}"/>
              </a:ext>
            </a:extLst>
          </p:cNvPr>
          <p:cNvSpPr txBox="1"/>
          <p:nvPr/>
        </p:nvSpPr>
        <p:spPr>
          <a:xfrm>
            <a:off x="191319" y="1080988"/>
            <a:ext cx="10485646" cy="461665"/>
          </a:xfrm>
          <a:prstGeom prst="rect">
            <a:avLst/>
          </a:prstGeom>
          <a:noFill/>
        </p:spPr>
        <p:txBody>
          <a:bodyPr wrap="square" rtlCol="0">
            <a:spAutoFit/>
          </a:bodyPr>
          <a:lstStyle/>
          <a:p>
            <a:r>
              <a:rPr lang="it-IT" sz="2400" b="1" dirty="0">
                <a:solidFill>
                  <a:srgbClr val="FF0000"/>
                </a:solidFill>
                <a:effectLst>
                  <a:outerShdw blurRad="38100" dist="38100" dir="2700000" algn="tl">
                    <a:srgbClr val="000000">
                      <a:alpha val="43137"/>
                    </a:srgbClr>
                  </a:outerShdw>
                </a:effectLst>
              </a:rPr>
              <a:t>IL PONGOV ICT e CRONICITA’: La Comunità di Pratica  </a:t>
            </a:r>
          </a:p>
        </p:txBody>
      </p:sp>
      <p:sp>
        <p:nvSpPr>
          <p:cNvPr id="3" name="CasellaDiTesto 2">
            <a:extLst>
              <a:ext uri="{FF2B5EF4-FFF2-40B4-BE49-F238E27FC236}">
                <a16:creationId xmlns:a16="http://schemas.microsoft.com/office/drawing/2014/main" id="{1CC94A09-0D95-4AD3-AF7D-7D2F3F31E683}"/>
              </a:ext>
            </a:extLst>
          </p:cNvPr>
          <p:cNvSpPr txBox="1"/>
          <p:nvPr/>
        </p:nvSpPr>
        <p:spPr>
          <a:xfrm>
            <a:off x="191319" y="1755132"/>
            <a:ext cx="11472909" cy="4468018"/>
          </a:xfrm>
          <a:prstGeom prst="rect">
            <a:avLst/>
          </a:prstGeom>
          <a:noFill/>
        </p:spPr>
        <p:txBody>
          <a:bodyPr wrap="square" rtlCol="0">
            <a:spAutoFit/>
          </a:bodyPr>
          <a:lstStyle/>
          <a:p>
            <a:pPr algn="just">
              <a:lnSpc>
                <a:spcPct val="115000"/>
              </a:lnSpc>
              <a:spcAft>
                <a:spcPts val="800"/>
              </a:spcAft>
            </a:pPr>
            <a:r>
              <a:rPr lang="it-IT" sz="1600" dirty="0">
                <a:effectLst/>
                <a:latin typeface="Calibri" panose="020F0502020204030204" pitchFamily="34" charset="0"/>
                <a:ea typeface="Calibri" panose="020F0502020204030204" pitchFamily="34" charset="0"/>
                <a:cs typeface="Times New Roman" panose="02020603050405020304" pitchFamily="18" charset="0"/>
              </a:rPr>
              <a:t>Iniziato nel </a:t>
            </a:r>
            <a:r>
              <a:rPr lang="it-IT" sz="1600" u="sng" dirty="0">
                <a:effectLst/>
                <a:latin typeface="Calibri" panose="020F0502020204030204" pitchFamily="34" charset="0"/>
                <a:ea typeface="Calibri" panose="020F0502020204030204" pitchFamily="34" charset="0"/>
                <a:cs typeface="Times New Roman" panose="02020603050405020304" pitchFamily="18" charset="0"/>
              </a:rPr>
              <a:t>2018</a:t>
            </a:r>
            <a:r>
              <a:rPr lang="it-IT" sz="1600" dirty="0">
                <a:effectLst/>
                <a:latin typeface="Calibri" panose="020F0502020204030204" pitchFamily="34" charset="0"/>
                <a:ea typeface="Calibri" panose="020F0502020204030204" pitchFamily="34" charset="0"/>
                <a:cs typeface="Times New Roman" panose="02020603050405020304" pitchFamily="18" charset="0"/>
              </a:rPr>
              <a:t> e finanziato dal Fondo Sociale Europeo si inserisce nell’ambito del PON GOV Capacità Istituzionale 2014-2020. </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it-IT" sz="1600" dirty="0">
                <a:effectLst/>
                <a:latin typeface="Calibri" panose="020F0502020204030204" pitchFamily="34" charset="0"/>
                <a:ea typeface="Calibri" panose="020F0502020204030204" pitchFamily="34" charset="0"/>
                <a:cs typeface="Times New Roman" panose="02020603050405020304" pitchFamily="18" charset="0"/>
              </a:rPr>
              <a:t>Nello specifico, il Progetto PON GOV ha fornito indirizzi strategici, metodologie e strumenti volti a: </a:t>
            </a:r>
          </a:p>
          <a:p>
            <a:pPr marL="285750" indent="-285750">
              <a:lnSpc>
                <a:spcPct val="150000"/>
              </a:lnSpc>
              <a:buFont typeface="Wingdings" panose="05000000000000000000" pitchFamily="2" charset="2"/>
              <a:buChar char="§"/>
            </a:pPr>
            <a:r>
              <a:rPr lang="it-IT" sz="1600" b="1" dirty="0">
                <a:solidFill>
                  <a:schemeClr val="tx2"/>
                </a:solidFill>
                <a:latin typeface="Calibri" panose="020F0502020204030204" pitchFamily="34" charset="0"/>
                <a:cs typeface="Times New Roman" panose="02020603050405020304" pitchFamily="18" charset="0"/>
              </a:rPr>
              <a:t>promuovere la riorganizzazione dei processi di gestione della cronicità tramite l’utilizzo delle tecnologie digitali (ICT); </a:t>
            </a:r>
          </a:p>
          <a:p>
            <a:pPr marL="285750" indent="-285750">
              <a:lnSpc>
                <a:spcPct val="150000"/>
              </a:lnSpc>
              <a:buFont typeface="Wingdings" panose="05000000000000000000" pitchFamily="2" charset="2"/>
              <a:buChar char="§"/>
            </a:pPr>
            <a:r>
              <a:rPr lang="it-IT" sz="1600" b="1" dirty="0">
                <a:solidFill>
                  <a:schemeClr val="tx2"/>
                </a:solidFill>
                <a:latin typeface="Calibri" panose="020F0502020204030204" pitchFamily="34" charset="0"/>
                <a:cs typeface="Times New Roman" panose="02020603050405020304" pitchFamily="18" charset="0"/>
              </a:rPr>
              <a:t>definire a livello nazionale cosa si intenda per «Buona Pratica»; </a:t>
            </a:r>
          </a:p>
          <a:p>
            <a:pPr marL="285750" indent="-285750">
              <a:lnSpc>
                <a:spcPct val="150000"/>
              </a:lnSpc>
              <a:buFont typeface="Wingdings" panose="05000000000000000000" pitchFamily="2" charset="2"/>
              <a:buChar char="§"/>
            </a:pPr>
            <a:r>
              <a:rPr lang="it-IT" b="1" dirty="0">
                <a:solidFill>
                  <a:schemeClr val="accent1"/>
                </a:solidFill>
                <a:latin typeface="Calibri" panose="020F0502020204030204" pitchFamily="34" charset="0"/>
                <a:cs typeface="Times New Roman" panose="02020603050405020304" pitchFamily="18" charset="0"/>
              </a:rPr>
              <a:t>creare una </a:t>
            </a:r>
            <a:r>
              <a:rPr lang="it-IT" b="1" u="sng" dirty="0">
                <a:solidFill>
                  <a:schemeClr val="accent1"/>
                </a:solidFill>
                <a:latin typeface="Calibri" panose="020F0502020204030204" pitchFamily="34" charset="0"/>
                <a:cs typeface="Times New Roman" panose="02020603050405020304" pitchFamily="18" charset="0"/>
              </a:rPr>
              <a:t>COMUNITA’ di PRATICA </a:t>
            </a:r>
            <a:r>
              <a:rPr lang="it-IT" b="1" dirty="0">
                <a:solidFill>
                  <a:schemeClr val="accent1"/>
                </a:solidFill>
                <a:latin typeface="Calibri" panose="020F0502020204030204" pitchFamily="34" charset="0"/>
                <a:cs typeface="Times New Roman" panose="02020603050405020304" pitchFamily="18" charset="0"/>
              </a:rPr>
              <a:t>quale luogo ideale di confronto tra i professionisti, fondamentale non solo come laboratorio di idee, ma come vero e proprio strumento operativo sia nell’affrontare le criticità emerse, comuni a tutti i territori, sia nel contribuire ad individuare gli obiettivi prioritari per il rafforzamento di una rete territoriale, che superi la logica del luogo di cura e crei un modello unico che segue le persone nel processo di cura dalla prossimità fino ai centri di alta specialità, eliminando le disomogeneità nell’erogazione dei servizi, implementando l’utilizzo delle nuove tecnologie e garantendo la completa realizzazione del Pnrr in linea con le indicazioni del Ministero della Salute e di AGENAS.</a:t>
            </a:r>
          </a:p>
        </p:txBody>
      </p:sp>
      <p:sp>
        <p:nvSpPr>
          <p:cNvPr id="4" name="Segnaposto numero diapositiva 3">
            <a:extLst>
              <a:ext uri="{FF2B5EF4-FFF2-40B4-BE49-F238E27FC236}">
                <a16:creationId xmlns:a16="http://schemas.microsoft.com/office/drawing/2014/main" id="{7F121462-D3D5-4D28-B63C-508FF26527AF}"/>
              </a:ext>
            </a:extLst>
          </p:cNvPr>
          <p:cNvSpPr>
            <a:spLocks noGrp="1"/>
          </p:cNvSpPr>
          <p:nvPr>
            <p:ph type="sldNum" sz="quarter" idx="12"/>
          </p:nvPr>
        </p:nvSpPr>
        <p:spPr/>
        <p:txBody>
          <a:bodyPr/>
          <a:lstStyle/>
          <a:p>
            <a:pPr algn="r"/>
            <a:fld id="{99865997-19B5-4C20-A934-DE30A6C7B924}" type="slidenum">
              <a:rPr lang="it-IT" smtClean="0"/>
              <a:pPr algn="r"/>
              <a:t>15</a:t>
            </a:fld>
            <a:endParaRPr lang="it-IT"/>
          </a:p>
        </p:txBody>
      </p:sp>
      <p:grpSp>
        <p:nvGrpSpPr>
          <p:cNvPr id="11" name="Gruppo 10">
            <a:extLst>
              <a:ext uri="{FF2B5EF4-FFF2-40B4-BE49-F238E27FC236}">
                <a16:creationId xmlns:a16="http://schemas.microsoft.com/office/drawing/2014/main" id="{0E388811-8C14-4EF2-98AB-56080A94DBA1}"/>
              </a:ext>
            </a:extLst>
          </p:cNvPr>
          <p:cNvGrpSpPr/>
          <p:nvPr/>
        </p:nvGrpSpPr>
        <p:grpSpPr>
          <a:xfrm>
            <a:off x="0" y="0"/>
            <a:ext cx="12192000" cy="695135"/>
            <a:chOff x="0" y="0"/>
            <a:chExt cx="12192000" cy="695135"/>
          </a:xfrm>
        </p:grpSpPr>
        <p:sp>
          <p:nvSpPr>
            <p:cNvPr id="12" name="Rettangolo 11">
              <a:extLst>
                <a:ext uri="{FF2B5EF4-FFF2-40B4-BE49-F238E27FC236}">
                  <a16:creationId xmlns:a16="http://schemas.microsoft.com/office/drawing/2014/main" id="{F09EF3D9-0B91-4573-8B02-EA1B76FE5C3E}"/>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EE5FE175-827A-471E-BBF8-127B65FCF6A2}"/>
                </a:ext>
              </a:extLst>
            </p:cNvPr>
            <p:cNvPicPr>
              <a:picLocks noChangeAspect="1"/>
            </p:cNvPicPr>
            <p:nvPr/>
          </p:nvPicPr>
          <p:blipFill>
            <a:blip r:embed="rId3"/>
            <a:stretch>
              <a:fillRect/>
            </a:stretch>
          </p:blipFill>
          <p:spPr>
            <a:xfrm>
              <a:off x="10366743" y="1"/>
              <a:ext cx="1740189" cy="687405"/>
            </a:xfrm>
            <a:prstGeom prst="rect">
              <a:avLst/>
            </a:prstGeom>
          </p:spPr>
        </p:pic>
        <p:pic>
          <p:nvPicPr>
            <p:cNvPr id="14" name="Picture 2" descr="Portale Covid-19">
              <a:extLst>
                <a:ext uri="{FF2B5EF4-FFF2-40B4-BE49-F238E27FC236}">
                  <a16:creationId xmlns:a16="http://schemas.microsoft.com/office/drawing/2014/main" id="{6C437123-B986-4FDC-880C-19F5719088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034" y="66166"/>
              <a:ext cx="1617958" cy="5393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ostenere la sfida alla cronicità con il supporto dell'ICT">
              <a:extLst>
                <a:ext uri="{FF2B5EF4-FFF2-40B4-BE49-F238E27FC236}">
                  <a16:creationId xmlns:a16="http://schemas.microsoft.com/office/drawing/2014/main" id="{CEEA9E5A-6883-4CB4-8453-260D2BE2AB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30" y="97432"/>
              <a:ext cx="1617958" cy="47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14885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CA9F7DBC-11F9-41A9-AE84-F999B4E6C7C7}"/>
              </a:ext>
            </a:extLst>
          </p:cNvPr>
          <p:cNvSpPr/>
          <p:nvPr/>
        </p:nvSpPr>
        <p:spPr>
          <a:xfrm flipH="1">
            <a:off x="0" y="1845540"/>
            <a:ext cx="91043" cy="3582250"/>
          </a:xfrm>
          <a:prstGeom prst="rect">
            <a:avLst/>
          </a:prstGeom>
          <a:solidFill>
            <a:srgbClr val="4463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771F53E0-D2A0-45DF-A722-8450BFCCE525}"/>
              </a:ext>
            </a:extLst>
          </p:cNvPr>
          <p:cNvSpPr/>
          <p:nvPr/>
        </p:nvSpPr>
        <p:spPr>
          <a:xfrm>
            <a:off x="1222484" y="771855"/>
            <a:ext cx="5096841" cy="993140"/>
          </a:xfrm>
          <a:prstGeom prst="rect">
            <a:avLst/>
          </a:prstGeom>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400" b="1" dirty="0">
                <a:solidFill>
                  <a:srgbClr val="FF0000"/>
                </a:solidFill>
                <a:effectLst>
                  <a:outerShdw blurRad="38100" dist="38100" dir="2700000" algn="tl">
                    <a:srgbClr val="000000">
                      <a:alpha val="43137"/>
                    </a:srgbClr>
                  </a:outerShdw>
                </a:effectLst>
              </a:rPr>
              <a:t>PONGOV Cronicità</a:t>
            </a:r>
          </a:p>
        </p:txBody>
      </p:sp>
      <p:cxnSp>
        <p:nvCxnSpPr>
          <p:cNvPr id="14" name="Connettore 2 13">
            <a:extLst>
              <a:ext uri="{FF2B5EF4-FFF2-40B4-BE49-F238E27FC236}">
                <a16:creationId xmlns:a16="http://schemas.microsoft.com/office/drawing/2014/main" id="{D1F6ADFB-5D71-4AFD-87A3-E4ADABB81833}"/>
              </a:ext>
            </a:extLst>
          </p:cNvPr>
          <p:cNvCxnSpPr>
            <a:cxnSpLocks/>
          </p:cNvCxnSpPr>
          <p:nvPr/>
        </p:nvCxnSpPr>
        <p:spPr>
          <a:xfrm>
            <a:off x="230913" y="1920160"/>
            <a:ext cx="397840" cy="0"/>
          </a:xfrm>
          <a:prstGeom prst="straightConnector1">
            <a:avLst/>
          </a:prstGeom>
          <a:ln w="28575">
            <a:solidFill>
              <a:srgbClr val="00637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ADD1B1E1-C072-4A2F-9F7A-DE3F401A05FC}"/>
              </a:ext>
            </a:extLst>
          </p:cNvPr>
          <p:cNvCxnSpPr>
            <a:cxnSpLocks/>
          </p:cNvCxnSpPr>
          <p:nvPr/>
        </p:nvCxnSpPr>
        <p:spPr>
          <a:xfrm>
            <a:off x="230913" y="4844126"/>
            <a:ext cx="397840" cy="0"/>
          </a:xfrm>
          <a:prstGeom prst="straightConnector1">
            <a:avLst/>
          </a:prstGeom>
          <a:ln w="28575">
            <a:solidFill>
              <a:srgbClr val="00637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917D973-0BC0-664A-B526-E86105620E16}"/>
              </a:ext>
            </a:extLst>
          </p:cNvPr>
          <p:cNvCxnSpPr>
            <a:cxnSpLocks/>
          </p:cNvCxnSpPr>
          <p:nvPr/>
        </p:nvCxnSpPr>
        <p:spPr>
          <a:xfrm>
            <a:off x="223655" y="3329035"/>
            <a:ext cx="397840" cy="0"/>
          </a:xfrm>
          <a:prstGeom prst="straightConnector1">
            <a:avLst/>
          </a:prstGeom>
          <a:ln w="28575">
            <a:solidFill>
              <a:srgbClr val="006370"/>
            </a:solidFill>
            <a:tailEnd type="triangle"/>
          </a:ln>
        </p:spPr>
        <p:style>
          <a:lnRef idx="1">
            <a:schemeClr val="accent1"/>
          </a:lnRef>
          <a:fillRef idx="0">
            <a:schemeClr val="accent1"/>
          </a:fillRef>
          <a:effectRef idx="0">
            <a:schemeClr val="accent1"/>
          </a:effectRef>
          <a:fontRef idx="minor">
            <a:schemeClr val="tx1"/>
          </a:fontRef>
        </p:style>
      </p:cxnSp>
      <p:sp>
        <p:nvSpPr>
          <p:cNvPr id="20" name="Rettangolo arrotondato 18">
            <a:extLst>
              <a:ext uri="{FF2B5EF4-FFF2-40B4-BE49-F238E27FC236}">
                <a16:creationId xmlns:a16="http://schemas.microsoft.com/office/drawing/2014/main" id="{5B5C4C78-E81A-6542-90D6-A0C4AA062370}"/>
              </a:ext>
            </a:extLst>
          </p:cNvPr>
          <p:cNvSpPr/>
          <p:nvPr/>
        </p:nvSpPr>
        <p:spPr>
          <a:xfrm>
            <a:off x="935150" y="1668177"/>
            <a:ext cx="6750999" cy="503966"/>
          </a:xfrm>
          <a:prstGeom prst="roundRect">
            <a:avLst/>
          </a:prstGeom>
          <a:solidFill>
            <a:srgbClr val="006370"/>
          </a:solidFill>
          <a:ln w="19050" cap="flat" cmpd="sng" algn="ctr">
            <a:noFill/>
            <a:prstDash val="solid"/>
          </a:ln>
          <a:effectLst/>
        </p:spPr>
        <p:txBody>
          <a:bodyPr rtlCol="0" anchor="ctr"/>
          <a:lstStyle/>
          <a:p>
            <a:r>
              <a:rPr lang="it-IT" b="1" kern="0" cap="small">
                <a:solidFill>
                  <a:prstClr val="white"/>
                </a:solidFill>
                <a:latin typeface="Tw Cen MT"/>
              </a:rPr>
              <a:t>Mette a disposizione sapere, conoscenza e competenze</a:t>
            </a:r>
          </a:p>
        </p:txBody>
      </p:sp>
      <p:sp>
        <p:nvSpPr>
          <p:cNvPr id="21" name="Rettangolo arrotondato 19">
            <a:extLst>
              <a:ext uri="{FF2B5EF4-FFF2-40B4-BE49-F238E27FC236}">
                <a16:creationId xmlns:a16="http://schemas.microsoft.com/office/drawing/2014/main" id="{46C5141F-F256-0641-9CB6-A2F7F31556C9}"/>
              </a:ext>
            </a:extLst>
          </p:cNvPr>
          <p:cNvSpPr/>
          <p:nvPr/>
        </p:nvSpPr>
        <p:spPr>
          <a:xfrm>
            <a:off x="923772" y="4593386"/>
            <a:ext cx="6762377" cy="503969"/>
          </a:xfrm>
          <a:prstGeom prst="roundRect">
            <a:avLst/>
          </a:prstGeom>
          <a:solidFill>
            <a:srgbClr val="006370"/>
          </a:solidFill>
          <a:ln w="19050" cap="flat" cmpd="sng" algn="ctr">
            <a:noFill/>
            <a:prstDash val="solid"/>
          </a:ln>
          <a:effectLst/>
        </p:spPr>
        <p:txBody>
          <a:bodyPr rtlCol="0" anchor="ctr"/>
          <a:lstStyle/>
          <a:p>
            <a:r>
              <a:rPr lang="it-IT" b="1" kern="0" cap="small">
                <a:solidFill>
                  <a:prstClr val="white"/>
                </a:solidFill>
                <a:latin typeface="Tw Cen MT"/>
              </a:rPr>
              <a:t>Fornisce strumenti, modelli e metodologie</a:t>
            </a:r>
          </a:p>
        </p:txBody>
      </p:sp>
      <p:sp>
        <p:nvSpPr>
          <p:cNvPr id="22" name="Rettangolo arrotondato 20">
            <a:extLst>
              <a:ext uri="{FF2B5EF4-FFF2-40B4-BE49-F238E27FC236}">
                <a16:creationId xmlns:a16="http://schemas.microsoft.com/office/drawing/2014/main" id="{505E0170-5641-A142-8C2D-7532F6C65212}"/>
              </a:ext>
            </a:extLst>
          </p:cNvPr>
          <p:cNvSpPr/>
          <p:nvPr/>
        </p:nvSpPr>
        <p:spPr>
          <a:xfrm>
            <a:off x="923774" y="3079812"/>
            <a:ext cx="6762376" cy="504000"/>
          </a:xfrm>
          <a:prstGeom prst="roundRect">
            <a:avLst/>
          </a:prstGeom>
          <a:solidFill>
            <a:srgbClr val="006370"/>
          </a:solidFill>
          <a:ln w="19050" cap="flat" cmpd="sng" algn="ctr">
            <a:noFill/>
            <a:prstDash val="solid"/>
          </a:ln>
          <a:effectLst/>
        </p:spPr>
        <p:txBody>
          <a:bodyPr rtlCol="0" anchor="ctr"/>
          <a:lstStyle/>
          <a:p>
            <a:r>
              <a:rPr lang="it-IT" b="1" kern="0" cap="small" dirty="0">
                <a:solidFill>
                  <a:prstClr val="white"/>
                </a:solidFill>
                <a:latin typeface="Tw Cen MT"/>
              </a:rPr>
              <a:t>Favorisce lo scambio e l’interazione di tutti i soggetti della rete </a:t>
            </a:r>
          </a:p>
        </p:txBody>
      </p:sp>
      <p:cxnSp>
        <p:nvCxnSpPr>
          <p:cNvPr id="3" name="Connettore 2 2">
            <a:extLst>
              <a:ext uri="{FF2B5EF4-FFF2-40B4-BE49-F238E27FC236}">
                <a16:creationId xmlns:a16="http://schemas.microsoft.com/office/drawing/2014/main" id="{650CEF67-D5F3-4E85-BDC3-16B309FF0E0D}"/>
              </a:ext>
            </a:extLst>
          </p:cNvPr>
          <p:cNvCxnSpPr>
            <a:stCxn id="21" idx="2"/>
          </p:cNvCxnSpPr>
          <p:nvPr/>
        </p:nvCxnSpPr>
        <p:spPr>
          <a:xfrm flipH="1">
            <a:off x="2482200" y="5097355"/>
            <a:ext cx="1822761" cy="581581"/>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38E7A774-6B1A-4336-80FD-A4E414BE64F7}"/>
              </a:ext>
            </a:extLst>
          </p:cNvPr>
          <p:cNvCxnSpPr>
            <a:cxnSpLocks/>
            <a:stCxn id="21" idx="2"/>
          </p:cNvCxnSpPr>
          <p:nvPr/>
        </p:nvCxnSpPr>
        <p:spPr>
          <a:xfrm>
            <a:off x="4304961" y="5097355"/>
            <a:ext cx="1382282" cy="68224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9CE34A95-8263-453F-94D7-B10AA4CF1B44}"/>
              </a:ext>
            </a:extLst>
          </p:cNvPr>
          <p:cNvSpPr txBox="1"/>
          <p:nvPr/>
        </p:nvSpPr>
        <p:spPr>
          <a:xfrm>
            <a:off x="422575" y="5778270"/>
            <a:ext cx="6098796" cy="369332"/>
          </a:xfrm>
          <a:prstGeom prst="rect">
            <a:avLst/>
          </a:prstGeom>
          <a:noFill/>
        </p:spPr>
        <p:txBody>
          <a:bodyPr wrap="square">
            <a:spAutoFit/>
          </a:bodyPr>
          <a:lstStyle/>
          <a:p>
            <a:r>
              <a:rPr lang="it-IT" sz="1800" b="1" dirty="0">
                <a:solidFill>
                  <a:srgbClr val="006370"/>
                </a:solidFill>
              </a:rPr>
              <a:t>Piattaforma della cronicità</a:t>
            </a:r>
            <a:endParaRPr lang="it-IT" dirty="0"/>
          </a:p>
        </p:txBody>
      </p:sp>
      <p:sp>
        <p:nvSpPr>
          <p:cNvPr id="29" name="CasellaDiTesto 28">
            <a:extLst>
              <a:ext uri="{FF2B5EF4-FFF2-40B4-BE49-F238E27FC236}">
                <a16:creationId xmlns:a16="http://schemas.microsoft.com/office/drawing/2014/main" id="{5951D1AC-3AFE-42AA-84CF-118C6E339D35}"/>
              </a:ext>
            </a:extLst>
          </p:cNvPr>
          <p:cNvSpPr txBox="1"/>
          <p:nvPr/>
        </p:nvSpPr>
        <p:spPr>
          <a:xfrm>
            <a:off x="4763955" y="5753509"/>
            <a:ext cx="6098796" cy="369332"/>
          </a:xfrm>
          <a:prstGeom prst="rect">
            <a:avLst/>
          </a:prstGeom>
          <a:noFill/>
        </p:spPr>
        <p:txBody>
          <a:bodyPr wrap="square">
            <a:spAutoFit/>
          </a:bodyPr>
          <a:lstStyle/>
          <a:p>
            <a:r>
              <a:rPr lang="it-IT" b="1" dirty="0">
                <a:solidFill>
                  <a:srgbClr val="006370"/>
                </a:solidFill>
              </a:rPr>
              <a:t>P</a:t>
            </a:r>
            <a:r>
              <a:rPr lang="it-IT" sz="1800" b="1" dirty="0">
                <a:solidFill>
                  <a:srgbClr val="006370"/>
                </a:solidFill>
              </a:rPr>
              <a:t>iattaforma collaborativa</a:t>
            </a:r>
            <a:endParaRPr lang="it-IT" dirty="0"/>
          </a:p>
        </p:txBody>
      </p:sp>
      <p:sp>
        <p:nvSpPr>
          <p:cNvPr id="30" name="CasellaDiTesto 29">
            <a:extLst>
              <a:ext uri="{FF2B5EF4-FFF2-40B4-BE49-F238E27FC236}">
                <a16:creationId xmlns:a16="http://schemas.microsoft.com/office/drawing/2014/main" id="{B9EDC490-B3E7-4AF7-977E-D899F39EC5DA}"/>
              </a:ext>
            </a:extLst>
          </p:cNvPr>
          <p:cNvSpPr txBox="1"/>
          <p:nvPr/>
        </p:nvSpPr>
        <p:spPr>
          <a:xfrm>
            <a:off x="8170128" y="3116591"/>
            <a:ext cx="2692623" cy="369332"/>
          </a:xfrm>
          <a:prstGeom prst="rect">
            <a:avLst/>
          </a:prstGeom>
          <a:noFill/>
          <a:ln w="19050">
            <a:solidFill>
              <a:srgbClr val="FF0000"/>
            </a:solidFill>
          </a:ln>
        </p:spPr>
        <p:txBody>
          <a:bodyPr wrap="square">
            <a:spAutoFit/>
          </a:bodyPr>
          <a:lstStyle/>
          <a:p>
            <a:r>
              <a:rPr lang="it-IT" sz="1800" b="1">
                <a:solidFill>
                  <a:srgbClr val="006370"/>
                </a:solidFill>
              </a:rPr>
              <a:t>COMUNITA’ DI PRATICA</a:t>
            </a:r>
            <a:endParaRPr lang="it-IT"/>
          </a:p>
        </p:txBody>
      </p:sp>
      <p:cxnSp>
        <p:nvCxnSpPr>
          <p:cNvPr id="32" name="Connettore 2 31">
            <a:extLst>
              <a:ext uri="{FF2B5EF4-FFF2-40B4-BE49-F238E27FC236}">
                <a16:creationId xmlns:a16="http://schemas.microsoft.com/office/drawing/2014/main" id="{A8CBB28D-D44B-457E-8E2A-645BD85C0CB6}"/>
              </a:ext>
            </a:extLst>
          </p:cNvPr>
          <p:cNvCxnSpPr>
            <a:cxnSpLocks/>
          </p:cNvCxnSpPr>
          <p:nvPr/>
        </p:nvCxnSpPr>
        <p:spPr>
          <a:xfrm>
            <a:off x="7686151" y="3301257"/>
            <a:ext cx="374603" cy="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uppo 35">
            <a:extLst>
              <a:ext uri="{FF2B5EF4-FFF2-40B4-BE49-F238E27FC236}">
                <a16:creationId xmlns:a16="http://schemas.microsoft.com/office/drawing/2014/main" id="{66BAB4B1-B1D3-4C4F-B006-D3FB9B6F5F6B}"/>
              </a:ext>
            </a:extLst>
          </p:cNvPr>
          <p:cNvGrpSpPr/>
          <p:nvPr/>
        </p:nvGrpSpPr>
        <p:grpSpPr>
          <a:xfrm>
            <a:off x="0" y="0"/>
            <a:ext cx="12192000" cy="695135"/>
            <a:chOff x="0" y="0"/>
            <a:chExt cx="12192000" cy="695135"/>
          </a:xfrm>
        </p:grpSpPr>
        <p:sp>
          <p:nvSpPr>
            <p:cNvPr id="37" name="Rettangolo 36">
              <a:extLst>
                <a:ext uri="{FF2B5EF4-FFF2-40B4-BE49-F238E27FC236}">
                  <a16:creationId xmlns:a16="http://schemas.microsoft.com/office/drawing/2014/main" id="{B2357FB9-D936-4A22-AF77-3ACE090DF508}"/>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8" name="Immagine 37">
              <a:extLst>
                <a:ext uri="{FF2B5EF4-FFF2-40B4-BE49-F238E27FC236}">
                  <a16:creationId xmlns:a16="http://schemas.microsoft.com/office/drawing/2014/main" id="{28AAC115-A99D-4CBA-8AFD-FAF283DABF52}"/>
                </a:ext>
              </a:extLst>
            </p:cNvPr>
            <p:cNvPicPr>
              <a:picLocks noChangeAspect="1"/>
            </p:cNvPicPr>
            <p:nvPr/>
          </p:nvPicPr>
          <p:blipFill>
            <a:blip r:embed="rId2"/>
            <a:stretch>
              <a:fillRect/>
            </a:stretch>
          </p:blipFill>
          <p:spPr>
            <a:xfrm>
              <a:off x="10366743" y="1"/>
              <a:ext cx="1740189" cy="687405"/>
            </a:xfrm>
            <a:prstGeom prst="rect">
              <a:avLst/>
            </a:prstGeom>
          </p:spPr>
        </p:pic>
        <p:pic>
          <p:nvPicPr>
            <p:cNvPr id="39" name="Picture 2" descr="Portale Covid-19">
              <a:extLst>
                <a:ext uri="{FF2B5EF4-FFF2-40B4-BE49-F238E27FC236}">
                  <a16:creationId xmlns:a16="http://schemas.microsoft.com/office/drawing/2014/main" id="{55E9D119-92F5-4F61-B3C8-DE6E5EAE6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034" y="66166"/>
              <a:ext cx="1617958" cy="5393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Sostenere la sfida alla cronicità con il supporto dell'ICT">
              <a:extLst>
                <a:ext uri="{FF2B5EF4-FFF2-40B4-BE49-F238E27FC236}">
                  <a16:creationId xmlns:a16="http://schemas.microsoft.com/office/drawing/2014/main" id="{48B3D224-3042-49B9-B519-7B625084A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30" y="97432"/>
              <a:ext cx="1617958" cy="47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8" name="CasellaDiTesto 7">
            <a:extLst>
              <a:ext uri="{FF2B5EF4-FFF2-40B4-BE49-F238E27FC236}">
                <a16:creationId xmlns:a16="http://schemas.microsoft.com/office/drawing/2014/main" id="{F00824E4-CF98-4540-99DC-56BE70CADBD0}"/>
              </a:ext>
            </a:extLst>
          </p:cNvPr>
          <p:cNvSpPr txBox="1"/>
          <p:nvPr/>
        </p:nvSpPr>
        <p:spPr>
          <a:xfrm>
            <a:off x="11072800" y="3541774"/>
            <a:ext cx="886120"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it-IT" b="1" dirty="0"/>
              <a:t>Sindaci</a:t>
            </a:r>
          </a:p>
        </p:txBody>
      </p:sp>
      <p:sp>
        <p:nvSpPr>
          <p:cNvPr id="10" name="CasellaDiTesto 9">
            <a:extLst>
              <a:ext uri="{FF2B5EF4-FFF2-40B4-BE49-F238E27FC236}">
                <a16:creationId xmlns:a16="http://schemas.microsoft.com/office/drawing/2014/main" id="{BB9F4015-EF88-431F-95E5-A24D4256CBB4}"/>
              </a:ext>
            </a:extLst>
          </p:cNvPr>
          <p:cNvSpPr txBox="1"/>
          <p:nvPr/>
        </p:nvSpPr>
        <p:spPr>
          <a:xfrm>
            <a:off x="8721130" y="2050394"/>
            <a:ext cx="2141621" cy="369332"/>
          </a:xfrm>
          <a:prstGeom prst="rect">
            <a:avLst/>
          </a:prstGeom>
          <a:noFill/>
        </p:spPr>
        <p:txBody>
          <a:bodyPr wrap="square" rtlCol="0">
            <a:spAutoFit/>
          </a:bodyPr>
          <a:lstStyle/>
          <a:p>
            <a:r>
              <a:rPr lang="it-IT" b="1" dirty="0"/>
              <a:t>Referenti regionali</a:t>
            </a:r>
          </a:p>
        </p:txBody>
      </p:sp>
      <p:sp>
        <p:nvSpPr>
          <p:cNvPr id="11" name="CasellaDiTesto 10">
            <a:extLst>
              <a:ext uri="{FF2B5EF4-FFF2-40B4-BE49-F238E27FC236}">
                <a16:creationId xmlns:a16="http://schemas.microsoft.com/office/drawing/2014/main" id="{1F6A5961-818A-4C0B-8855-ABBA9AF61EB7}"/>
              </a:ext>
            </a:extLst>
          </p:cNvPr>
          <p:cNvSpPr txBox="1"/>
          <p:nvPr/>
        </p:nvSpPr>
        <p:spPr>
          <a:xfrm>
            <a:off x="7199013" y="3947321"/>
            <a:ext cx="2692623" cy="369332"/>
          </a:xfrm>
          <a:prstGeom prst="rect">
            <a:avLst/>
          </a:prstGeom>
          <a:noFill/>
        </p:spPr>
        <p:txBody>
          <a:bodyPr wrap="square" rtlCol="0">
            <a:spAutoFit/>
          </a:bodyPr>
          <a:lstStyle/>
          <a:p>
            <a:r>
              <a:rPr lang="it-IT" b="1" dirty="0"/>
              <a:t>Professionisti sanitari</a:t>
            </a:r>
          </a:p>
        </p:txBody>
      </p:sp>
      <p:sp>
        <p:nvSpPr>
          <p:cNvPr id="12" name="CasellaDiTesto 11">
            <a:extLst>
              <a:ext uri="{FF2B5EF4-FFF2-40B4-BE49-F238E27FC236}">
                <a16:creationId xmlns:a16="http://schemas.microsoft.com/office/drawing/2014/main" id="{5AE8DB79-5538-44E8-BBE4-8380A1F360A8}"/>
              </a:ext>
            </a:extLst>
          </p:cNvPr>
          <p:cNvSpPr txBox="1"/>
          <p:nvPr/>
        </p:nvSpPr>
        <p:spPr>
          <a:xfrm>
            <a:off x="7182118" y="2450187"/>
            <a:ext cx="2141621" cy="369332"/>
          </a:xfrm>
          <a:prstGeom prst="rect">
            <a:avLst/>
          </a:prstGeom>
          <a:noFill/>
        </p:spPr>
        <p:txBody>
          <a:bodyPr wrap="square" rtlCol="0">
            <a:spAutoFit/>
          </a:bodyPr>
          <a:lstStyle/>
          <a:p>
            <a:r>
              <a:rPr lang="it-IT" b="1" dirty="0"/>
              <a:t>Professionisti sociali</a:t>
            </a:r>
          </a:p>
        </p:txBody>
      </p:sp>
      <p:sp>
        <p:nvSpPr>
          <p:cNvPr id="41" name="CasellaDiTesto 40">
            <a:extLst>
              <a:ext uri="{FF2B5EF4-FFF2-40B4-BE49-F238E27FC236}">
                <a16:creationId xmlns:a16="http://schemas.microsoft.com/office/drawing/2014/main" id="{9C6C5030-3A7F-47B1-B1B9-10FF04977987}"/>
              </a:ext>
            </a:extLst>
          </p:cNvPr>
          <p:cNvSpPr txBox="1"/>
          <p:nvPr/>
        </p:nvSpPr>
        <p:spPr>
          <a:xfrm>
            <a:off x="9141180" y="4352868"/>
            <a:ext cx="2522760" cy="369332"/>
          </a:xfrm>
          <a:prstGeom prst="rect">
            <a:avLst/>
          </a:prstGeom>
          <a:noFill/>
        </p:spPr>
        <p:txBody>
          <a:bodyPr wrap="square" rtlCol="0">
            <a:spAutoFit/>
          </a:bodyPr>
          <a:lstStyle/>
          <a:p>
            <a:r>
              <a:rPr lang="it-IT" b="1" dirty="0"/>
              <a:t>Ministero della Salute</a:t>
            </a:r>
          </a:p>
        </p:txBody>
      </p:sp>
      <p:sp>
        <p:nvSpPr>
          <p:cNvPr id="42" name="CasellaDiTesto 41">
            <a:extLst>
              <a:ext uri="{FF2B5EF4-FFF2-40B4-BE49-F238E27FC236}">
                <a16:creationId xmlns:a16="http://schemas.microsoft.com/office/drawing/2014/main" id="{9428F916-3DF5-4DE7-9E12-5BE0FA93EFF1}"/>
              </a:ext>
            </a:extLst>
          </p:cNvPr>
          <p:cNvSpPr txBox="1"/>
          <p:nvPr/>
        </p:nvSpPr>
        <p:spPr>
          <a:xfrm>
            <a:off x="10972799" y="2577563"/>
            <a:ext cx="1382282" cy="369332"/>
          </a:xfrm>
          <a:prstGeom prst="rect">
            <a:avLst/>
          </a:prstGeom>
          <a:noFill/>
        </p:spPr>
        <p:txBody>
          <a:bodyPr wrap="square" rtlCol="0">
            <a:spAutoFit/>
          </a:bodyPr>
          <a:lstStyle/>
          <a:p>
            <a:r>
              <a:rPr lang="it-IT" b="1" dirty="0" err="1"/>
              <a:t>Agenas</a:t>
            </a:r>
            <a:endParaRPr lang="it-IT" b="1" dirty="0"/>
          </a:p>
        </p:txBody>
      </p:sp>
      <p:cxnSp>
        <p:nvCxnSpPr>
          <p:cNvPr id="19" name="Connettore 2 18">
            <a:extLst>
              <a:ext uri="{FF2B5EF4-FFF2-40B4-BE49-F238E27FC236}">
                <a16:creationId xmlns:a16="http://schemas.microsoft.com/office/drawing/2014/main" id="{5D1F05EC-7F5C-40BD-9A52-C7AA419A8E45}"/>
              </a:ext>
            </a:extLst>
          </p:cNvPr>
          <p:cNvCxnSpPr>
            <a:cxnSpLocks/>
            <a:stCxn id="30" idx="0"/>
            <a:endCxn id="12" idx="2"/>
          </p:cNvCxnSpPr>
          <p:nvPr/>
        </p:nvCxnSpPr>
        <p:spPr>
          <a:xfrm flipH="1" flipV="1">
            <a:off x="8252929" y="2819519"/>
            <a:ext cx="1263511" cy="297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ttore 2 43">
            <a:extLst>
              <a:ext uri="{FF2B5EF4-FFF2-40B4-BE49-F238E27FC236}">
                <a16:creationId xmlns:a16="http://schemas.microsoft.com/office/drawing/2014/main" id="{EC429653-F091-42C2-BF00-4C8F0ED09603}"/>
              </a:ext>
            </a:extLst>
          </p:cNvPr>
          <p:cNvCxnSpPr>
            <a:cxnSpLocks/>
            <a:stCxn id="30" idx="0"/>
            <a:endCxn id="10" idx="2"/>
          </p:cNvCxnSpPr>
          <p:nvPr/>
        </p:nvCxnSpPr>
        <p:spPr>
          <a:xfrm flipV="1">
            <a:off x="9516440" y="2419726"/>
            <a:ext cx="275501" cy="696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ttore 2 46">
            <a:extLst>
              <a:ext uri="{FF2B5EF4-FFF2-40B4-BE49-F238E27FC236}">
                <a16:creationId xmlns:a16="http://schemas.microsoft.com/office/drawing/2014/main" id="{49057703-909D-4E1F-AF05-9F0EEE08D270}"/>
              </a:ext>
            </a:extLst>
          </p:cNvPr>
          <p:cNvCxnSpPr>
            <a:cxnSpLocks/>
            <a:stCxn id="30" idx="0"/>
            <a:endCxn id="42" idx="1"/>
          </p:cNvCxnSpPr>
          <p:nvPr/>
        </p:nvCxnSpPr>
        <p:spPr>
          <a:xfrm flipV="1">
            <a:off x="9516440" y="2762229"/>
            <a:ext cx="1456359" cy="3543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ttore 2 49">
            <a:extLst>
              <a:ext uri="{FF2B5EF4-FFF2-40B4-BE49-F238E27FC236}">
                <a16:creationId xmlns:a16="http://schemas.microsoft.com/office/drawing/2014/main" id="{3A3E70AE-724D-44B5-8216-B3E66E81531E}"/>
              </a:ext>
            </a:extLst>
          </p:cNvPr>
          <p:cNvCxnSpPr>
            <a:cxnSpLocks/>
            <a:stCxn id="30" idx="2"/>
            <a:endCxn id="11" idx="0"/>
          </p:cNvCxnSpPr>
          <p:nvPr/>
        </p:nvCxnSpPr>
        <p:spPr>
          <a:xfrm flipH="1">
            <a:off x="8545325" y="3485923"/>
            <a:ext cx="971115" cy="4613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id="{79068933-AD7F-42AB-92B0-CECFB5472144}"/>
              </a:ext>
            </a:extLst>
          </p:cNvPr>
          <p:cNvCxnSpPr>
            <a:cxnSpLocks/>
            <a:stCxn id="30" idx="2"/>
            <a:endCxn id="41" idx="0"/>
          </p:cNvCxnSpPr>
          <p:nvPr/>
        </p:nvCxnSpPr>
        <p:spPr>
          <a:xfrm>
            <a:off x="9516440" y="3485923"/>
            <a:ext cx="886120" cy="8669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ttore 2 58">
            <a:extLst>
              <a:ext uri="{FF2B5EF4-FFF2-40B4-BE49-F238E27FC236}">
                <a16:creationId xmlns:a16="http://schemas.microsoft.com/office/drawing/2014/main" id="{6AC55BFF-E35F-4D69-A665-751D6EE569DF}"/>
              </a:ext>
            </a:extLst>
          </p:cNvPr>
          <p:cNvCxnSpPr>
            <a:cxnSpLocks/>
            <a:stCxn id="30" idx="2"/>
            <a:endCxn id="8" idx="1"/>
          </p:cNvCxnSpPr>
          <p:nvPr/>
        </p:nvCxnSpPr>
        <p:spPr>
          <a:xfrm>
            <a:off x="9516440" y="3485923"/>
            <a:ext cx="1556360" cy="2405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173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F546C90-84CF-E66E-63B8-92F0A806340F}"/>
              </a:ext>
            </a:extLst>
          </p:cNvPr>
          <p:cNvPicPr>
            <a:picLocks noChangeAspect="1"/>
          </p:cNvPicPr>
          <p:nvPr/>
        </p:nvPicPr>
        <p:blipFill>
          <a:blip r:embed="rId2"/>
          <a:stretch>
            <a:fillRect/>
          </a:stretch>
        </p:blipFill>
        <p:spPr>
          <a:xfrm>
            <a:off x="0" y="-14443"/>
            <a:ext cx="4838036" cy="6886886"/>
          </a:xfrm>
          <a:prstGeom prst="rect">
            <a:avLst/>
          </a:prstGeom>
        </p:spPr>
      </p:pic>
      <p:sp>
        <p:nvSpPr>
          <p:cNvPr id="6" name="Rettangolo 5">
            <a:extLst>
              <a:ext uri="{FF2B5EF4-FFF2-40B4-BE49-F238E27FC236}">
                <a16:creationId xmlns:a16="http://schemas.microsoft.com/office/drawing/2014/main" id="{918E2AB8-D5D9-E577-99A5-0E7DA44DA923}"/>
              </a:ext>
            </a:extLst>
          </p:cNvPr>
          <p:cNvSpPr/>
          <p:nvPr/>
        </p:nvSpPr>
        <p:spPr>
          <a:xfrm>
            <a:off x="4934739" y="3666144"/>
            <a:ext cx="7111982" cy="2800767"/>
          </a:xfrm>
          <a:prstGeom prst="rect">
            <a:avLst/>
          </a:prstGeom>
          <a:noFill/>
        </p:spPr>
        <p:txBody>
          <a:bodyPr wrap="square" lIns="91440" tIns="45720" rIns="91440" bIns="45720">
            <a:spAutoFit/>
          </a:bodyPr>
          <a:lstStyle/>
          <a:p>
            <a:pPr algn="ctr"/>
            <a:r>
              <a:rPr lang="it-IT" sz="4400" dirty="0">
                <a:ln w="0">
                  <a:solidFill>
                    <a:srgbClr val="C00000"/>
                  </a:solidFill>
                </a:ln>
                <a:solidFill>
                  <a:srgbClr val="C00000"/>
                </a:solidFill>
                <a:effectLst>
                  <a:outerShdw blurRad="38100" dist="25400" dir="5400000" algn="ctr" rotWithShape="0">
                    <a:srgbClr val="6E747A">
                      <a:alpha val="43000"/>
                    </a:srgbClr>
                  </a:outerShdw>
                </a:effectLst>
              </a:rPr>
              <a:t>NUOVO </a:t>
            </a:r>
          </a:p>
          <a:p>
            <a:pPr algn="ctr"/>
            <a:r>
              <a:rPr lang="it-IT" sz="4400" dirty="0">
                <a:ln w="0">
                  <a:solidFill>
                    <a:srgbClr val="C00000"/>
                  </a:solidFill>
                </a:ln>
                <a:solidFill>
                  <a:srgbClr val="C00000"/>
                </a:solidFill>
                <a:effectLst>
                  <a:outerShdw blurRad="38100" dist="25400" dir="5400000" algn="ctr" rotWithShape="0">
                    <a:srgbClr val="6E747A">
                      <a:alpha val="43000"/>
                    </a:srgbClr>
                  </a:outerShdw>
                </a:effectLst>
              </a:rPr>
              <a:t>MANUALE OPERATIVO </a:t>
            </a:r>
          </a:p>
          <a:p>
            <a:pPr algn="ctr"/>
            <a:r>
              <a:rPr lang="it-IT" sz="4400" dirty="0">
                <a:ln w="0">
                  <a:solidFill>
                    <a:srgbClr val="C00000"/>
                  </a:solidFill>
                </a:ln>
                <a:solidFill>
                  <a:srgbClr val="C00000"/>
                </a:solidFill>
                <a:effectLst>
                  <a:outerShdw blurRad="38100" dist="25400" dir="5400000" algn="ctr" rotWithShape="0">
                    <a:srgbClr val="6E747A">
                      <a:alpha val="43000"/>
                    </a:srgbClr>
                  </a:outerShdw>
                </a:effectLst>
              </a:rPr>
              <a:t>AGGIORNATO </a:t>
            </a:r>
          </a:p>
          <a:p>
            <a:pPr algn="ctr"/>
            <a:r>
              <a:rPr lang="it-IT" sz="4400" dirty="0">
                <a:ln w="0">
                  <a:solidFill>
                    <a:srgbClr val="C00000"/>
                  </a:solidFill>
                </a:ln>
                <a:solidFill>
                  <a:schemeClr val="accent5">
                    <a:lumMod val="75000"/>
                  </a:schemeClr>
                </a:solidFill>
                <a:effectLst>
                  <a:outerShdw blurRad="38100" dist="25400" dir="5400000" algn="ctr" rotWithShape="0">
                    <a:srgbClr val="6E747A">
                      <a:alpha val="43000"/>
                    </a:srgbClr>
                  </a:outerShdw>
                </a:effectLst>
              </a:rPr>
              <a:t>Disponibile Sul sito Agenas</a:t>
            </a:r>
          </a:p>
        </p:txBody>
      </p:sp>
      <p:pic>
        <p:nvPicPr>
          <p:cNvPr id="11" name="Immagine 10">
            <a:extLst>
              <a:ext uri="{FF2B5EF4-FFF2-40B4-BE49-F238E27FC236}">
                <a16:creationId xmlns:a16="http://schemas.microsoft.com/office/drawing/2014/main" id="{6AB6D5F1-57C5-8A80-BEB0-C8F81D3CEEDC}"/>
              </a:ext>
            </a:extLst>
          </p:cNvPr>
          <p:cNvPicPr>
            <a:picLocks noChangeAspect="1"/>
          </p:cNvPicPr>
          <p:nvPr/>
        </p:nvPicPr>
        <p:blipFill>
          <a:blip r:embed="rId3"/>
          <a:stretch>
            <a:fillRect/>
          </a:stretch>
        </p:blipFill>
        <p:spPr>
          <a:xfrm>
            <a:off x="6096000" y="85457"/>
            <a:ext cx="4876800" cy="4380433"/>
          </a:xfrm>
          <a:prstGeom prst="rect">
            <a:avLst/>
          </a:prstGeom>
        </p:spPr>
      </p:pic>
      <p:pic>
        <p:nvPicPr>
          <p:cNvPr id="15" name="Immagine 14">
            <a:extLst>
              <a:ext uri="{FF2B5EF4-FFF2-40B4-BE49-F238E27FC236}">
                <a16:creationId xmlns:a16="http://schemas.microsoft.com/office/drawing/2014/main" id="{58C772B3-A965-3615-1E5D-23F5710413BE}"/>
              </a:ext>
            </a:extLst>
          </p:cNvPr>
          <p:cNvPicPr>
            <a:picLocks noChangeAspect="1"/>
          </p:cNvPicPr>
          <p:nvPr/>
        </p:nvPicPr>
        <p:blipFill rotWithShape="1">
          <a:blip r:embed="rId4"/>
          <a:srcRect t="28685"/>
          <a:stretch/>
        </p:blipFill>
        <p:spPr>
          <a:xfrm>
            <a:off x="8481338" y="210211"/>
            <a:ext cx="3709028" cy="354556"/>
          </a:xfrm>
          <a:prstGeom prst="rect">
            <a:avLst/>
          </a:prstGeom>
        </p:spPr>
      </p:pic>
    </p:spTree>
    <p:extLst>
      <p:ext uri="{BB962C8B-B14F-4D97-AF65-F5344CB8AC3E}">
        <p14:creationId xmlns:p14="http://schemas.microsoft.com/office/powerpoint/2010/main" val="4284507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A41D029-D93F-8290-7675-8A19DDBE565A}"/>
              </a:ext>
            </a:extLst>
          </p:cNvPr>
          <p:cNvPicPr>
            <a:picLocks noChangeAspect="1"/>
          </p:cNvPicPr>
          <p:nvPr/>
        </p:nvPicPr>
        <p:blipFill>
          <a:blip r:embed="rId2"/>
          <a:stretch>
            <a:fillRect/>
          </a:stretch>
        </p:blipFill>
        <p:spPr>
          <a:xfrm>
            <a:off x="3546278" y="916612"/>
            <a:ext cx="5060088" cy="5874355"/>
          </a:xfrm>
          <a:prstGeom prst="rect">
            <a:avLst/>
          </a:prstGeom>
          <a:ln>
            <a:solidFill>
              <a:srgbClr val="00CC99"/>
            </a:solidFill>
          </a:ln>
        </p:spPr>
      </p:pic>
      <p:pic>
        <p:nvPicPr>
          <p:cNvPr id="13" name="Elemento grafico 12" descr="Bandiera con riempimento a tinta unita">
            <a:extLst>
              <a:ext uri="{FF2B5EF4-FFF2-40B4-BE49-F238E27FC236}">
                <a16:creationId xmlns:a16="http://schemas.microsoft.com/office/drawing/2014/main" id="{8D1C7587-B869-5B70-B2C6-03E794DBAA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3461" y="1302804"/>
            <a:ext cx="536542" cy="536542"/>
          </a:xfrm>
          <a:prstGeom prst="rect">
            <a:avLst/>
          </a:prstGeom>
        </p:spPr>
      </p:pic>
      <p:pic>
        <p:nvPicPr>
          <p:cNvPr id="14" name="Elemento grafico 13" descr="Bandiera con riempimento a tinta unita">
            <a:extLst>
              <a:ext uri="{FF2B5EF4-FFF2-40B4-BE49-F238E27FC236}">
                <a16:creationId xmlns:a16="http://schemas.microsoft.com/office/drawing/2014/main" id="{CD728326-B0A4-29A4-35CA-14DF25393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9394" y="1054000"/>
            <a:ext cx="536542" cy="536542"/>
          </a:xfrm>
          <a:prstGeom prst="rect">
            <a:avLst/>
          </a:prstGeom>
        </p:spPr>
      </p:pic>
      <p:pic>
        <p:nvPicPr>
          <p:cNvPr id="15" name="Elemento grafico 14" descr="Bandiera con riempimento a tinta unita">
            <a:extLst>
              <a:ext uri="{FF2B5EF4-FFF2-40B4-BE49-F238E27FC236}">
                <a16:creationId xmlns:a16="http://schemas.microsoft.com/office/drawing/2014/main" id="{34F2E49D-3C08-7994-F22F-6DF0604309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2261" y="889922"/>
            <a:ext cx="536542" cy="536542"/>
          </a:xfrm>
          <a:prstGeom prst="rect">
            <a:avLst/>
          </a:prstGeom>
        </p:spPr>
      </p:pic>
      <p:pic>
        <p:nvPicPr>
          <p:cNvPr id="16" name="Elemento grafico 15" descr="Bandiera con riempimento a tinta unita">
            <a:extLst>
              <a:ext uri="{FF2B5EF4-FFF2-40B4-BE49-F238E27FC236}">
                <a16:creationId xmlns:a16="http://schemas.microsoft.com/office/drawing/2014/main" id="{EC4CD060-F52F-B176-F57C-213B86A06B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68194" y="1053999"/>
            <a:ext cx="536542" cy="536542"/>
          </a:xfrm>
          <a:prstGeom prst="rect">
            <a:avLst/>
          </a:prstGeom>
        </p:spPr>
      </p:pic>
      <p:pic>
        <p:nvPicPr>
          <p:cNvPr id="17" name="Elemento grafico 16" descr="Bandiera con riempimento a tinta unita">
            <a:extLst>
              <a:ext uri="{FF2B5EF4-FFF2-40B4-BE49-F238E27FC236}">
                <a16:creationId xmlns:a16="http://schemas.microsoft.com/office/drawing/2014/main" id="{3286B117-E213-94D6-CA2D-B19B93A86F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4380" y="2361180"/>
            <a:ext cx="536542" cy="536542"/>
          </a:xfrm>
          <a:prstGeom prst="rect">
            <a:avLst/>
          </a:prstGeom>
        </p:spPr>
      </p:pic>
      <p:pic>
        <p:nvPicPr>
          <p:cNvPr id="18" name="Elemento grafico 17" descr="Bandiera con riempimento a tinta unita">
            <a:extLst>
              <a:ext uri="{FF2B5EF4-FFF2-40B4-BE49-F238E27FC236}">
                <a16:creationId xmlns:a16="http://schemas.microsoft.com/office/drawing/2014/main" id="{16A99CD4-892A-057F-C3C3-22D0CDCAAD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26287" y="3201167"/>
            <a:ext cx="536542" cy="536542"/>
          </a:xfrm>
          <a:prstGeom prst="rect">
            <a:avLst/>
          </a:prstGeom>
        </p:spPr>
      </p:pic>
      <p:pic>
        <p:nvPicPr>
          <p:cNvPr id="19" name="Elemento grafico 18" descr="Bandiera con riempimento a tinta unita">
            <a:extLst>
              <a:ext uri="{FF2B5EF4-FFF2-40B4-BE49-F238E27FC236}">
                <a16:creationId xmlns:a16="http://schemas.microsoft.com/office/drawing/2014/main" id="{51CBDE01-F4D2-B07F-7919-CB61B319E5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5904" y="3014920"/>
            <a:ext cx="536542" cy="536542"/>
          </a:xfrm>
          <a:prstGeom prst="rect">
            <a:avLst/>
          </a:prstGeom>
        </p:spPr>
      </p:pic>
      <p:pic>
        <p:nvPicPr>
          <p:cNvPr id="20" name="Elemento grafico 19" descr="Bandiera con riempimento a tinta unita">
            <a:extLst>
              <a:ext uri="{FF2B5EF4-FFF2-40B4-BE49-F238E27FC236}">
                <a16:creationId xmlns:a16="http://schemas.microsoft.com/office/drawing/2014/main" id="{0356FCCA-D053-7D13-48EE-3963666EF2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5446" y="4033612"/>
            <a:ext cx="536542" cy="536542"/>
          </a:xfrm>
          <a:prstGeom prst="rect">
            <a:avLst/>
          </a:prstGeom>
        </p:spPr>
      </p:pic>
      <p:pic>
        <p:nvPicPr>
          <p:cNvPr id="21" name="Elemento grafico 20" descr="Bandiera con riempimento a tinta unita">
            <a:extLst>
              <a:ext uri="{FF2B5EF4-FFF2-40B4-BE49-F238E27FC236}">
                <a16:creationId xmlns:a16="http://schemas.microsoft.com/office/drawing/2014/main" id="{9EC33C22-48AF-5F06-B86A-0A494F839B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6857" y="6040554"/>
            <a:ext cx="536542" cy="536542"/>
          </a:xfrm>
          <a:prstGeom prst="rect">
            <a:avLst/>
          </a:prstGeom>
        </p:spPr>
      </p:pic>
      <p:pic>
        <p:nvPicPr>
          <p:cNvPr id="45" name="Elemento grafico 44" descr="Bandiera con riempimento a tinta unita">
            <a:extLst>
              <a:ext uri="{FF2B5EF4-FFF2-40B4-BE49-F238E27FC236}">
                <a16:creationId xmlns:a16="http://schemas.microsoft.com/office/drawing/2014/main" id="{D1A7F898-98E8-357C-5438-8B66B43DC3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3682" y="3991857"/>
            <a:ext cx="536542" cy="536542"/>
          </a:xfrm>
          <a:prstGeom prst="rect">
            <a:avLst/>
          </a:prstGeom>
        </p:spPr>
      </p:pic>
      <p:sp>
        <p:nvSpPr>
          <p:cNvPr id="80" name="CasellaDiTesto 79">
            <a:extLst>
              <a:ext uri="{FF2B5EF4-FFF2-40B4-BE49-F238E27FC236}">
                <a16:creationId xmlns:a16="http://schemas.microsoft.com/office/drawing/2014/main" id="{4F22BD4D-AC63-5BF4-EFFC-37BC1A188675}"/>
              </a:ext>
            </a:extLst>
          </p:cNvPr>
          <p:cNvSpPr txBox="1"/>
          <p:nvPr/>
        </p:nvSpPr>
        <p:spPr>
          <a:xfrm>
            <a:off x="6674175" y="940557"/>
            <a:ext cx="5248194" cy="461665"/>
          </a:xfrm>
          <a:prstGeom prst="rect">
            <a:avLst/>
          </a:prstGeom>
          <a:noFill/>
          <a:ln>
            <a:noFill/>
          </a:ln>
        </p:spPr>
        <p:txBody>
          <a:bodyPr wrap="square" rtlCol="0">
            <a:spAutoFit/>
          </a:bodyPr>
          <a:lstStyle/>
          <a:p>
            <a:r>
              <a:rPr lang="it-IT" sz="2400" b="1" dirty="0">
                <a:solidFill>
                  <a:srgbClr val="00498B"/>
                </a:solidFill>
                <a:latin typeface="Oswald" pitchFamily="2" charset="77"/>
                <a:ea typeface="Arial Unicode MS" panose="020B0604020202020204" pitchFamily="34" charset="-128"/>
              </a:rPr>
              <a:t>Le Pratiche del progetto PONGOV</a:t>
            </a:r>
          </a:p>
        </p:txBody>
      </p:sp>
      <p:pic>
        <p:nvPicPr>
          <p:cNvPr id="50" name="Elemento grafico 49" descr="Bandiera con riempimento a tinta unita">
            <a:extLst>
              <a:ext uri="{FF2B5EF4-FFF2-40B4-BE49-F238E27FC236}">
                <a16:creationId xmlns:a16="http://schemas.microsoft.com/office/drawing/2014/main" id="{D491D678-58D0-60E2-B40A-D12F9C4A2C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8363" y="927947"/>
            <a:ext cx="536542" cy="536542"/>
          </a:xfrm>
          <a:prstGeom prst="rect">
            <a:avLst/>
          </a:prstGeom>
        </p:spPr>
      </p:pic>
      <p:pic>
        <p:nvPicPr>
          <p:cNvPr id="52" name="Elemento grafico 51" descr="Bandiera con riempimento a tinta unita">
            <a:extLst>
              <a:ext uri="{FF2B5EF4-FFF2-40B4-BE49-F238E27FC236}">
                <a16:creationId xmlns:a16="http://schemas.microsoft.com/office/drawing/2014/main" id="{55E954DB-F74F-92F3-8BC3-ACCE01F1F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5521" y="3364261"/>
            <a:ext cx="536542" cy="536542"/>
          </a:xfrm>
          <a:prstGeom prst="rect">
            <a:avLst/>
          </a:prstGeom>
        </p:spPr>
      </p:pic>
      <p:pic>
        <p:nvPicPr>
          <p:cNvPr id="60" name="Elemento grafico 59" descr="Bandiera con riempimento a tinta unita">
            <a:extLst>
              <a:ext uri="{FF2B5EF4-FFF2-40B4-BE49-F238E27FC236}">
                <a16:creationId xmlns:a16="http://schemas.microsoft.com/office/drawing/2014/main" id="{9DD0A5E5-3E85-586F-FDDF-FAF7F0D74D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4635" y="4705142"/>
            <a:ext cx="536542" cy="536542"/>
          </a:xfrm>
          <a:prstGeom prst="rect">
            <a:avLst/>
          </a:prstGeom>
        </p:spPr>
      </p:pic>
      <p:pic>
        <p:nvPicPr>
          <p:cNvPr id="54" name="Elemento grafico 53" descr="Bandiera con riempimento a tinta unita">
            <a:extLst>
              <a:ext uri="{FF2B5EF4-FFF2-40B4-BE49-F238E27FC236}">
                <a16:creationId xmlns:a16="http://schemas.microsoft.com/office/drawing/2014/main" id="{CA1C967E-7E28-1635-B129-9DD4B2D52A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86929" y="1797639"/>
            <a:ext cx="536542" cy="536542"/>
          </a:xfrm>
          <a:prstGeom prst="rect">
            <a:avLst/>
          </a:prstGeom>
        </p:spPr>
      </p:pic>
      <p:pic>
        <p:nvPicPr>
          <p:cNvPr id="3" name="Immagine 2">
            <a:extLst>
              <a:ext uri="{FF2B5EF4-FFF2-40B4-BE49-F238E27FC236}">
                <a16:creationId xmlns:a16="http://schemas.microsoft.com/office/drawing/2014/main" id="{2503F91E-A99E-C97A-6D69-C3989A0CA9D5}"/>
              </a:ext>
            </a:extLst>
          </p:cNvPr>
          <p:cNvPicPr>
            <a:picLocks noChangeAspect="1"/>
          </p:cNvPicPr>
          <p:nvPr/>
        </p:nvPicPr>
        <p:blipFill rotWithShape="1">
          <a:blip r:embed="rId6"/>
          <a:srcRect t="28685"/>
          <a:stretch/>
        </p:blipFill>
        <p:spPr>
          <a:xfrm>
            <a:off x="8606366" y="6283188"/>
            <a:ext cx="3572319" cy="354556"/>
          </a:xfrm>
          <a:prstGeom prst="rect">
            <a:avLst/>
          </a:prstGeom>
        </p:spPr>
      </p:pic>
      <p:pic>
        <p:nvPicPr>
          <p:cNvPr id="4" name="Elemento grafico 3" descr="Bandiera con riempimento a tinta unita">
            <a:extLst>
              <a:ext uri="{FF2B5EF4-FFF2-40B4-BE49-F238E27FC236}">
                <a16:creationId xmlns:a16="http://schemas.microsoft.com/office/drawing/2014/main" id="{2DBF12D5-B7BF-2B25-DDBC-344B88BC14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0101" y="3985830"/>
            <a:ext cx="536542" cy="536542"/>
          </a:xfrm>
          <a:prstGeom prst="rect">
            <a:avLst/>
          </a:prstGeom>
        </p:spPr>
      </p:pic>
      <p:pic>
        <p:nvPicPr>
          <p:cNvPr id="5" name="Elemento grafico 4" descr="Bandiera con riempimento a tinta unita">
            <a:extLst>
              <a:ext uri="{FF2B5EF4-FFF2-40B4-BE49-F238E27FC236}">
                <a16:creationId xmlns:a16="http://schemas.microsoft.com/office/drawing/2014/main" id="{E93AA0FC-9CC1-C777-349C-9B6E0D4E27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96998" y="1302803"/>
            <a:ext cx="536542" cy="536542"/>
          </a:xfrm>
          <a:prstGeom prst="rect">
            <a:avLst/>
          </a:prstGeom>
        </p:spPr>
      </p:pic>
      <p:pic>
        <p:nvPicPr>
          <p:cNvPr id="6" name="Elemento grafico 5" descr="Bandiera con riempimento a tinta unita">
            <a:extLst>
              <a:ext uri="{FF2B5EF4-FFF2-40B4-BE49-F238E27FC236}">
                <a16:creationId xmlns:a16="http://schemas.microsoft.com/office/drawing/2014/main" id="{95B58EA8-80B8-03DB-52A5-3CC4C955E3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5020" y="2476373"/>
            <a:ext cx="536542" cy="536542"/>
          </a:xfrm>
          <a:prstGeom prst="rect">
            <a:avLst/>
          </a:prstGeom>
        </p:spPr>
      </p:pic>
      <p:pic>
        <p:nvPicPr>
          <p:cNvPr id="7" name="Elemento grafico 6" descr="Bandiera con riempimento a tinta unita">
            <a:extLst>
              <a:ext uri="{FF2B5EF4-FFF2-40B4-BE49-F238E27FC236}">
                <a16:creationId xmlns:a16="http://schemas.microsoft.com/office/drawing/2014/main" id="{AD5192FA-9925-F2EB-7324-60C82E62B4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1667" y="1889588"/>
            <a:ext cx="536542" cy="536542"/>
          </a:xfrm>
          <a:prstGeom prst="rect">
            <a:avLst/>
          </a:prstGeom>
        </p:spPr>
      </p:pic>
      <p:sp>
        <p:nvSpPr>
          <p:cNvPr id="10" name="CasellaDiTesto 9">
            <a:extLst>
              <a:ext uri="{FF2B5EF4-FFF2-40B4-BE49-F238E27FC236}">
                <a16:creationId xmlns:a16="http://schemas.microsoft.com/office/drawing/2014/main" id="{C9AD57AD-2E6A-6C4F-4FF2-336BC7068D73}"/>
              </a:ext>
            </a:extLst>
          </p:cNvPr>
          <p:cNvSpPr txBox="1"/>
          <p:nvPr/>
        </p:nvSpPr>
        <p:spPr>
          <a:xfrm>
            <a:off x="128393" y="890735"/>
            <a:ext cx="3775456" cy="923330"/>
          </a:xfrm>
          <a:prstGeom prst="rect">
            <a:avLst/>
          </a:prstGeom>
          <a:noFill/>
        </p:spPr>
        <p:txBody>
          <a:bodyPr wrap="square">
            <a:spAutoFit/>
          </a:bodyPr>
          <a:lstStyle/>
          <a:p>
            <a:pPr algn="ctr"/>
            <a:r>
              <a:rPr lang="it-IT" dirty="0"/>
              <a:t>Dal 2019 al 2021</a:t>
            </a:r>
          </a:p>
          <a:p>
            <a:pPr algn="ctr"/>
            <a:r>
              <a:rPr lang="it-IT" dirty="0"/>
              <a:t>Buone Pratiche validate: 29</a:t>
            </a:r>
          </a:p>
          <a:p>
            <a:pPr algn="ctr"/>
            <a:r>
              <a:rPr lang="it-IT" dirty="0"/>
              <a:t>Best Practices: 6</a:t>
            </a:r>
          </a:p>
        </p:txBody>
      </p:sp>
      <p:sp>
        <p:nvSpPr>
          <p:cNvPr id="12" name="CasellaDiTesto 11">
            <a:extLst>
              <a:ext uri="{FF2B5EF4-FFF2-40B4-BE49-F238E27FC236}">
                <a16:creationId xmlns:a16="http://schemas.microsoft.com/office/drawing/2014/main" id="{2DFFA332-D82E-1F02-DC5F-CE538C8A049C}"/>
              </a:ext>
            </a:extLst>
          </p:cNvPr>
          <p:cNvSpPr txBox="1"/>
          <p:nvPr/>
        </p:nvSpPr>
        <p:spPr>
          <a:xfrm>
            <a:off x="-26041" y="3146620"/>
            <a:ext cx="3769055" cy="369332"/>
          </a:xfrm>
          <a:prstGeom prst="rect">
            <a:avLst/>
          </a:prstGeom>
          <a:noFill/>
        </p:spPr>
        <p:txBody>
          <a:bodyPr wrap="square">
            <a:spAutoFit/>
          </a:bodyPr>
          <a:lstStyle/>
          <a:p>
            <a:pPr algn="ctr"/>
            <a:r>
              <a:rPr lang="it-IT" dirty="0"/>
              <a:t>NUOVA RILEVAZIONE 2021-2023</a:t>
            </a:r>
          </a:p>
        </p:txBody>
      </p:sp>
      <p:cxnSp>
        <p:nvCxnSpPr>
          <p:cNvPr id="23" name="Connettore 2 22">
            <a:extLst>
              <a:ext uri="{FF2B5EF4-FFF2-40B4-BE49-F238E27FC236}">
                <a16:creationId xmlns:a16="http://schemas.microsoft.com/office/drawing/2014/main" id="{47EE8A51-F450-FC5D-3BA3-49AB66F6213A}"/>
              </a:ext>
            </a:extLst>
          </p:cNvPr>
          <p:cNvCxnSpPr/>
          <p:nvPr/>
        </p:nvCxnSpPr>
        <p:spPr>
          <a:xfrm>
            <a:off x="2023980" y="1888142"/>
            <a:ext cx="0" cy="112409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B213D2D5-E13F-3313-B624-B92F0C88073C}"/>
              </a:ext>
            </a:extLst>
          </p:cNvPr>
          <p:cNvCxnSpPr/>
          <p:nvPr/>
        </p:nvCxnSpPr>
        <p:spPr>
          <a:xfrm>
            <a:off x="2016121" y="3556818"/>
            <a:ext cx="0" cy="112409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B7149748-36D7-164C-300D-5938F4A1CDD4}"/>
              </a:ext>
            </a:extLst>
          </p:cNvPr>
          <p:cNvSpPr txBox="1"/>
          <p:nvPr/>
        </p:nvSpPr>
        <p:spPr>
          <a:xfrm>
            <a:off x="44266" y="4829069"/>
            <a:ext cx="3769055" cy="1200329"/>
          </a:xfrm>
          <a:prstGeom prst="rect">
            <a:avLst/>
          </a:prstGeom>
          <a:noFill/>
        </p:spPr>
        <p:txBody>
          <a:bodyPr wrap="square">
            <a:spAutoFit/>
          </a:bodyPr>
          <a:lstStyle/>
          <a:p>
            <a:pPr algn="ctr"/>
            <a:r>
              <a:rPr lang="it-IT" dirty="0"/>
              <a:t>AD OGGI</a:t>
            </a:r>
          </a:p>
          <a:p>
            <a:pPr algn="ctr"/>
            <a:r>
              <a:rPr lang="it-IT" dirty="0"/>
              <a:t>Pratiche validate: 20</a:t>
            </a:r>
          </a:p>
          <a:p>
            <a:pPr algn="ctr"/>
            <a:r>
              <a:rPr lang="it-IT" dirty="0"/>
              <a:t>Best Practices: 8</a:t>
            </a:r>
          </a:p>
          <a:p>
            <a:pPr algn="ctr"/>
            <a:r>
              <a:rPr lang="it-IT" dirty="0"/>
              <a:t>Buone Pratiche: 7</a:t>
            </a:r>
          </a:p>
        </p:txBody>
      </p:sp>
      <p:sp>
        <p:nvSpPr>
          <p:cNvPr id="27" name="CasellaDiTesto 26">
            <a:extLst>
              <a:ext uri="{FF2B5EF4-FFF2-40B4-BE49-F238E27FC236}">
                <a16:creationId xmlns:a16="http://schemas.microsoft.com/office/drawing/2014/main" id="{9590D465-0A6A-7F09-E90A-C3379CE1E0EF}"/>
              </a:ext>
            </a:extLst>
          </p:cNvPr>
          <p:cNvSpPr txBox="1"/>
          <p:nvPr/>
        </p:nvSpPr>
        <p:spPr>
          <a:xfrm>
            <a:off x="8891100" y="2065910"/>
            <a:ext cx="3244252" cy="2246769"/>
          </a:xfrm>
          <a:prstGeom prst="rect">
            <a:avLst/>
          </a:prstGeom>
          <a:noFill/>
        </p:spPr>
        <p:txBody>
          <a:bodyPr wrap="square">
            <a:spAutoFit/>
          </a:bodyPr>
          <a:lstStyle/>
          <a:p>
            <a:pPr algn="ctr"/>
            <a:r>
              <a:rPr lang="it-IT" sz="2800" b="1" dirty="0">
                <a:solidFill>
                  <a:srgbClr val="C00000"/>
                </a:solidFill>
              </a:rPr>
              <a:t>TOTALE A FINE PROGETTO</a:t>
            </a:r>
          </a:p>
          <a:p>
            <a:pPr algn="ctr"/>
            <a:r>
              <a:rPr lang="it-IT" sz="2800" b="1" dirty="0">
                <a:solidFill>
                  <a:srgbClr val="C00000"/>
                </a:solidFill>
              </a:rPr>
              <a:t>Pratiche validate: 49</a:t>
            </a:r>
          </a:p>
          <a:p>
            <a:pPr algn="ctr"/>
            <a:r>
              <a:rPr lang="it-IT" sz="2800" b="1" dirty="0">
                <a:solidFill>
                  <a:srgbClr val="C00000"/>
                </a:solidFill>
              </a:rPr>
              <a:t>Best Practices: 14</a:t>
            </a:r>
          </a:p>
          <a:p>
            <a:pPr algn="ctr"/>
            <a:r>
              <a:rPr lang="it-IT" sz="2800" b="1" dirty="0">
                <a:solidFill>
                  <a:srgbClr val="C00000"/>
                </a:solidFill>
              </a:rPr>
              <a:t>Buone Pratiche: 30</a:t>
            </a:r>
          </a:p>
        </p:txBody>
      </p:sp>
      <p:pic>
        <p:nvPicPr>
          <p:cNvPr id="28" name="Immagine 27">
            <a:extLst>
              <a:ext uri="{FF2B5EF4-FFF2-40B4-BE49-F238E27FC236}">
                <a16:creationId xmlns:a16="http://schemas.microsoft.com/office/drawing/2014/main" id="{B63F5FA4-FAC4-55FF-BD04-0F77599FD488}"/>
              </a:ext>
            </a:extLst>
          </p:cNvPr>
          <p:cNvPicPr>
            <a:picLocks noChangeAspect="1"/>
          </p:cNvPicPr>
          <p:nvPr/>
        </p:nvPicPr>
        <p:blipFill rotWithShape="1">
          <a:blip r:embed="rId7"/>
          <a:srcRect t="13682" b="21420"/>
          <a:stretch/>
        </p:blipFill>
        <p:spPr>
          <a:xfrm>
            <a:off x="20925" y="9924"/>
            <a:ext cx="12192000" cy="835414"/>
          </a:xfrm>
          <a:prstGeom prst="rect">
            <a:avLst/>
          </a:prstGeom>
        </p:spPr>
      </p:pic>
    </p:spTree>
    <p:extLst>
      <p:ext uri="{BB962C8B-B14F-4D97-AF65-F5344CB8AC3E}">
        <p14:creationId xmlns:p14="http://schemas.microsoft.com/office/powerpoint/2010/main" val="302075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DD30347-BC5E-2BBE-97FD-A3986A2001EA}"/>
              </a:ext>
            </a:extLst>
          </p:cNvPr>
          <p:cNvSpPr txBox="1"/>
          <p:nvPr/>
        </p:nvSpPr>
        <p:spPr>
          <a:xfrm>
            <a:off x="5534130" y="3208946"/>
            <a:ext cx="2909657" cy="1169551"/>
          </a:xfrm>
          <a:prstGeom prst="rect">
            <a:avLst/>
          </a:prstGeom>
          <a:noFill/>
        </p:spPr>
        <p:txBody>
          <a:bodyPr wrap="square">
            <a:spAutoFit/>
          </a:bodyPr>
          <a:lstStyle>
            <a:defPPr>
              <a:defRPr lang="it-IT"/>
            </a:defPPr>
            <a:lvl1pPr>
              <a:defRPr sz="1600"/>
            </a:lvl1pPr>
          </a:lstStyle>
          <a:p>
            <a:r>
              <a:rPr lang="it-IT" dirty="0"/>
              <a:t>ASL Toscana Nord Ovest - Direzione con il progetto "Certificazione di qualità dei percorsi socio-sanitari e del Dipartimento dei Servizi Sociosanitari"</a:t>
            </a:r>
          </a:p>
        </p:txBody>
      </p:sp>
      <p:sp>
        <p:nvSpPr>
          <p:cNvPr id="7" name="CasellaDiTesto 6">
            <a:extLst>
              <a:ext uri="{FF2B5EF4-FFF2-40B4-BE49-F238E27FC236}">
                <a16:creationId xmlns:a16="http://schemas.microsoft.com/office/drawing/2014/main" id="{45F3F435-FB1B-472A-BA6E-595C807ACCD0}"/>
              </a:ext>
            </a:extLst>
          </p:cNvPr>
          <p:cNvSpPr txBox="1"/>
          <p:nvPr/>
        </p:nvSpPr>
        <p:spPr>
          <a:xfrm>
            <a:off x="1747114" y="2260375"/>
            <a:ext cx="3587030" cy="400110"/>
          </a:xfrm>
          <a:prstGeom prst="rect">
            <a:avLst/>
          </a:prstGeom>
          <a:noFill/>
        </p:spPr>
        <p:txBody>
          <a:bodyPr wrap="square">
            <a:spAutoFit/>
          </a:bodyPr>
          <a:lstStyle/>
          <a:p>
            <a:pPr algn="ctr"/>
            <a:r>
              <a:rPr lang="it-IT" sz="2000" dirty="0">
                <a:solidFill>
                  <a:srgbClr val="002060"/>
                </a:solidFill>
              </a:rPr>
              <a:t>Lean Healthcare Award 2022</a:t>
            </a:r>
          </a:p>
        </p:txBody>
      </p:sp>
      <p:sp>
        <p:nvSpPr>
          <p:cNvPr id="10" name="CasellaDiTesto 9">
            <a:extLst>
              <a:ext uri="{FF2B5EF4-FFF2-40B4-BE49-F238E27FC236}">
                <a16:creationId xmlns:a16="http://schemas.microsoft.com/office/drawing/2014/main" id="{D1416464-4163-37C9-4F00-AF3C461CE757}"/>
              </a:ext>
            </a:extLst>
          </p:cNvPr>
          <p:cNvSpPr txBox="1"/>
          <p:nvPr/>
        </p:nvSpPr>
        <p:spPr>
          <a:xfrm>
            <a:off x="750561" y="1612242"/>
            <a:ext cx="6306979" cy="584775"/>
          </a:xfrm>
          <a:prstGeom prst="rect">
            <a:avLst/>
          </a:prstGeom>
          <a:noFill/>
        </p:spPr>
        <p:txBody>
          <a:bodyPr wrap="square" rtlCol="0">
            <a:spAutoFit/>
          </a:bodyPr>
          <a:lstStyle/>
          <a:p>
            <a:r>
              <a:rPr lang="it-IT" sz="3200" b="1" dirty="0">
                <a:solidFill>
                  <a:schemeClr val="accent6">
                    <a:lumMod val="75000"/>
                  </a:schemeClr>
                </a:solidFill>
              </a:rPr>
              <a:t>Le Buone Pratiche PREMIATE!</a:t>
            </a:r>
          </a:p>
        </p:txBody>
      </p:sp>
      <p:cxnSp>
        <p:nvCxnSpPr>
          <p:cNvPr id="12" name="Connettore 2 11">
            <a:extLst>
              <a:ext uri="{FF2B5EF4-FFF2-40B4-BE49-F238E27FC236}">
                <a16:creationId xmlns:a16="http://schemas.microsoft.com/office/drawing/2014/main" id="{4EE0D24F-D343-786E-CE34-641B127077A3}"/>
              </a:ext>
            </a:extLst>
          </p:cNvPr>
          <p:cNvCxnSpPr>
            <a:cxnSpLocks/>
          </p:cNvCxnSpPr>
          <p:nvPr/>
        </p:nvCxnSpPr>
        <p:spPr>
          <a:xfrm flipH="1">
            <a:off x="2197234" y="2692956"/>
            <a:ext cx="250051" cy="709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D241D4F8-184C-1763-37D7-E2B91D7EB8E2}"/>
              </a:ext>
            </a:extLst>
          </p:cNvPr>
          <p:cNvCxnSpPr>
            <a:cxnSpLocks/>
          </p:cNvCxnSpPr>
          <p:nvPr/>
        </p:nvCxnSpPr>
        <p:spPr>
          <a:xfrm>
            <a:off x="3540629" y="2738373"/>
            <a:ext cx="712589" cy="910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A840C22A-BDEC-B5CB-B2FD-9882EE26666C}"/>
              </a:ext>
            </a:extLst>
          </p:cNvPr>
          <p:cNvCxnSpPr>
            <a:cxnSpLocks/>
          </p:cNvCxnSpPr>
          <p:nvPr/>
        </p:nvCxnSpPr>
        <p:spPr>
          <a:xfrm>
            <a:off x="4665927" y="2710300"/>
            <a:ext cx="1531163" cy="531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65F3ED5A-40DA-A8C1-6974-61F2227DC6AB}"/>
              </a:ext>
            </a:extLst>
          </p:cNvPr>
          <p:cNvSpPr txBox="1"/>
          <p:nvPr/>
        </p:nvSpPr>
        <p:spPr>
          <a:xfrm>
            <a:off x="336406" y="3385843"/>
            <a:ext cx="2625162" cy="1077218"/>
          </a:xfrm>
          <a:prstGeom prst="rect">
            <a:avLst/>
          </a:prstGeom>
          <a:noFill/>
        </p:spPr>
        <p:txBody>
          <a:bodyPr wrap="square">
            <a:spAutoFit/>
          </a:bodyPr>
          <a:lstStyle/>
          <a:p>
            <a:r>
              <a:rPr lang="it-IT" sz="1600" dirty="0"/>
              <a:t>ULSS 8 </a:t>
            </a:r>
            <a:r>
              <a:rPr lang="it-IT" sz="1600" dirty="0" err="1"/>
              <a:t>Berica</a:t>
            </a:r>
            <a:r>
              <a:rPr lang="it-IT" sz="1600" dirty="0"/>
              <a:t> con il progetto "</a:t>
            </a:r>
            <a:r>
              <a:rPr lang="it-IT" sz="1600" i="1" dirty="0"/>
              <a:t>Istituzione e sviluppo della Fondazione di Comunità Vicentina</a:t>
            </a:r>
            <a:r>
              <a:rPr lang="it-IT" sz="1600" dirty="0"/>
              <a:t>" </a:t>
            </a:r>
          </a:p>
        </p:txBody>
      </p:sp>
      <p:sp>
        <p:nvSpPr>
          <p:cNvPr id="23" name="CasellaDiTesto 22">
            <a:extLst>
              <a:ext uri="{FF2B5EF4-FFF2-40B4-BE49-F238E27FC236}">
                <a16:creationId xmlns:a16="http://schemas.microsoft.com/office/drawing/2014/main" id="{205A0752-A51E-A7ED-85D2-A80B5BEE9665}"/>
              </a:ext>
            </a:extLst>
          </p:cNvPr>
          <p:cNvSpPr txBox="1"/>
          <p:nvPr/>
        </p:nvSpPr>
        <p:spPr>
          <a:xfrm>
            <a:off x="3296958" y="3648607"/>
            <a:ext cx="2237172" cy="1077218"/>
          </a:xfrm>
          <a:prstGeom prst="rect">
            <a:avLst/>
          </a:prstGeom>
          <a:noFill/>
        </p:spPr>
        <p:txBody>
          <a:bodyPr wrap="square">
            <a:spAutoFit/>
          </a:bodyPr>
          <a:lstStyle/>
          <a:p>
            <a:r>
              <a:rPr lang="it-IT" sz="1600" dirty="0"/>
              <a:t>ASL ROMA 4 con il progetto "Ambulatorio di prossimità: “la salute a Km 0” </a:t>
            </a:r>
          </a:p>
        </p:txBody>
      </p:sp>
      <p:pic>
        <p:nvPicPr>
          <p:cNvPr id="29" name="Immagine 28">
            <a:extLst>
              <a:ext uri="{FF2B5EF4-FFF2-40B4-BE49-F238E27FC236}">
                <a16:creationId xmlns:a16="http://schemas.microsoft.com/office/drawing/2014/main" id="{22F3DB07-9924-91C8-42FA-60C09ACB2199}"/>
              </a:ext>
            </a:extLst>
          </p:cNvPr>
          <p:cNvPicPr>
            <a:picLocks noChangeAspect="1"/>
          </p:cNvPicPr>
          <p:nvPr/>
        </p:nvPicPr>
        <p:blipFill>
          <a:blip r:embed="rId2"/>
          <a:stretch>
            <a:fillRect/>
          </a:stretch>
        </p:blipFill>
        <p:spPr>
          <a:xfrm>
            <a:off x="7917990" y="1453123"/>
            <a:ext cx="4045845" cy="1262425"/>
          </a:xfrm>
          <a:prstGeom prst="rect">
            <a:avLst/>
          </a:prstGeom>
        </p:spPr>
      </p:pic>
      <p:sp>
        <p:nvSpPr>
          <p:cNvPr id="30" name="CasellaDiTesto 29">
            <a:extLst>
              <a:ext uri="{FF2B5EF4-FFF2-40B4-BE49-F238E27FC236}">
                <a16:creationId xmlns:a16="http://schemas.microsoft.com/office/drawing/2014/main" id="{A1606E3A-6AE0-2FC1-A105-A0BD4030EA5B}"/>
              </a:ext>
            </a:extLst>
          </p:cNvPr>
          <p:cNvSpPr txBox="1"/>
          <p:nvPr/>
        </p:nvSpPr>
        <p:spPr>
          <a:xfrm>
            <a:off x="7656940" y="1171544"/>
            <a:ext cx="2521249" cy="37593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defPPr>
              <a:defRPr lang="it-IT"/>
            </a:defPPr>
            <a:lvl1pPr algn="ctr">
              <a:lnSpc>
                <a:spcPct val="100000"/>
              </a:lnSpc>
              <a:defRPr sz="1400" b="1" spc="-1">
                <a:solidFill>
                  <a:srgbClr val="0070C0"/>
                </a:solidFill>
                <a:latin typeface="Arial"/>
                <a:ea typeface="Microsoft YaHei"/>
              </a:defRPr>
            </a:lvl1pPr>
          </a:lstStyle>
          <a:p>
            <a:r>
              <a:rPr lang="it-IT" sz="2000" dirty="0">
                <a:solidFill>
                  <a:srgbClr val="C00000"/>
                </a:solidFill>
                <a:latin typeface="Oswald" pitchFamily="2" charset="77"/>
                <a:ea typeface="Arial Unicode MS" panose="020B0604020202020204" pitchFamily="34" charset="-128"/>
              </a:rPr>
              <a:t>COT Alessandria</a:t>
            </a:r>
          </a:p>
        </p:txBody>
      </p:sp>
      <p:sp>
        <p:nvSpPr>
          <p:cNvPr id="2" name="CasellaDiTesto 1">
            <a:extLst>
              <a:ext uri="{FF2B5EF4-FFF2-40B4-BE49-F238E27FC236}">
                <a16:creationId xmlns:a16="http://schemas.microsoft.com/office/drawing/2014/main" id="{E5AB300C-F5CF-41CC-F686-8A17094DA917}"/>
              </a:ext>
            </a:extLst>
          </p:cNvPr>
          <p:cNvSpPr txBox="1"/>
          <p:nvPr/>
        </p:nvSpPr>
        <p:spPr>
          <a:xfrm>
            <a:off x="8116949" y="3863982"/>
            <a:ext cx="3755634" cy="523220"/>
          </a:xfrm>
          <a:prstGeom prst="rect">
            <a:avLst/>
          </a:prstGeom>
          <a:noFill/>
        </p:spPr>
        <p:txBody>
          <a:bodyPr wrap="square">
            <a:spAutoFit/>
          </a:bodyPr>
          <a:lstStyle>
            <a:defPPr>
              <a:defRPr lang="it-IT"/>
            </a:defPPr>
            <a:lvl1pPr>
              <a:defRPr sz="1600"/>
            </a:lvl1pPr>
          </a:lstStyle>
          <a:p>
            <a:r>
              <a:rPr lang="it-IT" sz="1400" b="1" dirty="0"/>
              <a:t>Progetto sperimentale di attivazione COT:</a:t>
            </a:r>
            <a:r>
              <a:rPr lang="it-IT" sz="1400" dirty="0"/>
              <a:t> ASL CN2 – ASL NO – ASL TO3 – ASL Città di Torino </a:t>
            </a:r>
          </a:p>
        </p:txBody>
      </p:sp>
      <p:pic>
        <p:nvPicPr>
          <p:cNvPr id="3" name="Immagine 2">
            <a:extLst>
              <a:ext uri="{FF2B5EF4-FFF2-40B4-BE49-F238E27FC236}">
                <a16:creationId xmlns:a16="http://schemas.microsoft.com/office/drawing/2014/main" id="{0B1131B7-792E-0C94-96DA-176CCF74ECFE}"/>
              </a:ext>
            </a:extLst>
          </p:cNvPr>
          <p:cNvPicPr>
            <a:picLocks noChangeAspect="1"/>
          </p:cNvPicPr>
          <p:nvPr/>
        </p:nvPicPr>
        <p:blipFill rotWithShape="1">
          <a:blip r:embed="rId3"/>
          <a:srcRect l="10260" t="11065" r="3262" b="6395"/>
          <a:stretch/>
        </p:blipFill>
        <p:spPr>
          <a:xfrm>
            <a:off x="9216536" y="4440617"/>
            <a:ext cx="1556459" cy="1438890"/>
          </a:xfrm>
          <a:prstGeom prst="rect">
            <a:avLst/>
          </a:prstGeom>
        </p:spPr>
      </p:pic>
      <p:sp>
        <p:nvSpPr>
          <p:cNvPr id="4" name="CasellaDiTesto 3">
            <a:extLst>
              <a:ext uri="{FF2B5EF4-FFF2-40B4-BE49-F238E27FC236}">
                <a16:creationId xmlns:a16="http://schemas.microsoft.com/office/drawing/2014/main" id="{F296733F-6083-37B8-B79B-184C03ADD52C}"/>
              </a:ext>
            </a:extLst>
          </p:cNvPr>
          <p:cNvSpPr txBox="1"/>
          <p:nvPr/>
        </p:nvSpPr>
        <p:spPr>
          <a:xfrm>
            <a:off x="8054093" y="2994467"/>
            <a:ext cx="3587030" cy="923330"/>
          </a:xfrm>
          <a:prstGeom prst="rect">
            <a:avLst/>
          </a:prstGeom>
          <a:noFill/>
        </p:spPr>
        <p:txBody>
          <a:bodyPr wrap="square">
            <a:spAutoFit/>
          </a:bodyPr>
          <a:lstStyle/>
          <a:p>
            <a:pPr algn="ctr"/>
            <a:r>
              <a:rPr lang="it-IT" sz="2000" dirty="0">
                <a:solidFill>
                  <a:srgbClr val="002060"/>
                </a:solidFill>
              </a:rPr>
              <a:t>Premio</a:t>
            </a:r>
          </a:p>
          <a:p>
            <a:pPr algn="ctr"/>
            <a:r>
              <a:rPr lang="it-IT" sz="2000" dirty="0">
                <a:solidFill>
                  <a:srgbClr val="002060"/>
                </a:solidFill>
              </a:rPr>
              <a:t> </a:t>
            </a:r>
            <a:r>
              <a:rPr lang="it-IT" sz="2000" b="1" i="1" dirty="0">
                <a:solidFill>
                  <a:srgbClr val="002060"/>
                </a:solidFill>
              </a:rPr>
              <a:t>Innovazione in Sanità Digitale </a:t>
            </a:r>
            <a:r>
              <a:rPr lang="it-IT" sz="1400" dirty="0">
                <a:solidFill>
                  <a:srgbClr val="002060"/>
                </a:solidFill>
              </a:rPr>
              <a:t>novembre 2022</a:t>
            </a:r>
            <a:endParaRPr lang="it-IT" sz="2000" dirty="0">
              <a:solidFill>
                <a:srgbClr val="002060"/>
              </a:solidFill>
            </a:endParaRPr>
          </a:p>
        </p:txBody>
      </p:sp>
      <p:pic>
        <p:nvPicPr>
          <p:cNvPr id="6" name="Immagine 5">
            <a:extLst>
              <a:ext uri="{FF2B5EF4-FFF2-40B4-BE49-F238E27FC236}">
                <a16:creationId xmlns:a16="http://schemas.microsoft.com/office/drawing/2014/main" id="{F9A7DE9B-1EF1-62D9-BABD-89100A92BDE5}"/>
              </a:ext>
            </a:extLst>
          </p:cNvPr>
          <p:cNvPicPr>
            <a:picLocks noChangeAspect="1"/>
          </p:cNvPicPr>
          <p:nvPr/>
        </p:nvPicPr>
        <p:blipFill rotWithShape="1">
          <a:blip r:embed="rId4"/>
          <a:srcRect t="28685"/>
          <a:stretch/>
        </p:blipFill>
        <p:spPr>
          <a:xfrm>
            <a:off x="63731" y="6115355"/>
            <a:ext cx="3709028" cy="354556"/>
          </a:xfrm>
          <a:prstGeom prst="rect">
            <a:avLst/>
          </a:prstGeom>
        </p:spPr>
      </p:pic>
      <p:pic>
        <p:nvPicPr>
          <p:cNvPr id="9" name="Immagine 8">
            <a:extLst>
              <a:ext uri="{FF2B5EF4-FFF2-40B4-BE49-F238E27FC236}">
                <a16:creationId xmlns:a16="http://schemas.microsoft.com/office/drawing/2014/main" id="{A9C49B7E-0C76-4EAE-150A-2B9EB9AC750F}"/>
              </a:ext>
            </a:extLst>
          </p:cNvPr>
          <p:cNvPicPr>
            <a:picLocks noChangeAspect="1"/>
          </p:cNvPicPr>
          <p:nvPr/>
        </p:nvPicPr>
        <p:blipFill rotWithShape="1">
          <a:blip r:embed="rId5"/>
          <a:srcRect t="13682" b="21420"/>
          <a:stretch/>
        </p:blipFill>
        <p:spPr>
          <a:xfrm>
            <a:off x="0" y="0"/>
            <a:ext cx="11582400" cy="1112659"/>
          </a:xfrm>
          <a:prstGeom prst="rect">
            <a:avLst/>
          </a:prstGeom>
        </p:spPr>
      </p:pic>
    </p:spTree>
    <p:extLst>
      <p:ext uri="{BB962C8B-B14F-4D97-AF65-F5344CB8AC3E}">
        <p14:creationId xmlns:p14="http://schemas.microsoft.com/office/powerpoint/2010/main" val="1659495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278DDC-47E9-403F-806E-F8802D21A577}"/>
              </a:ext>
            </a:extLst>
          </p:cNvPr>
          <p:cNvSpPr>
            <a:spLocks noGrp="1"/>
          </p:cNvSpPr>
          <p:nvPr>
            <p:ph type="ctrTitle" idx="4294967295"/>
          </p:nvPr>
        </p:nvSpPr>
        <p:spPr>
          <a:xfrm>
            <a:off x="1831283" y="2383114"/>
            <a:ext cx="8529431" cy="1045886"/>
          </a:xfrm>
        </p:spPr>
        <p:txBody>
          <a:bodyPr>
            <a:noAutofit/>
          </a:bodyPr>
          <a:lstStyle/>
          <a:p>
            <a:pPr algn="ctr"/>
            <a:r>
              <a:rPr lang="it-IT" sz="4800" b="1" dirty="0">
                <a:solidFill>
                  <a:srgbClr val="FF0000"/>
                </a:solidFill>
                <a:latin typeface="Times New Roman" panose="02020603050405020304" pitchFamily="18" charset="0"/>
                <a:cs typeface="Times New Roman" panose="02020603050405020304" pitchFamily="18" charset="0"/>
              </a:rPr>
              <a:t>Il nuovo modello</a:t>
            </a:r>
            <a:br>
              <a:rPr lang="it-IT" sz="4800" b="1" dirty="0">
                <a:solidFill>
                  <a:srgbClr val="FF0000"/>
                </a:solidFill>
                <a:latin typeface="Times New Roman" panose="02020603050405020304" pitchFamily="18" charset="0"/>
                <a:cs typeface="Times New Roman" panose="02020603050405020304" pitchFamily="18" charset="0"/>
              </a:rPr>
            </a:br>
            <a:r>
              <a:rPr lang="it-IT" sz="4800" b="1" dirty="0">
                <a:solidFill>
                  <a:srgbClr val="FF0000"/>
                </a:solidFill>
                <a:latin typeface="Times New Roman" panose="02020603050405020304" pitchFamily="18" charset="0"/>
                <a:cs typeface="Times New Roman" panose="02020603050405020304" pitchFamily="18" charset="0"/>
              </a:rPr>
              <a:t>di assistenza</a:t>
            </a:r>
            <a:br>
              <a:rPr lang="it-IT" sz="4800" b="1" dirty="0">
                <a:solidFill>
                  <a:srgbClr val="FF0000"/>
                </a:solidFill>
                <a:latin typeface="Times New Roman" panose="02020603050405020304" pitchFamily="18" charset="0"/>
                <a:cs typeface="Times New Roman" panose="02020603050405020304" pitchFamily="18" charset="0"/>
              </a:rPr>
            </a:br>
            <a:r>
              <a:rPr lang="it-IT" sz="4800" b="1" dirty="0">
                <a:solidFill>
                  <a:srgbClr val="FF0000"/>
                </a:solidFill>
                <a:latin typeface="Times New Roman" panose="02020603050405020304" pitchFamily="18" charset="0"/>
                <a:cs typeface="Times New Roman" panose="02020603050405020304" pitchFamily="18" charset="0"/>
              </a:rPr>
              <a:t>territoriale</a:t>
            </a:r>
            <a:br>
              <a:rPr lang="it-IT" sz="4800" b="1" dirty="0">
                <a:solidFill>
                  <a:srgbClr val="FF0000"/>
                </a:solidFill>
                <a:latin typeface="Times New Roman" panose="02020603050405020304" pitchFamily="18" charset="0"/>
                <a:cs typeface="Times New Roman" panose="02020603050405020304" pitchFamily="18" charset="0"/>
              </a:rPr>
            </a:br>
            <a:br>
              <a:rPr lang="it-IT" sz="4800" b="1" dirty="0">
                <a:solidFill>
                  <a:srgbClr val="FF0000"/>
                </a:solidFill>
                <a:latin typeface="Times New Roman" panose="02020603050405020304" pitchFamily="18" charset="0"/>
                <a:cs typeface="Times New Roman" panose="02020603050405020304" pitchFamily="18" charset="0"/>
              </a:rPr>
            </a:br>
            <a:r>
              <a:rPr lang="it-IT" sz="2800" b="1" dirty="0">
                <a:solidFill>
                  <a:srgbClr val="0070C0"/>
                </a:solidFill>
                <a:latin typeface="Times New Roman" panose="02020603050405020304" pitchFamily="18" charset="0"/>
                <a:cs typeface="Times New Roman" panose="02020603050405020304" pitchFamily="18" charset="0"/>
              </a:rPr>
              <a:t>Francesco Enrichens </a:t>
            </a:r>
            <a:r>
              <a:rPr lang="it-IT" sz="2800" b="1" dirty="0" err="1">
                <a:solidFill>
                  <a:srgbClr val="0070C0"/>
                </a:solidFill>
                <a:latin typeface="Times New Roman" panose="02020603050405020304" pitchFamily="18" charset="0"/>
                <a:cs typeface="Times New Roman" panose="02020603050405020304" pitchFamily="18" charset="0"/>
              </a:rPr>
              <a:t>pongov</a:t>
            </a:r>
            <a:r>
              <a:rPr lang="it-IT" sz="2800" b="1" dirty="0">
                <a:solidFill>
                  <a:srgbClr val="0070C0"/>
                </a:solidFill>
                <a:latin typeface="Times New Roman" panose="02020603050405020304" pitchFamily="18" charset="0"/>
                <a:cs typeface="Times New Roman" panose="02020603050405020304" pitchFamily="18" charset="0"/>
              </a:rPr>
              <a:t> Agenas</a:t>
            </a:r>
          </a:p>
        </p:txBody>
      </p:sp>
      <p:sp>
        <p:nvSpPr>
          <p:cNvPr id="23" name="Titolo 1">
            <a:extLst>
              <a:ext uri="{FF2B5EF4-FFF2-40B4-BE49-F238E27FC236}">
                <a16:creationId xmlns:a16="http://schemas.microsoft.com/office/drawing/2014/main" id="{9C74BE5A-F13E-4FE6-B9A9-C2194871694C}"/>
              </a:ext>
            </a:extLst>
          </p:cNvPr>
          <p:cNvSpPr txBox="1">
            <a:spLocks/>
          </p:cNvSpPr>
          <p:nvPr/>
        </p:nvSpPr>
        <p:spPr>
          <a:xfrm>
            <a:off x="4054639" y="375711"/>
            <a:ext cx="4716136" cy="6635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400" dirty="0">
                <a:solidFill>
                  <a:srgbClr val="FF0000"/>
                </a:solidFill>
                <a:latin typeface="Times New Roman" panose="02020603050405020304" pitchFamily="18" charset="0"/>
                <a:cs typeface="Times New Roman" panose="02020603050405020304" pitchFamily="18" charset="0"/>
              </a:rPr>
              <a:t> </a:t>
            </a:r>
            <a:r>
              <a:rPr lang="it-IT" sz="3200" i="1" dirty="0">
                <a:solidFill>
                  <a:srgbClr val="FF0000"/>
                </a:solidFill>
                <a:latin typeface="Times New Roman" panose="02020603050405020304" pitchFamily="18" charset="0"/>
                <a:cs typeface="Times New Roman" panose="02020603050405020304" pitchFamily="18" charset="0"/>
              </a:rPr>
              <a:t>Novara 19 ottobre 2023</a:t>
            </a:r>
          </a:p>
        </p:txBody>
      </p:sp>
      <p:pic>
        <p:nvPicPr>
          <p:cNvPr id="3" name="Picture 2" descr="Anci - Home | Facebook">
            <a:extLst>
              <a:ext uri="{FF2B5EF4-FFF2-40B4-BE49-F238E27FC236}">
                <a16:creationId xmlns:a16="http://schemas.microsoft.com/office/drawing/2014/main" id="{E0903E66-B12C-F187-46A3-31929C384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3109" y="1039269"/>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138790A4-B20B-1417-6DDE-4C7077166288}"/>
              </a:ext>
            </a:extLst>
          </p:cNvPr>
          <p:cNvPicPr>
            <a:picLocks noChangeAspect="1"/>
          </p:cNvPicPr>
          <p:nvPr/>
        </p:nvPicPr>
        <p:blipFill rotWithShape="1">
          <a:blip r:embed="rId3"/>
          <a:srcRect l="15291" r="16661"/>
          <a:stretch/>
        </p:blipFill>
        <p:spPr>
          <a:xfrm>
            <a:off x="996136" y="1224034"/>
            <a:ext cx="602508" cy="835485"/>
          </a:xfrm>
          <a:prstGeom prst="rect">
            <a:avLst/>
          </a:prstGeom>
        </p:spPr>
      </p:pic>
      <p:pic>
        <p:nvPicPr>
          <p:cNvPr id="5" name="Picture 2" descr="Portale Covid-19">
            <a:extLst>
              <a:ext uri="{FF2B5EF4-FFF2-40B4-BE49-F238E27FC236}">
                <a16:creationId xmlns:a16="http://schemas.microsoft.com/office/drawing/2014/main" id="{566DEA40-2D0B-8C8C-3137-55B07E622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678" y="5300841"/>
            <a:ext cx="2090058" cy="75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160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creto sindacale n° 11/2019: Nomina Ispettori Ambientali - Comune di  Cerreto Laziale">
            <a:extLst>
              <a:ext uri="{FF2B5EF4-FFF2-40B4-BE49-F238E27FC236}">
                <a16:creationId xmlns:a16="http://schemas.microsoft.com/office/drawing/2014/main" id="{7A57124D-AA16-461A-944F-6C23FBF3C840}"/>
              </a:ext>
            </a:extLst>
          </p:cNvPr>
          <p:cNvPicPr>
            <a:picLocks noChangeAspect="1" noChangeArrowheads="1"/>
          </p:cNvPicPr>
          <p:nvPr/>
        </p:nvPicPr>
        <p:blipFill>
          <a:blip r:embed="rId2">
            <a:alphaModFix amt="21000"/>
            <a:extLst>
              <a:ext uri="{BEBA8EAE-BF5A-486C-A8C5-ECC9F3942E4B}">
                <a14:imgProps xmlns:a14="http://schemas.microsoft.com/office/drawing/2010/main">
                  <a14:imgLayer r:embed="rId3">
                    <a14:imgEffect>
                      <a14:colorTemperature colorTemp="11500"/>
                    </a14:imgEffect>
                    <a14:imgEffect>
                      <a14:saturation sat="394000"/>
                    </a14:imgEffect>
                  </a14:imgLayer>
                </a14:imgProps>
              </a:ext>
              <a:ext uri="{28A0092B-C50C-407E-A947-70E740481C1C}">
                <a14:useLocalDpi xmlns:a14="http://schemas.microsoft.com/office/drawing/2010/main" val="0"/>
              </a:ext>
            </a:extLst>
          </a:blip>
          <a:srcRect/>
          <a:stretch>
            <a:fillRect/>
          </a:stretch>
        </p:blipFill>
        <p:spPr bwMode="auto">
          <a:xfrm>
            <a:off x="-1" y="-31266"/>
            <a:ext cx="12192001" cy="6791834"/>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a:extLst>
              <a:ext uri="{FF2B5EF4-FFF2-40B4-BE49-F238E27FC236}">
                <a16:creationId xmlns:a16="http://schemas.microsoft.com/office/drawing/2014/main" id="{F73EDC2F-6A5F-4E03-92BB-D45C97300921}"/>
              </a:ext>
            </a:extLst>
          </p:cNvPr>
          <p:cNvSpPr/>
          <p:nvPr/>
        </p:nvSpPr>
        <p:spPr>
          <a:xfrm>
            <a:off x="3162013" y="761301"/>
            <a:ext cx="6270190" cy="47006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it-IT" sz="3200" dirty="0">
                <a:solidFill>
                  <a:srgbClr val="FF0000"/>
                </a:solidFill>
                <a:effectLst>
                  <a:outerShdw blurRad="38100" dist="38100" dir="2700000" algn="tl">
                    <a:srgbClr val="000000">
                      <a:alpha val="43137"/>
                    </a:srgbClr>
                  </a:outerShdw>
                </a:effectLst>
              </a:rPr>
              <a:t>Ruolo dei Sindaci nella Sanità</a:t>
            </a:r>
          </a:p>
        </p:txBody>
      </p:sp>
      <p:sp>
        <p:nvSpPr>
          <p:cNvPr id="3" name="CasellaDiTesto 2">
            <a:extLst>
              <a:ext uri="{FF2B5EF4-FFF2-40B4-BE49-F238E27FC236}">
                <a16:creationId xmlns:a16="http://schemas.microsoft.com/office/drawing/2014/main" id="{71F20F32-AA95-49C4-81EF-1DE3D2C1E6E3}"/>
              </a:ext>
            </a:extLst>
          </p:cNvPr>
          <p:cNvSpPr txBox="1"/>
          <p:nvPr/>
        </p:nvSpPr>
        <p:spPr>
          <a:xfrm>
            <a:off x="1140692" y="1297530"/>
            <a:ext cx="10312831" cy="52629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anose="05000000000000000000" pitchFamily="2" charset="2"/>
              <a:buChar char="Ø"/>
            </a:pPr>
            <a:r>
              <a:rPr lang="it-IT" sz="2400" b="1" dirty="0"/>
              <a:t>Responsabile sanitario in corso di Maxi-emergenze</a:t>
            </a:r>
          </a:p>
          <a:p>
            <a:pPr marL="285750" indent="-285750">
              <a:buFont typeface="Wingdings" panose="05000000000000000000" pitchFamily="2" charset="2"/>
              <a:buChar char="Ø"/>
            </a:pPr>
            <a:endParaRPr lang="it-IT" sz="2400" b="1" dirty="0"/>
          </a:p>
          <a:p>
            <a:pPr marL="285750" indent="-285750">
              <a:buFont typeface="Wingdings" panose="05000000000000000000" pitchFamily="2" charset="2"/>
              <a:buChar char="Ø"/>
            </a:pPr>
            <a:r>
              <a:rPr lang="it-IT" sz="2400" b="1" dirty="0"/>
              <a:t>Disposizione di Trattamenti Sanitari Obbligatori (TSO)</a:t>
            </a:r>
          </a:p>
          <a:p>
            <a:pPr marL="285750" indent="-285750">
              <a:buFont typeface="Wingdings" panose="05000000000000000000" pitchFamily="2" charset="2"/>
              <a:buChar char="Ø"/>
            </a:pPr>
            <a:endParaRPr lang="it-IT" sz="2400" b="1" dirty="0"/>
          </a:p>
          <a:p>
            <a:pPr marL="285750" indent="-285750">
              <a:buFont typeface="Wingdings" panose="05000000000000000000" pitchFamily="2" charset="2"/>
              <a:buChar char="Ø"/>
            </a:pPr>
            <a:r>
              <a:rPr lang="it-IT" sz="2400" b="1" dirty="0"/>
              <a:t>Legge Bindi- Direttori Generali</a:t>
            </a:r>
          </a:p>
          <a:p>
            <a:pPr marL="285750" indent="-285750">
              <a:buFont typeface="Wingdings" panose="05000000000000000000" pitchFamily="2" charset="2"/>
              <a:buChar char="Ø"/>
            </a:pPr>
            <a:endParaRPr lang="it-IT" sz="2400" b="1" dirty="0"/>
          </a:p>
          <a:p>
            <a:pPr marL="285750" indent="-285750">
              <a:buFont typeface="Wingdings" panose="05000000000000000000" pitchFamily="2" charset="2"/>
              <a:buChar char="Ø"/>
            </a:pPr>
            <a:r>
              <a:rPr lang="it-IT" sz="2400" b="1" dirty="0"/>
              <a:t>Distretto :Definizione dei fabbisogni</a:t>
            </a:r>
          </a:p>
          <a:p>
            <a:pPr marL="285750" indent="-285750">
              <a:buFont typeface="Wingdings" panose="05000000000000000000" pitchFamily="2" charset="2"/>
              <a:buChar char="Ø"/>
            </a:pPr>
            <a:endParaRPr lang="it-IT" sz="2400" b="1" dirty="0"/>
          </a:p>
          <a:p>
            <a:pPr marL="285750" indent="-285750">
              <a:buFont typeface="Wingdings" panose="05000000000000000000" pitchFamily="2" charset="2"/>
              <a:buChar char="Ø"/>
            </a:pPr>
            <a:r>
              <a:rPr lang="it-IT" sz="2400" b="1" dirty="0"/>
              <a:t>Ruolo chiave all’interno del processo di Integrazione socio- sanitaria</a:t>
            </a:r>
          </a:p>
          <a:p>
            <a:pPr marL="285750" indent="-285750">
              <a:buFont typeface="Wingdings" panose="05000000000000000000" pitchFamily="2" charset="2"/>
              <a:buChar char="Ø"/>
            </a:pPr>
            <a:endParaRPr lang="it-IT" sz="2400" b="1" dirty="0"/>
          </a:p>
          <a:p>
            <a:pPr marL="285750" indent="-285750">
              <a:buFont typeface="Wingdings" panose="05000000000000000000" pitchFamily="2" charset="2"/>
              <a:buChar char="Ø"/>
            </a:pPr>
            <a:r>
              <a:rPr lang="it-IT" sz="2400" b="1" dirty="0">
                <a:solidFill>
                  <a:srgbClr val="FF0000"/>
                </a:solidFill>
              </a:rPr>
              <a:t>Osservatorio socio sanitario</a:t>
            </a:r>
          </a:p>
          <a:p>
            <a:pPr marL="285750" indent="-285750">
              <a:buFont typeface="Wingdings" panose="05000000000000000000" pitchFamily="2" charset="2"/>
              <a:buChar char="Ø"/>
            </a:pPr>
            <a:endParaRPr lang="it-IT" sz="2400" b="1" dirty="0">
              <a:solidFill>
                <a:srgbClr val="FF0000"/>
              </a:solidFill>
            </a:endParaRPr>
          </a:p>
          <a:p>
            <a:pPr marL="285750" indent="-285750">
              <a:buFont typeface="Wingdings" panose="05000000000000000000" pitchFamily="2" charset="2"/>
              <a:buChar char="Ø"/>
            </a:pPr>
            <a:r>
              <a:rPr lang="it-IT" sz="2400" b="1" dirty="0">
                <a:solidFill>
                  <a:srgbClr val="FF0000"/>
                </a:solidFill>
              </a:rPr>
              <a:t>Coprogettazione         ricostruiamo insieme il territorio partendo dai bisogni sanitari e sociali, o meglio, </a:t>
            </a:r>
            <a:r>
              <a:rPr lang="it-IT" sz="2400" b="1" u="sng" dirty="0">
                <a:solidFill>
                  <a:srgbClr val="FF0000"/>
                </a:solidFill>
                <a:highlight>
                  <a:srgbClr val="FFFF00"/>
                </a:highlight>
              </a:rPr>
              <a:t>SOCIO SANITARI!</a:t>
            </a:r>
          </a:p>
        </p:txBody>
      </p:sp>
      <p:grpSp>
        <p:nvGrpSpPr>
          <p:cNvPr id="8" name="Gruppo 7">
            <a:extLst>
              <a:ext uri="{FF2B5EF4-FFF2-40B4-BE49-F238E27FC236}">
                <a16:creationId xmlns:a16="http://schemas.microsoft.com/office/drawing/2014/main" id="{CF1E16DE-1BA2-4CE8-BE4F-B82D855AAC3F}"/>
              </a:ext>
            </a:extLst>
          </p:cNvPr>
          <p:cNvGrpSpPr/>
          <p:nvPr/>
        </p:nvGrpSpPr>
        <p:grpSpPr>
          <a:xfrm>
            <a:off x="0" y="0"/>
            <a:ext cx="12192000" cy="695135"/>
            <a:chOff x="0" y="0"/>
            <a:chExt cx="12192000" cy="695135"/>
          </a:xfrm>
        </p:grpSpPr>
        <p:sp>
          <p:nvSpPr>
            <p:cNvPr id="9" name="Rettangolo 8">
              <a:extLst>
                <a:ext uri="{FF2B5EF4-FFF2-40B4-BE49-F238E27FC236}">
                  <a16:creationId xmlns:a16="http://schemas.microsoft.com/office/drawing/2014/main" id="{6685C007-500C-4107-82C0-CECA58FEB9A3}"/>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710456F9-3FB8-4012-BDF5-62B526968A26}"/>
                </a:ext>
              </a:extLst>
            </p:cNvPr>
            <p:cNvPicPr>
              <a:picLocks noChangeAspect="1"/>
            </p:cNvPicPr>
            <p:nvPr/>
          </p:nvPicPr>
          <p:blipFill>
            <a:blip r:embed="rId4"/>
            <a:stretch>
              <a:fillRect/>
            </a:stretch>
          </p:blipFill>
          <p:spPr>
            <a:xfrm>
              <a:off x="10366743" y="1"/>
              <a:ext cx="1740189" cy="687405"/>
            </a:xfrm>
            <a:prstGeom prst="rect">
              <a:avLst/>
            </a:prstGeom>
          </p:spPr>
        </p:pic>
        <p:pic>
          <p:nvPicPr>
            <p:cNvPr id="11" name="Picture 2" descr="Portale Covid-19">
              <a:extLst>
                <a:ext uri="{FF2B5EF4-FFF2-40B4-BE49-F238E27FC236}">
                  <a16:creationId xmlns:a16="http://schemas.microsoft.com/office/drawing/2014/main" id="{80B8EE13-1E83-445B-AA39-8A388C4179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3034" y="66166"/>
              <a:ext cx="1617958" cy="5393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ostenere la sfida alla cronicità con il supporto dell'ICT">
              <a:extLst>
                <a:ext uri="{FF2B5EF4-FFF2-40B4-BE49-F238E27FC236}">
                  <a16:creationId xmlns:a16="http://schemas.microsoft.com/office/drawing/2014/main" id="{2AD91D55-F034-4959-91E6-B7EB067024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730" y="97432"/>
              <a:ext cx="1617958" cy="47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 name="Freccia a destra 1">
            <a:extLst>
              <a:ext uri="{FF2B5EF4-FFF2-40B4-BE49-F238E27FC236}">
                <a16:creationId xmlns:a16="http://schemas.microsoft.com/office/drawing/2014/main" id="{8FD50E87-38B2-4A05-862A-C6E6D9868FFE}"/>
              </a:ext>
            </a:extLst>
          </p:cNvPr>
          <p:cNvSpPr/>
          <p:nvPr/>
        </p:nvSpPr>
        <p:spPr>
          <a:xfrm>
            <a:off x="3615885" y="5830368"/>
            <a:ext cx="467843" cy="26633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464072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8020F244-ED27-439B-AB1A-A92957C5F230}"/>
              </a:ext>
            </a:extLst>
          </p:cNvPr>
          <p:cNvSpPr>
            <a:spLocks noGrp="1"/>
          </p:cNvSpPr>
          <p:nvPr>
            <p:ph type="sldNum" sz="quarter" idx="12"/>
          </p:nvPr>
        </p:nvSpPr>
        <p:spPr/>
        <p:txBody>
          <a:bodyPr/>
          <a:lstStyle/>
          <a:p>
            <a:fld id="{99865997-19B5-4C20-A934-DE30A6C7B924}" type="slidenum">
              <a:rPr lang="it-IT" smtClean="0"/>
              <a:t>21</a:t>
            </a:fld>
            <a:endParaRPr lang="it-IT"/>
          </a:p>
        </p:txBody>
      </p:sp>
      <p:pic>
        <p:nvPicPr>
          <p:cNvPr id="9" name="Immagine 8">
            <a:extLst>
              <a:ext uri="{FF2B5EF4-FFF2-40B4-BE49-F238E27FC236}">
                <a16:creationId xmlns:a16="http://schemas.microsoft.com/office/drawing/2014/main" id="{E0953A18-608A-4D95-90D6-833667BE8FE0}"/>
              </a:ext>
            </a:extLst>
          </p:cNvPr>
          <p:cNvPicPr>
            <a:picLocks noChangeAspect="1"/>
          </p:cNvPicPr>
          <p:nvPr/>
        </p:nvPicPr>
        <p:blipFill>
          <a:blip r:embed="rId2"/>
          <a:stretch>
            <a:fillRect/>
          </a:stretch>
        </p:blipFill>
        <p:spPr>
          <a:xfrm>
            <a:off x="479243" y="669378"/>
            <a:ext cx="10417993" cy="6052097"/>
          </a:xfrm>
          <a:prstGeom prst="rect">
            <a:avLst/>
          </a:prstGeom>
        </p:spPr>
      </p:pic>
      <p:sp>
        <p:nvSpPr>
          <p:cNvPr id="10" name="CasellaDiTesto 9">
            <a:extLst>
              <a:ext uri="{FF2B5EF4-FFF2-40B4-BE49-F238E27FC236}">
                <a16:creationId xmlns:a16="http://schemas.microsoft.com/office/drawing/2014/main" id="{36F09EF8-54D2-495E-80E2-3FBED40EBF9A}"/>
              </a:ext>
            </a:extLst>
          </p:cNvPr>
          <p:cNvSpPr txBox="1"/>
          <p:nvPr/>
        </p:nvSpPr>
        <p:spPr>
          <a:xfrm>
            <a:off x="344778" y="904572"/>
            <a:ext cx="6711519" cy="523220"/>
          </a:xfrm>
          <a:prstGeom prst="rect">
            <a:avLst/>
          </a:prstGeom>
          <a:noFill/>
        </p:spPr>
        <p:txBody>
          <a:bodyPr wrap="square" rtlCol="0">
            <a:spAutoFit/>
          </a:bodyPr>
          <a:lstStyle/>
          <a:p>
            <a:r>
              <a:rPr lang="it-IT" sz="2800" b="1" dirty="0">
                <a:solidFill>
                  <a:srgbClr val="FF0000"/>
                </a:solidFill>
                <a:latin typeface="Calibri" panose="020F0502020204030204" pitchFamily="34" charset="0"/>
                <a:cs typeface="Calibri" panose="020F0502020204030204" pitchFamily="34" charset="0"/>
              </a:rPr>
              <a:t>LA NUOVA RIORGANIZZAZIONE</a:t>
            </a:r>
          </a:p>
        </p:txBody>
      </p:sp>
      <p:grpSp>
        <p:nvGrpSpPr>
          <p:cNvPr id="13" name="Gruppo 12">
            <a:extLst>
              <a:ext uri="{FF2B5EF4-FFF2-40B4-BE49-F238E27FC236}">
                <a16:creationId xmlns:a16="http://schemas.microsoft.com/office/drawing/2014/main" id="{50C7C3B8-CE7D-46B2-8A23-A6C0D641D065}"/>
              </a:ext>
            </a:extLst>
          </p:cNvPr>
          <p:cNvGrpSpPr/>
          <p:nvPr/>
        </p:nvGrpSpPr>
        <p:grpSpPr>
          <a:xfrm>
            <a:off x="0" y="0"/>
            <a:ext cx="12192000" cy="695135"/>
            <a:chOff x="0" y="0"/>
            <a:chExt cx="12192000" cy="695135"/>
          </a:xfrm>
        </p:grpSpPr>
        <p:sp>
          <p:nvSpPr>
            <p:cNvPr id="14" name="Rettangolo 13">
              <a:extLst>
                <a:ext uri="{FF2B5EF4-FFF2-40B4-BE49-F238E27FC236}">
                  <a16:creationId xmlns:a16="http://schemas.microsoft.com/office/drawing/2014/main" id="{112FD48F-43FA-4469-9CD4-FEE85D771F3B}"/>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C3E56333-07EB-4827-9F27-33316516C4CE}"/>
                </a:ext>
              </a:extLst>
            </p:cNvPr>
            <p:cNvPicPr>
              <a:picLocks noChangeAspect="1"/>
            </p:cNvPicPr>
            <p:nvPr/>
          </p:nvPicPr>
          <p:blipFill>
            <a:blip r:embed="rId3"/>
            <a:stretch>
              <a:fillRect/>
            </a:stretch>
          </p:blipFill>
          <p:spPr>
            <a:xfrm>
              <a:off x="10366743" y="1"/>
              <a:ext cx="1740189" cy="687405"/>
            </a:xfrm>
            <a:prstGeom prst="rect">
              <a:avLst/>
            </a:prstGeom>
          </p:spPr>
        </p:pic>
        <p:pic>
          <p:nvPicPr>
            <p:cNvPr id="16" name="Picture 2" descr="Portale Covid-19">
              <a:extLst>
                <a:ext uri="{FF2B5EF4-FFF2-40B4-BE49-F238E27FC236}">
                  <a16:creationId xmlns:a16="http://schemas.microsoft.com/office/drawing/2014/main" id="{A02FDCE1-5284-4AD2-B4CC-FDACA984F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034" y="66166"/>
              <a:ext cx="1617958" cy="5393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ostenere la sfida alla cronicità con il supporto dell'ICT">
              <a:extLst>
                <a:ext uri="{FF2B5EF4-FFF2-40B4-BE49-F238E27FC236}">
                  <a16:creationId xmlns:a16="http://schemas.microsoft.com/office/drawing/2014/main" id="{47108709-F35F-4569-955B-E548D26433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30" y="97432"/>
              <a:ext cx="1617958" cy="47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513741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5333824-614C-4BB8-80A7-55FF27CB8BCC}"/>
              </a:ext>
            </a:extLst>
          </p:cNvPr>
          <p:cNvSpPr txBox="1"/>
          <p:nvPr/>
        </p:nvSpPr>
        <p:spPr>
          <a:xfrm>
            <a:off x="656763" y="161887"/>
            <a:ext cx="10747512" cy="800219"/>
          </a:xfrm>
          <a:prstGeom prst="rect">
            <a:avLst/>
          </a:prstGeom>
          <a:noFill/>
        </p:spPr>
        <p:txBody>
          <a:bodyPr wrap="square" rtlCol="0">
            <a:spAutoFit/>
          </a:bodyPr>
          <a:lstStyle/>
          <a:p>
            <a:pPr algn="ctr"/>
            <a:r>
              <a:rPr lang="it-IT" sz="2800" dirty="0">
                <a:solidFill>
                  <a:srgbClr val="FF0000"/>
                </a:solidFill>
                <a:latin typeface="Times New Roman" panose="02020603050405020304" pitchFamily="18" charset="0"/>
                <a:cs typeface="Times New Roman" panose="02020603050405020304" pitchFamily="18" charset="0"/>
              </a:rPr>
              <a:t>INTEGRARE LUOGHI </a:t>
            </a:r>
            <a:r>
              <a:rPr lang="it-IT" sz="2800" dirty="0" err="1">
                <a:solidFill>
                  <a:srgbClr val="FF0000"/>
                </a:solidFill>
                <a:latin typeface="Times New Roman" panose="02020603050405020304" pitchFamily="18" charset="0"/>
                <a:cs typeface="Times New Roman" panose="02020603050405020304" pitchFamily="18" charset="0"/>
              </a:rPr>
              <a:t>DI</a:t>
            </a:r>
            <a:r>
              <a:rPr lang="it-IT" sz="2800" dirty="0">
                <a:solidFill>
                  <a:srgbClr val="FF0000"/>
                </a:solidFill>
                <a:latin typeface="Times New Roman" panose="02020603050405020304" pitchFamily="18" charset="0"/>
                <a:cs typeface="Times New Roman" panose="02020603050405020304" pitchFamily="18" charset="0"/>
              </a:rPr>
              <a:t> CURA</a:t>
            </a:r>
          </a:p>
          <a:p>
            <a:r>
              <a:rPr lang="it-IT" dirty="0"/>
              <a:t>					</a:t>
            </a:r>
            <a:endParaRPr lang="it-IT" b="1" i="1" dirty="0">
              <a:solidFill>
                <a:srgbClr val="00B050"/>
              </a:solidFill>
            </a:endParaRPr>
          </a:p>
        </p:txBody>
      </p:sp>
      <p:pic>
        <p:nvPicPr>
          <p:cNvPr id="1026" name="Picture 2"/>
          <p:cNvPicPr>
            <a:picLocks noChangeAspect="1" noChangeArrowheads="1"/>
          </p:cNvPicPr>
          <p:nvPr/>
        </p:nvPicPr>
        <p:blipFill>
          <a:blip r:embed="rId2" cstate="print"/>
          <a:srcRect t="-7500" r="-2607"/>
          <a:stretch>
            <a:fillRect/>
          </a:stretch>
        </p:blipFill>
        <p:spPr bwMode="auto">
          <a:xfrm>
            <a:off x="2103120" y="5172890"/>
            <a:ext cx="7654834" cy="1685110"/>
          </a:xfrm>
          <a:prstGeom prst="rect">
            <a:avLst/>
          </a:prstGeom>
          <a:noFill/>
          <a:ln w="9525">
            <a:noFill/>
            <a:miter lim="800000"/>
            <a:headEnd/>
            <a:tailEnd/>
          </a:ln>
        </p:spPr>
      </p:pic>
      <p:grpSp>
        <p:nvGrpSpPr>
          <p:cNvPr id="104" name="Gruppo 103"/>
          <p:cNvGrpSpPr/>
          <p:nvPr/>
        </p:nvGrpSpPr>
        <p:grpSpPr>
          <a:xfrm>
            <a:off x="2908401" y="1058091"/>
            <a:ext cx="5752273" cy="4171656"/>
            <a:chOff x="2908400" y="1058091"/>
            <a:chExt cx="6353169" cy="4171656"/>
          </a:xfrm>
        </p:grpSpPr>
        <p:sp>
          <p:nvSpPr>
            <p:cNvPr id="94" name="Ovale 93"/>
            <p:cNvSpPr/>
            <p:nvPr/>
          </p:nvSpPr>
          <p:spPr>
            <a:xfrm>
              <a:off x="4924697" y="4415247"/>
              <a:ext cx="679269" cy="692332"/>
            </a:xfrm>
            <a:prstGeom prst="ellipse">
              <a:avLst/>
            </a:prstGeom>
            <a:noFill/>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 name="Ovale 95"/>
            <p:cNvSpPr/>
            <p:nvPr/>
          </p:nvSpPr>
          <p:spPr>
            <a:xfrm>
              <a:off x="6500964" y="4397828"/>
              <a:ext cx="679269" cy="692332"/>
            </a:xfrm>
            <a:prstGeom prst="ellipse">
              <a:avLst/>
            </a:prstGeom>
            <a:noFill/>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Ovale 97"/>
            <p:cNvSpPr/>
            <p:nvPr/>
          </p:nvSpPr>
          <p:spPr>
            <a:xfrm>
              <a:off x="8159932" y="4423956"/>
              <a:ext cx="679269" cy="692332"/>
            </a:xfrm>
            <a:prstGeom prst="ellipse">
              <a:avLst/>
            </a:prstGeom>
            <a:noFill/>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Ovale 99"/>
            <p:cNvSpPr/>
            <p:nvPr/>
          </p:nvSpPr>
          <p:spPr>
            <a:xfrm>
              <a:off x="3313612" y="4376056"/>
              <a:ext cx="679269" cy="687979"/>
            </a:xfrm>
            <a:prstGeom prst="ellipse">
              <a:avLst/>
            </a:prstGeom>
            <a:noFill/>
            <a:ln w="254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3" name="Gruppo 102"/>
            <p:cNvGrpSpPr/>
            <p:nvPr/>
          </p:nvGrpSpPr>
          <p:grpSpPr>
            <a:xfrm>
              <a:off x="2908400" y="1058091"/>
              <a:ext cx="6353169" cy="4171656"/>
              <a:chOff x="2908400" y="1058091"/>
              <a:chExt cx="6353169" cy="4171656"/>
            </a:xfrm>
          </p:grpSpPr>
          <p:grpSp>
            <p:nvGrpSpPr>
              <p:cNvPr id="87" name="Gruppo 86"/>
              <p:cNvGrpSpPr/>
              <p:nvPr/>
            </p:nvGrpSpPr>
            <p:grpSpPr>
              <a:xfrm>
                <a:off x="2908400" y="4133439"/>
                <a:ext cx="6353169" cy="1096308"/>
                <a:chOff x="2734219" y="4253534"/>
                <a:chExt cx="6897723" cy="1211345"/>
              </a:xfrm>
            </p:grpSpPr>
            <p:grpSp>
              <p:nvGrpSpPr>
                <p:cNvPr id="86" name="Gruppo 85"/>
                <p:cNvGrpSpPr/>
                <p:nvPr/>
              </p:nvGrpSpPr>
              <p:grpSpPr>
                <a:xfrm>
                  <a:off x="2734219" y="4253546"/>
                  <a:ext cx="5121164" cy="1150133"/>
                  <a:chOff x="2734219" y="4253546"/>
                  <a:chExt cx="5121164" cy="1150133"/>
                </a:xfrm>
              </p:grpSpPr>
              <p:grpSp>
                <p:nvGrpSpPr>
                  <p:cNvPr id="74" name="Gruppo 73"/>
                  <p:cNvGrpSpPr/>
                  <p:nvPr/>
                </p:nvGrpSpPr>
                <p:grpSpPr>
                  <a:xfrm>
                    <a:off x="2734219" y="4253546"/>
                    <a:ext cx="1707054" cy="1132967"/>
                    <a:chOff x="1503417" y="3439973"/>
                    <a:chExt cx="1707054" cy="1707054"/>
                  </a:xfrm>
                </p:grpSpPr>
                <p:sp>
                  <p:nvSpPr>
                    <p:cNvPr id="75" name="Triangolo isoscele 74"/>
                    <p:cNvSpPr/>
                    <p:nvPr/>
                  </p:nvSpPr>
                  <p:spPr>
                    <a:xfrm>
                      <a:off x="1503417" y="3439973"/>
                      <a:ext cx="1707054" cy="1707054"/>
                    </a:xfrm>
                    <a:prstGeom prst="triangle">
                      <a:avLst/>
                    </a:pr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76" name="Triangolo isoscele 12"/>
                    <p:cNvSpPr/>
                    <p:nvPr/>
                  </p:nvSpPr>
                  <p:spPr>
                    <a:xfrm>
                      <a:off x="1930181" y="4293500"/>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it-IT" sz="3900" kern="1200" dirty="0"/>
                    </a:p>
                  </p:txBody>
                </p:sp>
              </p:grpSp>
              <p:grpSp>
                <p:nvGrpSpPr>
                  <p:cNvPr id="77" name="Gruppo 76"/>
                  <p:cNvGrpSpPr/>
                  <p:nvPr/>
                </p:nvGrpSpPr>
                <p:grpSpPr>
                  <a:xfrm>
                    <a:off x="4441274" y="4270712"/>
                    <a:ext cx="1707054" cy="1132967"/>
                    <a:chOff x="3210472" y="3465838"/>
                    <a:chExt cx="1707054" cy="1707054"/>
                  </a:xfrm>
                </p:grpSpPr>
                <p:sp>
                  <p:nvSpPr>
                    <p:cNvPr id="78" name="Triangolo isoscele 77"/>
                    <p:cNvSpPr/>
                    <p:nvPr/>
                  </p:nvSpPr>
                  <p:spPr>
                    <a:xfrm>
                      <a:off x="3210472" y="3465838"/>
                      <a:ext cx="1707054" cy="1707054"/>
                    </a:xfrm>
                    <a:prstGeom prst="triangle">
                      <a:avLst/>
                    </a:pr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79" name="Triangolo isoscele 16"/>
                    <p:cNvSpPr/>
                    <p:nvPr/>
                  </p:nvSpPr>
                  <p:spPr>
                    <a:xfrm>
                      <a:off x="3637236" y="4319365"/>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it-IT" sz="3900" kern="1200" dirty="0"/>
                    </a:p>
                  </p:txBody>
                </p:sp>
              </p:grpSp>
              <p:grpSp>
                <p:nvGrpSpPr>
                  <p:cNvPr id="80" name="Gruppo 79"/>
                  <p:cNvGrpSpPr/>
                  <p:nvPr/>
                </p:nvGrpSpPr>
                <p:grpSpPr>
                  <a:xfrm>
                    <a:off x="6148329" y="4253546"/>
                    <a:ext cx="1707054" cy="1132967"/>
                    <a:chOff x="4917527" y="3439973"/>
                    <a:chExt cx="1707054" cy="1707054"/>
                  </a:xfrm>
                </p:grpSpPr>
                <p:sp>
                  <p:nvSpPr>
                    <p:cNvPr id="81" name="Triangolo isoscele 80"/>
                    <p:cNvSpPr/>
                    <p:nvPr/>
                  </p:nvSpPr>
                  <p:spPr>
                    <a:xfrm>
                      <a:off x="4917527" y="3439973"/>
                      <a:ext cx="1707054" cy="1707054"/>
                    </a:xfrm>
                    <a:prstGeom prst="triangle">
                      <a:avLst/>
                    </a:pr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82" name="Triangolo isoscele 20"/>
                    <p:cNvSpPr/>
                    <p:nvPr/>
                  </p:nvSpPr>
                  <p:spPr>
                    <a:xfrm>
                      <a:off x="5344291" y="4293500"/>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it-IT" sz="3900" kern="1200" dirty="0"/>
                    </a:p>
                  </p:txBody>
                </p:sp>
              </p:grpSp>
            </p:grpSp>
            <p:grpSp>
              <p:nvGrpSpPr>
                <p:cNvPr id="83" name="Gruppo 82"/>
                <p:cNvGrpSpPr/>
                <p:nvPr/>
              </p:nvGrpSpPr>
              <p:grpSpPr>
                <a:xfrm>
                  <a:off x="7924888" y="4253534"/>
                  <a:ext cx="1707054" cy="1211345"/>
                  <a:chOff x="4917527" y="3321881"/>
                  <a:chExt cx="1707054" cy="1825146"/>
                </a:xfrm>
              </p:grpSpPr>
              <p:sp>
                <p:nvSpPr>
                  <p:cNvPr id="84" name="Triangolo isoscele 83"/>
                  <p:cNvSpPr/>
                  <p:nvPr/>
                </p:nvSpPr>
                <p:spPr>
                  <a:xfrm>
                    <a:off x="4917527" y="3321881"/>
                    <a:ext cx="1707054" cy="1707053"/>
                  </a:xfrm>
                  <a:prstGeom prst="triangle">
                    <a:avLst/>
                  </a:pr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85" name="Triangolo isoscele 20"/>
                  <p:cNvSpPr/>
                  <p:nvPr/>
                </p:nvSpPr>
                <p:spPr>
                  <a:xfrm>
                    <a:off x="5344291" y="4293500"/>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it-IT" sz="3900" kern="1200" dirty="0"/>
                  </a:p>
                </p:txBody>
              </p:sp>
            </p:grpSp>
          </p:grpSp>
          <p:grpSp>
            <p:nvGrpSpPr>
              <p:cNvPr id="102" name="Gruppo 101"/>
              <p:cNvGrpSpPr/>
              <p:nvPr/>
            </p:nvGrpSpPr>
            <p:grpSpPr>
              <a:xfrm>
                <a:off x="3396345" y="1058091"/>
                <a:ext cx="5377546" cy="3892727"/>
                <a:chOff x="3396345" y="1058091"/>
                <a:chExt cx="5377546" cy="3892727"/>
              </a:xfrm>
            </p:grpSpPr>
            <p:grpSp>
              <p:nvGrpSpPr>
                <p:cNvPr id="44" name="Gruppo 43"/>
                <p:cNvGrpSpPr/>
                <p:nvPr/>
              </p:nvGrpSpPr>
              <p:grpSpPr>
                <a:xfrm>
                  <a:off x="5298840" y="1058091"/>
                  <a:ext cx="1572287" cy="1025374"/>
                  <a:chOff x="3210472" y="25864"/>
                  <a:chExt cx="1707054" cy="1707054"/>
                </a:xfrm>
              </p:grpSpPr>
              <p:sp>
                <p:nvSpPr>
                  <p:cNvPr id="69" name="Triangolo isoscele 68"/>
                  <p:cNvSpPr/>
                  <p:nvPr/>
                </p:nvSpPr>
                <p:spPr>
                  <a:xfrm>
                    <a:off x="3210472" y="25864"/>
                    <a:ext cx="1707054" cy="1707054"/>
                  </a:xfrm>
                  <a:prstGeom prst="triangle">
                    <a:avLst/>
                  </a:pr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70" name="Triangolo isoscele 4"/>
                  <p:cNvSpPr/>
                  <p:nvPr/>
                </p:nvSpPr>
                <p:spPr>
                  <a:xfrm>
                    <a:off x="3637236" y="879391"/>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it-IT" sz="3900" kern="1200" dirty="0"/>
                      <a:t>H</a:t>
                    </a:r>
                  </a:p>
                </p:txBody>
              </p:sp>
            </p:grpSp>
            <p:sp>
              <p:nvSpPr>
                <p:cNvPr id="43" name="Triangolo isoscele 4"/>
                <p:cNvSpPr/>
                <p:nvPr/>
              </p:nvSpPr>
              <p:spPr>
                <a:xfrm>
                  <a:off x="5691913" y="1578545"/>
                  <a:ext cx="786144" cy="5126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it-IT" sz="39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H</a:t>
                  </a:r>
                  <a:endParaRPr lang="it-IT" sz="3900" b="1" kern="1200"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grpSp>
              <p:nvGrpSpPr>
                <p:cNvPr id="45" name="Gruppo 44"/>
                <p:cNvGrpSpPr/>
                <p:nvPr/>
              </p:nvGrpSpPr>
              <p:grpSpPr>
                <a:xfrm>
                  <a:off x="4512697" y="2083465"/>
                  <a:ext cx="1572287" cy="1025374"/>
                  <a:chOff x="2356945" y="1732919"/>
                  <a:chExt cx="1707054" cy="1707054"/>
                </a:xfrm>
              </p:grpSpPr>
              <p:sp>
                <p:nvSpPr>
                  <p:cNvPr id="67" name="Triangolo isoscele 66"/>
                  <p:cNvSpPr/>
                  <p:nvPr/>
                </p:nvSpPr>
                <p:spPr>
                  <a:xfrm>
                    <a:off x="2356945" y="1732919"/>
                    <a:ext cx="1707054" cy="1707054"/>
                  </a:xfrm>
                  <a:prstGeom prst="triangle">
                    <a:avLst/>
                  </a:pr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68" name="Triangolo isoscele 6"/>
                  <p:cNvSpPr/>
                  <p:nvPr/>
                </p:nvSpPr>
                <p:spPr>
                  <a:xfrm>
                    <a:off x="2783709" y="2586446"/>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it-IT" sz="3900" b="1" dirty="0">
                        <a:ln w="18000">
                          <a:solidFill>
                            <a:schemeClr val="accent2">
                              <a:satMod val="140000"/>
                            </a:schemeClr>
                          </a:solidFill>
                          <a:prstDash val="solid"/>
                          <a:miter lim="800000"/>
                        </a:ln>
                        <a:solidFill>
                          <a:srgbClr val="FFFF99"/>
                        </a:solidFill>
                        <a:effectLst>
                          <a:outerShdw blurRad="25500" dist="23000" dir="7020000" algn="tl">
                            <a:srgbClr val="000000">
                              <a:alpha val="50000"/>
                            </a:srgbClr>
                          </a:outerShdw>
                        </a:effectLst>
                      </a:rPr>
                      <a:t>H</a:t>
                    </a:r>
                  </a:p>
                </p:txBody>
              </p:sp>
            </p:grpSp>
            <p:grpSp>
              <p:nvGrpSpPr>
                <p:cNvPr id="46" name="Gruppo 45"/>
                <p:cNvGrpSpPr/>
                <p:nvPr/>
              </p:nvGrpSpPr>
              <p:grpSpPr>
                <a:xfrm>
                  <a:off x="5298840" y="2083465"/>
                  <a:ext cx="1572287" cy="1025374"/>
                  <a:chOff x="3210472" y="1732919"/>
                  <a:chExt cx="1707054" cy="1707054"/>
                </a:xfrm>
              </p:grpSpPr>
              <p:sp>
                <p:nvSpPr>
                  <p:cNvPr id="65" name="Triangolo isoscele 64"/>
                  <p:cNvSpPr/>
                  <p:nvPr/>
                </p:nvSpPr>
                <p:spPr>
                  <a:xfrm rot="10800000">
                    <a:off x="3210472" y="1732919"/>
                    <a:ext cx="1707054" cy="1707054"/>
                  </a:xfrm>
                  <a:prstGeom prst="triangle">
                    <a:avLst/>
                  </a:pr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66" name="Triangolo isoscele 8"/>
                  <p:cNvSpPr/>
                  <p:nvPr/>
                </p:nvSpPr>
                <p:spPr>
                  <a:xfrm rot="21600000">
                    <a:off x="3637235" y="1732919"/>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it-IT" sz="3900" kern="1200" dirty="0"/>
                  </a:p>
                </p:txBody>
              </p:sp>
            </p:grpSp>
            <p:grpSp>
              <p:nvGrpSpPr>
                <p:cNvPr id="47" name="Gruppo 46"/>
                <p:cNvGrpSpPr/>
                <p:nvPr/>
              </p:nvGrpSpPr>
              <p:grpSpPr>
                <a:xfrm>
                  <a:off x="6084984" y="2083465"/>
                  <a:ext cx="1572287" cy="1025374"/>
                  <a:chOff x="4063999" y="1732919"/>
                  <a:chExt cx="1707054" cy="1707054"/>
                </a:xfrm>
              </p:grpSpPr>
              <p:sp>
                <p:nvSpPr>
                  <p:cNvPr id="63" name="Triangolo isoscele 62"/>
                  <p:cNvSpPr/>
                  <p:nvPr/>
                </p:nvSpPr>
                <p:spPr>
                  <a:xfrm>
                    <a:off x="4063999" y="1732919"/>
                    <a:ext cx="1707054" cy="1707054"/>
                  </a:xfrm>
                  <a:prstGeom prst="triangle">
                    <a:avLst/>
                  </a:prstGeom>
                  <a:no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64" name="Triangolo isoscele 10"/>
                  <p:cNvSpPr/>
                  <p:nvPr/>
                </p:nvSpPr>
                <p:spPr>
                  <a:xfrm>
                    <a:off x="4490763" y="2586446"/>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it-IT" sz="3900" b="1" dirty="0">
                        <a:ln w="18000">
                          <a:solidFill>
                            <a:schemeClr val="accent2">
                              <a:satMod val="140000"/>
                            </a:schemeClr>
                          </a:solidFill>
                          <a:prstDash val="solid"/>
                          <a:miter lim="800000"/>
                        </a:ln>
                        <a:solidFill>
                          <a:srgbClr val="FF6600"/>
                        </a:solidFill>
                        <a:effectLst>
                          <a:outerShdw blurRad="25500" dist="23000" dir="7020000" algn="tl">
                            <a:srgbClr val="000000">
                              <a:alpha val="50000"/>
                            </a:srgbClr>
                          </a:outerShdw>
                        </a:effectLst>
                      </a:rPr>
                      <a:t>H</a:t>
                    </a:r>
                  </a:p>
                </p:txBody>
              </p:sp>
            </p:grpSp>
            <p:grpSp>
              <p:nvGrpSpPr>
                <p:cNvPr id="48" name="Gruppo 47"/>
                <p:cNvGrpSpPr/>
                <p:nvPr/>
              </p:nvGrpSpPr>
              <p:grpSpPr>
                <a:xfrm>
                  <a:off x="3726552" y="3108838"/>
                  <a:ext cx="1572287" cy="1025374"/>
                  <a:chOff x="1503417" y="3439973"/>
                  <a:chExt cx="1707054" cy="1707054"/>
                </a:xfrm>
              </p:grpSpPr>
              <p:sp>
                <p:nvSpPr>
                  <p:cNvPr id="61" name="Triangolo isoscele 60"/>
                  <p:cNvSpPr/>
                  <p:nvPr/>
                </p:nvSpPr>
                <p:spPr>
                  <a:xfrm>
                    <a:off x="1503417" y="3439973"/>
                    <a:ext cx="1707054" cy="1707054"/>
                  </a:xfrm>
                  <a:prstGeom prst="triangle">
                    <a:avLst/>
                  </a:prstGeom>
                  <a:noFill/>
                  <a:ln w="28575">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62" name="Triangolo isoscele 12"/>
                  <p:cNvSpPr/>
                  <p:nvPr/>
                </p:nvSpPr>
                <p:spPr>
                  <a:xfrm>
                    <a:off x="1930181" y="4293500"/>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it-IT" sz="3900" kern="1200" dirty="0"/>
                  </a:p>
                </p:txBody>
              </p:sp>
            </p:grpSp>
            <p:grpSp>
              <p:nvGrpSpPr>
                <p:cNvPr id="49" name="Gruppo 48"/>
                <p:cNvGrpSpPr/>
                <p:nvPr/>
              </p:nvGrpSpPr>
              <p:grpSpPr>
                <a:xfrm>
                  <a:off x="4512697" y="3108838"/>
                  <a:ext cx="1572287" cy="1025374"/>
                  <a:chOff x="2356945" y="3439973"/>
                  <a:chExt cx="1707054" cy="1707054"/>
                </a:xfrm>
              </p:grpSpPr>
              <p:sp>
                <p:nvSpPr>
                  <p:cNvPr id="59" name="Triangolo isoscele 58"/>
                  <p:cNvSpPr/>
                  <p:nvPr/>
                </p:nvSpPr>
                <p:spPr>
                  <a:xfrm rot="10800000">
                    <a:off x="2356945" y="3439973"/>
                    <a:ext cx="1707054" cy="1707054"/>
                  </a:xfrm>
                  <a:prstGeom prst="triangle">
                    <a:avLst/>
                  </a:prstGeom>
                  <a:noFill/>
                  <a:ln w="28575">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60" name="Triangolo isoscele 14"/>
                  <p:cNvSpPr/>
                  <p:nvPr/>
                </p:nvSpPr>
                <p:spPr>
                  <a:xfrm rot="21600000">
                    <a:off x="2783708" y="3439973"/>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it-IT" sz="3900" kern="1200" dirty="0"/>
                  </a:p>
                </p:txBody>
              </p:sp>
            </p:grpSp>
            <p:grpSp>
              <p:nvGrpSpPr>
                <p:cNvPr id="50" name="Gruppo 49"/>
                <p:cNvGrpSpPr/>
                <p:nvPr/>
              </p:nvGrpSpPr>
              <p:grpSpPr>
                <a:xfrm>
                  <a:off x="5298840" y="3124374"/>
                  <a:ext cx="1572287" cy="1025374"/>
                  <a:chOff x="3210472" y="3465838"/>
                  <a:chExt cx="1707054" cy="1707054"/>
                </a:xfrm>
              </p:grpSpPr>
              <p:sp>
                <p:nvSpPr>
                  <p:cNvPr id="57" name="Triangolo isoscele 56"/>
                  <p:cNvSpPr/>
                  <p:nvPr/>
                </p:nvSpPr>
                <p:spPr>
                  <a:xfrm>
                    <a:off x="3210472" y="3465838"/>
                    <a:ext cx="1707054" cy="1707054"/>
                  </a:xfrm>
                  <a:prstGeom prst="triangle">
                    <a:avLst/>
                  </a:prstGeom>
                  <a:noFill/>
                  <a:ln w="28575">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58" name="Triangolo isoscele 16"/>
                  <p:cNvSpPr/>
                  <p:nvPr/>
                </p:nvSpPr>
                <p:spPr>
                  <a:xfrm>
                    <a:off x="3637236" y="4319365"/>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it-IT" sz="3900" kern="1200" dirty="0"/>
                  </a:p>
                </p:txBody>
              </p:sp>
            </p:grpSp>
            <p:grpSp>
              <p:nvGrpSpPr>
                <p:cNvPr id="51" name="Gruppo 50"/>
                <p:cNvGrpSpPr/>
                <p:nvPr/>
              </p:nvGrpSpPr>
              <p:grpSpPr>
                <a:xfrm>
                  <a:off x="6084984" y="3081819"/>
                  <a:ext cx="1572287" cy="1025374"/>
                  <a:chOff x="4063999" y="3394992"/>
                  <a:chExt cx="1707054" cy="1707054"/>
                </a:xfrm>
              </p:grpSpPr>
              <p:sp>
                <p:nvSpPr>
                  <p:cNvPr id="55" name="Triangolo isoscele 54"/>
                  <p:cNvSpPr/>
                  <p:nvPr/>
                </p:nvSpPr>
                <p:spPr>
                  <a:xfrm rot="10800000">
                    <a:off x="4063999" y="3394992"/>
                    <a:ext cx="1707054" cy="1707054"/>
                  </a:xfrm>
                  <a:prstGeom prst="triangle">
                    <a:avLst/>
                  </a:prstGeom>
                  <a:noFill/>
                  <a:ln w="28575">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56" name="Triangolo isoscele 18"/>
                  <p:cNvSpPr/>
                  <p:nvPr/>
                </p:nvSpPr>
                <p:spPr>
                  <a:xfrm rot="21600000">
                    <a:off x="4490762" y="3394992"/>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it-IT" sz="3900" kern="1200" dirty="0"/>
                  </a:p>
                </p:txBody>
              </p:sp>
            </p:grpSp>
            <p:grpSp>
              <p:nvGrpSpPr>
                <p:cNvPr id="52" name="Gruppo 51"/>
                <p:cNvGrpSpPr/>
                <p:nvPr/>
              </p:nvGrpSpPr>
              <p:grpSpPr>
                <a:xfrm>
                  <a:off x="6871129" y="3108838"/>
                  <a:ext cx="1572287" cy="1025374"/>
                  <a:chOff x="4917527" y="3439973"/>
                  <a:chExt cx="1707054" cy="1707054"/>
                </a:xfrm>
              </p:grpSpPr>
              <p:sp>
                <p:nvSpPr>
                  <p:cNvPr id="53" name="Triangolo isoscele 52"/>
                  <p:cNvSpPr/>
                  <p:nvPr/>
                </p:nvSpPr>
                <p:spPr>
                  <a:xfrm>
                    <a:off x="4917527" y="3439973"/>
                    <a:ext cx="1707054" cy="1707054"/>
                  </a:xfrm>
                  <a:prstGeom prst="triangle">
                    <a:avLst/>
                  </a:prstGeom>
                  <a:noFill/>
                  <a:ln w="28575">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54" name="Triangolo isoscele 20"/>
                  <p:cNvSpPr/>
                  <p:nvPr/>
                </p:nvSpPr>
                <p:spPr>
                  <a:xfrm>
                    <a:off x="5344291" y="4293500"/>
                    <a:ext cx="853527" cy="8535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endParaRPr lang="it-IT" sz="3900" kern="1200" dirty="0"/>
                  </a:p>
                </p:txBody>
              </p:sp>
            </p:grpSp>
            <p:sp>
              <p:nvSpPr>
                <p:cNvPr id="89" name="CasellaDiTesto 88"/>
                <p:cNvSpPr txBox="1"/>
                <p:nvPr/>
              </p:nvSpPr>
              <p:spPr>
                <a:xfrm>
                  <a:off x="5708470" y="2220684"/>
                  <a:ext cx="731520" cy="632481"/>
                </a:xfrm>
                <a:prstGeom prst="rect">
                  <a:avLst/>
                </a:prstGeom>
                <a:noFill/>
              </p:spPr>
              <p:txBody>
                <a:bodyPr wrap="square" rtlCol="0">
                  <a:spAutoFit/>
                </a:bodyPr>
                <a:lstStyle/>
                <a:p>
                  <a:pPr lvl="0" algn="ctr" defTabSz="1733550">
                    <a:lnSpc>
                      <a:spcPct val="90000"/>
                    </a:lnSpc>
                    <a:spcBef>
                      <a:spcPct val="0"/>
                    </a:spcBef>
                    <a:spcAft>
                      <a:spcPct val="35000"/>
                    </a:spcAft>
                  </a:pPr>
                  <a:r>
                    <a:rPr lang="it-IT" sz="39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H</a:t>
                  </a:r>
                </a:p>
              </p:txBody>
            </p:sp>
            <p:sp>
              <p:nvSpPr>
                <p:cNvPr id="90" name="Pentagono 89"/>
                <p:cNvSpPr/>
                <p:nvPr/>
              </p:nvSpPr>
              <p:spPr>
                <a:xfrm rot="16200000">
                  <a:off x="4167051" y="3396340"/>
                  <a:ext cx="613955" cy="587829"/>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r>
                    <a:rPr lang="it-IT" sz="3300" b="1" dirty="0">
                      <a:ln w="18000">
                        <a:solidFill>
                          <a:schemeClr val="accent2">
                            <a:satMod val="140000"/>
                          </a:schemeClr>
                        </a:solidFill>
                        <a:prstDash val="solid"/>
                        <a:miter lim="800000"/>
                      </a:ln>
                      <a:solidFill>
                        <a:srgbClr val="FFFF99"/>
                      </a:solidFill>
                      <a:effectLst>
                        <a:outerShdw blurRad="25500" dist="23000" dir="7020000" algn="tl">
                          <a:srgbClr val="000000">
                            <a:alpha val="50000"/>
                          </a:srgbClr>
                        </a:outerShdw>
                      </a:effectLst>
                    </a:rPr>
                    <a:t>H</a:t>
                  </a:r>
                </a:p>
                <a:p>
                  <a:pPr algn="ctr"/>
                  <a:endParaRPr lang="it-IT" dirty="0"/>
                </a:p>
              </p:txBody>
            </p:sp>
            <p:sp>
              <p:nvSpPr>
                <p:cNvPr id="91" name="Pentagono 90"/>
                <p:cNvSpPr/>
                <p:nvPr/>
              </p:nvSpPr>
              <p:spPr>
                <a:xfrm rot="16200000">
                  <a:off x="5769428" y="3405049"/>
                  <a:ext cx="613955" cy="587829"/>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r>
                    <a:rPr lang="it-IT" sz="3300" b="1" dirty="0">
                      <a:ln w="18000">
                        <a:solidFill>
                          <a:schemeClr val="accent2">
                            <a:satMod val="140000"/>
                          </a:schemeClr>
                        </a:solidFill>
                        <a:prstDash val="solid"/>
                        <a:miter lim="800000"/>
                      </a:ln>
                      <a:solidFill>
                        <a:srgbClr val="FFFF99"/>
                      </a:solidFill>
                      <a:effectLst>
                        <a:outerShdw blurRad="25500" dist="23000" dir="7020000" algn="tl">
                          <a:srgbClr val="000000">
                            <a:alpha val="50000"/>
                          </a:srgbClr>
                        </a:outerShdw>
                      </a:effectLst>
                    </a:rPr>
                    <a:t>H</a:t>
                  </a:r>
                </a:p>
                <a:p>
                  <a:pPr algn="ctr"/>
                  <a:endParaRPr lang="it-IT" dirty="0"/>
                </a:p>
              </p:txBody>
            </p:sp>
            <p:sp>
              <p:nvSpPr>
                <p:cNvPr id="92" name="Pentagono 91"/>
                <p:cNvSpPr/>
                <p:nvPr/>
              </p:nvSpPr>
              <p:spPr>
                <a:xfrm rot="16200000">
                  <a:off x="7363097" y="3391986"/>
                  <a:ext cx="613955" cy="587829"/>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r>
                    <a:rPr lang="it-IT" sz="3300" b="1" dirty="0">
                      <a:ln w="18000">
                        <a:solidFill>
                          <a:schemeClr val="accent2">
                            <a:satMod val="140000"/>
                          </a:schemeClr>
                        </a:solidFill>
                        <a:prstDash val="solid"/>
                        <a:miter lim="800000"/>
                      </a:ln>
                      <a:solidFill>
                        <a:srgbClr val="FFFF99"/>
                      </a:solidFill>
                      <a:effectLst>
                        <a:outerShdw blurRad="25500" dist="23000" dir="7020000" algn="tl">
                          <a:srgbClr val="000000">
                            <a:alpha val="50000"/>
                          </a:srgbClr>
                        </a:outerShdw>
                      </a:effectLst>
                    </a:rPr>
                    <a:t>H</a:t>
                  </a:r>
                </a:p>
                <a:p>
                  <a:pPr algn="ctr"/>
                  <a:endParaRPr lang="it-IT" dirty="0"/>
                </a:p>
              </p:txBody>
            </p:sp>
            <p:sp>
              <p:nvSpPr>
                <p:cNvPr id="95" name="Pentagono 94"/>
                <p:cNvSpPr/>
                <p:nvPr/>
              </p:nvSpPr>
              <p:spPr>
                <a:xfrm rot="16200000">
                  <a:off x="5016142" y="4419595"/>
                  <a:ext cx="513802" cy="531226"/>
                </a:xfrm>
                <a:prstGeom prst="homePlat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endParaRPr lang="it-IT" sz="3300" b="1" dirty="0">
                    <a:ln w="18000">
                      <a:solidFill>
                        <a:schemeClr val="accent2">
                          <a:satMod val="140000"/>
                        </a:schemeClr>
                      </a:solidFill>
                      <a:prstDash val="solid"/>
                      <a:miter lim="800000"/>
                    </a:ln>
                    <a:solidFill>
                      <a:srgbClr val="FFFF99"/>
                    </a:solidFill>
                    <a:effectLst>
                      <a:outerShdw blurRad="25500" dist="23000" dir="7020000" algn="tl">
                        <a:srgbClr val="000000">
                          <a:alpha val="50000"/>
                        </a:srgbClr>
                      </a:outerShdw>
                    </a:effectLst>
                  </a:endParaRPr>
                </a:p>
                <a:p>
                  <a:pPr algn="ctr"/>
                  <a:endParaRPr lang="it-IT" dirty="0"/>
                </a:p>
              </p:txBody>
            </p:sp>
            <p:sp>
              <p:nvSpPr>
                <p:cNvPr id="97" name="Pentagono 96"/>
                <p:cNvSpPr/>
                <p:nvPr/>
              </p:nvSpPr>
              <p:spPr>
                <a:xfrm rot="16200000">
                  <a:off x="6592409" y="4402176"/>
                  <a:ext cx="513802" cy="531226"/>
                </a:xfrm>
                <a:prstGeom prst="homePlat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endParaRPr lang="it-IT" sz="3300" b="1" dirty="0">
                    <a:ln w="18000">
                      <a:solidFill>
                        <a:schemeClr val="accent2">
                          <a:satMod val="140000"/>
                        </a:schemeClr>
                      </a:solidFill>
                      <a:prstDash val="solid"/>
                      <a:miter lim="800000"/>
                    </a:ln>
                    <a:solidFill>
                      <a:srgbClr val="FFFF99"/>
                    </a:solidFill>
                    <a:effectLst>
                      <a:outerShdw blurRad="25500" dist="23000" dir="7020000" algn="tl">
                        <a:srgbClr val="000000">
                          <a:alpha val="50000"/>
                        </a:srgbClr>
                      </a:outerShdw>
                    </a:effectLst>
                  </a:endParaRPr>
                </a:p>
                <a:p>
                  <a:pPr algn="ctr"/>
                  <a:endParaRPr lang="it-IT" dirty="0"/>
                </a:p>
              </p:txBody>
            </p:sp>
            <p:sp>
              <p:nvSpPr>
                <p:cNvPr id="99" name="Pentagono 98"/>
                <p:cNvSpPr/>
                <p:nvPr/>
              </p:nvSpPr>
              <p:spPr>
                <a:xfrm rot="16200000">
                  <a:off x="8251377" y="4428304"/>
                  <a:ext cx="513802" cy="531226"/>
                </a:xfrm>
                <a:prstGeom prst="homePlat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endParaRPr lang="it-IT" sz="3300" b="1" dirty="0">
                    <a:ln w="18000">
                      <a:solidFill>
                        <a:schemeClr val="accent2">
                          <a:satMod val="140000"/>
                        </a:schemeClr>
                      </a:solidFill>
                      <a:prstDash val="solid"/>
                      <a:miter lim="800000"/>
                    </a:ln>
                    <a:solidFill>
                      <a:srgbClr val="FFFF99"/>
                    </a:solidFill>
                    <a:effectLst>
                      <a:outerShdw blurRad="25500" dist="23000" dir="7020000" algn="tl">
                        <a:srgbClr val="000000">
                          <a:alpha val="50000"/>
                        </a:srgbClr>
                      </a:outerShdw>
                    </a:effectLst>
                  </a:endParaRPr>
                </a:p>
                <a:p>
                  <a:pPr algn="ctr"/>
                  <a:endParaRPr lang="it-IT" dirty="0"/>
                </a:p>
              </p:txBody>
            </p:sp>
            <p:sp>
              <p:nvSpPr>
                <p:cNvPr id="101" name="Pentagono 100"/>
                <p:cNvSpPr/>
                <p:nvPr/>
              </p:nvSpPr>
              <p:spPr>
                <a:xfrm rot="16200000">
                  <a:off x="3405057" y="4376052"/>
                  <a:ext cx="513802" cy="531226"/>
                </a:xfrm>
                <a:prstGeom prst="homePlat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lvl="0" algn="ctr"/>
                  <a:endParaRPr lang="it-IT" sz="3300" b="1" dirty="0">
                    <a:ln w="18000">
                      <a:solidFill>
                        <a:schemeClr val="accent2">
                          <a:satMod val="140000"/>
                        </a:schemeClr>
                      </a:solidFill>
                      <a:prstDash val="solid"/>
                      <a:miter lim="800000"/>
                    </a:ln>
                    <a:solidFill>
                      <a:srgbClr val="FFFF99"/>
                    </a:solidFill>
                    <a:effectLst>
                      <a:outerShdw blurRad="25500" dist="23000" dir="7020000" algn="tl">
                        <a:srgbClr val="000000">
                          <a:alpha val="50000"/>
                        </a:srgbClr>
                      </a:outerShdw>
                    </a:effectLst>
                  </a:endParaRPr>
                </a:p>
                <a:p>
                  <a:pPr algn="ctr"/>
                  <a:endParaRPr lang="it-IT" dirty="0"/>
                </a:p>
              </p:txBody>
            </p:sp>
          </p:grpSp>
        </p:grpSp>
      </p:grpSp>
      <p:sp>
        <p:nvSpPr>
          <p:cNvPr id="113" name="CasellaDiTesto 112"/>
          <p:cNvSpPr txBox="1"/>
          <p:nvPr/>
        </p:nvSpPr>
        <p:spPr>
          <a:xfrm>
            <a:off x="8608422" y="1541417"/>
            <a:ext cx="3304903" cy="5170646"/>
          </a:xfrm>
          <a:prstGeom prst="rect">
            <a:avLst/>
          </a:prstGeom>
          <a:noFill/>
        </p:spPr>
        <p:txBody>
          <a:bodyPr wrap="square" rtlCol="0">
            <a:spAutoFit/>
          </a:bodyPr>
          <a:lstStyle/>
          <a:p>
            <a:r>
              <a:rPr lang="it-IT" sz="2000" dirty="0">
                <a:solidFill>
                  <a:schemeClr val="accent1"/>
                </a:solidFill>
                <a:latin typeface="Times New Roman" pitchFamily="18" charset="0"/>
                <a:cs typeface="Times New Roman" pitchFamily="18" charset="0"/>
              </a:rPr>
              <a:t>MODELLO DEI LUOGHI </a:t>
            </a:r>
            <a:r>
              <a:rPr lang="it-IT" sz="2000" dirty="0" err="1">
                <a:solidFill>
                  <a:schemeClr val="accent1"/>
                </a:solidFill>
                <a:latin typeface="Times New Roman" pitchFamily="18" charset="0"/>
                <a:cs typeface="Times New Roman" pitchFamily="18" charset="0"/>
              </a:rPr>
              <a:t>DI</a:t>
            </a:r>
            <a:r>
              <a:rPr lang="it-IT" sz="2000" dirty="0">
                <a:solidFill>
                  <a:schemeClr val="accent1"/>
                </a:solidFill>
                <a:latin typeface="Times New Roman" pitchFamily="18" charset="0"/>
                <a:cs typeface="Times New Roman" pitchFamily="18" charset="0"/>
              </a:rPr>
              <a:t> CURA OSPEDALIERI </a:t>
            </a:r>
            <a:r>
              <a:rPr lang="it-IT" sz="2000" dirty="0" err="1">
                <a:solidFill>
                  <a:schemeClr val="accent1"/>
                </a:solidFill>
                <a:latin typeface="Times New Roman" pitchFamily="18" charset="0"/>
                <a:cs typeface="Times New Roman" pitchFamily="18" charset="0"/>
              </a:rPr>
              <a:t>HUB&amp;SPOKE</a:t>
            </a:r>
            <a:r>
              <a:rPr lang="it-IT" sz="2000" dirty="0">
                <a:solidFill>
                  <a:schemeClr val="accent1"/>
                </a:solidFill>
                <a:latin typeface="Times New Roman" pitchFamily="18" charset="0"/>
                <a:cs typeface="Times New Roman" pitchFamily="18" charset="0"/>
              </a:rPr>
              <a:t>:</a:t>
            </a:r>
          </a:p>
          <a:p>
            <a:endParaRPr lang="it-IT" sz="2000" dirty="0">
              <a:latin typeface="Times New Roman" pitchFamily="18" charset="0"/>
              <a:cs typeface="Times New Roman" pitchFamily="18" charset="0"/>
            </a:endParaRPr>
          </a:p>
          <a:p>
            <a:r>
              <a:rPr lang="it-IT" sz="2000" dirty="0">
                <a:latin typeface="Times New Roman" pitchFamily="18" charset="0"/>
                <a:cs typeface="Times New Roman" pitchFamily="18" charset="0"/>
              </a:rPr>
              <a:t>Cosa identifica il livello di una struttura:</a:t>
            </a:r>
          </a:p>
          <a:p>
            <a:pPr marL="342900" indent="-342900">
              <a:buFont typeface="+mj-lt"/>
              <a:buAutoNum type="arabicPeriod"/>
            </a:pPr>
            <a:r>
              <a:rPr lang="it-IT" sz="2000" dirty="0">
                <a:latin typeface="Times New Roman" pitchFamily="18" charset="0"/>
                <a:cs typeface="Times New Roman" pitchFamily="18" charset="0"/>
              </a:rPr>
              <a:t>Tecnologia</a:t>
            </a:r>
          </a:p>
          <a:p>
            <a:pPr marL="342900" indent="-342900">
              <a:buFont typeface="+mj-lt"/>
              <a:buAutoNum type="arabicPeriod"/>
            </a:pPr>
            <a:r>
              <a:rPr lang="it-IT" sz="2000" dirty="0">
                <a:latin typeface="Times New Roman" pitchFamily="18" charset="0"/>
                <a:cs typeface="Times New Roman" pitchFamily="18" charset="0"/>
              </a:rPr>
              <a:t>Livelli di standard strutturale</a:t>
            </a:r>
          </a:p>
          <a:p>
            <a:pPr marL="342900" indent="-342900">
              <a:buFont typeface="+mj-lt"/>
              <a:buAutoNum type="arabicPeriod"/>
            </a:pPr>
            <a:r>
              <a:rPr lang="it-IT" sz="2000" dirty="0">
                <a:latin typeface="Times New Roman" pitchFamily="18" charset="0"/>
                <a:cs typeface="Times New Roman" pitchFamily="18" charset="0"/>
              </a:rPr>
              <a:t>Presenza di specialità ad alta complessità e relative competenze</a:t>
            </a:r>
          </a:p>
          <a:p>
            <a:endParaRPr lang="it-IT" dirty="0">
              <a:latin typeface="Times New Roman" pitchFamily="18" charset="0"/>
              <a:cs typeface="Times New Roman" pitchFamily="18" charset="0"/>
            </a:endParaRPr>
          </a:p>
          <a:p>
            <a:endParaRPr lang="it-IT" dirty="0">
              <a:latin typeface="Times New Roman" pitchFamily="18" charset="0"/>
              <a:cs typeface="Times New Roman" pitchFamily="18" charset="0"/>
            </a:endParaRPr>
          </a:p>
          <a:p>
            <a:endParaRPr lang="it-IT" dirty="0">
              <a:latin typeface="Times New Roman" pitchFamily="18" charset="0"/>
              <a:cs typeface="Times New Roman" pitchFamily="18" charset="0"/>
            </a:endParaRPr>
          </a:p>
          <a:p>
            <a:endParaRPr lang="it-IT" dirty="0">
              <a:latin typeface="Times New Roman" pitchFamily="18" charset="0"/>
              <a:cs typeface="Times New Roman" pitchFamily="18" charset="0"/>
            </a:endParaRPr>
          </a:p>
          <a:p>
            <a:endParaRPr lang="it-IT" dirty="0">
              <a:latin typeface="Times New Roman" pitchFamily="18" charset="0"/>
              <a:cs typeface="Times New Roman" pitchFamily="18" charset="0"/>
            </a:endParaRPr>
          </a:p>
        </p:txBody>
      </p:sp>
      <p:sp>
        <p:nvSpPr>
          <p:cNvPr id="114" name="Freccia in su 113"/>
          <p:cNvSpPr/>
          <p:nvPr/>
        </p:nvSpPr>
        <p:spPr>
          <a:xfrm>
            <a:off x="509451" y="1436914"/>
            <a:ext cx="1084217" cy="4963886"/>
          </a:xfrm>
          <a:prstGeom prst="upArrow">
            <a:avLst/>
          </a:prstGeom>
          <a:gradFill>
            <a:gsLst>
              <a:gs pos="0">
                <a:srgbClr val="C00000"/>
              </a:gs>
              <a:gs pos="25000">
                <a:srgbClr val="FF6633"/>
              </a:gs>
              <a:gs pos="50000">
                <a:srgbClr val="FFFF00"/>
              </a:gs>
              <a:gs pos="75000">
                <a:srgbClr val="01A78F"/>
              </a:gs>
              <a:gs pos="100000">
                <a:srgbClr val="3366F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it-IT" dirty="0">
                <a:solidFill>
                  <a:schemeClr val="tx1"/>
                </a:solidFill>
                <a:latin typeface="Times New Roman" pitchFamily="18" charset="0"/>
                <a:cs typeface="Times New Roman" pitchFamily="18" charset="0"/>
              </a:rPr>
              <a:t>MAGGIORE INTENSITÀ </a:t>
            </a:r>
            <a:r>
              <a:rPr lang="it-IT" dirty="0" err="1">
                <a:solidFill>
                  <a:schemeClr val="tx1"/>
                </a:solidFill>
                <a:latin typeface="Times New Roman" pitchFamily="18" charset="0"/>
                <a:cs typeface="Times New Roman" pitchFamily="18" charset="0"/>
              </a:rPr>
              <a:t>DI</a:t>
            </a:r>
            <a:r>
              <a:rPr lang="it-IT" dirty="0">
                <a:solidFill>
                  <a:schemeClr val="tx1"/>
                </a:solidFill>
                <a:latin typeface="Times New Roman" pitchFamily="18" charset="0"/>
                <a:cs typeface="Times New Roman" pitchFamily="18" charset="0"/>
              </a:rPr>
              <a:t> CURA</a:t>
            </a:r>
          </a:p>
        </p:txBody>
      </p:sp>
      <p:pic>
        <p:nvPicPr>
          <p:cNvPr id="3" name="Immagine 2">
            <a:extLst>
              <a:ext uri="{FF2B5EF4-FFF2-40B4-BE49-F238E27FC236}">
                <a16:creationId xmlns:a16="http://schemas.microsoft.com/office/drawing/2014/main" id="{F24A000D-AB8F-4967-A556-3A0ED6E59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658" y="-8743"/>
            <a:ext cx="1579521" cy="1579521"/>
          </a:xfrm>
          <a:prstGeom prst="rect">
            <a:avLst/>
          </a:prstGeom>
        </p:spPr>
      </p:pic>
    </p:spTree>
    <p:extLst>
      <p:ext uri="{BB962C8B-B14F-4D97-AF65-F5344CB8AC3E}">
        <p14:creationId xmlns:p14="http://schemas.microsoft.com/office/powerpoint/2010/main" val="264560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65FE62E-9FCE-4B83-5EEE-CC324A50E041}"/>
              </a:ext>
            </a:extLst>
          </p:cNvPr>
          <p:cNvPicPr>
            <a:picLocks noChangeAspect="1"/>
          </p:cNvPicPr>
          <p:nvPr/>
        </p:nvPicPr>
        <p:blipFill>
          <a:blip r:embed="rId2"/>
          <a:stretch>
            <a:fillRect/>
          </a:stretch>
        </p:blipFill>
        <p:spPr>
          <a:xfrm>
            <a:off x="8615494" y="1297341"/>
            <a:ext cx="3335039" cy="4511165"/>
          </a:xfrm>
          <a:prstGeom prst="rect">
            <a:avLst/>
          </a:prstGeom>
        </p:spPr>
      </p:pic>
      <p:pic>
        <p:nvPicPr>
          <p:cNvPr id="5" name="Immagine 4">
            <a:extLst>
              <a:ext uri="{FF2B5EF4-FFF2-40B4-BE49-F238E27FC236}">
                <a16:creationId xmlns:a16="http://schemas.microsoft.com/office/drawing/2014/main" id="{4BA5A899-4517-0F2E-53E4-D4EA3DE8298D}"/>
              </a:ext>
            </a:extLst>
          </p:cNvPr>
          <p:cNvPicPr>
            <a:picLocks noChangeAspect="1"/>
          </p:cNvPicPr>
          <p:nvPr/>
        </p:nvPicPr>
        <p:blipFill>
          <a:blip r:embed="rId3"/>
          <a:stretch>
            <a:fillRect/>
          </a:stretch>
        </p:blipFill>
        <p:spPr>
          <a:xfrm>
            <a:off x="417635" y="1444853"/>
            <a:ext cx="7988133" cy="4216143"/>
          </a:xfrm>
          <a:prstGeom prst="rect">
            <a:avLst/>
          </a:prstGeom>
        </p:spPr>
      </p:pic>
      <p:sp>
        <p:nvSpPr>
          <p:cNvPr id="6" name="CasellaDiTesto 5">
            <a:extLst>
              <a:ext uri="{FF2B5EF4-FFF2-40B4-BE49-F238E27FC236}">
                <a16:creationId xmlns:a16="http://schemas.microsoft.com/office/drawing/2014/main" id="{E2055916-9C89-FBFF-7067-9A0646AFFCC9}"/>
              </a:ext>
            </a:extLst>
          </p:cNvPr>
          <p:cNvSpPr txBox="1"/>
          <p:nvPr/>
        </p:nvSpPr>
        <p:spPr>
          <a:xfrm>
            <a:off x="1392657" y="6354253"/>
            <a:ext cx="3699460" cy="338554"/>
          </a:xfrm>
          <a:prstGeom prst="rect">
            <a:avLst/>
          </a:prstGeom>
          <a:noFill/>
        </p:spPr>
        <p:txBody>
          <a:bodyPr wrap="square">
            <a:spAutoFit/>
          </a:bodyPr>
          <a:lstStyle/>
          <a:p>
            <a:r>
              <a:rPr lang="it-IT" sz="1600" dirty="0"/>
              <a:t>PNE Agenas edizione 2022</a:t>
            </a:r>
          </a:p>
        </p:txBody>
      </p:sp>
    </p:spTree>
    <p:extLst>
      <p:ext uri="{BB962C8B-B14F-4D97-AF65-F5344CB8AC3E}">
        <p14:creationId xmlns:p14="http://schemas.microsoft.com/office/powerpoint/2010/main" val="265192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7AFA639-76F8-29AE-B59D-09F89AE41143}"/>
              </a:ext>
            </a:extLst>
          </p:cNvPr>
          <p:cNvPicPr>
            <a:picLocks noChangeAspect="1"/>
          </p:cNvPicPr>
          <p:nvPr/>
        </p:nvPicPr>
        <p:blipFill rotWithShape="1">
          <a:blip r:embed="rId2"/>
          <a:srcRect l="10559" r="21240" b="-1"/>
          <a:stretch/>
        </p:blipFill>
        <p:spPr>
          <a:xfrm>
            <a:off x="1" y="10"/>
            <a:ext cx="7574440" cy="6857990"/>
          </a:xfrm>
          <a:prstGeom prst="rect">
            <a:avLst/>
          </a:prstGeom>
        </p:spPr>
      </p:pic>
      <p:sp>
        <p:nvSpPr>
          <p:cNvPr id="3" name="CasellaDiTesto 2">
            <a:extLst>
              <a:ext uri="{FF2B5EF4-FFF2-40B4-BE49-F238E27FC236}">
                <a16:creationId xmlns:a16="http://schemas.microsoft.com/office/drawing/2014/main" id="{00C3E3EA-4F33-427B-9A40-4E67CDA675BC}"/>
              </a:ext>
            </a:extLst>
          </p:cNvPr>
          <p:cNvSpPr txBox="1"/>
          <p:nvPr/>
        </p:nvSpPr>
        <p:spPr>
          <a:xfrm>
            <a:off x="3511826" y="2385392"/>
            <a:ext cx="473206" cy="723275"/>
          </a:xfrm>
          <a:prstGeom prst="rect">
            <a:avLst/>
          </a:prstGeom>
          <a:noFill/>
        </p:spPr>
        <p:txBody>
          <a:bodyPr wrap="none" rtlCol="0">
            <a:spAutoFit/>
          </a:bodyPr>
          <a:lstStyle/>
          <a:p>
            <a:pPr marL="0" marR="0" lvl="0" indent="0" algn="l" defTabSz="457200" rtl="0" eaLnBrk="1" fontAlgn="auto" latinLnBrk="0" hangingPunct="1">
              <a:spcBef>
                <a:spcPts val="0"/>
              </a:spcBef>
              <a:spcAft>
                <a:spcPts val="600"/>
              </a:spcAft>
              <a:buClrTx/>
              <a:buSzTx/>
              <a:buFontTx/>
              <a:buNone/>
              <a:tabLst/>
              <a:defRPr/>
            </a:pPr>
            <a:endParaRPr kumimoji="0" lang="it-IT" b="0" i="0" u="none" strike="noStrike" kern="1200" cap="none" spc="0" normalizeH="0" baseline="0" noProof="0">
              <a:ln>
                <a:noFill/>
              </a:ln>
              <a:solidFill>
                <a:prstClr val="black"/>
              </a:solidFill>
              <a:effectLst/>
              <a:uLnTx/>
              <a:uFillTx/>
              <a:latin typeface="Century Gothic" panose="020B0502020202020204"/>
              <a:ea typeface="+mn-ea"/>
              <a:cs typeface="+mn-cs"/>
            </a:endParaRPr>
          </a:p>
          <a:p>
            <a:pPr marL="285750" marR="0" lvl="0" indent="-285750" algn="l" defTabSz="457200" rtl="0" eaLnBrk="1" fontAlgn="auto" latinLnBrk="0" hangingPunct="1">
              <a:spcBef>
                <a:spcPts val="0"/>
              </a:spcBef>
              <a:spcAft>
                <a:spcPts val="600"/>
              </a:spcAft>
              <a:buClrTx/>
              <a:buSzTx/>
              <a:buFont typeface="Wingdings" panose="05000000000000000000" pitchFamily="2" charset="2"/>
              <a:buChar char="ü"/>
              <a:tabLst/>
              <a:defRPr/>
            </a:pPr>
            <a:endParaRPr kumimoji="0" lang="it-IT"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CasellaDiTesto 5">
            <a:extLst>
              <a:ext uri="{FF2B5EF4-FFF2-40B4-BE49-F238E27FC236}">
                <a16:creationId xmlns:a16="http://schemas.microsoft.com/office/drawing/2014/main" id="{F94154C3-8C34-769C-1834-8171DC26C0F5}"/>
              </a:ext>
            </a:extLst>
          </p:cNvPr>
          <p:cNvSpPr txBox="1"/>
          <p:nvPr/>
        </p:nvSpPr>
        <p:spPr>
          <a:xfrm>
            <a:off x="8029797" y="3145802"/>
            <a:ext cx="3253721" cy="1384995"/>
          </a:xfrm>
          <a:prstGeom prst="rect">
            <a:avLst/>
          </a:prstGeom>
          <a:noFill/>
        </p:spPr>
        <p:txBody>
          <a:bodyPr wrap="square" rtlCol="0">
            <a:spAutoFit/>
          </a:bodyPr>
          <a:lstStyle/>
          <a:p>
            <a:pPr algn="ctr"/>
            <a:r>
              <a:rPr lang="it-IT" sz="2800" dirty="0">
                <a:solidFill>
                  <a:srgbClr val="FF0000"/>
                </a:solidFill>
                <a:latin typeface="Calibri" panose="020F0502020204030204" pitchFamily="34" charset="0"/>
                <a:cs typeface="Calibri" panose="020F0502020204030204" pitchFamily="34" charset="0"/>
              </a:rPr>
              <a:t>I servizi territoriali</a:t>
            </a:r>
          </a:p>
          <a:p>
            <a:pPr algn="ctr"/>
            <a:r>
              <a:rPr lang="it-IT" sz="2800" dirty="0">
                <a:solidFill>
                  <a:srgbClr val="FF0000"/>
                </a:solidFill>
                <a:latin typeface="Calibri" panose="020F0502020204030204" pitchFamily="34" charset="0"/>
                <a:cs typeface="Calibri" panose="020F0502020204030204" pitchFamily="34" charset="0"/>
              </a:rPr>
              <a:t>non regolati dal</a:t>
            </a:r>
          </a:p>
          <a:p>
            <a:pPr algn="ctr"/>
            <a:r>
              <a:rPr lang="it-IT" sz="2800" dirty="0">
                <a:solidFill>
                  <a:srgbClr val="FF0000"/>
                </a:solidFill>
                <a:latin typeface="Calibri" panose="020F0502020204030204" pitchFamily="34" charset="0"/>
                <a:cs typeface="Calibri" panose="020F0502020204030204" pitchFamily="34" charset="0"/>
              </a:rPr>
              <a:t>DM 77/2022 </a:t>
            </a:r>
          </a:p>
        </p:txBody>
      </p:sp>
      <p:pic>
        <p:nvPicPr>
          <p:cNvPr id="4" name="Immagine 3">
            <a:extLst>
              <a:ext uri="{FF2B5EF4-FFF2-40B4-BE49-F238E27FC236}">
                <a16:creationId xmlns:a16="http://schemas.microsoft.com/office/drawing/2014/main" id="{F2E1A91B-6776-3D11-AC38-533AC76871B4}"/>
              </a:ext>
            </a:extLst>
          </p:cNvPr>
          <p:cNvPicPr>
            <a:picLocks noChangeAspect="1"/>
          </p:cNvPicPr>
          <p:nvPr/>
        </p:nvPicPr>
        <p:blipFill rotWithShape="1">
          <a:blip r:embed="rId3"/>
          <a:srcRect t="28685"/>
          <a:stretch/>
        </p:blipFill>
        <p:spPr>
          <a:xfrm>
            <a:off x="8362765" y="148039"/>
            <a:ext cx="3709028" cy="354556"/>
          </a:xfrm>
          <a:prstGeom prst="rect">
            <a:avLst/>
          </a:prstGeom>
        </p:spPr>
      </p:pic>
      <p:pic>
        <p:nvPicPr>
          <p:cNvPr id="5" name="Picture 2" descr="Anci - Home | Facebook">
            <a:extLst>
              <a:ext uri="{FF2B5EF4-FFF2-40B4-BE49-F238E27FC236}">
                <a16:creationId xmlns:a16="http://schemas.microsoft.com/office/drawing/2014/main" id="{30B67248-9D3B-240E-32C8-C82EBE2C1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8543" y="24063"/>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D31C9E4E-D3D0-4E4F-952C-2E9957874124}"/>
              </a:ext>
            </a:extLst>
          </p:cNvPr>
          <p:cNvPicPr>
            <a:picLocks noChangeAspect="1"/>
          </p:cNvPicPr>
          <p:nvPr/>
        </p:nvPicPr>
        <p:blipFill rotWithShape="1">
          <a:blip r:embed="rId5"/>
          <a:srcRect l="15291" r="16661"/>
          <a:stretch/>
        </p:blipFill>
        <p:spPr>
          <a:xfrm>
            <a:off x="7773011" y="1020245"/>
            <a:ext cx="589754" cy="835485"/>
          </a:xfrm>
          <a:prstGeom prst="rect">
            <a:avLst/>
          </a:prstGeom>
        </p:spPr>
      </p:pic>
    </p:spTree>
    <p:extLst>
      <p:ext uri="{BB962C8B-B14F-4D97-AF65-F5344CB8AC3E}">
        <p14:creationId xmlns:p14="http://schemas.microsoft.com/office/powerpoint/2010/main" val="925972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2706F3F3-12F8-977B-18FC-1B09B13D0EE5}"/>
              </a:ext>
            </a:extLst>
          </p:cNvPr>
          <p:cNvSpPr txBox="1">
            <a:spLocks/>
          </p:cNvSpPr>
          <p:nvPr/>
        </p:nvSpPr>
        <p:spPr>
          <a:xfrm>
            <a:off x="1660612" y="801814"/>
            <a:ext cx="9773741" cy="8960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3200" dirty="0">
                <a:solidFill>
                  <a:srgbClr val="FF0000"/>
                </a:solidFill>
                <a:latin typeface="Calibri" panose="020F0502020204030204" pitchFamily="34" charset="0"/>
                <a:cs typeface="Calibri" panose="020F0502020204030204" pitchFamily="34" charset="0"/>
              </a:rPr>
              <a:t>I Consultori Familiari attivi</a:t>
            </a:r>
          </a:p>
          <a:p>
            <a:pPr marL="0" marR="0" lvl="0" indent="0" algn="l" defTabSz="914400" rtl="0" eaLnBrk="1" fontAlgn="auto" latinLnBrk="0" hangingPunct="1">
              <a:lnSpc>
                <a:spcPct val="90000"/>
              </a:lnSpc>
              <a:spcBef>
                <a:spcPct val="0"/>
              </a:spcBef>
              <a:spcAft>
                <a:spcPts val="0"/>
              </a:spcAft>
              <a:buClrTx/>
              <a:buSzTx/>
              <a:buFontTx/>
              <a:buNone/>
              <a:tabLst/>
              <a:defRPr/>
            </a:pPr>
            <a:endParaRPr lang="it-IT" sz="3200" dirty="0">
              <a:solidFill>
                <a:srgbClr val="FF0000"/>
              </a:solidFill>
              <a:latin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D0E1BEAD-2D49-7390-AC9D-8B1D190EA276}"/>
              </a:ext>
            </a:extLst>
          </p:cNvPr>
          <p:cNvSpPr txBox="1"/>
          <p:nvPr/>
        </p:nvSpPr>
        <p:spPr>
          <a:xfrm>
            <a:off x="3087187" y="1697909"/>
            <a:ext cx="6017623" cy="707886"/>
          </a:xfrm>
          <a:prstGeom prst="rect">
            <a:avLst/>
          </a:prstGeom>
          <a:noFill/>
        </p:spPr>
        <p:txBody>
          <a:bodyPr wrap="square">
            <a:spAutoFit/>
          </a:bodyPr>
          <a:lstStyle/>
          <a:p>
            <a:pPr algn="ctr"/>
            <a:r>
              <a:rPr lang="it-IT" sz="2000" dirty="0">
                <a:solidFill>
                  <a:schemeClr val="tx2"/>
                </a:solidFill>
                <a:latin typeface="Calbri"/>
                <a:cs typeface="Calibri" panose="020F0502020204030204" pitchFamily="34" charset="0"/>
              </a:rPr>
              <a:t>In </a:t>
            </a:r>
            <a:r>
              <a:rPr lang="it-IT" sz="2000" dirty="0">
                <a:solidFill>
                  <a:srgbClr val="FF0000"/>
                </a:solidFill>
                <a:latin typeface="Calbri"/>
                <a:cs typeface="Calibri" panose="020F0502020204030204" pitchFamily="34" charset="0"/>
              </a:rPr>
              <a:t>Italia</a:t>
            </a:r>
            <a:r>
              <a:rPr lang="it-IT" sz="2000" dirty="0">
                <a:solidFill>
                  <a:schemeClr val="tx2"/>
                </a:solidFill>
                <a:latin typeface="Calbri"/>
                <a:cs typeface="Calibri" panose="020F0502020204030204" pitchFamily="34" charset="0"/>
              </a:rPr>
              <a:t> ci sono 2.227 Consultori attivi a fronte di uno </a:t>
            </a:r>
            <a:r>
              <a:rPr lang="it-IT" sz="2000" dirty="0">
                <a:solidFill>
                  <a:srgbClr val="FF0000"/>
                </a:solidFill>
                <a:latin typeface="Calbri"/>
                <a:cs typeface="Calibri" panose="020F0502020204030204" pitchFamily="34" charset="0"/>
              </a:rPr>
              <a:t>standard minimo </a:t>
            </a:r>
            <a:r>
              <a:rPr lang="it-IT" sz="2000" dirty="0">
                <a:solidFill>
                  <a:schemeClr val="tx2"/>
                </a:solidFill>
                <a:latin typeface="Calbri"/>
                <a:cs typeface="Calibri" panose="020F0502020204030204" pitchFamily="34" charset="0"/>
              </a:rPr>
              <a:t>di 2.949 </a:t>
            </a:r>
            <a:endParaRPr lang="it-IT" sz="2000" dirty="0">
              <a:solidFill>
                <a:srgbClr val="FF0000"/>
              </a:solidFill>
              <a:latin typeface="Calbri"/>
              <a:cs typeface="Calibri" panose="020F0502020204030204" pitchFamily="34" charset="0"/>
            </a:endParaRPr>
          </a:p>
        </p:txBody>
      </p:sp>
      <p:pic>
        <p:nvPicPr>
          <p:cNvPr id="2" name="Immagine 1">
            <a:extLst>
              <a:ext uri="{FF2B5EF4-FFF2-40B4-BE49-F238E27FC236}">
                <a16:creationId xmlns:a16="http://schemas.microsoft.com/office/drawing/2014/main" id="{633CBB94-338F-6F66-0005-CC1A22FB8750}"/>
              </a:ext>
            </a:extLst>
          </p:cNvPr>
          <p:cNvPicPr>
            <a:picLocks noChangeAspect="1"/>
          </p:cNvPicPr>
          <p:nvPr/>
        </p:nvPicPr>
        <p:blipFill>
          <a:blip r:embed="rId2"/>
          <a:stretch>
            <a:fillRect/>
          </a:stretch>
        </p:blipFill>
        <p:spPr>
          <a:xfrm>
            <a:off x="3024199" y="2528010"/>
            <a:ext cx="6143601" cy="3692697"/>
          </a:xfrm>
          <a:prstGeom prst="rect">
            <a:avLst/>
          </a:prstGeom>
        </p:spPr>
      </p:pic>
      <p:sp>
        <p:nvSpPr>
          <p:cNvPr id="3" name="CasellaDiTesto 2">
            <a:extLst>
              <a:ext uri="{FF2B5EF4-FFF2-40B4-BE49-F238E27FC236}">
                <a16:creationId xmlns:a16="http://schemas.microsoft.com/office/drawing/2014/main" id="{BB658919-3299-0882-E887-40263D8E0987}"/>
              </a:ext>
            </a:extLst>
          </p:cNvPr>
          <p:cNvSpPr txBox="1"/>
          <p:nvPr/>
        </p:nvSpPr>
        <p:spPr>
          <a:xfrm>
            <a:off x="10206446" y="6540919"/>
            <a:ext cx="1889760" cy="230832"/>
          </a:xfrm>
          <a:prstGeom prst="rect">
            <a:avLst/>
          </a:prstGeom>
          <a:noFill/>
        </p:spPr>
        <p:txBody>
          <a:bodyPr wrap="square">
            <a:spAutoFit/>
          </a:bodyPr>
          <a:lstStyle/>
          <a:p>
            <a:pPr algn="just"/>
            <a:r>
              <a:rPr lang="it-IT" sz="900" dirty="0">
                <a:solidFill>
                  <a:schemeClr val="tx2"/>
                </a:solidFill>
                <a:latin typeface="Calbri"/>
              </a:rPr>
              <a:t>Fonte: Annuario Statistico SSN 2020</a:t>
            </a:r>
          </a:p>
        </p:txBody>
      </p:sp>
      <p:pic>
        <p:nvPicPr>
          <p:cNvPr id="4" name="Immagine 3">
            <a:extLst>
              <a:ext uri="{FF2B5EF4-FFF2-40B4-BE49-F238E27FC236}">
                <a16:creationId xmlns:a16="http://schemas.microsoft.com/office/drawing/2014/main" id="{0BB5E459-6A79-4DF6-FA94-8064554E1227}"/>
              </a:ext>
            </a:extLst>
          </p:cNvPr>
          <p:cNvPicPr>
            <a:picLocks noChangeAspect="1"/>
          </p:cNvPicPr>
          <p:nvPr/>
        </p:nvPicPr>
        <p:blipFill rotWithShape="1">
          <a:blip r:embed="rId3"/>
          <a:srcRect t="28685"/>
          <a:stretch/>
        </p:blipFill>
        <p:spPr>
          <a:xfrm>
            <a:off x="8362765" y="148039"/>
            <a:ext cx="3709028" cy="354556"/>
          </a:xfrm>
          <a:prstGeom prst="rect">
            <a:avLst/>
          </a:prstGeom>
        </p:spPr>
      </p:pic>
      <p:pic>
        <p:nvPicPr>
          <p:cNvPr id="5" name="Picture 2" descr="Anci - Home | Facebook">
            <a:extLst>
              <a:ext uri="{FF2B5EF4-FFF2-40B4-BE49-F238E27FC236}">
                <a16:creationId xmlns:a16="http://schemas.microsoft.com/office/drawing/2014/main" id="{6142AE2F-3343-15CB-340D-247799412E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5DC54C4D-0C42-43BD-9EFE-9558D6697FED}"/>
              </a:ext>
            </a:extLst>
          </p:cNvPr>
          <p:cNvPicPr>
            <a:picLocks noChangeAspect="1"/>
          </p:cNvPicPr>
          <p:nvPr/>
        </p:nvPicPr>
        <p:blipFill rotWithShape="1">
          <a:blip r:embed="rId5"/>
          <a:srcRect l="15291" r="16661"/>
          <a:stretch/>
        </p:blipFill>
        <p:spPr>
          <a:xfrm>
            <a:off x="151225" y="22143"/>
            <a:ext cx="568538" cy="835485"/>
          </a:xfrm>
          <a:prstGeom prst="rect">
            <a:avLst/>
          </a:prstGeom>
        </p:spPr>
      </p:pic>
    </p:spTree>
    <p:extLst>
      <p:ext uri="{BB962C8B-B14F-4D97-AF65-F5344CB8AC3E}">
        <p14:creationId xmlns:p14="http://schemas.microsoft.com/office/powerpoint/2010/main" val="3669375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a:extLst>
              <a:ext uri="{FF2B5EF4-FFF2-40B4-BE49-F238E27FC236}">
                <a16:creationId xmlns:a16="http://schemas.microsoft.com/office/drawing/2014/main" id="{03B2F144-D193-4B4B-9D0C-1892504F6EF8}"/>
              </a:ext>
            </a:extLst>
          </p:cNvPr>
          <p:cNvSpPr txBox="1">
            <a:spLocks/>
          </p:cNvSpPr>
          <p:nvPr/>
        </p:nvSpPr>
        <p:spPr>
          <a:xfrm>
            <a:off x="1674236" y="687572"/>
            <a:ext cx="7895066" cy="8960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0" i="0" u="none" strike="noStrike" kern="1200" cap="none" spc="0" normalizeH="0" baseline="0" noProof="0" dirty="0">
                <a:ln>
                  <a:noFill/>
                </a:ln>
                <a:solidFill>
                  <a:srgbClr val="FF0000"/>
                </a:solidFill>
                <a:effectLst/>
                <a:uLnTx/>
                <a:uFillTx/>
                <a:latin typeface="Calbri"/>
                <a:cs typeface="Times New Roman" panose="02020603050405020304" pitchFamily="18" charset="0"/>
              </a:rPr>
              <a:t>Assistenza alle persone non autosufficienti</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t-IT" sz="3200" b="0" i="0" u="none" strike="noStrike" kern="1200" cap="none" spc="0" normalizeH="0" baseline="0" noProof="0" dirty="0">
              <a:ln>
                <a:noFill/>
              </a:ln>
              <a:solidFill>
                <a:srgbClr val="FF0000"/>
              </a:solidFill>
              <a:effectLst/>
              <a:uLnTx/>
              <a:uFillTx/>
              <a:latin typeface="Calbri"/>
              <a:cs typeface="Times New Roman" panose="02020603050405020304" pitchFamily="18" charset="0"/>
            </a:endParaRPr>
          </a:p>
        </p:txBody>
      </p:sp>
      <p:sp>
        <p:nvSpPr>
          <p:cNvPr id="12" name="Rettangolo 11">
            <a:extLst>
              <a:ext uri="{FF2B5EF4-FFF2-40B4-BE49-F238E27FC236}">
                <a16:creationId xmlns:a16="http://schemas.microsoft.com/office/drawing/2014/main" id="{93C99EA0-7AFE-4BA4-80DF-4F1C10AFAE88}"/>
              </a:ext>
            </a:extLst>
          </p:cNvPr>
          <p:cNvSpPr/>
          <p:nvPr/>
        </p:nvSpPr>
        <p:spPr>
          <a:xfrm>
            <a:off x="8573702" y="6550402"/>
            <a:ext cx="3618298" cy="230832"/>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chemeClr val="tx2"/>
                </a:solidFill>
                <a:effectLst/>
                <a:uLnTx/>
                <a:uFillTx/>
                <a:latin typeface="Calbri"/>
                <a:cs typeface="Arial Narrow" panose="020B0604020202020204" pitchFamily="34" charset="0"/>
              </a:rPr>
              <a:t>Fonte: art. 29 e 30 del DPCM LEA; Documento del Comitato LEA del 2007</a:t>
            </a:r>
            <a:r>
              <a:rPr kumimoji="0" lang="it-IT" sz="900" b="0" i="0" u="none" strike="noStrike" kern="1200" cap="none" spc="0" normalizeH="0" baseline="0" noProof="0" dirty="0">
                <a:ln>
                  <a:noFill/>
                </a:ln>
                <a:solidFill>
                  <a:prstClr val="black"/>
                </a:solidFill>
                <a:effectLst/>
                <a:uLnTx/>
                <a:uFillTx/>
                <a:latin typeface="Calbri"/>
                <a:cs typeface="Arial Narrow" panose="020B0604020202020204" pitchFamily="34" charset="0"/>
              </a:rPr>
              <a:t>;</a:t>
            </a:r>
          </a:p>
        </p:txBody>
      </p:sp>
      <p:graphicFrame>
        <p:nvGraphicFramePr>
          <p:cNvPr id="4" name="Tabella 4">
            <a:extLst>
              <a:ext uri="{FF2B5EF4-FFF2-40B4-BE49-F238E27FC236}">
                <a16:creationId xmlns:a16="http://schemas.microsoft.com/office/drawing/2014/main" id="{7FE17FF8-F349-4B82-9E0F-E020E55B2194}"/>
              </a:ext>
            </a:extLst>
          </p:cNvPr>
          <p:cNvGraphicFramePr>
            <a:graphicFrameLocks noGrp="1"/>
          </p:cNvGraphicFramePr>
          <p:nvPr/>
        </p:nvGraphicFramePr>
        <p:xfrm>
          <a:off x="3474669" y="1506988"/>
          <a:ext cx="8478972" cy="4663440"/>
        </p:xfrm>
        <a:graphic>
          <a:graphicData uri="http://schemas.openxmlformats.org/drawingml/2006/table">
            <a:tbl>
              <a:tblPr firstRow="1" bandRow="1">
                <a:tableStyleId>{8799B23B-EC83-4686-B30A-512413B5E67A}</a:tableStyleId>
              </a:tblPr>
              <a:tblGrid>
                <a:gridCol w="4414972">
                  <a:extLst>
                    <a:ext uri="{9D8B030D-6E8A-4147-A177-3AD203B41FA5}">
                      <a16:colId xmlns:a16="http://schemas.microsoft.com/office/drawing/2014/main" val="1813936175"/>
                    </a:ext>
                  </a:extLst>
                </a:gridCol>
                <a:gridCol w="4064000">
                  <a:extLst>
                    <a:ext uri="{9D8B030D-6E8A-4147-A177-3AD203B41FA5}">
                      <a16:colId xmlns:a16="http://schemas.microsoft.com/office/drawing/2014/main" val="808940254"/>
                    </a:ext>
                  </a:extLst>
                </a:gridCol>
              </a:tblGrid>
              <a:tr h="869166">
                <a:tc>
                  <a:txBody>
                    <a:bodyPr/>
                    <a:lstStyle/>
                    <a:p>
                      <a:pPr algn="just"/>
                      <a:r>
                        <a:rPr lang="it-IT" sz="1600" b="0" kern="1200" dirty="0">
                          <a:solidFill>
                            <a:srgbClr val="FF0000"/>
                          </a:solidFill>
                          <a:latin typeface="Times New Roman" panose="02020603050405020304" pitchFamily="18" charset="0"/>
                          <a:ea typeface="+mn-ea"/>
                          <a:cs typeface="Times New Roman" panose="02020603050405020304" pitchFamily="18" charset="0"/>
                        </a:rPr>
                        <a:t>Livello Residenziale Intensivo: </a:t>
                      </a:r>
                      <a:r>
                        <a:rPr lang="it-IT" sz="1600" b="0" kern="1200" dirty="0">
                          <a:solidFill>
                            <a:schemeClr val="tx2"/>
                          </a:solidFill>
                          <a:latin typeface="Times New Roman" panose="02020603050405020304" pitchFamily="18" charset="0"/>
                          <a:ea typeface="+mn-ea"/>
                          <a:cs typeface="Times New Roman" panose="02020603050405020304" pitchFamily="18" charset="0"/>
                        </a:rPr>
                        <a:t>stati vegetativi o coma prolungato, pazienti con gravi insufficienze respiratorie, pazienti affetti da malattie neurodegenerative progressive con disabilità gravissime</a:t>
                      </a:r>
                    </a:p>
                  </a:txBody>
                  <a:tcPr/>
                </a:tc>
                <a:tc>
                  <a:txBody>
                    <a:bodyPr/>
                    <a:lstStyle/>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Copertura medica: h 24 per nucleo</a:t>
                      </a:r>
                    </a:p>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medica: 300 minuti/ die per nucleo </a:t>
                      </a:r>
                    </a:p>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Infermiere: h 24</a:t>
                      </a:r>
                    </a:p>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globale (infermieri, OSS, terapisti) &gt; 210 min., di cui Assistenza infermieristica &gt; 90 min</a:t>
                      </a:r>
                    </a:p>
                  </a:txBody>
                  <a:tcPr/>
                </a:tc>
                <a:extLst>
                  <a:ext uri="{0D108BD9-81ED-4DB2-BD59-A6C34878D82A}">
                    <a16:rowId xmlns:a16="http://schemas.microsoft.com/office/drawing/2014/main" val="650540568"/>
                  </a:ext>
                </a:extLst>
              </a:tr>
              <a:tr h="987660">
                <a:tc>
                  <a:txBody>
                    <a:bodyPr/>
                    <a:lstStyle/>
                    <a:p>
                      <a:r>
                        <a:rPr lang="it-IT" sz="1600" b="0" kern="1200" dirty="0">
                          <a:solidFill>
                            <a:srgbClr val="FF0000"/>
                          </a:solidFill>
                          <a:latin typeface="Times New Roman" panose="02020603050405020304" pitchFamily="18" charset="0"/>
                          <a:ea typeface="+mn-ea"/>
                          <a:cs typeface="Times New Roman" panose="02020603050405020304" pitchFamily="18" charset="0"/>
                        </a:rPr>
                        <a:t>Livello Residenziale estensivo: </a:t>
                      </a:r>
                      <a:r>
                        <a:rPr lang="it-IT" sz="1600" b="0" kern="1200" dirty="0">
                          <a:solidFill>
                            <a:schemeClr val="tx2"/>
                          </a:solidFill>
                          <a:latin typeface="Times New Roman" panose="02020603050405020304" pitchFamily="18" charset="0"/>
                          <a:ea typeface="+mn-ea"/>
                          <a:cs typeface="Times New Roman" panose="02020603050405020304" pitchFamily="18" charset="0"/>
                        </a:rPr>
                        <a:t>persone non autosufficienti con patologie che, pur non presentando particolari criticità e sintomi complessi, richiedono elevata tutela sanitaria, continuità assistenziale e presenza infermieristica h24 (di norma max 60 gg)</a:t>
                      </a:r>
                    </a:p>
                  </a:txBody>
                  <a:tcPr/>
                </a:tc>
                <a:tc>
                  <a:txBody>
                    <a:bodyPr/>
                    <a:lstStyle/>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medica: 160 minuti / die</a:t>
                      </a:r>
                    </a:p>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Infermiere h 24</a:t>
                      </a:r>
                    </a:p>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globale (infermieri, OSS, terapisti)  &gt; 140 min. di cui assistenza infermieristica &gt; 45 min</a:t>
                      </a:r>
                    </a:p>
                  </a:txBody>
                  <a:tcPr/>
                </a:tc>
                <a:extLst>
                  <a:ext uri="{0D108BD9-81ED-4DB2-BD59-A6C34878D82A}">
                    <a16:rowId xmlns:a16="http://schemas.microsoft.com/office/drawing/2014/main" val="2645292247"/>
                  </a:ext>
                </a:extLst>
              </a:tr>
              <a:tr h="1102368">
                <a:tc>
                  <a:txBody>
                    <a:bodyPr/>
                    <a:lstStyle/>
                    <a:p>
                      <a:pPr algn="just"/>
                      <a:r>
                        <a:rPr lang="it-IT" sz="1600" b="0" kern="1200" dirty="0">
                          <a:solidFill>
                            <a:srgbClr val="FF0000"/>
                          </a:solidFill>
                          <a:latin typeface="Times New Roman" panose="02020603050405020304" pitchFamily="18" charset="0"/>
                          <a:ea typeface="+mn-ea"/>
                          <a:cs typeface="Times New Roman" panose="02020603050405020304" pitchFamily="18" charset="0"/>
                        </a:rPr>
                        <a:t>Livello Residenziale di mantenimento: </a:t>
                      </a:r>
                      <a:r>
                        <a:rPr lang="it-IT" sz="1600" b="0" kern="1200" dirty="0">
                          <a:solidFill>
                            <a:schemeClr val="tx2"/>
                          </a:solidFill>
                          <a:latin typeface="Times New Roman" panose="02020603050405020304" pitchFamily="18" charset="0"/>
                          <a:ea typeface="+mn-ea"/>
                          <a:cs typeface="Times New Roman" panose="02020603050405020304" pitchFamily="18" charset="0"/>
                        </a:rPr>
                        <a:t>trattamenti di lungo-assistenza, recupero e mantenimento (compresi interventi di sollievo), riorientamento in ambiente protesico, etc. per persone non autosufficienti o affette da demenza</a:t>
                      </a:r>
                    </a:p>
                  </a:txBody>
                  <a:tcPr/>
                </a:tc>
                <a:tc>
                  <a:txBody>
                    <a:bodyPr/>
                    <a:lstStyle/>
                    <a:p>
                      <a:pPr marL="285750" indent="-285750" algn="just">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medica: 80 minuti / die </a:t>
                      </a:r>
                    </a:p>
                    <a:p>
                      <a:pPr marL="285750" indent="-285750" algn="just">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Infermiere h 8</a:t>
                      </a:r>
                    </a:p>
                    <a:p>
                      <a:pPr marL="285750" indent="-285750" algn="just">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globale (infermieri, OSS, terapisti)  &gt; 100 min.</a:t>
                      </a:r>
                    </a:p>
                    <a:p>
                      <a:pPr marL="285750" indent="-285750" algn="just">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infermieristica &gt; 20 min</a:t>
                      </a:r>
                    </a:p>
                  </a:txBody>
                  <a:tcPr/>
                </a:tc>
                <a:extLst>
                  <a:ext uri="{0D108BD9-81ED-4DB2-BD59-A6C34878D82A}">
                    <a16:rowId xmlns:a16="http://schemas.microsoft.com/office/drawing/2014/main" val="1896034737"/>
                  </a:ext>
                </a:extLst>
              </a:tr>
            </a:tbl>
          </a:graphicData>
        </a:graphic>
      </p:graphicFrame>
      <p:sp>
        <p:nvSpPr>
          <p:cNvPr id="5" name="CasellaDiTesto 4">
            <a:extLst>
              <a:ext uri="{FF2B5EF4-FFF2-40B4-BE49-F238E27FC236}">
                <a16:creationId xmlns:a16="http://schemas.microsoft.com/office/drawing/2014/main" id="{FE31A423-4AD4-4394-B0AB-30DE6F590F01}"/>
              </a:ext>
            </a:extLst>
          </p:cNvPr>
          <p:cNvSpPr txBox="1"/>
          <p:nvPr/>
        </p:nvSpPr>
        <p:spPr>
          <a:xfrm rot="19892088">
            <a:off x="1298858" y="4702455"/>
            <a:ext cx="193427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bri"/>
                <a:cs typeface="Times New Roman" panose="02020603050405020304" pitchFamily="18" charset="0"/>
              </a:rPr>
              <a:t>semiresidenziale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FF0000"/>
              </a:solidFill>
              <a:effectLst/>
              <a:uLnTx/>
              <a:uFillTx/>
              <a:latin typeface="Calbri"/>
              <a:cs typeface="Times New Roman" panose="02020603050405020304" pitchFamily="18" charset="0"/>
            </a:endParaRPr>
          </a:p>
        </p:txBody>
      </p:sp>
      <p:pic>
        <p:nvPicPr>
          <p:cNvPr id="2" name="Immagine 1">
            <a:extLst>
              <a:ext uri="{FF2B5EF4-FFF2-40B4-BE49-F238E27FC236}">
                <a16:creationId xmlns:a16="http://schemas.microsoft.com/office/drawing/2014/main" id="{9ECD9AB7-F6C9-24E9-3D93-CFE5AF57B44F}"/>
              </a:ext>
            </a:extLst>
          </p:cNvPr>
          <p:cNvPicPr>
            <a:picLocks noChangeAspect="1"/>
          </p:cNvPicPr>
          <p:nvPr/>
        </p:nvPicPr>
        <p:blipFill rotWithShape="1">
          <a:blip r:embed="rId2"/>
          <a:srcRect t="28685"/>
          <a:stretch/>
        </p:blipFill>
        <p:spPr>
          <a:xfrm>
            <a:off x="8362765" y="148039"/>
            <a:ext cx="3709028" cy="354556"/>
          </a:xfrm>
          <a:prstGeom prst="rect">
            <a:avLst/>
          </a:prstGeom>
        </p:spPr>
      </p:pic>
      <p:pic>
        <p:nvPicPr>
          <p:cNvPr id="3" name="Picture 2" descr="Anci - Home | Facebook">
            <a:extLst>
              <a:ext uri="{FF2B5EF4-FFF2-40B4-BE49-F238E27FC236}">
                <a16:creationId xmlns:a16="http://schemas.microsoft.com/office/drawing/2014/main" id="{4C82B487-2333-41E3-14A5-D77B6EE4F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43316B57-0D2A-4531-A27F-87E74B1A0359}"/>
              </a:ext>
            </a:extLst>
          </p:cNvPr>
          <p:cNvPicPr>
            <a:picLocks noChangeAspect="1"/>
          </p:cNvPicPr>
          <p:nvPr/>
        </p:nvPicPr>
        <p:blipFill rotWithShape="1">
          <a:blip r:embed="rId4"/>
          <a:srcRect l="15291" r="16661"/>
          <a:stretch/>
        </p:blipFill>
        <p:spPr>
          <a:xfrm>
            <a:off x="151225" y="6377"/>
            <a:ext cx="568538" cy="835485"/>
          </a:xfrm>
          <a:prstGeom prst="rect">
            <a:avLst/>
          </a:prstGeom>
        </p:spPr>
      </p:pic>
    </p:spTree>
    <p:extLst>
      <p:ext uri="{BB962C8B-B14F-4D97-AF65-F5344CB8AC3E}">
        <p14:creationId xmlns:p14="http://schemas.microsoft.com/office/powerpoint/2010/main" val="2388901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a:extLst>
              <a:ext uri="{FF2B5EF4-FFF2-40B4-BE49-F238E27FC236}">
                <a16:creationId xmlns:a16="http://schemas.microsoft.com/office/drawing/2014/main" id="{03B2F144-D193-4B4B-9D0C-1892504F6EF8}"/>
              </a:ext>
            </a:extLst>
          </p:cNvPr>
          <p:cNvSpPr txBox="1">
            <a:spLocks/>
          </p:cNvSpPr>
          <p:nvPr/>
        </p:nvSpPr>
        <p:spPr>
          <a:xfrm>
            <a:off x="1735196" y="355897"/>
            <a:ext cx="7895066" cy="89609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0" i="0" u="none" strike="noStrike" kern="1200" cap="none" spc="0" normalizeH="0" baseline="0" noProof="0" dirty="0">
                <a:ln>
                  <a:noFill/>
                </a:ln>
                <a:solidFill>
                  <a:srgbClr val="FF0000"/>
                </a:solidFill>
                <a:effectLst/>
                <a:uLnTx/>
                <a:uFillTx/>
                <a:latin typeface="Calbri"/>
                <a:cs typeface="Times New Roman" panose="02020603050405020304" pitchFamily="18" charset="0"/>
              </a:rPr>
              <a:t>Quanti trattamenti residenziali e semiresidenziali garantiamo?</a:t>
            </a:r>
          </a:p>
        </p:txBody>
      </p:sp>
      <p:graphicFrame>
        <p:nvGraphicFramePr>
          <p:cNvPr id="2" name="Tabella 1">
            <a:extLst>
              <a:ext uri="{FF2B5EF4-FFF2-40B4-BE49-F238E27FC236}">
                <a16:creationId xmlns:a16="http://schemas.microsoft.com/office/drawing/2014/main" id="{44E40550-B1DF-945C-51B1-5AB5989EDCE1}"/>
              </a:ext>
            </a:extLst>
          </p:cNvPr>
          <p:cNvGraphicFramePr>
            <a:graphicFrameLocks noGrp="1"/>
          </p:cNvGraphicFramePr>
          <p:nvPr/>
        </p:nvGraphicFramePr>
        <p:xfrm>
          <a:off x="2597687" y="1583667"/>
          <a:ext cx="6746607" cy="4470388"/>
        </p:xfrm>
        <a:graphic>
          <a:graphicData uri="http://schemas.openxmlformats.org/drawingml/2006/table">
            <a:tbl>
              <a:tblPr/>
              <a:tblGrid>
                <a:gridCol w="1227969">
                  <a:extLst>
                    <a:ext uri="{9D8B030D-6E8A-4147-A177-3AD203B41FA5}">
                      <a16:colId xmlns:a16="http://schemas.microsoft.com/office/drawing/2014/main" val="4157715341"/>
                    </a:ext>
                  </a:extLst>
                </a:gridCol>
                <a:gridCol w="650102">
                  <a:extLst>
                    <a:ext uri="{9D8B030D-6E8A-4147-A177-3AD203B41FA5}">
                      <a16:colId xmlns:a16="http://schemas.microsoft.com/office/drawing/2014/main" val="2696886080"/>
                    </a:ext>
                  </a:extLst>
                </a:gridCol>
                <a:gridCol w="650102">
                  <a:extLst>
                    <a:ext uri="{9D8B030D-6E8A-4147-A177-3AD203B41FA5}">
                      <a16:colId xmlns:a16="http://schemas.microsoft.com/office/drawing/2014/main" val="3690486245"/>
                    </a:ext>
                  </a:extLst>
                </a:gridCol>
                <a:gridCol w="650102">
                  <a:extLst>
                    <a:ext uri="{9D8B030D-6E8A-4147-A177-3AD203B41FA5}">
                      <a16:colId xmlns:a16="http://schemas.microsoft.com/office/drawing/2014/main" val="1915375651"/>
                    </a:ext>
                  </a:extLst>
                </a:gridCol>
                <a:gridCol w="678994">
                  <a:extLst>
                    <a:ext uri="{9D8B030D-6E8A-4147-A177-3AD203B41FA5}">
                      <a16:colId xmlns:a16="http://schemas.microsoft.com/office/drawing/2014/main" val="3487743814"/>
                    </a:ext>
                  </a:extLst>
                </a:gridCol>
                <a:gridCol w="693442">
                  <a:extLst>
                    <a:ext uri="{9D8B030D-6E8A-4147-A177-3AD203B41FA5}">
                      <a16:colId xmlns:a16="http://schemas.microsoft.com/office/drawing/2014/main" val="372262285"/>
                    </a:ext>
                  </a:extLst>
                </a:gridCol>
                <a:gridCol w="751227">
                  <a:extLst>
                    <a:ext uri="{9D8B030D-6E8A-4147-A177-3AD203B41FA5}">
                      <a16:colId xmlns:a16="http://schemas.microsoft.com/office/drawing/2014/main" val="217056746"/>
                    </a:ext>
                  </a:extLst>
                </a:gridCol>
                <a:gridCol w="751227">
                  <a:extLst>
                    <a:ext uri="{9D8B030D-6E8A-4147-A177-3AD203B41FA5}">
                      <a16:colId xmlns:a16="http://schemas.microsoft.com/office/drawing/2014/main" val="3652937233"/>
                    </a:ext>
                  </a:extLst>
                </a:gridCol>
                <a:gridCol w="693442">
                  <a:extLst>
                    <a:ext uri="{9D8B030D-6E8A-4147-A177-3AD203B41FA5}">
                      <a16:colId xmlns:a16="http://schemas.microsoft.com/office/drawing/2014/main" val="3562276039"/>
                    </a:ext>
                  </a:extLst>
                </a:gridCol>
              </a:tblGrid>
              <a:tr h="320432">
                <a:tc rowSpan="3">
                  <a:txBody>
                    <a:bodyPr/>
                    <a:lstStyle/>
                    <a:p>
                      <a:pPr algn="l" fontAlgn="ctr"/>
                      <a:r>
                        <a:rPr lang="it-IT" sz="1050" b="1" i="0" u="none" strike="noStrike">
                          <a:solidFill>
                            <a:srgbClr val="000000"/>
                          </a:solidFill>
                          <a:effectLst/>
                          <a:latin typeface="Calbri"/>
                        </a:rPr>
                        <a:t>Regioni</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gridSpan="4">
                  <a:txBody>
                    <a:bodyPr/>
                    <a:lstStyle/>
                    <a:p>
                      <a:pPr algn="ctr" fontAlgn="ctr"/>
                      <a:r>
                        <a:rPr lang="it-IT" sz="1000" b="1" i="0" u="none" strike="noStrike">
                          <a:solidFill>
                            <a:srgbClr val="000000"/>
                          </a:solidFill>
                          <a:effectLst/>
                          <a:latin typeface="Calbri"/>
                        </a:rPr>
                        <a:t>Trattamenti residenziali</a:t>
                      </a:r>
                    </a:p>
                  </a:txBody>
                  <a:tcPr marL="8113" marR="8113" marT="8113" marB="0" anchor="ctr">
                    <a:lnL>
                      <a:noFill/>
                    </a:lnL>
                    <a:lnR>
                      <a:noFill/>
                    </a:lnR>
                    <a:lnT w="12700" cap="flat" cmpd="sng" algn="ctr">
                      <a:solidFill>
                        <a:srgbClr val="7F7F7F"/>
                      </a:solidFill>
                      <a:prstDash val="solid"/>
                      <a:round/>
                      <a:headEnd type="none" w="med" len="med"/>
                      <a:tailEnd type="none" w="med" len="med"/>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tc rowSpan="3">
                  <a:txBody>
                    <a:bodyPr/>
                    <a:lstStyle/>
                    <a:p>
                      <a:pPr algn="ctr" fontAlgn="ctr"/>
                      <a:r>
                        <a:rPr lang="it-IT" sz="1050" b="1" i="0" u="none" strike="noStrike">
                          <a:solidFill>
                            <a:srgbClr val="000000"/>
                          </a:solidFill>
                          <a:effectLst/>
                          <a:latin typeface="Calbri"/>
                        </a:rPr>
                        <a:t>Totale</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gridSpan="2">
                  <a:txBody>
                    <a:bodyPr/>
                    <a:lstStyle/>
                    <a:p>
                      <a:pPr algn="ctr" fontAlgn="ctr"/>
                      <a:r>
                        <a:rPr lang="it-IT" sz="1000" b="1" i="0" u="none" strike="noStrike">
                          <a:solidFill>
                            <a:srgbClr val="000000"/>
                          </a:solidFill>
                          <a:effectLst/>
                          <a:latin typeface="Calbri"/>
                        </a:rPr>
                        <a:t>Trattamenti semiresidenziali</a:t>
                      </a:r>
                    </a:p>
                  </a:txBody>
                  <a:tcPr marL="8113" marR="8113" marT="8113" marB="0" anchor="ctr">
                    <a:lnL>
                      <a:noFill/>
                    </a:lnL>
                    <a:lnR>
                      <a:noFill/>
                    </a:lnR>
                    <a:lnT w="12700" cap="flat" cmpd="sng" algn="ctr">
                      <a:solidFill>
                        <a:srgbClr val="7F7F7F"/>
                      </a:solidFill>
                      <a:prstDash val="solid"/>
                      <a:round/>
                      <a:headEnd type="none" w="med" len="med"/>
                      <a:tailEnd type="none" w="med" len="med"/>
                    </a:lnT>
                    <a:lnB>
                      <a:noFill/>
                    </a:lnB>
                  </a:tcPr>
                </a:tc>
                <a:tc hMerge="1">
                  <a:txBody>
                    <a:bodyPr/>
                    <a:lstStyle/>
                    <a:p>
                      <a:endParaRPr lang="it-IT"/>
                    </a:p>
                  </a:txBody>
                  <a:tcPr/>
                </a:tc>
                <a:tc rowSpan="3">
                  <a:txBody>
                    <a:bodyPr/>
                    <a:lstStyle/>
                    <a:p>
                      <a:pPr algn="ctr" fontAlgn="ctr"/>
                      <a:r>
                        <a:rPr lang="it-IT" sz="1050" b="1" i="0" u="none" strike="noStrike">
                          <a:solidFill>
                            <a:srgbClr val="000000"/>
                          </a:solidFill>
                          <a:effectLst/>
                          <a:latin typeface="Calbri"/>
                        </a:rPr>
                        <a:t>Totale</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4870878"/>
                  </a:ext>
                </a:extLst>
              </a:tr>
              <a:tr h="257731">
                <a:tc vMerge="1">
                  <a:txBody>
                    <a:bodyPr/>
                    <a:lstStyle/>
                    <a:p>
                      <a:endParaRPr lang="it-IT"/>
                    </a:p>
                  </a:txBody>
                  <a:tcPr/>
                </a:tc>
                <a:tc gridSpan="4">
                  <a:txBody>
                    <a:bodyPr/>
                    <a:lstStyle/>
                    <a:p>
                      <a:pPr algn="ctr" fontAlgn="ctr"/>
                      <a:r>
                        <a:rPr lang="it-IT" sz="1050" b="0" i="0" u="none" strike="noStrike">
                          <a:solidFill>
                            <a:srgbClr val="000000"/>
                          </a:solidFill>
                          <a:effectLst/>
                          <a:latin typeface="Calbri"/>
                        </a:rPr>
                        <a:t>Assistiti per 1.000 ab.</a:t>
                      </a:r>
                    </a:p>
                  </a:txBody>
                  <a:tcPr marL="8113" marR="8113" marT="8113" marB="0" anchor="ctr">
                    <a:lnL>
                      <a:noFill/>
                    </a:lnL>
                    <a:lnR>
                      <a:noFill/>
                    </a:lnR>
                    <a:lnT>
                      <a:noFill/>
                    </a:lnT>
                    <a:lnB w="12700" cap="flat" cmpd="sng" algn="ctr">
                      <a:solidFill>
                        <a:srgbClr val="7F7F7F"/>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tc hMerge="1">
                  <a:txBody>
                    <a:bodyPr/>
                    <a:lstStyle/>
                    <a:p>
                      <a:endParaRPr lang="it-IT"/>
                    </a:p>
                  </a:txBody>
                  <a:tcPr/>
                </a:tc>
                <a:tc vMerge="1">
                  <a:txBody>
                    <a:bodyPr/>
                    <a:lstStyle/>
                    <a:p>
                      <a:endParaRPr lang="it-IT"/>
                    </a:p>
                  </a:txBody>
                  <a:tcPr/>
                </a:tc>
                <a:tc gridSpan="2">
                  <a:txBody>
                    <a:bodyPr/>
                    <a:lstStyle/>
                    <a:p>
                      <a:pPr algn="ctr" fontAlgn="ctr"/>
                      <a:r>
                        <a:rPr lang="it-IT" sz="1050" b="0" i="0" u="none" strike="noStrike" dirty="0">
                          <a:solidFill>
                            <a:srgbClr val="000000"/>
                          </a:solidFill>
                          <a:effectLst/>
                          <a:latin typeface="Calbri"/>
                        </a:rPr>
                        <a:t>Assistiti per 1.000 ab.</a:t>
                      </a:r>
                    </a:p>
                  </a:txBody>
                  <a:tcPr marL="8113" marR="8113" marT="8113" marB="0" anchor="ctr">
                    <a:lnL>
                      <a:noFill/>
                    </a:lnL>
                    <a:lnR>
                      <a:noFill/>
                    </a:lnR>
                    <a:lnT>
                      <a:noFill/>
                    </a:lnT>
                    <a:lnB w="12700" cap="flat" cmpd="sng" algn="ctr">
                      <a:solidFill>
                        <a:srgbClr val="7F7F7F"/>
                      </a:solidFill>
                      <a:prstDash val="solid"/>
                      <a:round/>
                      <a:headEnd type="none" w="med" len="med"/>
                      <a:tailEnd type="none" w="med" len="med"/>
                    </a:lnB>
                  </a:tcPr>
                </a:tc>
                <a:tc hMerge="1">
                  <a:txBody>
                    <a:bodyPr/>
                    <a:lstStyle/>
                    <a:p>
                      <a:endParaRPr lang="it-IT"/>
                    </a:p>
                  </a:txBody>
                  <a:tcPr/>
                </a:tc>
                <a:tc vMerge="1">
                  <a:txBody>
                    <a:bodyPr/>
                    <a:lstStyle/>
                    <a:p>
                      <a:endParaRPr lang="it-IT"/>
                    </a:p>
                  </a:txBody>
                  <a:tcPr/>
                </a:tc>
                <a:extLst>
                  <a:ext uri="{0D108BD9-81ED-4DB2-BD59-A6C34878D82A}">
                    <a16:rowId xmlns:a16="http://schemas.microsoft.com/office/drawing/2014/main" val="2268303532"/>
                  </a:ext>
                </a:extLst>
              </a:tr>
              <a:tr h="193299">
                <a:tc vMerge="1">
                  <a:txBody>
                    <a:bodyPr/>
                    <a:lstStyle/>
                    <a:p>
                      <a:endParaRPr lang="it-IT"/>
                    </a:p>
                  </a:txBody>
                  <a:tcPr/>
                </a:tc>
                <a:tc>
                  <a:txBody>
                    <a:bodyPr/>
                    <a:lstStyle/>
                    <a:p>
                      <a:pPr algn="ctr" fontAlgn="ctr"/>
                      <a:r>
                        <a:rPr lang="it-IT" sz="1050" b="0" i="0" u="none" strike="noStrike">
                          <a:solidFill>
                            <a:srgbClr val="000000"/>
                          </a:solidFill>
                          <a:effectLst/>
                          <a:latin typeface="Calbri"/>
                        </a:rPr>
                        <a:t>R1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fontAlgn="ctr"/>
                      <a:r>
                        <a:rPr lang="it-IT" sz="1050" b="0" i="0" u="none" strike="noStrike">
                          <a:solidFill>
                            <a:srgbClr val="000000"/>
                          </a:solidFill>
                          <a:effectLst/>
                          <a:latin typeface="Calbri"/>
                        </a:rPr>
                        <a:t>R2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fontAlgn="ctr"/>
                      <a:r>
                        <a:rPr lang="it-IT" sz="1050" b="0" i="0" u="none" strike="noStrike" dirty="0">
                          <a:solidFill>
                            <a:srgbClr val="000000"/>
                          </a:solidFill>
                          <a:effectLst/>
                          <a:latin typeface="Calbri"/>
                        </a:rPr>
                        <a:t>R2D</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fontAlgn="ctr"/>
                      <a:r>
                        <a:rPr lang="it-IT" sz="1050" b="0" i="0" u="none" strike="noStrike">
                          <a:solidFill>
                            <a:srgbClr val="000000"/>
                          </a:solidFill>
                          <a:effectLst/>
                          <a:latin typeface="Calbri"/>
                        </a:rPr>
                        <a:t>R3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it-IT"/>
                    </a:p>
                  </a:txBody>
                  <a:tcPr/>
                </a:tc>
                <a:tc>
                  <a:txBody>
                    <a:bodyPr/>
                    <a:lstStyle/>
                    <a:p>
                      <a:pPr algn="ctr" fontAlgn="ctr"/>
                      <a:r>
                        <a:rPr lang="it-IT" sz="1050" b="0" i="0" u="none" strike="noStrike">
                          <a:solidFill>
                            <a:srgbClr val="000000"/>
                          </a:solidFill>
                          <a:effectLst/>
                          <a:latin typeface="Calbri"/>
                        </a:rPr>
                        <a:t>SR1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fontAlgn="ctr"/>
                      <a:r>
                        <a:rPr lang="it-IT" sz="1050" b="0" i="0" u="none" strike="noStrike" dirty="0">
                          <a:solidFill>
                            <a:srgbClr val="000000"/>
                          </a:solidFill>
                          <a:effectLst/>
                          <a:latin typeface="Calbri"/>
                        </a:rPr>
                        <a:t>SR2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it-IT"/>
                    </a:p>
                  </a:txBody>
                  <a:tcPr/>
                </a:tc>
                <a:extLst>
                  <a:ext uri="{0D108BD9-81ED-4DB2-BD59-A6C34878D82A}">
                    <a16:rowId xmlns:a16="http://schemas.microsoft.com/office/drawing/2014/main" val="1785048552"/>
                  </a:ext>
                </a:extLst>
              </a:tr>
              <a:tr h="165685">
                <a:tc>
                  <a:txBody>
                    <a:bodyPr/>
                    <a:lstStyle/>
                    <a:p>
                      <a:pPr algn="l" fontAlgn="ctr"/>
                      <a:r>
                        <a:rPr lang="it-IT" sz="1050" b="1" i="0" u="none" strike="noStrike">
                          <a:solidFill>
                            <a:srgbClr val="000000"/>
                          </a:solidFill>
                          <a:effectLst/>
                          <a:latin typeface="Calbri"/>
                        </a:rPr>
                        <a:t>Piemonte</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0,32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2,23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0,33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8,85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11,73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0,17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118277643"/>
                  </a:ext>
                </a:extLst>
              </a:tr>
              <a:tr h="165685">
                <a:tc>
                  <a:txBody>
                    <a:bodyPr/>
                    <a:lstStyle/>
                    <a:p>
                      <a:pPr algn="l" fontAlgn="ctr"/>
                      <a:r>
                        <a:rPr lang="it-IT" sz="1050" b="1" i="0" u="none" strike="noStrike">
                          <a:solidFill>
                            <a:srgbClr val="000000"/>
                          </a:solidFill>
                          <a:effectLst/>
                          <a:latin typeface="Calbri"/>
                        </a:rPr>
                        <a:t>Valle d'Aosta</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2,27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0,30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2,59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458098378"/>
                  </a:ext>
                </a:extLst>
              </a:tr>
              <a:tr h="165685">
                <a:tc>
                  <a:txBody>
                    <a:bodyPr/>
                    <a:lstStyle/>
                    <a:p>
                      <a:pPr algn="l" fontAlgn="ctr"/>
                      <a:r>
                        <a:rPr lang="it-IT" sz="1050" b="1" i="0" u="none" strike="noStrike">
                          <a:solidFill>
                            <a:srgbClr val="000000"/>
                          </a:solidFill>
                          <a:effectLst/>
                          <a:latin typeface="Calbri"/>
                        </a:rPr>
                        <a:t>Lombardia </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1,93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0,61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6,43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9,05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0,96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0,38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1,34</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004561173"/>
                  </a:ext>
                </a:extLst>
              </a:tr>
              <a:tr h="165685">
                <a:tc>
                  <a:txBody>
                    <a:bodyPr/>
                    <a:lstStyle/>
                    <a:p>
                      <a:pPr algn="l" fontAlgn="ctr"/>
                      <a:r>
                        <a:rPr lang="it-IT" sz="1050" b="1" i="0" u="none" strike="noStrike">
                          <a:solidFill>
                            <a:srgbClr val="000000"/>
                          </a:solidFill>
                          <a:effectLst/>
                          <a:latin typeface="Calbri"/>
                        </a:rPr>
                        <a:t>PA Bolzano</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118391"/>
                  </a:ext>
                </a:extLst>
              </a:tr>
              <a:tr h="165685">
                <a:tc>
                  <a:txBody>
                    <a:bodyPr/>
                    <a:lstStyle/>
                    <a:p>
                      <a:pPr algn="l" fontAlgn="ctr"/>
                      <a:r>
                        <a:rPr lang="it-IT" sz="1050" b="1" i="0" u="none" strike="noStrike">
                          <a:solidFill>
                            <a:srgbClr val="000000"/>
                          </a:solidFill>
                          <a:effectLst/>
                          <a:latin typeface="Calbri"/>
                        </a:rPr>
                        <a:t>PA Trento</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0,94</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0,72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15,86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17,62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1,27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0,20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1,48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632218040"/>
                  </a:ext>
                </a:extLst>
              </a:tr>
              <a:tr h="165685">
                <a:tc>
                  <a:txBody>
                    <a:bodyPr/>
                    <a:lstStyle/>
                    <a:p>
                      <a:pPr algn="l" fontAlgn="ctr"/>
                      <a:r>
                        <a:rPr lang="it-IT" sz="1050" b="1" i="0" u="none" strike="noStrike">
                          <a:solidFill>
                            <a:srgbClr val="000000"/>
                          </a:solidFill>
                          <a:effectLst/>
                          <a:latin typeface="Calbri"/>
                        </a:rPr>
                        <a:t>Veneto</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0,53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2,11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6,31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9,13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0,26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0,42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387794771"/>
                  </a:ext>
                </a:extLst>
              </a:tr>
              <a:tr h="165685">
                <a:tc>
                  <a:txBody>
                    <a:bodyPr/>
                    <a:lstStyle/>
                    <a:p>
                      <a:pPr algn="l" fontAlgn="ctr"/>
                      <a:r>
                        <a:rPr lang="it-IT" sz="1050" b="1" i="0" u="none" strike="noStrike">
                          <a:solidFill>
                            <a:srgbClr val="000000"/>
                          </a:solidFill>
                          <a:effectLst/>
                          <a:latin typeface="Calbri"/>
                        </a:rPr>
                        <a:t>Friuli VG</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1,79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1,47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5,89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9,18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0,29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0,29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54322277"/>
                  </a:ext>
                </a:extLst>
              </a:tr>
              <a:tr h="165685">
                <a:tc>
                  <a:txBody>
                    <a:bodyPr/>
                    <a:lstStyle/>
                    <a:p>
                      <a:pPr algn="l" fontAlgn="ctr"/>
                      <a:r>
                        <a:rPr lang="it-IT" sz="1050" b="1" i="0" u="none" strike="noStrike" dirty="0">
                          <a:solidFill>
                            <a:srgbClr val="000000"/>
                          </a:solidFill>
                          <a:effectLst/>
                          <a:latin typeface="Calbri"/>
                        </a:rPr>
                        <a:t>Liguria</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0,23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2,78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4,75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7,96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0,24</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0,30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0,54</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75184996"/>
                  </a:ext>
                </a:extLst>
              </a:tr>
              <a:tr h="165685">
                <a:tc>
                  <a:txBody>
                    <a:bodyPr/>
                    <a:lstStyle/>
                    <a:p>
                      <a:pPr algn="l" fontAlgn="ctr"/>
                      <a:r>
                        <a:rPr lang="it-IT" sz="1050" b="1" i="0" u="none" strike="noStrike">
                          <a:solidFill>
                            <a:srgbClr val="000000"/>
                          </a:solidFill>
                          <a:effectLst/>
                          <a:latin typeface="Calbri"/>
                        </a:rPr>
                        <a:t>Emilia-Romagna</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2,14</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,68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3,05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6,02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0,85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0,97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30011833"/>
                  </a:ext>
                </a:extLst>
              </a:tr>
              <a:tr h="165685">
                <a:tc>
                  <a:txBody>
                    <a:bodyPr/>
                    <a:lstStyle/>
                    <a:p>
                      <a:pPr algn="l" fontAlgn="ctr"/>
                      <a:r>
                        <a:rPr lang="it-IT" sz="1050" b="1" i="0" u="none" strike="noStrike">
                          <a:solidFill>
                            <a:srgbClr val="000000"/>
                          </a:solidFill>
                          <a:effectLst/>
                          <a:latin typeface="Calbri"/>
                        </a:rPr>
                        <a:t>Toscana</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2,78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0,86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4,03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7,85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0,34</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0,49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599160461"/>
                  </a:ext>
                </a:extLst>
              </a:tr>
              <a:tr h="165685">
                <a:tc>
                  <a:txBody>
                    <a:bodyPr/>
                    <a:lstStyle/>
                    <a:p>
                      <a:pPr algn="l" fontAlgn="ctr"/>
                      <a:r>
                        <a:rPr lang="it-IT" sz="1050" b="1" i="0" u="none" strike="noStrike">
                          <a:solidFill>
                            <a:srgbClr val="000000"/>
                          </a:solidFill>
                          <a:effectLst/>
                          <a:latin typeface="Calbri"/>
                        </a:rPr>
                        <a:t>Umbria </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3,84</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3,71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7,59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0,28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0,45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0,72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16243676"/>
                  </a:ext>
                </a:extLst>
              </a:tr>
              <a:tr h="165685">
                <a:tc>
                  <a:txBody>
                    <a:bodyPr/>
                    <a:lstStyle/>
                    <a:p>
                      <a:pPr algn="l" fontAlgn="ctr"/>
                      <a:r>
                        <a:rPr lang="it-IT" sz="1050" b="1" i="0" u="none" strike="noStrike">
                          <a:solidFill>
                            <a:srgbClr val="000000"/>
                          </a:solidFill>
                          <a:effectLst/>
                          <a:latin typeface="Calbri"/>
                        </a:rPr>
                        <a:t>Marche</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3,11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0,22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3,78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7,19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677586697"/>
                  </a:ext>
                </a:extLst>
              </a:tr>
              <a:tr h="165685">
                <a:tc>
                  <a:txBody>
                    <a:bodyPr/>
                    <a:lstStyle/>
                    <a:p>
                      <a:pPr algn="l" fontAlgn="ctr"/>
                      <a:r>
                        <a:rPr lang="it-IT" sz="1050" b="1" i="0" u="none" strike="noStrike">
                          <a:solidFill>
                            <a:srgbClr val="000000"/>
                          </a:solidFill>
                          <a:effectLst/>
                          <a:latin typeface="Calbri"/>
                        </a:rPr>
                        <a:t>Lazio</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1,47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0,50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2,08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0,02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37931262"/>
                  </a:ext>
                </a:extLst>
              </a:tr>
              <a:tr h="165685">
                <a:tc>
                  <a:txBody>
                    <a:bodyPr/>
                    <a:lstStyle/>
                    <a:p>
                      <a:pPr algn="l" fontAlgn="ctr"/>
                      <a:r>
                        <a:rPr lang="it-IT" sz="1050" b="1" i="0" u="none" strike="noStrike">
                          <a:solidFill>
                            <a:srgbClr val="000000"/>
                          </a:solidFill>
                          <a:effectLst/>
                          <a:latin typeface="Calbri"/>
                        </a:rPr>
                        <a:t>Abruzzo</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0,35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1,62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0,74</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2,88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278234439"/>
                  </a:ext>
                </a:extLst>
              </a:tr>
              <a:tr h="165685">
                <a:tc>
                  <a:txBody>
                    <a:bodyPr/>
                    <a:lstStyle/>
                    <a:p>
                      <a:pPr algn="l" fontAlgn="ctr"/>
                      <a:r>
                        <a:rPr lang="it-IT" sz="1050" b="1" i="0" u="none" strike="noStrike">
                          <a:solidFill>
                            <a:srgbClr val="000000"/>
                          </a:solidFill>
                          <a:effectLst/>
                          <a:latin typeface="Calbri"/>
                        </a:rPr>
                        <a:t>Molise</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0,38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0,57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0,86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1,81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322263546"/>
                  </a:ext>
                </a:extLst>
              </a:tr>
              <a:tr h="165685">
                <a:tc>
                  <a:txBody>
                    <a:bodyPr/>
                    <a:lstStyle/>
                    <a:p>
                      <a:pPr algn="l" fontAlgn="ctr"/>
                      <a:r>
                        <a:rPr lang="it-IT" sz="1050" b="1" i="0" u="none" strike="noStrike">
                          <a:solidFill>
                            <a:srgbClr val="000000"/>
                          </a:solidFill>
                          <a:effectLst/>
                          <a:latin typeface="Calbri"/>
                        </a:rPr>
                        <a:t>Campania</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0,48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0,58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0,17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70404222"/>
                  </a:ext>
                </a:extLst>
              </a:tr>
              <a:tr h="165685">
                <a:tc>
                  <a:txBody>
                    <a:bodyPr/>
                    <a:lstStyle/>
                    <a:p>
                      <a:pPr algn="l" fontAlgn="ctr"/>
                      <a:r>
                        <a:rPr lang="it-IT" sz="1050" b="1" i="0" u="none" strike="noStrike">
                          <a:solidFill>
                            <a:srgbClr val="000000"/>
                          </a:solidFill>
                          <a:effectLst/>
                          <a:latin typeface="Calbri"/>
                        </a:rPr>
                        <a:t>Puglia</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0,74</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1,09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2,08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0,27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0,35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964612147"/>
                  </a:ext>
                </a:extLst>
              </a:tr>
              <a:tr h="165685">
                <a:tc>
                  <a:txBody>
                    <a:bodyPr/>
                    <a:lstStyle/>
                    <a:p>
                      <a:pPr algn="l" fontAlgn="ctr"/>
                      <a:r>
                        <a:rPr lang="it-IT" sz="1050" b="1" i="0" u="none" strike="noStrike">
                          <a:solidFill>
                            <a:srgbClr val="000000"/>
                          </a:solidFill>
                          <a:effectLst/>
                          <a:latin typeface="Calbri"/>
                        </a:rPr>
                        <a:t>Basilicata</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0,21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0,61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0,90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662237757"/>
                  </a:ext>
                </a:extLst>
              </a:tr>
              <a:tr h="165685">
                <a:tc>
                  <a:txBody>
                    <a:bodyPr/>
                    <a:lstStyle/>
                    <a:p>
                      <a:pPr algn="l" fontAlgn="ctr"/>
                      <a:r>
                        <a:rPr lang="it-IT" sz="1050" b="1" i="0" u="none" strike="noStrike">
                          <a:solidFill>
                            <a:srgbClr val="000000"/>
                          </a:solidFill>
                          <a:effectLst/>
                          <a:latin typeface="Calbri"/>
                        </a:rPr>
                        <a:t>Calabria</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0,29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1,20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0,79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2,28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763161674"/>
                  </a:ext>
                </a:extLst>
              </a:tr>
              <a:tr h="165685">
                <a:tc>
                  <a:txBody>
                    <a:bodyPr/>
                    <a:lstStyle/>
                    <a:p>
                      <a:pPr algn="l" fontAlgn="ctr"/>
                      <a:r>
                        <a:rPr lang="it-IT" sz="1050" b="1" i="0" u="none" strike="noStrike">
                          <a:solidFill>
                            <a:srgbClr val="000000"/>
                          </a:solidFill>
                          <a:effectLst/>
                          <a:latin typeface="Calbri"/>
                        </a:rPr>
                        <a:t>Sicilia</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1,04</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0,13</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0,35</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1,70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0,02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66319007"/>
                  </a:ext>
                </a:extLst>
              </a:tr>
              <a:tr h="165685">
                <a:tc>
                  <a:txBody>
                    <a:bodyPr/>
                    <a:lstStyle/>
                    <a:p>
                      <a:pPr algn="l" fontAlgn="ctr"/>
                      <a:r>
                        <a:rPr lang="it-IT" sz="1050" b="1" i="0" u="none" strike="noStrike">
                          <a:solidFill>
                            <a:srgbClr val="000000"/>
                          </a:solidFill>
                          <a:effectLst/>
                          <a:latin typeface="Calbri"/>
                        </a:rPr>
                        <a:t>Sardegna</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r" fontAlgn="ctr"/>
                      <a:r>
                        <a:rPr lang="it-IT" sz="1050" b="0" i="0" u="none" strike="noStrike" dirty="0">
                          <a:solidFill>
                            <a:srgbClr val="000000"/>
                          </a:solidFill>
                          <a:effectLst/>
                          <a:latin typeface="Calbri"/>
                        </a:rPr>
                        <a:t>0,00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66309483"/>
                  </a:ext>
                </a:extLst>
              </a:tr>
              <a:tr h="165685">
                <a:tc>
                  <a:txBody>
                    <a:bodyPr/>
                    <a:lstStyle/>
                    <a:p>
                      <a:pPr algn="l" fontAlgn="ctr"/>
                      <a:r>
                        <a:rPr lang="it-IT" sz="1050" b="1" i="0" u="none" strike="noStrike">
                          <a:solidFill>
                            <a:srgbClr val="000000"/>
                          </a:solidFill>
                          <a:effectLst/>
                          <a:latin typeface="Calbri"/>
                        </a:rPr>
                        <a:t>Italia</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00"/>
                    </a:solidFill>
                  </a:tcPr>
                </a:tc>
                <a:tc>
                  <a:txBody>
                    <a:bodyPr/>
                    <a:lstStyle/>
                    <a:p>
                      <a:pPr algn="r" fontAlgn="ctr"/>
                      <a:r>
                        <a:rPr lang="it-IT" sz="1050" b="1" i="0" u="none" strike="noStrike">
                          <a:solidFill>
                            <a:srgbClr val="000000"/>
                          </a:solidFill>
                          <a:effectLst/>
                          <a:latin typeface="Calbri"/>
                        </a:rPr>
                        <a:t>0,32</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00"/>
                    </a:solidFill>
                  </a:tcPr>
                </a:tc>
                <a:tc>
                  <a:txBody>
                    <a:bodyPr/>
                    <a:lstStyle/>
                    <a:p>
                      <a:pPr algn="r" fontAlgn="ctr"/>
                      <a:r>
                        <a:rPr lang="it-IT" sz="1050" b="1" i="0" u="none" strike="noStrike">
                          <a:solidFill>
                            <a:srgbClr val="000000"/>
                          </a:solidFill>
                          <a:effectLst/>
                          <a:latin typeface="Calbri"/>
                        </a:rPr>
                        <a:t>1,48</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00"/>
                    </a:solidFill>
                  </a:tcPr>
                </a:tc>
                <a:tc>
                  <a:txBody>
                    <a:bodyPr/>
                    <a:lstStyle/>
                    <a:p>
                      <a:pPr algn="r" fontAlgn="ctr"/>
                      <a:r>
                        <a:rPr lang="it-IT" sz="1050" b="1" i="0" u="none" strike="noStrike">
                          <a:solidFill>
                            <a:srgbClr val="000000"/>
                          </a:solidFill>
                          <a:effectLst/>
                          <a:latin typeface="Calbri"/>
                        </a:rPr>
                        <a:t>0,29</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00"/>
                    </a:solidFill>
                  </a:tcPr>
                </a:tc>
                <a:tc>
                  <a:txBody>
                    <a:bodyPr/>
                    <a:lstStyle/>
                    <a:p>
                      <a:pPr algn="r" fontAlgn="ctr"/>
                      <a:r>
                        <a:rPr lang="it-IT" sz="1050" b="1" i="0" u="none" strike="noStrike">
                          <a:solidFill>
                            <a:srgbClr val="000000"/>
                          </a:solidFill>
                          <a:effectLst/>
                          <a:latin typeface="Calbri"/>
                        </a:rPr>
                        <a:t>3,50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00"/>
                    </a:solidFill>
                  </a:tcPr>
                </a:tc>
                <a:tc>
                  <a:txBody>
                    <a:bodyPr/>
                    <a:lstStyle/>
                    <a:p>
                      <a:pPr algn="r" fontAlgn="ctr"/>
                      <a:r>
                        <a:rPr lang="it-IT" sz="1050" b="1" i="0" u="none" strike="noStrike">
                          <a:solidFill>
                            <a:srgbClr val="000000"/>
                          </a:solidFill>
                          <a:effectLst/>
                          <a:latin typeface="Calbri"/>
                        </a:rPr>
                        <a:t>5,60</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00"/>
                    </a:solidFill>
                  </a:tcPr>
                </a:tc>
                <a:tc>
                  <a:txBody>
                    <a:bodyPr/>
                    <a:lstStyle/>
                    <a:p>
                      <a:pPr algn="r" fontAlgn="ctr"/>
                      <a:r>
                        <a:rPr lang="it-IT" sz="1050" b="1" i="0" u="none" strike="noStrike">
                          <a:solidFill>
                            <a:srgbClr val="000000"/>
                          </a:solidFill>
                          <a:effectLst/>
                          <a:latin typeface="Calbri"/>
                        </a:rPr>
                        <a:t>0,31</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00"/>
                    </a:solidFill>
                  </a:tcPr>
                </a:tc>
                <a:tc>
                  <a:txBody>
                    <a:bodyPr/>
                    <a:lstStyle/>
                    <a:p>
                      <a:pPr algn="r" fontAlgn="ctr"/>
                      <a:r>
                        <a:rPr lang="it-IT" sz="1050" b="1" i="0" u="none" strike="noStrike">
                          <a:solidFill>
                            <a:srgbClr val="000000"/>
                          </a:solidFill>
                          <a:effectLst/>
                          <a:latin typeface="Calbri"/>
                        </a:rPr>
                        <a:t>0,16</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00"/>
                    </a:solidFill>
                  </a:tcPr>
                </a:tc>
                <a:tc>
                  <a:txBody>
                    <a:bodyPr/>
                    <a:lstStyle/>
                    <a:p>
                      <a:pPr algn="r" fontAlgn="ctr"/>
                      <a:r>
                        <a:rPr lang="it-IT" sz="1050" b="1" i="0" u="none" strike="noStrike" dirty="0">
                          <a:solidFill>
                            <a:srgbClr val="000000"/>
                          </a:solidFill>
                          <a:effectLst/>
                          <a:latin typeface="Calbri"/>
                        </a:rPr>
                        <a:t>0,47</a:t>
                      </a:r>
                    </a:p>
                  </a:txBody>
                  <a:tcPr marL="8113" marR="8113" marT="8113"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00"/>
                    </a:solidFill>
                  </a:tcPr>
                </a:tc>
                <a:extLst>
                  <a:ext uri="{0D108BD9-81ED-4DB2-BD59-A6C34878D82A}">
                    <a16:rowId xmlns:a16="http://schemas.microsoft.com/office/drawing/2014/main" val="2448748634"/>
                  </a:ext>
                </a:extLst>
              </a:tr>
            </a:tbl>
          </a:graphicData>
        </a:graphic>
      </p:graphicFrame>
      <p:sp>
        <p:nvSpPr>
          <p:cNvPr id="3" name="Rettangolo 2">
            <a:extLst>
              <a:ext uri="{FF2B5EF4-FFF2-40B4-BE49-F238E27FC236}">
                <a16:creationId xmlns:a16="http://schemas.microsoft.com/office/drawing/2014/main" id="{D584AF1A-3604-8D0B-6CED-F2460224F71B}"/>
              </a:ext>
            </a:extLst>
          </p:cNvPr>
          <p:cNvSpPr/>
          <p:nvPr/>
        </p:nvSpPr>
        <p:spPr>
          <a:xfrm>
            <a:off x="10893247" y="6627168"/>
            <a:ext cx="1298753" cy="230832"/>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chemeClr val="tx2"/>
                </a:solidFill>
                <a:effectLst/>
                <a:uLnTx/>
                <a:uFillTx/>
                <a:latin typeface="Calbri"/>
                <a:cs typeface="Arial Narrow" panose="020B0604020202020204" pitchFamily="34" charset="0"/>
              </a:rPr>
              <a:t>Fonte: Flusso FAR 2021</a:t>
            </a:r>
            <a:r>
              <a:rPr kumimoji="0" lang="it-IT" sz="900" b="0" i="0" u="none" strike="noStrike" kern="1200" cap="none" spc="0" normalizeH="0" baseline="0" noProof="0" dirty="0">
                <a:ln>
                  <a:noFill/>
                </a:ln>
                <a:solidFill>
                  <a:prstClr val="black"/>
                </a:solidFill>
                <a:effectLst/>
                <a:uLnTx/>
                <a:uFillTx/>
                <a:latin typeface="Calbri"/>
                <a:cs typeface="Arial Narrow" panose="020B0604020202020204" pitchFamily="34" charset="0"/>
              </a:rPr>
              <a:t>;</a:t>
            </a:r>
          </a:p>
        </p:txBody>
      </p:sp>
      <p:pic>
        <p:nvPicPr>
          <p:cNvPr id="4" name="Immagine 3">
            <a:extLst>
              <a:ext uri="{FF2B5EF4-FFF2-40B4-BE49-F238E27FC236}">
                <a16:creationId xmlns:a16="http://schemas.microsoft.com/office/drawing/2014/main" id="{1BDD00D4-4A84-CC05-818D-97653119BBF1}"/>
              </a:ext>
            </a:extLst>
          </p:cNvPr>
          <p:cNvPicPr>
            <a:picLocks noChangeAspect="1"/>
          </p:cNvPicPr>
          <p:nvPr/>
        </p:nvPicPr>
        <p:blipFill rotWithShape="1">
          <a:blip r:embed="rId2"/>
          <a:srcRect t="28685"/>
          <a:stretch/>
        </p:blipFill>
        <p:spPr>
          <a:xfrm>
            <a:off x="8362765" y="148039"/>
            <a:ext cx="3709028" cy="354556"/>
          </a:xfrm>
          <a:prstGeom prst="rect">
            <a:avLst/>
          </a:prstGeom>
        </p:spPr>
      </p:pic>
      <p:pic>
        <p:nvPicPr>
          <p:cNvPr id="5" name="Picture 2" descr="Anci - Home | Facebook">
            <a:extLst>
              <a:ext uri="{FF2B5EF4-FFF2-40B4-BE49-F238E27FC236}">
                <a16:creationId xmlns:a16="http://schemas.microsoft.com/office/drawing/2014/main" id="{E750C9F5-B96C-0B9A-87DB-2079F706B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87CD4758-3F96-4E41-AF0E-7D5DAB3FB988}"/>
              </a:ext>
            </a:extLst>
          </p:cNvPr>
          <p:cNvPicPr>
            <a:picLocks noChangeAspect="1"/>
          </p:cNvPicPr>
          <p:nvPr/>
        </p:nvPicPr>
        <p:blipFill rotWithShape="1">
          <a:blip r:embed="rId4"/>
          <a:srcRect l="15291" r="16661"/>
          <a:stretch/>
        </p:blipFill>
        <p:spPr>
          <a:xfrm>
            <a:off x="151225" y="6377"/>
            <a:ext cx="568538" cy="835485"/>
          </a:xfrm>
          <a:prstGeom prst="rect">
            <a:avLst/>
          </a:prstGeom>
        </p:spPr>
      </p:pic>
    </p:spTree>
    <p:extLst>
      <p:ext uri="{BB962C8B-B14F-4D97-AF65-F5344CB8AC3E}">
        <p14:creationId xmlns:p14="http://schemas.microsoft.com/office/powerpoint/2010/main" val="2642478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a:extLst>
              <a:ext uri="{FF2B5EF4-FFF2-40B4-BE49-F238E27FC236}">
                <a16:creationId xmlns:a16="http://schemas.microsoft.com/office/drawing/2014/main" id="{03B2F144-D193-4B4B-9D0C-1892504F6EF8}"/>
              </a:ext>
            </a:extLst>
          </p:cNvPr>
          <p:cNvSpPr txBox="1">
            <a:spLocks/>
          </p:cNvSpPr>
          <p:nvPr/>
        </p:nvSpPr>
        <p:spPr>
          <a:xfrm>
            <a:off x="1735196" y="355897"/>
            <a:ext cx="7895066" cy="8960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0" i="0" u="none" strike="noStrike" kern="1200" cap="none" spc="0" normalizeH="0" baseline="0" noProof="0" dirty="0">
                <a:ln>
                  <a:noFill/>
                </a:ln>
                <a:solidFill>
                  <a:srgbClr val="FF0000"/>
                </a:solidFill>
                <a:effectLst/>
                <a:uLnTx/>
                <a:uFillTx/>
                <a:latin typeface="Calbri"/>
                <a:cs typeface="Times New Roman" panose="02020603050405020304" pitchFamily="18" charset="0"/>
              </a:rPr>
              <a:t>Quanti posti residenziali?</a:t>
            </a:r>
          </a:p>
        </p:txBody>
      </p:sp>
      <p:sp>
        <p:nvSpPr>
          <p:cNvPr id="3" name="Rettangolo 2">
            <a:extLst>
              <a:ext uri="{FF2B5EF4-FFF2-40B4-BE49-F238E27FC236}">
                <a16:creationId xmlns:a16="http://schemas.microsoft.com/office/drawing/2014/main" id="{D584AF1A-3604-8D0B-6CED-F2460224F71B}"/>
              </a:ext>
            </a:extLst>
          </p:cNvPr>
          <p:cNvSpPr/>
          <p:nvPr/>
        </p:nvSpPr>
        <p:spPr>
          <a:xfrm>
            <a:off x="10893247" y="6627168"/>
            <a:ext cx="1298753" cy="230832"/>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chemeClr val="tx2"/>
                </a:solidFill>
                <a:effectLst/>
                <a:uLnTx/>
                <a:uFillTx/>
                <a:latin typeface="Calbri"/>
                <a:cs typeface="Arial Narrow" panose="020B0604020202020204" pitchFamily="34" charset="0"/>
              </a:rPr>
              <a:t>Fonte: Flusso FAR 2021</a:t>
            </a:r>
            <a:r>
              <a:rPr kumimoji="0" lang="it-IT" sz="900" b="0" i="0" u="none" strike="noStrike" kern="1200" cap="none" spc="0" normalizeH="0" baseline="0" noProof="0" dirty="0">
                <a:ln>
                  <a:noFill/>
                </a:ln>
                <a:solidFill>
                  <a:prstClr val="black"/>
                </a:solidFill>
                <a:effectLst/>
                <a:uLnTx/>
                <a:uFillTx/>
                <a:latin typeface="Calbri"/>
                <a:cs typeface="Arial Narrow" panose="020B0604020202020204" pitchFamily="34" charset="0"/>
              </a:rPr>
              <a:t>;</a:t>
            </a:r>
          </a:p>
        </p:txBody>
      </p:sp>
      <p:pic>
        <p:nvPicPr>
          <p:cNvPr id="6" name="Immagine 5">
            <a:extLst>
              <a:ext uri="{FF2B5EF4-FFF2-40B4-BE49-F238E27FC236}">
                <a16:creationId xmlns:a16="http://schemas.microsoft.com/office/drawing/2014/main" id="{76BB4A37-7981-283F-3326-C6D89B7B49EA}"/>
              </a:ext>
            </a:extLst>
          </p:cNvPr>
          <p:cNvPicPr>
            <a:picLocks noChangeAspect="1"/>
          </p:cNvPicPr>
          <p:nvPr/>
        </p:nvPicPr>
        <p:blipFill>
          <a:blip r:embed="rId2"/>
          <a:stretch>
            <a:fillRect/>
          </a:stretch>
        </p:blipFill>
        <p:spPr>
          <a:xfrm>
            <a:off x="5898069" y="1788315"/>
            <a:ext cx="6050987" cy="4133514"/>
          </a:xfrm>
          <a:prstGeom prst="rect">
            <a:avLst/>
          </a:prstGeom>
        </p:spPr>
      </p:pic>
      <p:sp>
        <p:nvSpPr>
          <p:cNvPr id="8" name="CasellaDiTesto 7">
            <a:extLst>
              <a:ext uri="{FF2B5EF4-FFF2-40B4-BE49-F238E27FC236}">
                <a16:creationId xmlns:a16="http://schemas.microsoft.com/office/drawing/2014/main" id="{B1785516-04F6-C5C6-93B0-3DFB52F8B3CE}"/>
              </a:ext>
            </a:extLst>
          </p:cNvPr>
          <p:cNvSpPr txBox="1"/>
          <p:nvPr/>
        </p:nvSpPr>
        <p:spPr>
          <a:xfrm>
            <a:off x="531223" y="3291790"/>
            <a:ext cx="5151506" cy="646331"/>
          </a:xfrm>
          <a:prstGeom prst="rect">
            <a:avLst/>
          </a:prstGeom>
          <a:solidFill>
            <a:schemeClr val="bg1"/>
          </a:solidFill>
        </p:spPr>
        <p:txBody>
          <a:bodyPr wrap="square">
            <a:spAutoFit/>
          </a:bodyPr>
          <a:lstStyle/>
          <a:p>
            <a:r>
              <a:rPr lang="it-IT" dirty="0">
                <a:solidFill>
                  <a:schemeClr val="tx2"/>
                </a:solidFill>
                <a:latin typeface="Calbri"/>
              </a:rPr>
              <a:t>I </a:t>
            </a:r>
            <a:r>
              <a:rPr lang="it-IT" dirty="0">
                <a:solidFill>
                  <a:srgbClr val="FF0000"/>
                </a:solidFill>
                <a:latin typeface="Calbri"/>
              </a:rPr>
              <a:t>posti letto equivalenti </a:t>
            </a:r>
            <a:r>
              <a:rPr lang="it-IT" dirty="0">
                <a:solidFill>
                  <a:schemeClr val="tx2"/>
                </a:solidFill>
                <a:latin typeface="Calbri"/>
              </a:rPr>
              <a:t>sono calcolati prendendo la somma dei giorni di degenza nell’anno divisi per 365</a:t>
            </a:r>
          </a:p>
        </p:txBody>
      </p:sp>
      <p:pic>
        <p:nvPicPr>
          <p:cNvPr id="2" name="Immagine 1">
            <a:extLst>
              <a:ext uri="{FF2B5EF4-FFF2-40B4-BE49-F238E27FC236}">
                <a16:creationId xmlns:a16="http://schemas.microsoft.com/office/drawing/2014/main" id="{187A5C63-55A5-E613-0752-367D27DDE509}"/>
              </a:ext>
            </a:extLst>
          </p:cNvPr>
          <p:cNvPicPr>
            <a:picLocks noChangeAspect="1"/>
          </p:cNvPicPr>
          <p:nvPr/>
        </p:nvPicPr>
        <p:blipFill rotWithShape="1">
          <a:blip r:embed="rId3"/>
          <a:srcRect t="28685"/>
          <a:stretch/>
        </p:blipFill>
        <p:spPr>
          <a:xfrm>
            <a:off x="8362765" y="148039"/>
            <a:ext cx="3709028" cy="354556"/>
          </a:xfrm>
          <a:prstGeom prst="rect">
            <a:avLst/>
          </a:prstGeom>
        </p:spPr>
      </p:pic>
      <p:pic>
        <p:nvPicPr>
          <p:cNvPr id="4" name="Picture 2" descr="Anci - Home | Facebook">
            <a:extLst>
              <a:ext uri="{FF2B5EF4-FFF2-40B4-BE49-F238E27FC236}">
                <a16:creationId xmlns:a16="http://schemas.microsoft.com/office/drawing/2014/main" id="{91AB21D7-3F44-FFAC-C03E-84EF47572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74B04C66-577A-40BF-9019-51BE27FFEC6D}"/>
              </a:ext>
            </a:extLst>
          </p:cNvPr>
          <p:cNvPicPr>
            <a:picLocks noChangeAspect="1"/>
          </p:cNvPicPr>
          <p:nvPr/>
        </p:nvPicPr>
        <p:blipFill rotWithShape="1">
          <a:blip r:embed="rId5"/>
          <a:srcRect l="15291" r="16661"/>
          <a:stretch/>
        </p:blipFill>
        <p:spPr>
          <a:xfrm>
            <a:off x="151225" y="6377"/>
            <a:ext cx="568538" cy="835485"/>
          </a:xfrm>
          <a:prstGeom prst="rect">
            <a:avLst/>
          </a:prstGeom>
        </p:spPr>
      </p:pic>
    </p:spTree>
    <p:extLst>
      <p:ext uri="{BB962C8B-B14F-4D97-AF65-F5344CB8AC3E}">
        <p14:creationId xmlns:p14="http://schemas.microsoft.com/office/powerpoint/2010/main" val="444470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a:extLst>
              <a:ext uri="{FF2B5EF4-FFF2-40B4-BE49-F238E27FC236}">
                <a16:creationId xmlns:a16="http://schemas.microsoft.com/office/drawing/2014/main" id="{03B2F144-D193-4B4B-9D0C-1892504F6EF8}"/>
              </a:ext>
            </a:extLst>
          </p:cNvPr>
          <p:cNvSpPr txBox="1">
            <a:spLocks/>
          </p:cNvSpPr>
          <p:nvPr/>
        </p:nvSpPr>
        <p:spPr>
          <a:xfrm>
            <a:off x="1674236" y="687572"/>
            <a:ext cx="8936476" cy="8960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0" i="0" u="none" strike="noStrike" kern="1200" cap="none" spc="0" normalizeH="0" baseline="0" noProof="0" dirty="0">
                <a:ln>
                  <a:noFill/>
                </a:ln>
                <a:solidFill>
                  <a:srgbClr val="FF0000"/>
                </a:solidFill>
                <a:effectLst/>
                <a:uLnTx/>
                <a:uFillTx/>
                <a:latin typeface="Calbri"/>
                <a:cs typeface="Times New Roman" panose="02020603050405020304" pitchFamily="18" charset="0"/>
              </a:rPr>
              <a:t>Assistenza alle persone con disabilità</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t-IT" sz="3200" b="0" i="0" u="none" strike="noStrike" kern="1200" cap="none" spc="0" normalizeH="0" baseline="0" noProof="0" dirty="0">
              <a:ln>
                <a:noFill/>
              </a:ln>
              <a:solidFill>
                <a:srgbClr val="FF0000"/>
              </a:solidFill>
              <a:effectLst/>
              <a:uLnTx/>
              <a:uFillTx/>
              <a:latin typeface="Calbri"/>
              <a:cs typeface="Times New Roman" panose="02020603050405020304" pitchFamily="18" charset="0"/>
            </a:endParaRPr>
          </a:p>
        </p:txBody>
      </p:sp>
      <p:sp>
        <p:nvSpPr>
          <p:cNvPr id="12" name="Rettangolo 11">
            <a:extLst>
              <a:ext uri="{FF2B5EF4-FFF2-40B4-BE49-F238E27FC236}">
                <a16:creationId xmlns:a16="http://schemas.microsoft.com/office/drawing/2014/main" id="{93C99EA0-7AFE-4BA4-80DF-4F1C10AFAE88}"/>
              </a:ext>
            </a:extLst>
          </p:cNvPr>
          <p:cNvSpPr/>
          <p:nvPr/>
        </p:nvSpPr>
        <p:spPr>
          <a:xfrm>
            <a:off x="8049565" y="6596390"/>
            <a:ext cx="4142435" cy="2616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chemeClr val="tx2"/>
                </a:solidFill>
                <a:effectLst/>
                <a:uLnTx/>
                <a:uFillTx/>
                <a:latin typeface="Calbri"/>
                <a:cs typeface="Arial Narrow" panose="020B0604020202020204" pitchFamily="34" charset="0"/>
              </a:rPr>
              <a:t>Fonte: art. 34 del DPCM LEA; Documento del Comitato LEA del 2007;</a:t>
            </a:r>
          </a:p>
        </p:txBody>
      </p:sp>
      <p:graphicFrame>
        <p:nvGraphicFramePr>
          <p:cNvPr id="4" name="Tabella 4">
            <a:extLst>
              <a:ext uri="{FF2B5EF4-FFF2-40B4-BE49-F238E27FC236}">
                <a16:creationId xmlns:a16="http://schemas.microsoft.com/office/drawing/2014/main" id="{7FE17FF8-F349-4B82-9E0F-E020E55B2194}"/>
              </a:ext>
            </a:extLst>
          </p:cNvPr>
          <p:cNvGraphicFramePr>
            <a:graphicFrameLocks noGrp="1"/>
          </p:cNvGraphicFramePr>
          <p:nvPr/>
        </p:nvGraphicFramePr>
        <p:xfrm>
          <a:off x="1898417" y="1463040"/>
          <a:ext cx="9597403" cy="3931920"/>
        </p:xfrm>
        <a:graphic>
          <a:graphicData uri="http://schemas.openxmlformats.org/drawingml/2006/table">
            <a:tbl>
              <a:tblPr firstRow="1" bandRow="1">
                <a:tableStyleId>{8799B23B-EC83-4686-B30A-512413B5E67A}</a:tableStyleId>
              </a:tblPr>
              <a:tblGrid>
                <a:gridCol w="4997335">
                  <a:extLst>
                    <a:ext uri="{9D8B030D-6E8A-4147-A177-3AD203B41FA5}">
                      <a16:colId xmlns:a16="http://schemas.microsoft.com/office/drawing/2014/main" val="1813936175"/>
                    </a:ext>
                  </a:extLst>
                </a:gridCol>
                <a:gridCol w="4600068">
                  <a:extLst>
                    <a:ext uri="{9D8B030D-6E8A-4147-A177-3AD203B41FA5}">
                      <a16:colId xmlns:a16="http://schemas.microsoft.com/office/drawing/2014/main" val="808940254"/>
                    </a:ext>
                  </a:extLst>
                </a:gridCol>
              </a:tblGrid>
              <a:tr h="869166">
                <a:tc>
                  <a:txBody>
                    <a:bodyPr/>
                    <a:lstStyle/>
                    <a:p>
                      <a:pPr algn="just"/>
                      <a:r>
                        <a:rPr lang="it-IT" sz="1600" b="0" kern="1200" dirty="0">
                          <a:solidFill>
                            <a:srgbClr val="FF0000"/>
                          </a:solidFill>
                          <a:latin typeface="Times New Roman" panose="02020603050405020304" pitchFamily="18" charset="0"/>
                          <a:ea typeface="+mn-ea"/>
                          <a:cs typeface="Times New Roman" panose="02020603050405020304" pitchFamily="18" charset="0"/>
                        </a:rPr>
                        <a:t>Livello Residenziale Riabilitativo Intensivo: </a:t>
                      </a:r>
                      <a:r>
                        <a:rPr lang="it-IT" sz="1600" b="0" kern="1200" dirty="0">
                          <a:solidFill>
                            <a:schemeClr val="tx2"/>
                          </a:solidFill>
                          <a:latin typeface="Times New Roman" panose="02020603050405020304" pitchFamily="18" charset="0"/>
                          <a:ea typeface="+mn-ea"/>
                          <a:cs typeface="Times New Roman" panose="02020603050405020304" pitchFamily="18" charset="0"/>
                        </a:rPr>
                        <a:t>intervento pari ad almeno 3 ore giornaliere ed un elevato impegno assistenziale riferibile alla presenza di personale infermieristico sulle 24 ore. La durata dei trattamenti non supera i 45 giorni</a:t>
                      </a:r>
                    </a:p>
                  </a:txBody>
                  <a:tcPr/>
                </a:tc>
                <a:tc>
                  <a:txBody>
                    <a:bodyPr/>
                    <a:lstStyle/>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Infermieristica: H 24</a:t>
                      </a:r>
                    </a:p>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Medica: 180 minuti/die </a:t>
                      </a:r>
                    </a:p>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globale &gt; 130 minuti/pz/die</a:t>
                      </a:r>
                    </a:p>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Terapia Riabilitativa: intensiva &gt; 180 minuti/pz/die</a:t>
                      </a:r>
                    </a:p>
                  </a:txBody>
                  <a:tcPr/>
                </a:tc>
                <a:extLst>
                  <a:ext uri="{0D108BD9-81ED-4DB2-BD59-A6C34878D82A}">
                    <a16:rowId xmlns:a16="http://schemas.microsoft.com/office/drawing/2014/main" val="650540568"/>
                  </a:ext>
                </a:extLst>
              </a:tr>
              <a:tr h="987660">
                <a:tc>
                  <a:txBody>
                    <a:bodyPr/>
                    <a:lstStyle/>
                    <a:p>
                      <a:r>
                        <a:rPr lang="it-IT" sz="1600" b="0" kern="1200" dirty="0">
                          <a:solidFill>
                            <a:srgbClr val="FF0000"/>
                          </a:solidFill>
                          <a:latin typeface="Times New Roman" panose="02020603050405020304" pitchFamily="18" charset="0"/>
                          <a:ea typeface="+mn-ea"/>
                          <a:cs typeface="Times New Roman" panose="02020603050405020304" pitchFamily="18" charset="0"/>
                        </a:rPr>
                        <a:t>Livello Residenziale Riabilitativo Estensivo: </a:t>
                      </a:r>
                      <a:r>
                        <a:rPr lang="it-IT" sz="1600" b="0" kern="1200" dirty="0">
                          <a:solidFill>
                            <a:schemeClr val="tx2"/>
                          </a:solidFill>
                          <a:latin typeface="Times New Roman" panose="02020603050405020304" pitchFamily="18" charset="0"/>
                          <a:ea typeface="+mn-ea"/>
                          <a:cs typeface="Times New Roman" panose="02020603050405020304" pitchFamily="18" charset="0"/>
                        </a:rPr>
                        <a:t>intervento pari ad almeno 1 ora giornaliera ed un medio impegno assistenziale riferibile alla presenza di personale socio-sanitario sulle 24 ore. La durata dei trattamenti non supera i 60 giorni</a:t>
                      </a:r>
                    </a:p>
                  </a:txBody>
                  <a:tcPr/>
                </a:tc>
                <a:tc>
                  <a:txBody>
                    <a:bodyPr/>
                    <a:lstStyle/>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Infermieristica: H 24</a:t>
                      </a:r>
                    </a:p>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Medica: 180 minuti/die </a:t>
                      </a:r>
                    </a:p>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globale &gt; 130 minuti/pz/die</a:t>
                      </a:r>
                    </a:p>
                    <a:p>
                      <a:pPr marL="285750" indent="-285750">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Terapia Riabilitativa: intensiva &gt; 60 minuti/pz/die</a:t>
                      </a:r>
                    </a:p>
                  </a:txBody>
                  <a:tcPr/>
                </a:tc>
                <a:extLst>
                  <a:ext uri="{0D108BD9-81ED-4DB2-BD59-A6C34878D82A}">
                    <a16:rowId xmlns:a16="http://schemas.microsoft.com/office/drawing/2014/main" val="2645292247"/>
                  </a:ext>
                </a:extLst>
              </a:tr>
              <a:tr h="1102368">
                <a:tc>
                  <a:txBody>
                    <a:bodyPr/>
                    <a:lstStyle/>
                    <a:p>
                      <a:pPr algn="just"/>
                      <a:r>
                        <a:rPr lang="it-IT" sz="1600" b="0" kern="1200" dirty="0">
                          <a:solidFill>
                            <a:srgbClr val="FF0000"/>
                          </a:solidFill>
                          <a:latin typeface="Times New Roman" panose="02020603050405020304" pitchFamily="18" charset="0"/>
                          <a:ea typeface="+mn-ea"/>
                          <a:cs typeface="Times New Roman" panose="02020603050405020304" pitchFamily="18" charset="0"/>
                        </a:rPr>
                        <a:t>Livello Residenziale Riabilitativo di mantenimento: </a:t>
                      </a:r>
                      <a:r>
                        <a:rPr lang="it-IT" sz="1600" b="0" kern="1200" dirty="0">
                          <a:solidFill>
                            <a:schemeClr val="tx2"/>
                          </a:solidFill>
                          <a:latin typeface="Times New Roman" panose="02020603050405020304" pitchFamily="18" charset="0"/>
                          <a:ea typeface="+mn-ea"/>
                          <a:cs typeface="Times New Roman" panose="02020603050405020304" pitchFamily="18" charset="0"/>
                        </a:rPr>
                        <a:t>mantenimento delle abilità funzionali residue possono essere articolati in moduli a seconda del diverso impegno assistenziale necessario: elevato impegno assistenziale e tutelare (70% SSN) o moderato impegno (40% SSN)</a:t>
                      </a:r>
                    </a:p>
                  </a:txBody>
                  <a:tcPr/>
                </a:tc>
                <a:tc>
                  <a:txBody>
                    <a:bodyPr/>
                    <a:lstStyle/>
                    <a:p>
                      <a:pPr marL="285750" indent="-285750" algn="just">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Medica: 80 minuti/die </a:t>
                      </a:r>
                    </a:p>
                    <a:p>
                      <a:pPr marL="285750" indent="-285750" algn="just">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globale &gt; 160 minuti/pz/die</a:t>
                      </a:r>
                    </a:p>
                    <a:p>
                      <a:pPr marL="285750" indent="-285750" algn="just">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Terapia Riabilitativa &gt; 30 minuti/pz/die	</a:t>
                      </a:r>
                    </a:p>
                    <a:p>
                      <a:pPr marL="285750" indent="-285750" algn="just">
                        <a:buFont typeface="Wingdings" panose="05000000000000000000" pitchFamily="2" charset="2"/>
                        <a:buChar char="§"/>
                      </a:pPr>
                      <a:r>
                        <a:rPr lang="it-IT" sz="1600" b="0" kern="1200" dirty="0">
                          <a:solidFill>
                            <a:schemeClr val="tx2"/>
                          </a:solidFill>
                          <a:latin typeface="Times New Roman" panose="02020603050405020304" pitchFamily="18" charset="0"/>
                          <a:ea typeface="+mn-ea"/>
                          <a:cs typeface="Times New Roman" panose="02020603050405020304" pitchFamily="18" charset="0"/>
                        </a:rPr>
                        <a:t>Assistenza globale &gt; 130 minuti/pz/die</a:t>
                      </a:r>
                    </a:p>
                  </a:txBody>
                  <a:tcPr/>
                </a:tc>
                <a:extLst>
                  <a:ext uri="{0D108BD9-81ED-4DB2-BD59-A6C34878D82A}">
                    <a16:rowId xmlns:a16="http://schemas.microsoft.com/office/drawing/2014/main" val="1896034737"/>
                  </a:ext>
                </a:extLst>
              </a:tr>
            </a:tbl>
          </a:graphicData>
        </a:graphic>
      </p:graphicFrame>
      <p:sp>
        <p:nvSpPr>
          <p:cNvPr id="5" name="CasellaDiTesto 4">
            <a:extLst>
              <a:ext uri="{FF2B5EF4-FFF2-40B4-BE49-F238E27FC236}">
                <a16:creationId xmlns:a16="http://schemas.microsoft.com/office/drawing/2014/main" id="{C1708DA8-E830-46F6-8E19-A56C6ED5DCA3}"/>
              </a:ext>
            </a:extLst>
          </p:cNvPr>
          <p:cNvSpPr txBox="1"/>
          <p:nvPr/>
        </p:nvSpPr>
        <p:spPr>
          <a:xfrm rot="20294381">
            <a:off x="1862032" y="5816486"/>
            <a:ext cx="2126036"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FF0000"/>
                </a:solidFill>
                <a:effectLst/>
                <a:uLnTx/>
                <a:uFillTx/>
                <a:latin typeface="Calbri"/>
                <a:cs typeface="Times New Roman" panose="02020603050405020304" pitchFamily="18" charset="0"/>
              </a:rPr>
              <a:t>semiresidenziale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FF0000"/>
              </a:solidFill>
              <a:effectLst/>
              <a:uLnTx/>
              <a:uFillTx/>
              <a:latin typeface="Calbri"/>
              <a:cs typeface="Times New Roman" panose="02020603050405020304" pitchFamily="18" charset="0"/>
            </a:endParaRPr>
          </a:p>
        </p:txBody>
      </p:sp>
      <p:pic>
        <p:nvPicPr>
          <p:cNvPr id="2" name="Immagine 1">
            <a:extLst>
              <a:ext uri="{FF2B5EF4-FFF2-40B4-BE49-F238E27FC236}">
                <a16:creationId xmlns:a16="http://schemas.microsoft.com/office/drawing/2014/main" id="{664FE6A6-80B4-97A9-F428-A0E6C252245F}"/>
              </a:ext>
            </a:extLst>
          </p:cNvPr>
          <p:cNvPicPr>
            <a:picLocks noChangeAspect="1"/>
          </p:cNvPicPr>
          <p:nvPr/>
        </p:nvPicPr>
        <p:blipFill rotWithShape="1">
          <a:blip r:embed="rId2"/>
          <a:srcRect t="28685"/>
          <a:stretch/>
        </p:blipFill>
        <p:spPr>
          <a:xfrm>
            <a:off x="8362765" y="148039"/>
            <a:ext cx="3709028" cy="354556"/>
          </a:xfrm>
          <a:prstGeom prst="rect">
            <a:avLst/>
          </a:prstGeom>
        </p:spPr>
      </p:pic>
      <p:pic>
        <p:nvPicPr>
          <p:cNvPr id="3" name="Picture 2" descr="Anci - Home | Facebook">
            <a:extLst>
              <a:ext uri="{FF2B5EF4-FFF2-40B4-BE49-F238E27FC236}">
                <a16:creationId xmlns:a16="http://schemas.microsoft.com/office/drawing/2014/main" id="{878CA564-5F3A-3FCA-E6ED-7C58A8897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251EFF8C-A8E3-477A-AB90-201637BEE9C6}"/>
              </a:ext>
            </a:extLst>
          </p:cNvPr>
          <p:cNvPicPr>
            <a:picLocks noChangeAspect="1"/>
          </p:cNvPicPr>
          <p:nvPr/>
        </p:nvPicPr>
        <p:blipFill rotWithShape="1">
          <a:blip r:embed="rId4"/>
          <a:srcRect l="15291" r="16661"/>
          <a:stretch/>
        </p:blipFill>
        <p:spPr>
          <a:xfrm>
            <a:off x="151225" y="6377"/>
            <a:ext cx="568538" cy="835485"/>
          </a:xfrm>
          <a:prstGeom prst="rect">
            <a:avLst/>
          </a:prstGeom>
        </p:spPr>
      </p:pic>
    </p:spTree>
    <p:extLst>
      <p:ext uri="{BB962C8B-B14F-4D97-AF65-F5344CB8AC3E}">
        <p14:creationId xmlns:p14="http://schemas.microsoft.com/office/powerpoint/2010/main" val="2741032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9C208E1C-CA9D-4419-A04E-BD19A99355B0}"/>
              </a:ext>
            </a:extLst>
          </p:cNvPr>
          <p:cNvSpPr txBox="1"/>
          <p:nvPr/>
        </p:nvSpPr>
        <p:spPr>
          <a:xfrm>
            <a:off x="1888330" y="2617317"/>
            <a:ext cx="8583283" cy="1200329"/>
          </a:xfrm>
          <a:prstGeom prst="rect">
            <a:avLst/>
          </a:prstGeom>
          <a:noFill/>
        </p:spPr>
        <p:txBody>
          <a:bodyPr wrap="square" rtlCol="0">
            <a:spAutoFit/>
          </a:bodyPr>
          <a:lstStyle/>
          <a:p>
            <a:pPr algn="ctr"/>
            <a:r>
              <a:rPr lang="it-IT" sz="3600" dirty="0">
                <a:solidFill>
                  <a:srgbClr val="FF0000"/>
                </a:solidFill>
              </a:rPr>
              <a:t>La eredità del PONGOV e l’ Osservatorio buone pratiche sociosanitarie</a:t>
            </a:r>
          </a:p>
        </p:txBody>
      </p:sp>
      <p:sp>
        <p:nvSpPr>
          <p:cNvPr id="8" name="CasellaDiTesto 7">
            <a:extLst>
              <a:ext uri="{FF2B5EF4-FFF2-40B4-BE49-F238E27FC236}">
                <a16:creationId xmlns:a16="http://schemas.microsoft.com/office/drawing/2014/main" id="{2EA55E58-E923-4F0D-9AC2-683648946DE0}"/>
              </a:ext>
            </a:extLst>
          </p:cNvPr>
          <p:cNvSpPr txBox="1"/>
          <p:nvPr/>
        </p:nvSpPr>
        <p:spPr>
          <a:xfrm>
            <a:off x="989885" y="931285"/>
            <a:ext cx="10212225" cy="523220"/>
          </a:xfrm>
          <a:prstGeom prst="rect">
            <a:avLst/>
          </a:prstGeom>
          <a:noFill/>
        </p:spPr>
        <p:txBody>
          <a:bodyPr wrap="square" rtlCol="0">
            <a:spAutoFit/>
          </a:bodyPr>
          <a:lstStyle/>
          <a:p>
            <a:pPr algn="ctr"/>
            <a:r>
              <a:rPr lang="it-IT" sz="2800" i="1" dirty="0"/>
              <a:t>LABORATORIO LOMBARDIA – SANITA’ E TERRITORIO</a:t>
            </a:r>
          </a:p>
        </p:txBody>
      </p:sp>
      <p:sp>
        <p:nvSpPr>
          <p:cNvPr id="9" name="CasellaDiTesto 8">
            <a:extLst>
              <a:ext uri="{FF2B5EF4-FFF2-40B4-BE49-F238E27FC236}">
                <a16:creationId xmlns:a16="http://schemas.microsoft.com/office/drawing/2014/main" id="{A0023CF3-3EC8-4102-BBFD-F5506F6C0303}"/>
              </a:ext>
            </a:extLst>
          </p:cNvPr>
          <p:cNvSpPr txBox="1"/>
          <p:nvPr/>
        </p:nvSpPr>
        <p:spPr>
          <a:xfrm>
            <a:off x="292836" y="4777071"/>
            <a:ext cx="4316486" cy="1538883"/>
          </a:xfrm>
          <a:prstGeom prst="rect">
            <a:avLst/>
          </a:prstGeom>
          <a:solidFill>
            <a:srgbClr val="9FB9A6"/>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it-IT" b="1" kern="0" dirty="0">
                <a:latin typeface="Calibri" panose="020F0502020204030204" pitchFamily="34" charset="0"/>
                <a:cs typeface="Calibri" panose="020F0502020204030204" pitchFamily="34" charset="0"/>
              </a:rPr>
              <a:t>Portale della Trasparenza </a:t>
            </a:r>
            <a:r>
              <a:rPr lang="it-IT" b="1" kern="0" dirty="0" err="1">
                <a:latin typeface="Calibri" panose="020F0502020204030204" pitchFamily="34" charset="0"/>
                <a:cs typeface="Calibri" panose="020F0502020204030204" pitchFamily="34" charset="0"/>
              </a:rPr>
              <a:t>pnrr</a:t>
            </a:r>
            <a:r>
              <a:rPr lang="it-IT" b="1" kern="0" dirty="0">
                <a:latin typeface="Calibri" panose="020F0502020204030204" pitchFamily="34" charset="0"/>
                <a:cs typeface="Calibri" panose="020F0502020204030204" pitchFamily="34" charset="0"/>
              </a:rPr>
              <a:t> AGENAS</a:t>
            </a:r>
          </a:p>
          <a:p>
            <a:pPr algn="ctr"/>
            <a:r>
              <a:rPr lang="it-IT" sz="1400" b="1" kern="0" dirty="0">
                <a:latin typeface="Calibri" panose="020F0502020204030204" pitchFamily="34" charset="0"/>
                <a:cs typeface="Calibri" panose="020F0502020204030204" pitchFamily="34" charset="0"/>
              </a:rPr>
              <a:t>Già Project Manager progetto PONGOV ICT e Cronicità Agenas</a:t>
            </a:r>
          </a:p>
          <a:p>
            <a:pPr algn="ctr"/>
            <a:r>
              <a:rPr lang="it-IT" sz="2400" kern="0" dirty="0">
                <a:solidFill>
                  <a:srgbClr val="FF0000"/>
                </a:solidFill>
                <a:latin typeface="Calibri" panose="020F0502020204030204" pitchFamily="34" charset="0"/>
                <a:cs typeface="Calibri" panose="020F0502020204030204" pitchFamily="34" charset="0"/>
              </a:rPr>
              <a:t>Francesco Enrichens </a:t>
            </a:r>
          </a:p>
          <a:p>
            <a:pPr algn="ctr"/>
            <a:r>
              <a:rPr lang="it-IT" sz="2400" kern="0" dirty="0">
                <a:solidFill>
                  <a:srgbClr val="FF0000"/>
                </a:solidFill>
                <a:latin typeface="Calibri" panose="020F0502020204030204" pitchFamily="34" charset="0"/>
                <a:cs typeface="Calibri" panose="020F0502020204030204" pitchFamily="34" charset="0"/>
              </a:rPr>
              <a:t>enrichens@agenas.it</a:t>
            </a:r>
          </a:p>
        </p:txBody>
      </p:sp>
      <p:pic>
        <p:nvPicPr>
          <p:cNvPr id="1026" name="Picture 2" descr="Portale Covid-19">
            <a:extLst>
              <a:ext uri="{FF2B5EF4-FFF2-40B4-BE49-F238E27FC236}">
                <a16:creationId xmlns:a16="http://schemas.microsoft.com/office/drawing/2014/main" id="{31A2C67B-1105-49F5-A623-0003FFECD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9048" y="6104797"/>
            <a:ext cx="2259609" cy="753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stenere la sfida alla cronicità con il supporto dell'ICT">
            <a:extLst>
              <a:ext uri="{FF2B5EF4-FFF2-40B4-BE49-F238E27FC236}">
                <a16:creationId xmlns:a16="http://schemas.microsoft.com/office/drawing/2014/main" id="{5AE16D85-03B8-4877-ABA0-C0E6849C2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475" y="6170790"/>
            <a:ext cx="2332008" cy="687210"/>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3657EE0F-4560-4863-8E53-F80EFFC42D93}"/>
              </a:ext>
            </a:extLst>
          </p:cNvPr>
          <p:cNvSpPr txBox="1"/>
          <p:nvPr/>
        </p:nvSpPr>
        <p:spPr>
          <a:xfrm>
            <a:off x="8072891" y="5016567"/>
            <a:ext cx="374788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dirty="0"/>
              <a:t>Venerdì 1 Dicembre 2023 </a:t>
            </a:r>
          </a:p>
        </p:txBody>
      </p:sp>
      <p:sp>
        <p:nvSpPr>
          <p:cNvPr id="11" name="Rettangolo 10">
            <a:extLst>
              <a:ext uri="{FF2B5EF4-FFF2-40B4-BE49-F238E27FC236}">
                <a16:creationId xmlns:a16="http://schemas.microsoft.com/office/drawing/2014/main" id="{EE6DF2C3-FEFF-4D86-B693-DEB89A6EE5EE}"/>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2" descr="Portale Covid-19">
            <a:extLst>
              <a:ext uri="{FF2B5EF4-FFF2-40B4-BE49-F238E27FC236}">
                <a16:creationId xmlns:a16="http://schemas.microsoft.com/office/drawing/2014/main" id="{0C088668-019B-9895-E60A-0CA9F0F5E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54" y="6300"/>
            <a:ext cx="2259609" cy="753203"/>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58BE742D-D5E2-B84E-7702-18E51E599294}"/>
              </a:ext>
            </a:extLst>
          </p:cNvPr>
          <p:cNvPicPr>
            <a:picLocks noChangeAspect="1"/>
          </p:cNvPicPr>
          <p:nvPr/>
        </p:nvPicPr>
        <p:blipFill rotWithShape="1">
          <a:blip r:embed="rId4"/>
          <a:srcRect l="15291" r="16661"/>
          <a:stretch/>
        </p:blipFill>
        <p:spPr>
          <a:xfrm>
            <a:off x="5493491" y="-79786"/>
            <a:ext cx="602508" cy="835485"/>
          </a:xfrm>
          <a:prstGeom prst="rect">
            <a:avLst/>
          </a:prstGeom>
        </p:spPr>
      </p:pic>
      <p:pic>
        <p:nvPicPr>
          <p:cNvPr id="4" name="Picture 2" descr="Anci - Home | Facebook">
            <a:extLst>
              <a:ext uri="{FF2B5EF4-FFF2-40B4-BE49-F238E27FC236}">
                <a16:creationId xmlns:a16="http://schemas.microsoft.com/office/drawing/2014/main" id="{88415AB1-DD2E-286A-9C5F-2531D2B29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6195" y="1803"/>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ortale Covid-19">
            <a:extLst>
              <a:ext uri="{FF2B5EF4-FFF2-40B4-BE49-F238E27FC236}">
                <a16:creationId xmlns:a16="http://schemas.microsoft.com/office/drawing/2014/main" id="{295BCDBD-A627-51B8-96C1-6120D82CB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702" y="29045"/>
            <a:ext cx="2090058" cy="753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514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a:extLst>
              <a:ext uri="{FF2B5EF4-FFF2-40B4-BE49-F238E27FC236}">
                <a16:creationId xmlns:a16="http://schemas.microsoft.com/office/drawing/2014/main" id="{03B2F144-D193-4B4B-9D0C-1892504F6EF8}"/>
              </a:ext>
            </a:extLst>
          </p:cNvPr>
          <p:cNvSpPr txBox="1">
            <a:spLocks/>
          </p:cNvSpPr>
          <p:nvPr/>
        </p:nvSpPr>
        <p:spPr>
          <a:xfrm>
            <a:off x="1735196" y="355897"/>
            <a:ext cx="7895066" cy="8960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0" i="0" u="none" strike="noStrike" kern="1200" cap="none" spc="0" normalizeH="0" baseline="0" noProof="0" dirty="0">
                <a:ln>
                  <a:noFill/>
                </a:ln>
                <a:solidFill>
                  <a:srgbClr val="FF0000"/>
                </a:solidFill>
                <a:effectLst/>
                <a:uLnTx/>
                <a:uFillTx/>
                <a:latin typeface="Calbri"/>
                <a:cs typeface="Times New Roman" panose="02020603050405020304" pitchFamily="18" charset="0"/>
              </a:rPr>
              <a:t>Quanti posti per i disabili?</a:t>
            </a:r>
          </a:p>
        </p:txBody>
      </p:sp>
      <p:pic>
        <p:nvPicPr>
          <p:cNvPr id="9" name="Immagine 8">
            <a:extLst>
              <a:ext uri="{FF2B5EF4-FFF2-40B4-BE49-F238E27FC236}">
                <a16:creationId xmlns:a16="http://schemas.microsoft.com/office/drawing/2014/main" id="{40F73403-AC26-A530-91F9-88644E855213}"/>
              </a:ext>
            </a:extLst>
          </p:cNvPr>
          <p:cNvPicPr>
            <a:picLocks noChangeAspect="1"/>
          </p:cNvPicPr>
          <p:nvPr/>
        </p:nvPicPr>
        <p:blipFill>
          <a:blip r:embed="rId2"/>
          <a:stretch>
            <a:fillRect/>
          </a:stretch>
        </p:blipFill>
        <p:spPr>
          <a:xfrm>
            <a:off x="2665640" y="1624601"/>
            <a:ext cx="7496872" cy="4031481"/>
          </a:xfrm>
          <a:prstGeom prst="rect">
            <a:avLst/>
          </a:prstGeom>
        </p:spPr>
      </p:pic>
      <p:sp>
        <p:nvSpPr>
          <p:cNvPr id="10" name="CasellaDiTesto 9">
            <a:extLst>
              <a:ext uri="{FF2B5EF4-FFF2-40B4-BE49-F238E27FC236}">
                <a16:creationId xmlns:a16="http://schemas.microsoft.com/office/drawing/2014/main" id="{DBA5253E-5235-EF40-D04D-35F9920B78B1}"/>
              </a:ext>
            </a:extLst>
          </p:cNvPr>
          <p:cNvSpPr txBox="1"/>
          <p:nvPr/>
        </p:nvSpPr>
        <p:spPr>
          <a:xfrm>
            <a:off x="10206446" y="6540919"/>
            <a:ext cx="1889760" cy="230832"/>
          </a:xfrm>
          <a:prstGeom prst="rect">
            <a:avLst/>
          </a:prstGeom>
          <a:noFill/>
        </p:spPr>
        <p:txBody>
          <a:bodyPr wrap="square">
            <a:spAutoFit/>
          </a:bodyPr>
          <a:lstStyle/>
          <a:p>
            <a:pPr algn="just"/>
            <a:r>
              <a:rPr lang="it-IT" sz="900" dirty="0">
                <a:solidFill>
                  <a:schemeClr val="tx2"/>
                </a:solidFill>
                <a:latin typeface="Calbri"/>
              </a:rPr>
              <a:t>Fonte: Annuario Statistico SSN 2020</a:t>
            </a:r>
          </a:p>
        </p:txBody>
      </p:sp>
      <p:pic>
        <p:nvPicPr>
          <p:cNvPr id="2" name="Immagine 1">
            <a:extLst>
              <a:ext uri="{FF2B5EF4-FFF2-40B4-BE49-F238E27FC236}">
                <a16:creationId xmlns:a16="http://schemas.microsoft.com/office/drawing/2014/main" id="{EC5BA7A9-D1FF-261C-6740-8B366810FF34}"/>
              </a:ext>
            </a:extLst>
          </p:cNvPr>
          <p:cNvPicPr>
            <a:picLocks noChangeAspect="1"/>
          </p:cNvPicPr>
          <p:nvPr/>
        </p:nvPicPr>
        <p:blipFill rotWithShape="1">
          <a:blip r:embed="rId3"/>
          <a:srcRect t="28685"/>
          <a:stretch/>
        </p:blipFill>
        <p:spPr>
          <a:xfrm>
            <a:off x="8362765" y="148039"/>
            <a:ext cx="3709028" cy="354556"/>
          </a:xfrm>
          <a:prstGeom prst="rect">
            <a:avLst/>
          </a:prstGeom>
        </p:spPr>
      </p:pic>
      <p:pic>
        <p:nvPicPr>
          <p:cNvPr id="3" name="Picture 2" descr="Anci - Home | Facebook">
            <a:extLst>
              <a:ext uri="{FF2B5EF4-FFF2-40B4-BE49-F238E27FC236}">
                <a16:creationId xmlns:a16="http://schemas.microsoft.com/office/drawing/2014/main" id="{FC7F5147-1C5E-5210-C872-707CF77C7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27A61A12-8558-421F-9BAE-6B98ECC2B29E}"/>
              </a:ext>
            </a:extLst>
          </p:cNvPr>
          <p:cNvPicPr>
            <a:picLocks noChangeAspect="1"/>
          </p:cNvPicPr>
          <p:nvPr/>
        </p:nvPicPr>
        <p:blipFill rotWithShape="1">
          <a:blip r:embed="rId5"/>
          <a:srcRect l="15291" r="16661"/>
          <a:stretch/>
        </p:blipFill>
        <p:spPr>
          <a:xfrm>
            <a:off x="151225" y="22143"/>
            <a:ext cx="568538" cy="835485"/>
          </a:xfrm>
          <a:prstGeom prst="rect">
            <a:avLst/>
          </a:prstGeom>
        </p:spPr>
      </p:pic>
    </p:spTree>
    <p:extLst>
      <p:ext uri="{BB962C8B-B14F-4D97-AF65-F5344CB8AC3E}">
        <p14:creationId xmlns:p14="http://schemas.microsoft.com/office/powerpoint/2010/main" val="4238363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2706F3F3-12F8-977B-18FC-1B09B13D0EE5}"/>
              </a:ext>
            </a:extLst>
          </p:cNvPr>
          <p:cNvSpPr txBox="1">
            <a:spLocks/>
          </p:cNvSpPr>
          <p:nvPr/>
        </p:nvSpPr>
        <p:spPr>
          <a:xfrm>
            <a:off x="1773824" y="640082"/>
            <a:ext cx="7394750" cy="89609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it-IT" sz="3200" dirty="0">
                <a:solidFill>
                  <a:srgbClr val="FF0000"/>
                </a:solidFill>
                <a:latin typeface="Calibri" panose="020F0502020204030204" pitchFamily="34" charset="0"/>
                <a:cs typeface="Calibri" panose="020F0502020204030204" pitchFamily="34" charset="0"/>
              </a:rPr>
              <a:t>La Salute Mentale -DPR 1/11/1999</a:t>
            </a:r>
          </a:p>
          <a:p>
            <a:pPr marL="0" marR="0" lvl="0" indent="0" algn="l" defTabSz="914400" rtl="0" eaLnBrk="1" fontAlgn="auto" latinLnBrk="0" hangingPunct="1">
              <a:lnSpc>
                <a:spcPct val="90000"/>
              </a:lnSpc>
              <a:spcBef>
                <a:spcPct val="0"/>
              </a:spcBef>
              <a:spcAft>
                <a:spcPts val="0"/>
              </a:spcAft>
              <a:buClrTx/>
              <a:buSzTx/>
              <a:buFontTx/>
              <a:buNone/>
              <a:tabLst/>
              <a:defRPr/>
            </a:pPr>
            <a:r>
              <a:rPr lang="it-IT" sz="3200" dirty="0">
                <a:solidFill>
                  <a:srgbClr val="FF0000"/>
                </a:solidFill>
                <a:latin typeface="Calibri" panose="020F0502020204030204" pitchFamily="34" charset="0"/>
                <a:cs typeface="Calibri" panose="020F0502020204030204" pitchFamily="34" charset="0"/>
              </a:rPr>
              <a:t>(</a:t>
            </a:r>
            <a:r>
              <a:rPr lang="it-IT" sz="2400" dirty="0">
                <a:solidFill>
                  <a:srgbClr val="FF0000"/>
                </a:solidFill>
                <a:latin typeface="Calibri" panose="020F0502020204030204" pitchFamily="34" charset="0"/>
                <a:cs typeface="Calibri" panose="020F0502020204030204" pitchFamily="34" charset="0"/>
              </a:rPr>
              <a:t>PO Tutela Salute Mentale 1998-2000) </a:t>
            </a:r>
          </a:p>
        </p:txBody>
      </p:sp>
      <p:sp>
        <p:nvSpPr>
          <p:cNvPr id="18" name="CasellaDiTesto 17">
            <a:extLst>
              <a:ext uri="{FF2B5EF4-FFF2-40B4-BE49-F238E27FC236}">
                <a16:creationId xmlns:a16="http://schemas.microsoft.com/office/drawing/2014/main" id="{CF15B71F-B27A-D42C-D835-6AC814895BC9}"/>
              </a:ext>
            </a:extLst>
          </p:cNvPr>
          <p:cNvSpPr txBox="1"/>
          <p:nvPr/>
        </p:nvSpPr>
        <p:spPr>
          <a:xfrm>
            <a:off x="1521468" y="2170714"/>
            <a:ext cx="9845749" cy="2554545"/>
          </a:xfrm>
          <a:prstGeom prst="rect">
            <a:avLst/>
          </a:prstGeom>
          <a:solidFill>
            <a:schemeClr val="bg1"/>
          </a:solidFill>
        </p:spPr>
        <p:txBody>
          <a:bodyPr wrap="square" rtlCol="0">
            <a:spAutoFit/>
          </a:bodyPr>
          <a:lstStyle/>
          <a:p>
            <a:pPr marL="285750" indent="-285750" algn="just">
              <a:buFont typeface="Wingdings" panose="05000000000000000000" pitchFamily="2" charset="2"/>
              <a:buChar char="§"/>
            </a:pPr>
            <a:r>
              <a:rPr lang="it-IT" sz="2000" dirty="0">
                <a:solidFill>
                  <a:schemeClr val="tx2"/>
                </a:solidFill>
                <a:latin typeface="Calibri" panose="020F0502020204030204" pitchFamily="34" charset="0"/>
                <a:cs typeface="Calibri" panose="020F0502020204030204" pitchFamily="34" charset="0"/>
              </a:rPr>
              <a:t>Il </a:t>
            </a:r>
            <a:r>
              <a:rPr lang="it-IT" sz="2000" dirty="0">
                <a:solidFill>
                  <a:srgbClr val="FF0000"/>
                </a:solidFill>
                <a:latin typeface="Calibri" panose="020F0502020204030204" pitchFamily="34" charset="0"/>
                <a:cs typeface="Calibri" panose="020F0502020204030204" pitchFamily="34" charset="0"/>
              </a:rPr>
              <a:t>DSM garantisce l’unitarietà e la continuità degli interventi</a:t>
            </a:r>
            <a:r>
              <a:rPr lang="it-IT" sz="2000" dirty="0">
                <a:solidFill>
                  <a:schemeClr val="tx2"/>
                </a:solidFill>
                <a:latin typeface="Calibri" panose="020F0502020204030204" pitchFamily="34" charset="0"/>
                <a:cs typeface="Calibri" panose="020F0502020204030204" pitchFamily="34" charset="0"/>
              </a:rPr>
              <a:t>; esso serve un </a:t>
            </a:r>
            <a:r>
              <a:rPr lang="it-IT" sz="2000" dirty="0">
                <a:solidFill>
                  <a:srgbClr val="FF0000"/>
                </a:solidFill>
                <a:latin typeface="Calibri" panose="020F0502020204030204" pitchFamily="34" charset="0"/>
                <a:cs typeface="Calibri" panose="020F0502020204030204" pitchFamily="34" charset="0"/>
              </a:rPr>
              <a:t>ambito territoriale, </a:t>
            </a:r>
            <a:r>
              <a:rPr lang="it-IT" sz="2000" dirty="0">
                <a:solidFill>
                  <a:schemeClr val="tx2"/>
                </a:solidFill>
                <a:latin typeface="Calibri" panose="020F0502020204030204" pitchFamily="34" charset="0"/>
                <a:cs typeface="Calibri" panose="020F0502020204030204" pitchFamily="34" charset="0"/>
              </a:rPr>
              <a:t>tendenzialmente coincidente con </a:t>
            </a:r>
            <a:r>
              <a:rPr lang="it-IT" sz="2000" dirty="0">
                <a:solidFill>
                  <a:srgbClr val="FF0000"/>
                </a:solidFill>
                <a:latin typeface="Calibri" panose="020F0502020204030204" pitchFamily="34" charset="0"/>
                <a:cs typeface="Calibri" panose="020F0502020204030204" pitchFamily="34" charset="0"/>
              </a:rPr>
              <a:t>uno o più distretti </a:t>
            </a:r>
            <a:r>
              <a:rPr lang="it-IT" sz="2000" dirty="0">
                <a:solidFill>
                  <a:schemeClr val="tx2"/>
                </a:solidFill>
                <a:latin typeface="Calibri" panose="020F0502020204030204" pitchFamily="34" charset="0"/>
                <a:cs typeface="Calibri" panose="020F0502020204030204" pitchFamily="34" charset="0"/>
              </a:rPr>
              <a:t>e con un </a:t>
            </a:r>
            <a:r>
              <a:rPr lang="it-IT" sz="2000" dirty="0">
                <a:solidFill>
                  <a:srgbClr val="FF0000"/>
                </a:solidFill>
                <a:latin typeface="Calibri" panose="020F0502020204030204" pitchFamily="34" charset="0"/>
                <a:cs typeface="Calibri" panose="020F0502020204030204" pitchFamily="34" charset="0"/>
              </a:rPr>
              <a:t>bacino d'utenza </a:t>
            </a:r>
            <a:r>
              <a:rPr lang="it-IT" sz="2000" dirty="0">
                <a:solidFill>
                  <a:schemeClr val="tx2"/>
                </a:solidFill>
                <a:latin typeface="Calibri" panose="020F0502020204030204" pitchFamily="34" charset="0"/>
                <a:cs typeface="Calibri" panose="020F0502020204030204" pitchFamily="34" charset="0"/>
              </a:rPr>
              <a:t>in ogni caso </a:t>
            </a:r>
            <a:r>
              <a:rPr lang="it-IT" sz="2000" dirty="0">
                <a:solidFill>
                  <a:srgbClr val="FF0000"/>
                </a:solidFill>
                <a:latin typeface="Calibri" panose="020F0502020204030204" pitchFamily="34" charset="0"/>
                <a:cs typeface="Calibri" panose="020F0502020204030204" pitchFamily="34" charset="0"/>
              </a:rPr>
              <a:t>non superiore a 150.000 abitanti</a:t>
            </a:r>
          </a:p>
          <a:p>
            <a:pPr marL="285750" indent="-285750" algn="just">
              <a:buFont typeface="Wingdings" panose="05000000000000000000" pitchFamily="2" charset="2"/>
              <a:buChar char="§"/>
            </a:pPr>
            <a:endParaRPr lang="it-IT" sz="2000" dirty="0">
              <a:solidFill>
                <a:srgbClr val="FF0000"/>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it-IT" sz="2000" dirty="0">
                <a:solidFill>
                  <a:schemeClr val="tx2"/>
                </a:solidFill>
                <a:latin typeface="Calibri" panose="020F0502020204030204" pitchFamily="34" charset="0"/>
                <a:cs typeface="Calibri" panose="020F0502020204030204" pitchFamily="34" charset="0"/>
              </a:rPr>
              <a:t>Il </a:t>
            </a:r>
            <a:r>
              <a:rPr lang="it-IT" sz="2000" dirty="0">
                <a:solidFill>
                  <a:srgbClr val="FF0000"/>
                </a:solidFill>
                <a:latin typeface="Calibri" panose="020F0502020204030204" pitchFamily="34" charset="0"/>
                <a:cs typeface="Calibri" panose="020F0502020204030204" pitchFamily="34" charset="0"/>
              </a:rPr>
              <a:t>CSM</a:t>
            </a:r>
            <a:r>
              <a:rPr lang="it-IT" sz="2000" dirty="0">
                <a:solidFill>
                  <a:schemeClr val="tx2"/>
                </a:solidFill>
                <a:latin typeface="Calibri" panose="020F0502020204030204" pitchFamily="34" charset="0"/>
                <a:cs typeface="Calibri" panose="020F0502020204030204" pitchFamily="34" charset="0"/>
              </a:rPr>
              <a:t> è la </a:t>
            </a:r>
            <a:r>
              <a:rPr lang="it-IT" sz="2000" dirty="0">
                <a:solidFill>
                  <a:srgbClr val="FF0000"/>
                </a:solidFill>
                <a:latin typeface="Calibri" panose="020F0502020204030204" pitchFamily="34" charset="0"/>
                <a:cs typeface="Calibri" panose="020F0502020204030204" pitchFamily="34" charset="0"/>
              </a:rPr>
              <a:t>sede organizzativa dell'equipe </a:t>
            </a:r>
            <a:r>
              <a:rPr lang="it-IT" sz="2000" dirty="0">
                <a:solidFill>
                  <a:schemeClr val="tx2"/>
                </a:solidFill>
                <a:latin typeface="Calibri" panose="020F0502020204030204" pitchFamily="34" charset="0"/>
                <a:cs typeface="Calibri" panose="020F0502020204030204" pitchFamily="34" charset="0"/>
              </a:rPr>
              <a:t>degli operatori e la </a:t>
            </a:r>
            <a:r>
              <a:rPr lang="it-IT" sz="2000" dirty="0">
                <a:solidFill>
                  <a:srgbClr val="FF0000"/>
                </a:solidFill>
                <a:latin typeface="Calibri" panose="020F0502020204030204" pitchFamily="34" charset="0"/>
                <a:cs typeface="Calibri" panose="020F0502020204030204" pitchFamily="34" charset="0"/>
              </a:rPr>
              <a:t>sede del coordinamento degli interventi</a:t>
            </a:r>
            <a:r>
              <a:rPr lang="it-IT" sz="2000" dirty="0">
                <a:solidFill>
                  <a:schemeClr val="tx2"/>
                </a:solidFill>
                <a:latin typeface="Calibri" panose="020F0502020204030204" pitchFamily="34" charset="0"/>
                <a:cs typeface="Calibri" panose="020F0502020204030204" pitchFamily="34" charset="0"/>
              </a:rPr>
              <a:t> (ambulatoriali e domiciliari) di prevenzione, cura, riabilitazione e reinserimento sociale, nel territorio di competenza, tramite anche l’integrazione funzionale con le attività dei distretti.</a:t>
            </a:r>
          </a:p>
        </p:txBody>
      </p:sp>
      <p:sp>
        <p:nvSpPr>
          <p:cNvPr id="21" name="CasellaDiTesto 20">
            <a:extLst>
              <a:ext uri="{FF2B5EF4-FFF2-40B4-BE49-F238E27FC236}">
                <a16:creationId xmlns:a16="http://schemas.microsoft.com/office/drawing/2014/main" id="{F560B144-3DCA-493A-3A67-DF448CD38026}"/>
              </a:ext>
            </a:extLst>
          </p:cNvPr>
          <p:cNvSpPr txBox="1"/>
          <p:nvPr/>
        </p:nvSpPr>
        <p:spPr>
          <a:xfrm>
            <a:off x="920577" y="5325366"/>
            <a:ext cx="11367217" cy="892552"/>
          </a:xfrm>
          <a:prstGeom prst="rect">
            <a:avLst/>
          </a:prstGeom>
          <a:noFill/>
        </p:spPr>
        <p:txBody>
          <a:bodyPr wrap="square">
            <a:spAutoFit/>
          </a:bodyPr>
          <a:lstStyle/>
          <a:p>
            <a:pPr algn="ctr"/>
            <a:r>
              <a:rPr lang="it-IT" sz="2000" dirty="0">
                <a:solidFill>
                  <a:srgbClr val="FF0000"/>
                </a:solidFill>
                <a:latin typeface="Calibri" panose="020F0502020204030204" pitchFamily="34" charset="0"/>
                <a:cs typeface="Calibri" panose="020F0502020204030204" pitchFamily="34" charset="0"/>
              </a:rPr>
              <a:t>il DSM ha tendenzialmente un organico di almeno un operatore ogni 1.500 ab. &gt; 18 anni </a:t>
            </a:r>
          </a:p>
          <a:p>
            <a:pPr algn="ctr"/>
            <a:r>
              <a:rPr lang="it-IT" sz="1600" dirty="0">
                <a:solidFill>
                  <a:schemeClr val="tx2"/>
                </a:solidFill>
                <a:latin typeface="Calibri" panose="020F0502020204030204" pitchFamily="34" charset="0"/>
                <a:cs typeface="Calibri" panose="020F0502020204030204" pitchFamily="34" charset="0"/>
              </a:rPr>
              <a:t>(sono compresi medici psichiatri, psicologi, infermieri, terapisti occupazionali, terapisti della riabilitazione psichiatrica e psicosociale, sociologi, assistenti sociali educatori, ausiliari od operatori tecnici di assistenza, personale amministrativo)</a:t>
            </a:r>
          </a:p>
        </p:txBody>
      </p:sp>
      <p:pic>
        <p:nvPicPr>
          <p:cNvPr id="2" name="Immagine 1">
            <a:extLst>
              <a:ext uri="{FF2B5EF4-FFF2-40B4-BE49-F238E27FC236}">
                <a16:creationId xmlns:a16="http://schemas.microsoft.com/office/drawing/2014/main" id="{D4CBF1E6-F9D0-E441-6FA8-8D8AE881C26E}"/>
              </a:ext>
            </a:extLst>
          </p:cNvPr>
          <p:cNvPicPr>
            <a:picLocks noChangeAspect="1"/>
          </p:cNvPicPr>
          <p:nvPr/>
        </p:nvPicPr>
        <p:blipFill rotWithShape="1">
          <a:blip r:embed="rId2"/>
          <a:srcRect t="28685"/>
          <a:stretch/>
        </p:blipFill>
        <p:spPr>
          <a:xfrm>
            <a:off x="8362765" y="148039"/>
            <a:ext cx="3709028" cy="354556"/>
          </a:xfrm>
          <a:prstGeom prst="rect">
            <a:avLst/>
          </a:prstGeom>
        </p:spPr>
      </p:pic>
      <p:pic>
        <p:nvPicPr>
          <p:cNvPr id="3" name="Picture 2" descr="Anci - Home | Facebook">
            <a:extLst>
              <a:ext uri="{FF2B5EF4-FFF2-40B4-BE49-F238E27FC236}">
                <a16:creationId xmlns:a16="http://schemas.microsoft.com/office/drawing/2014/main" id="{AE21E6CD-44BD-1441-B7B4-DF3BAD607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600E02B2-7A1F-4EA4-BDBC-775EB1AE00C5}"/>
              </a:ext>
            </a:extLst>
          </p:cNvPr>
          <p:cNvPicPr>
            <a:picLocks noChangeAspect="1"/>
          </p:cNvPicPr>
          <p:nvPr/>
        </p:nvPicPr>
        <p:blipFill rotWithShape="1">
          <a:blip r:embed="rId4"/>
          <a:srcRect l="15291" r="16661"/>
          <a:stretch/>
        </p:blipFill>
        <p:spPr>
          <a:xfrm>
            <a:off x="151225" y="6377"/>
            <a:ext cx="568538" cy="835485"/>
          </a:xfrm>
          <a:prstGeom prst="rect">
            <a:avLst/>
          </a:prstGeom>
        </p:spPr>
      </p:pic>
    </p:spTree>
    <p:extLst>
      <p:ext uri="{BB962C8B-B14F-4D97-AF65-F5344CB8AC3E}">
        <p14:creationId xmlns:p14="http://schemas.microsoft.com/office/powerpoint/2010/main" val="1601165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2706F3F3-12F8-977B-18FC-1B09B13D0EE5}"/>
              </a:ext>
            </a:extLst>
          </p:cNvPr>
          <p:cNvSpPr txBox="1">
            <a:spLocks/>
          </p:cNvSpPr>
          <p:nvPr/>
        </p:nvSpPr>
        <p:spPr>
          <a:xfrm>
            <a:off x="1773823" y="640082"/>
            <a:ext cx="9660889" cy="8960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it-IT" sz="3200" dirty="0">
                <a:solidFill>
                  <a:srgbClr val="FF0000"/>
                </a:solidFill>
                <a:latin typeface="Calibri" panose="020F0502020204030204" pitchFamily="34" charset="0"/>
                <a:cs typeface="Calibri" panose="020F0502020204030204" pitchFamily="34" charset="0"/>
              </a:rPr>
              <a:t>I Servizi per le Dipendenze Patologiche (</a:t>
            </a:r>
            <a:r>
              <a:rPr lang="it-IT" sz="3200" dirty="0" err="1">
                <a:solidFill>
                  <a:srgbClr val="FF0000"/>
                </a:solidFill>
                <a:latin typeface="Calibri" panose="020F0502020204030204" pitchFamily="34" charset="0"/>
                <a:cs typeface="Calibri" panose="020F0502020204030204" pitchFamily="34" charset="0"/>
              </a:rPr>
              <a:t>Ser.D</a:t>
            </a:r>
            <a:r>
              <a:rPr lang="it-IT" sz="3200" dirty="0">
                <a:solidFill>
                  <a:srgbClr val="FF0000"/>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r>
              <a:rPr lang="it-IT" sz="2000" dirty="0">
                <a:solidFill>
                  <a:srgbClr val="FF0000"/>
                </a:solidFill>
                <a:latin typeface="Calibri" panose="020F0502020204030204" pitchFamily="34" charset="0"/>
                <a:cs typeface="Calibri" panose="020F0502020204030204" pitchFamily="34" charset="0"/>
              </a:rPr>
              <a:t>(Decreto</a:t>
            </a:r>
            <a:r>
              <a:rPr lang="it-IT" sz="2400" dirty="0">
                <a:solidFill>
                  <a:srgbClr val="FF0000"/>
                </a:solidFill>
                <a:latin typeface="Calibri" panose="020F0502020204030204" pitchFamily="34" charset="0"/>
                <a:cs typeface="Calibri" panose="020F0502020204030204" pitchFamily="34" charset="0"/>
              </a:rPr>
              <a:t> </a:t>
            </a:r>
            <a:r>
              <a:rPr lang="it-IT" sz="2000" dirty="0">
                <a:solidFill>
                  <a:srgbClr val="FF0000"/>
                </a:solidFill>
                <a:latin typeface="Calibri" panose="020F0502020204030204" pitchFamily="34" charset="0"/>
                <a:cs typeface="Calibri" panose="020F0502020204030204" pitchFamily="34" charset="0"/>
              </a:rPr>
              <a:t>Min. Sanità, di concerto con il Ministro per gli Affari Sociali, n. 444/1990) </a:t>
            </a:r>
            <a:endParaRPr lang="it-IT" sz="2400" dirty="0">
              <a:solidFill>
                <a:srgbClr val="FF0000"/>
              </a:solidFill>
              <a:latin typeface="Calibri" panose="020F0502020204030204" pitchFamily="34" charset="0"/>
              <a:cs typeface="Calibri" panose="020F0502020204030204" pitchFamily="34" charset="0"/>
            </a:endParaRPr>
          </a:p>
        </p:txBody>
      </p:sp>
      <p:sp>
        <p:nvSpPr>
          <p:cNvPr id="18" name="CasellaDiTesto 17">
            <a:extLst>
              <a:ext uri="{FF2B5EF4-FFF2-40B4-BE49-F238E27FC236}">
                <a16:creationId xmlns:a16="http://schemas.microsoft.com/office/drawing/2014/main" id="{CF15B71F-B27A-D42C-D835-6AC814895BC9}"/>
              </a:ext>
            </a:extLst>
          </p:cNvPr>
          <p:cNvSpPr txBox="1"/>
          <p:nvPr/>
        </p:nvSpPr>
        <p:spPr>
          <a:xfrm>
            <a:off x="1291471" y="2585493"/>
            <a:ext cx="10075745" cy="1015663"/>
          </a:xfrm>
          <a:prstGeom prst="rect">
            <a:avLst/>
          </a:prstGeom>
          <a:solidFill>
            <a:schemeClr val="bg1"/>
          </a:solidFill>
        </p:spPr>
        <p:txBody>
          <a:bodyPr wrap="square" rtlCol="0">
            <a:spAutoFit/>
          </a:bodyPr>
          <a:lstStyle/>
          <a:p>
            <a:pPr algn="ctr"/>
            <a:r>
              <a:rPr lang="it-IT" sz="2000" dirty="0">
                <a:solidFill>
                  <a:schemeClr val="tx2"/>
                </a:solidFill>
                <a:latin typeface="Calibri" panose="020F0502020204030204" pitchFamily="34" charset="0"/>
                <a:cs typeface="Calibri" panose="020F0502020204030204" pitchFamily="34" charset="0"/>
              </a:rPr>
              <a:t>I </a:t>
            </a:r>
            <a:r>
              <a:rPr lang="it-IT" sz="2000" dirty="0" err="1">
                <a:solidFill>
                  <a:schemeClr val="tx2"/>
                </a:solidFill>
                <a:latin typeface="Calibri" panose="020F0502020204030204" pitchFamily="34" charset="0"/>
                <a:cs typeface="Calibri" panose="020F0502020204030204" pitchFamily="34" charset="0"/>
              </a:rPr>
              <a:t>SerD</a:t>
            </a:r>
            <a:r>
              <a:rPr lang="it-IT" sz="2000" dirty="0">
                <a:solidFill>
                  <a:schemeClr val="tx2"/>
                </a:solidFill>
                <a:latin typeface="Calibri" panose="020F0502020204030204" pitchFamily="34" charset="0"/>
                <a:cs typeface="Calibri" panose="020F0502020204030204" pitchFamily="34" charset="0"/>
              </a:rPr>
              <a:t> sono </a:t>
            </a:r>
            <a:r>
              <a:rPr lang="it-IT" sz="2000" dirty="0">
                <a:solidFill>
                  <a:srgbClr val="FF0000"/>
                </a:solidFill>
                <a:latin typeface="Calibri" panose="020F0502020204030204" pitchFamily="34" charset="0"/>
                <a:cs typeface="Calibri" panose="020F0502020204030204" pitchFamily="34" charset="0"/>
              </a:rPr>
              <a:t>servizi specialistici </a:t>
            </a:r>
            <a:r>
              <a:rPr lang="it-IT" sz="2000" dirty="0">
                <a:solidFill>
                  <a:schemeClr val="tx2"/>
                </a:solidFill>
                <a:latin typeface="Calibri" panose="020F0502020204030204" pitchFamily="34" charset="0"/>
                <a:cs typeface="Calibri" panose="020F0502020204030204" pitchFamily="34" charset="0"/>
              </a:rPr>
              <a:t>la cui organizzazione e dotazione del personale deve garantire i </a:t>
            </a:r>
            <a:r>
              <a:rPr lang="it-IT" sz="2000" dirty="0">
                <a:solidFill>
                  <a:srgbClr val="FF0000"/>
                </a:solidFill>
                <a:latin typeface="Calibri" panose="020F0502020204030204" pitchFamily="34" charset="0"/>
                <a:cs typeface="Calibri" panose="020F0502020204030204" pitchFamily="34" charset="0"/>
              </a:rPr>
              <a:t>LEA</a:t>
            </a:r>
            <a:r>
              <a:rPr lang="it-IT" sz="2000" dirty="0">
                <a:solidFill>
                  <a:schemeClr val="tx2"/>
                </a:solidFill>
                <a:latin typeface="Calibri" panose="020F0502020204030204" pitchFamily="34" charset="0"/>
                <a:cs typeface="Calibri" panose="020F0502020204030204" pitchFamily="34" charset="0"/>
              </a:rPr>
              <a:t> definiti dal DPCM 12/01/2017 </a:t>
            </a:r>
            <a:r>
              <a:rPr lang="it-IT" sz="2000" dirty="0">
                <a:solidFill>
                  <a:srgbClr val="FF0000"/>
                </a:solidFill>
                <a:latin typeface="Calibri" panose="020F0502020204030204" pitchFamily="34" charset="0"/>
                <a:cs typeface="Calibri" panose="020F0502020204030204" pitchFamily="34" charset="0"/>
              </a:rPr>
              <a:t>all’art. 28 </a:t>
            </a:r>
            <a:r>
              <a:rPr lang="it-IT" sz="2000" dirty="0">
                <a:solidFill>
                  <a:schemeClr val="tx2"/>
                </a:solidFill>
                <a:latin typeface="Calibri" panose="020F0502020204030204" pitchFamily="34" charset="0"/>
                <a:cs typeface="Calibri" panose="020F0502020204030204" pitchFamily="34" charset="0"/>
              </a:rPr>
              <a:t>e per quanto riguarda </a:t>
            </a:r>
            <a:r>
              <a:rPr lang="it-IT" sz="2000" dirty="0">
                <a:solidFill>
                  <a:srgbClr val="FF0000"/>
                </a:solidFill>
                <a:latin typeface="Calibri" panose="020F0502020204030204" pitchFamily="34" charset="0"/>
                <a:cs typeface="Calibri" panose="020F0502020204030204" pitchFamily="34" charset="0"/>
              </a:rPr>
              <a:t>l’assistenza semiresidenziale </a:t>
            </a:r>
            <a:r>
              <a:rPr lang="it-IT" sz="2000" dirty="0">
                <a:solidFill>
                  <a:schemeClr val="tx2"/>
                </a:solidFill>
                <a:latin typeface="Calibri" panose="020F0502020204030204" pitchFamily="34" charset="0"/>
                <a:cs typeface="Calibri" panose="020F0502020204030204" pitchFamily="34" charset="0"/>
              </a:rPr>
              <a:t>e </a:t>
            </a:r>
            <a:r>
              <a:rPr lang="it-IT" sz="2000" dirty="0">
                <a:solidFill>
                  <a:srgbClr val="FF0000"/>
                </a:solidFill>
                <a:latin typeface="Calibri" panose="020F0502020204030204" pitchFamily="34" charset="0"/>
                <a:cs typeface="Calibri" panose="020F0502020204030204" pitchFamily="34" charset="0"/>
              </a:rPr>
              <a:t>residenziale</a:t>
            </a:r>
            <a:r>
              <a:rPr lang="it-IT" sz="2000" dirty="0">
                <a:solidFill>
                  <a:schemeClr val="tx2"/>
                </a:solidFill>
                <a:latin typeface="Calibri" panose="020F0502020204030204" pitchFamily="34" charset="0"/>
                <a:cs typeface="Calibri" panose="020F0502020204030204" pitchFamily="34" charset="0"/>
              </a:rPr>
              <a:t> </a:t>
            </a:r>
            <a:r>
              <a:rPr lang="it-IT" sz="2000" dirty="0">
                <a:solidFill>
                  <a:srgbClr val="FF0000"/>
                </a:solidFill>
                <a:latin typeface="Calibri" panose="020F0502020204030204" pitchFamily="34" charset="0"/>
                <a:cs typeface="Calibri" panose="020F0502020204030204" pitchFamily="34" charset="0"/>
              </a:rPr>
              <a:t>all’art. 35</a:t>
            </a:r>
            <a:r>
              <a:rPr lang="it-IT" sz="2000" dirty="0">
                <a:solidFill>
                  <a:schemeClr val="tx2"/>
                </a:solidFill>
                <a:latin typeface="Calibri" panose="020F0502020204030204" pitchFamily="34" charset="0"/>
                <a:cs typeface="Calibri" panose="020F0502020204030204" pitchFamily="34" charset="0"/>
              </a:rPr>
              <a:t>. </a:t>
            </a:r>
          </a:p>
        </p:txBody>
      </p:sp>
      <p:sp>
        <p:nvSpPr>
          <p:cNvPr id="21" name="CasellaDiTesto 20">
            <a:extLst>
              <a:ext uri="{FF2B5EF4-FFF2-40B4-BE49-F238E27FC236}">
                <a16:creationId xmlns:a16="http://schemas.microsoft.com/office/drawing/2014/main" id="{F560B144-3DCA-493A-3A67-DF448CD38026}"/>
              </a:ext>
            </a:extLst>
          </p:cNvPr>
          <p:cNvSpPr txBox="1"/>
          <p:nvPr/>
        </p:nvSpPr>
        <p:spPr>
          <a:xfrm>
            <a:off x="1291471" y="4000569"/>
            <a:ext cx="10075745" cy="1015663"/>
          </a:xfrm>
          <a:prstGeom prst="rect">
            <a:avLst/>
          </a:prstGeom>
          <a:noFill/>
        </p:spPr>
        <p:txBody>
          <a:bodyPr wrap="square">
            <a:spAutoFit/>
          </a:bodyPr>
          <a:lstStyle/>
          <a:p>
            <a:pPr algn="ctr"/>
            <a:r>
              <a:rPr lang="it-IT" sz="2000" dirty="0">
                <a:solidFill>
                  <a:srgbClr val="FF0000"/>
                </a:solidFill>
                <a:latin typeface="Calibri" panose="020F0502020204030204" pitchFamily="34" charset="0"/>
                <a:cs typeface="Calibri" panose="020F0502020204030204" pitchFamily="34" charset="0"/>
              </a:rPr>
              <a:t>ogni </a:t>
            </a:r>
            <a:r>
              <a:rPr lang="it-IT" sz="2000" dirty="0" err="1">
                <a:solidFill>
                  <a:srgbClr val="FF0000"/>
                </a:solidFill>
                <a:latin typeface="Calibri" panose="020F0502020204030204" pitchFamily="34" charset="0"/>
                <a:cs typeface="Calibri" panose="020F0502020204030204" pitchFamily="34" charset="0"/>
              </a:rPr>
              <a:t>Ser.D</a:t>
            </a:r>
            <a:r>
              <a:rPr lang="it-IT" sz="2000" dirty="0">
                <a:solidFill>
                  <a:srgbClr val="FF0000"/>
                </a:solidFill>
                <a:latin typeface="Calibri" panose="020F0502020204030204" pitchFamily="34" charset="0"/>
                <a:cs typeface="Calibri" panose="020F0502020204030204" pitchFamily="34" charset="0"/>
              </a:rPr>
              <a:t> è dotato di 22 operatori</a:t>
            </a:r>
            <a:r>
              <a:rPr lang="it-IT" sz="2000" dirty="0">
                <a:solidFill>
                  <a:schemeClr val="tx2"/>
                </a:solidFill>
                <a:latin typeface="Calibri" panose="020F0502020204030204" pitchFamily="34" charset="0"/>
                <a:cs typeface="Calibri" panose="020F0502020204030204" pitchFamily="34" charset="0"/>
              </a:rPr>
              <a:t>, </a:t>
            </a:r>
          </a:p>
          <a:p>
            <a:pPr algn="ctr"/>
            <a:r>
              <a:rPr lang="it-IT" sz="2000" dirty="0">
                <a:solidFill>
                  <a:schemeClr val="tx2"/>
                </a:solidFill>
                <a:latin typeface="Calibri" panose="020F0502020204030204" pitchFamily="34" charset="0"/>
                <a:cs typeface="Calibri" panose="020F0502020204030204" pitchFamily="34" charset="0"/>
              </a:rPr>
              <a:t>suddividi in 5 medici, 4 psicologi, 3 assistenti sociali, 5 infermieri professionali, 3 amministrativi, 2 educatori professionali.</a:t>
            </a:r>
            <a:r>
              <a:rPr lang="it-IT" sz="2000" dirty="0">
                <a:solidFill>
                  <a:srgbClr val="FF0000"/>
                </a:solidFill>
                <a:latin typeface="Calibri" panose="020F0502020204030204" pitchFamily="34" charset="0"/>
                <a:cs typeface="Calibri" panose="020F0502020204030204" pitchFamily="34" charset="0"/>
              </a:rPr>
              <a:t> </a:t>
            </a:r>
            <a:endParaRPr lang="it-IT" sz="1600" dirty="0">
              <a:solidFill>
                <a:schemeClr val="tx2"/>
              </a:solidFill>
              <a:latin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AD4D5233-CCD5-C781-D4D2-E6DC64F234FE}"/>
              </a:ext>
            </a:extLst>
          </p:cNvPr>
          <p:cNvPicPr>
            <a:picLocks noChangeAspect="1"/>
          </p:cNvPicPr>
          <p:nvPr/>
        </p:nvPicPr>
        <p:blipFill rotWithShape="1">
          <a:blip r:embed="rId2"/>
          <a:srcRect t="28685"/>
          <a:stretch/>
        </p:blipFill>
        <p:spPr>
          <a:xfrm>
            <a:off x="8362765" y="148039"/>
            <a:ext cx="3709028" cy="354556"/>
          </a:xfrm>
          <a:prstGeom prst="rect">
            <a:avLst/>
          </a:prstGeom>
        </p:spPr>
      </p:pic>
      <p:pic>
        <p:nvPicPr>
          <p:cNvPr id="3" name="Picture 2" descr="Anci - Home | Facebook">
            <a:extLst>
              <a:ext uri="{FF2B5EF4-FFF2-40B4-BE49-F238E27FC236}">
                <a16:creationId xmlns:a16="http://schemas.microsoft.com/office/drawing/2014/main" id="{A610C4E0-E382-A0E2-2EEF-5E063495B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B11AAC8A-2284-4867-A43E-5F75A6531B67}"/>
              </a:ext>
            </a:extLst>
          </p:cNvPr>
          <p:cNvPicPr>
            <a:picLocks noChangeAspect="1"/>
          </p:cNvPicPr>
          <p:nvPr/>
        </p:nvPicPr>
        <p:blipFill rotWithShape="1">
          <a:blip r:embed="rId4"/>
          <a:srcRect l="15291" r="16661"/>
          <a:stretch/>
        </p:blipFill>
        <p:spPr>
          <a:xfrm>
            <a:off x="151225" y="6377"/>
            <a:ext cx="568538" cy="835485"/>
          </a:xfrm>
          <a:prstGeom prst="rect">
            <a:avLst/>
          </a:prstGeom>
        </p:spPr>
      </p:pic>
    </p:spTree>
    <p:extLst>
      <p:ext uri="{BB962C8B-B14F-4D97-AF65-F5344CB8AC3E}">
        <p14:creationId xmlns:p14="http://schemas.microsoft.com/office/powerpoint/2010/main" val="3463663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2706F3F3-12F8-977B-18FC-1B09B13D0EE5}"/>
              </a:ext>
            </a:extLst>
          </p:cNvPr>
          <p:cNvSpPr txBox="1">
            <a:spLocks/>
          </p:cNvSpPr>
          <p:nvPr/>
        </p:nvSpPr>
        <p:spPr>
          <a:xfrm>
            <a:off x="1802103" y="319571"/>
            <a:ext cx="9660889" cy="8960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it-IT" sz="3200" dirty="0">
                <a:solidFill>
                  <a:srgbClr val="FF0000"/>
                </a:solidFill>
                <a:latin typeface="Calibri" panose="020F0502020204030204" pitchFamily="34" charset="0"/>
                <a:cs typeface="Calibri" panose="020F0502020204030204" pitchFamily="34" charset="0"/>
              </a:rPr>
              <a:t>Il personale operante nei </a:t>
            </a:r>
            <a:r>
              <a:rPr lang="it-IT" sz="3200" dirty="0" err="1">
                <a:solidFill>
                  <a:srgbClr val="FF0000"/>
                </a:solidFill>
                <a:latin typeface="Calibri" panose="020F0502020204030204" pitchFamily="34" charset="0"/>
                <a:cs typeface="Calibri" panose="020F0502020204030204" pitchFamily="34" charset="0"/>
              </a:rPr>
              <a:t>Ser.D</a:t>
            </a:r>
            <a:r>
              <a:rPr lang="it-IT" sz="2000" dirty="0">
                <a:solidFill>
                  <a:srgbClr val="FF0000"/>
                </a:solidFill>
                <a:latin typeface="Calibri" panose="020F0502020204030204" pitchFamily="34" charset="0"/>
                <a:cs typeface="Calibri" panose="020F0502020204030204" pitchFamily="34" charset="0"/>
              </a:rPr>
              <a:t> </a:t>
            </a:r>
            <a:endParaRPr lang="it-IT" sz="2400" dirty="0">
              <a:solidFill>
                <a:srgbClr val="FF0000"/>
              </a:solidFill>
              <a:latin typeface="Calibri" panose="020F0502020204030204" pitchFamily="34" charset="0"/>
              <a:cs typeface="Calibri" panose="020F0502020204030204" pitchFamily="34" charset="0"/>
            </a:endParaRPr>
          </a:p>
        </p:txBody>
      </p:sp>
      <p:sp>
        <p:nvSpPr>
          <p:cNvPr id="21" name="CasellaDiTesto 20">
            <a:extLst>
              <a:ext uri="{FF2B5EF4-FFF2-40B4-BE49-F238E27FC236}">
                <a16:creationId xmlns:a16="http://schemas.microsoft.com/office/drawing/2014/main" id="{F560B144-3DCA-493A-3A67-DF448CD38026}"/>
              </a:ext>
            </a:extLst>
          </p:cNvPr>
          <p:cNvSpPr txBox="1"/>
          <p:nvPr/>
        </p:nvSpPr>
        <p:spPr>
          <a:xfrm>
            <a:off x="386892" y="5983154"/>
            <a:ext cx="10963373" cy="707886"/>
          </a:xfrm>
          <a:prstGeom prst="rect">
            <a:avLst/>
          </a:prstGeom>
          <a:noFill/>
        </p:spPr>
        <p:txBody>
          <a:bodyPr wrap="square">
            <a:spAutoFit/>
          </a:bodyPr>
          <a:lstStyle/>
          <a:p>
            <a:pPr algn="ctr"/>
            <a:r>
              <a:rPr lang="it-IT" sz="2000" dirty="0">
                <a:solidFill>
                  <a:schemeClr val="tx2"/>
                </a:solidFill>
                <a:latin typeface="Calibri" panose="020F0502020204030204" pitchFamily="34" charset="0"/>
                <a:cs typeface="Calibri" panose="020F0502020204030204" pitchFamily="34" charset="0"/>
              </a:rPr>
              <a:t>In Italia in media operano nei SERD </a:t>
            </a:r>
          </a:p>
          <a:p>
            <a:pPr algn="ctr"/>
            <a:r>
              <a:rPr lang="it-IT" sz="2000" dirty="0">
                <a:solidFill>
                  <a:srgbClr val="FF0000"/>
                </a:solidFill>
                <a:latin typeface="Calibri" panose="020F0502020204030204" pitchFamily="34" charset="0"/>
                <a:cs typeface="Calibri" panose="020F0502020204030204" pitchFamily="34" charset="0"/>
              </a:rPr>
              <a:t>3,3 medici ogni 100.000 ab tra i 15 e i 64 anni di cui 1,1 psichiatri</a:t>
            </a:r>
            <a:endParaRPr lang="it-IT" sz="1600" dirty="0">
              <a:solidFill>
                <a:srgbClr val="FF0000"/>
              </a:solidFill>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C428995B-1C2E-4138-9F26-114B332D799D}"/>
              </a:ext>
            </a:extLst>
          </p:cNvPr>
          <p:cNvPicPr>
            <a:picLocks noChangeAspect="1"/>
          </p:cNvPicPr>
          <p:nvPr/>
        </p:nvPicPr>
        <p:blipFill>
          <a:blip r:embed="rId2"/>
          <a:stretch>
            <a:fillRect/>
          </a:stretch>
        </p:blipFill>
        <p:spPr>
          <a:xfrm>
            <a:off x="1802103" y="1417145"/>
            <a:ext cx="8497607" cy="4364530"/>
          </a:xfrm>
          <a:prstGeom prst="rect">
            <a:avLst/>
          </a:prstGeom>
        </p:spPr>
      </p:pic>
      <p:sp>
        <p:nvSpPr>
          <p:cNvPr id="5" name="CasellaDiTesto 4">
            <a:extLst>
              <a:ext uri="{FF2B5EF4-FFF2-40B4-BE49-F238E27FC236}">
                <a16:creationId xmlns:a16="http://schemas.microsoft.com/office/drawing/2014/main" id="{7BFD2324-2643-3B98-D5FB-BF891C254BB4}"/>
              </a:ext>
            </a:extLst>
          </p:cNvPr>
          <p:cNvSpPr txBox="1"/>
          <p:nvPr/>
        </p:nvSpPr>
        <p:spPr>
          <a:xfrm>
            <a:off x="9444445" y="6337097"/>
            <a:ext cx="2747555" cy="507831"/>
          </a:xfrm>
          <a:prstGeom prst="rect">
            <a:avLst/>
          </a:prstGeom>
          <a:noFill/>
        </p:spPr>
        <p:txBody>
          <a:bodyPr wrap="square">
            <a:spAutoFit/>
          </a:bodyPr>
          <a:lstStyle/>
          <a:p>
            <a:pPr algn="just"/>
            <a:r>
              <a:rPr lang="it-IT" sz="900" dirty="0">
                <a:solidFill>
                  <a:schemeClr val="tx2"/>
                </a:solidFill>
                <a:latin typeface="Calbri"/>
              </a:rPr>
              <a:t>*Fonte Rapporto Tossicodipendenze Analisi dei dati del Sistema Informativo Nazionale delle Dipendenze-Anno 2021 del Ministero della Salute</a:t>
            </a:r>
          </a:p>
        </p:txBody>
      </p:sp>
      <p:sp>
        <p:nvSpPr>
          <p:cNvPr id="7" name="CasellaDiTesto 6">
            <a:extLst>
              <a:ext uri="{FF2B5EF4-FFF2-40B4-BE49-F238E27FC236}">
                <a16:creationId xmlns:a16="http://schemas.microsoft.com/office/drawing/2014/main" id="{5A91336F-75E8-25E1-D360-A4D7BC0AF4D8}"/>
              </a:ext>
            </a:extLst>
          </p:cNvPr>
          <p:cNvSpPr txBox="1"/>
          <p:nvPr/>
        </p:nvSpPr>
        <p:spPr>
          <a:xfrm>
            <a:off x="7939597" y="846334"/>
            <a:ext cx="4252403" cy="369332"/>
          </a:xfrm>
          <a:prstGeom prst="rect">
            <a:avLst/>
          </a:prstGeom>
          <a:noFill/>
        </p:spPr>
        <p:txBody>
          <a:bodyPr wrap="square">
            <a:spAutoFit/>
          </a:bodyPr>
          <a:lstStyle/>
          <a:p>
            <a:r>
              <a:rPr lang="it-IT" dirty="0">
                <a:solidFill>
                  <a:schemeClr val="tx2"/>
                </a:solidFill>
                <a:latin typeface="Calbri"/>
              </a:rPr>
              <a:t>Nel 2021 sono operanti in Italia 574 </a:t>
            </a:r>
            <a:r>
              <a:rPr lang="it-IT" dirty="0" err="1">
                <a:solidFill>
                  <a:schemeClr val="tx2"/>
                </a:solidFill>
                <a:latin typeface="Calbri"/>
              </a:rPr>
              <a:t>Ser.D</a:t>
            </a:r>
            <a:r>
              <a:rPr lang="it-IT" dirty="0">
                <a:solidFill>
                  <a:schemeClr val="tx2"/>
                </a:solidFill>
                <a:latin typeface="Calbri"/>
              </a:rPr>
              <a:t>*</a:t>
            </a:r>
          </a:p>
        </p:txBody>
      </p:sp>
      <p:sp>
        <p:nvSpPr>
          <p:cNvPr id="8" name="CasellaDiTesto 7">
            <a:extLst>
              <a:ext uri="{FF2B5EF4-FFF2-40B4-BE49-F238E27FC236}">
                <a16:creationId xmlns:a16="http://schemas.microsoft.com/office/drawing/2014/main" id="{A0DE4DD5-D0C2-A408-90AC-01EE79F1A2DE}"/>
              </a:ext>
            </a:extLst>
          </p:cNvPr>
          <p:cNvSpPr txBox="1"/>
          <p:nvPr/>
        </p:nvSpPr>
        <p:spPr>
          <a:xfrm>
            <a:off x="8043252" y="5753187"/>
            <a:ext cx="2439186" cy="230832"/>
          </a:xfrm>
          <a:prstGeom prst="rect">
            <a:avLst/>
          </a:prstGeom>
          <a:noFill/>
        </p:spPr>
        <p:txBody>
          <a:bodyPr wrap="square">
            <a:spAutoFit/>
          </a:bodyPr>
          <a:lstStyle/>
          <a:p>
            <a:r>
              <a:rPr lang="it-IT" sz="900" dirty="0">
                <a:solidFill>
                  <a:schemeClr val="tx2"/>
                </a:solidFill>
                <a:latin typeface="Calbri"/>
              </a:rPr>
              <a:t>Fonte - TAB 1SD Conto Annuale al 31/12/2019</a:t>
            </a:r>
          </a:p>
        </p:txBody>
      </p:sp>
      <p:pic>
        <p:nvPicPr>
          <p:cNvPr id="2" name="Immagine 1">
            <a:extLst>
              <a:ext uri="{FF2B5EF4-FFF2-40B4-BE49-F238E27FC236}">
                <a16:creationId xmlns:a16="http://schemas.microsoft.com/office/drawing/2014/main" id="{C6FB2220-C500-F7F6-53E3-5FF3A7EAF640}"/>
              </a:ext>
            </a:extLst>
          </p:cNvPr>
          <p:cNvPicPr>
            <a:picLocks noChangeAspect="1"/>
          </p:cNvPicPr>
          <p:nvPr/>
        </p:nvPicPr>
        <p:blipFill rotWithShape="1">
          <a:blip r:embed="rId3"/>
          <a:srcRect t="28685"/>
          <a:stretch/>
        </p:blipFill>
        <p:spPr>
          <a:xfrm>
            <a:off x="8362765" y="148039"/>
            <a:ext cx="3709028" cy="354556"/>
          </a:xfrm>
          <a:prstGeom prst="rect">
            <a:avLst/>
          </a:prstGeom>
        </p:spPr>
      </p:pic>
      <p:pic>
        <p:nvPicPr>
          <p:cNvPr id="4" name="Picture 2" descr="Anci - Home | Facebook">
            <a:extLst>
              <a:ext uri="{FF2B5EF4-FFF2-40B4-BE49-F238E27FC236}">
                <a16:creationId xmlns:a16="http://schemas.microsoft.com/office/drawing/2014/main" id="{1CB7DB34-B15D-0B69-E734-12D5912F2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399D9D76-7127-4DD2-A20A-015CC3BFEFC0}"/>
              </a:ext>
            </a:extLst>
          </p:cNvPr>
          <p:cNvPicPr>
            <a:picLocks noChangeAspect="1"/>
          </p:cNvPicPr>
          <p:nvPr/>
        </p:nvPicPr>
        <p:blipFill rotWithShape="1">
          <a:blip r:embed="rId5"/>
          <a:srcRect l="15291" r="16661"/>
          <a:stretch/>
        </p:blipFill>
        <p:spPr>
          <a:xfrm>
            <a:off x="151225" y="6377"/>
            <a:ext cx="568538" cy="835485"/>
          </a:xfrm>
          <a:prstGeom prst="rect">
            <a:avLst/>
          </a:prstGeom>
        </p:spPr>
      </p:pic>
    </p:spTree>
    <p:extLst>
      <p:ext uri="{BB962C8B-B14F-4D97-AF65-F5344CB8AC3E}">
        <p14:creationId xmlns:p14="http://schemas.microsoft.com/office/powerpoint/2010/main" val="3863765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2706F3F3-12F8-977B-18FC-1B09B13D0EE5}"/>
              </a:ext>
            </a:extLst>
          </p:cNvPr>
          <p:cNvSpPr txBox="1">
            <a:spLocks/>
          </p:cNvSpPr>
          <p:nvPr/>
        </p:nvSpPr>
        <p:spPr>
          <a:xfrm>
            <a:off x="1706327" y="225302"/>
            <a:ext cx="9660889" cy="8960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it-IT" sz="3200" dirty="0">
                <a:solidFill>
                  <a:srgbClr val="FF0000"/>
                </a:solidFill>
                <a:latin typeface="Calibri" panose="020F0502020204030204" pitchFamily="34" charset="0"/>
                <a:cs typeface="Calibri" panose="020F0502020204030204" pitchFamily="34" charset="0"/>
              </a:rPr>
              <a:t>I Servizi di Neuropsichiatria dell’Infanzia e Adolescenza</a:t>
            </a:r>
          </a:p>
        </p:txBody>
      </p:sp>
      <p:sp>
        <p:nvSpPr>
          <p:cNvPr id="18" name="CasellaDiTesto 17">
            <a:extLst>
              <a:ext uri="{FF2B5EF4-FFF2-40B4-BE49-F238E27FC236}">
                <a16:creationId xmlns:a16="http://schemas.microsoft.com/office/drawing/2014/main" id="{CF15B71F-B27A-D42C-D835-6AC814895BC9}"/>
              </a:ext>
            </a:extLst>
          </p:cNvPr>
          <p:cNvSpPr txBox="1"/>
          <p:nvPr/>
        </p:nvSpPr>
        <p:spPr>
          <a:xfrm>
            <a:off x="1347314" y="1699373"/>
            <a:ext cx="10378913" cy="1938992"/>
          </a:xfrm>
          <a:prstGeom prst="rect">
            <a:avLst/>
          </a:prstGeom>
          <a:solidFill>
            <a:schemeClr val="bg1"/>
          </a:solidFill>
        </p:spPr>
        <p:txBody>
          <a:bodyPr wrap="square" rtlCol="0">
            <a:spAutoFit/>
          </a:bodyPr>
          <a:lstStyle/>
          <a:p>
            <a:pPr algn="ctr"/>
            <a:r>
              <a:rPr lang="it-IT" sz="2000" dirty="0">
                <a:solidFill>
                  <a:schemeClr val="tx2"/>
                </a:solidFill>
                <a:latin typeface="Calibri" panose="020F0502020204030204" pitchFamily="34" charset="0"/>
                <a:cs typeface="Calibri" panose="020F0502020204030204" pitchFamily="34" charset="0"/>
              </a:rPr>
              <a:t>I servizi di NPIA, ai sensi dell’Intesa del 25 luglio 2019  (Rep. Atti n. 70/CU), </a:t>
            </a:r>
            <a:r>
              <a:rPr lang="it-IT" sz="2000" dirty="0">
                <a:solidFill>
                  <a:srgbClr val="FF0000"/>
                </a:solidFill>
                <a:latin typeface="Calibri" panose="020F0502020204030204" pitchFamily="34" charset="0"/>
                <a:cs typeface="Calibri" panose="020F0502020204030204" pitchFamily="34" charset="0"/>
              </a:rPr>
              <a:t>garantiscono l’unitarietà degli interventi, l’integrazione dei servizi e la continuità terapeutica</a:t>
            </a:r>
            <a:r>
              <a:rPr lang="it-IT" sz="2000" dirty="0">
                <a:solidFill>
                  <a:schemeClr val="tx2"/>
                </a:solidFill>
                <a:latin typeface="Calibri" panose="020F0502020204030204" pitchFamily="34" charset="0"/>
                <a:cs typeface="Calibri" panose="020F0502020204030204" pitchFamily="34" charset="0"/>
              </a:rPr>
              <a:t>. Il servizio svolge la sua attività in stretto </a:t>
            </a:r>
            <a:r>
              <a:rPr lang="it-IT" sz="2000" dirty="0">
                <a:solidFill>
                  <a:srgbClr val="FF0000"/>
                </a:solidFill>
                <a:latin typeface="Calibri" panose="020F0502020204030204" pitchFamily="34" charset="0"/>
                <a:cs typeface="Calibri" panose="020F0502020204030204" pitchFamily="34" charset="0"/>
              </a:rPr>
              <a:t>collegamento con i PLS e i MMG</a:t>
            </a:r>
            <a:r>
              <a:rPr lang="it-IT" sz="2000" dirty="0">
                <a:solidFill>
                  <a:schemeClr val="tx2"/>
                </a:solidFill>
                <a:latin typeface="Calibri" panose="020F0502020204030204" pitchFamily="34" charset="0"/>
                <a:cs typeface="Calibri" panose="020F0502020204030204" pitchFamily="34" charset="0"/>
              </a:rPr>
              <a:t>, i servizi sociali degli </a:t>
            </a:r>
            <a:r>
              <a:rPr lang="it-IT" sz="2000" dirty="0">
                <a:solidFill>
                  <a:srgbClr val="FF0000"/>
                </a:solidFill>
                <a:latin typeface="Calibri" panose="020F0502020204030204" pitchFamily="34" charset="0"/>
                <a:cs typeface="Calibri" panose="020F0502020204030204" pitchFamily="34" charset="0"/>
              </a:rPr>
              <a:t>Enti Locali</a:t>
            </a:r>
            <a:r>
              <a:rPr lang="it-IT" sz="2000" dirty="0">
                <a:solidFill>
                  <a:schemeClr val="tx2"/>
                </a:solidFill>
                <a:latin typeface="Calibri" panose="020F0502020204030204" pitchFamily="34" charset="0"/>
                <a:cs typeface="Calibri" panose="020F0502020204030204" pitchFamily="34" charset="0"/>
              </a:rPr>
              <a:t>, le </a:t>
            </a:r>
            <a:r>
              <a:rPr lang="it-IT" sz="2000" dirty="0">
                <a:solidFill>
                  <a:srgbClr val="FF0000"/>
                </a:solidFill>
                <a:latin typeface="Calibri" panose="020F0502020204030204" pitchFamily="34" charset="0"/>
                <a:cs typeface="Calibri" panose="020F0502020204030204" pitchFamily="34" charset="0"/>
              </a:rPr>
              <a:t>istituzioni scolastiche</a:t>
            </a:r>
            <a:r>
              <a:rPr lang="it-IT" sz="2000" dirty="0">
                <a:solidFill>
                  <a:schemeClr val="tx2"/>
                </a:solidFill>
                <a:latin typeface="Calibri" panose="020F0502020204030204" pitchFamily="34" charset="0"/>
                <a:cs typeface="Calibri" panose="020F0502020204030204" pitchFamily="34" charset="0"/>
              </a:rPr>
              <a:t>, i </a:t>
            </a:r>
            <a:r>
              <a:rPr lang="it-IT" sz="2000" dirty="0">
                <a:solidFill>
                  <a:srgbClr val="FF0000"/>
                </a:solidFill>
                <a:latin typeface="Calibri" panose="020F0502020204030204" pitchFamily="34" charset="0"/>
                <a:cs typeface="Calibri" panose="020F0502020204030204" pitchFamily="34" charset="0"/>
              </a:rPr>
              <a:t>consultori familiari</a:t>
            </a:r>
            <a:r>
              <a:rPr lang="it-IT" sz="2000" dirty="0">
                <a:solidFill>
                  <a:schemeClr val="tx2"/>
                </a:solidFill>
                <a:latin typeface="Calibri" panose="020F0502020204030204" pitchFamily="34" charset="0"/>
                <a:cs typeface="Calibri" panose="020F0502020204030204" pitchFamily="34" charset="0"/>
              </a:rPr>
              <a:t>, gli </a:t>
            </a:r>
            <a:r>
              <a:rPr lang="it-IT" sz="2000" dirty="0">
                <a:solidFill>
                  <a:srgbClr val="FF0000"/>
                </a:solidFill>
                <a:latin typeface="Calibri" panose="020F0502020204030204" pitchFamily="34" charset="0"/>
                <a:cs typeface="Calibri" panose="020F0502020204030204" pitchFamily="34" charset="0"/>
              </a:rPr>
              <a:t>altri servizi del territorio rivolti alla popolazione infantile </a:t>
            </a:r>
            <a:r>
              <a:rPr lang="it-IT" sz="2000" dirty="0">
                <a:solidFill>
                  <a:schemeClr val="tx2"/>
                </a:solidFill>
                <a:latin typeface="Calibri" panose="020F0502020204030204" pitchFamily="34" charset="0"/>
                <a:cs typeface="Calibri" panose="020F0502020204030204" pitchFamily="34" charset="0"/>
              </a:rPr>
              <a:t>e giovanile, gli eventuali servizi di riabilitazione accreditati per l’età evolutiva, i </a:t>
            </a:r>
            <a:r>
              <a:rPr lang="it-IT" sz="2000" dirty="0">
                <a:solidFill>
                  <a:srgbClr val="FF0000"/>
                </a:solidFill>
                <a:latin typeface="Calibri" panose="020F0502020204030204" pitchFamily="34" charset="0"/>
                <a:cs typeface="Calibri" panose="020F0502020204030204" pitchFamily="34" charset="0"/>
              </a:rPr>
              <a:t>servizi per le dipendenze</a:t>
            </a:r>
            <a:r>
              <a:rPr lang="it-IT" sz="2000" dirty="0">
                <a:solidFill>
                  <a:schemeClr val="tx2"/>
                </a:solidFill>
                <a:latin typeface="Calibri" panose="020F0502020204030204" pitchFamily="34" charset="0"/>
                <a:cs typeface="Calibri" panose="020F0502020204030204" pitchFamily="34" charset="0"/>
              </a:rPr>
              <a:t>, i </a:t>
            </a:r>
            <a:r>
              <a:rPr lang="it-IT" sz="2000" dirty="0">
                <a:solidFill>
                  <a:srgbClr val="FF0000"/>
                </a:solidFill>
                <a:latin typeface="Calibri" panose="020F0502020204030204" pitchFamily="34" charset="0"/>
                <a:cs typeface="Calibri" panose="020F0502020204030204" pitchFamily="34" charset="0"/>
              </a:rPr>
              <a:t>servizi di salute mentale per l’adulto</a:t>
            </a:r>
            <a:r>
              <a:rPr lang="it-IT" sz="2000" dirty="0">
                <a:solidFill>
                  <a:schemeClr val="tx2"/>
                </a:solidFill>
                <a:latin typeface="Calibri" panose="020F0502020204030204" pitchFamily="34" charset="0"/>
                <a:cs typeface="Calibri" panose="020F0502020204030204" pitchFamily="34" charset="0"/>
              </a:rPr>
              <a:t>, nonché con il livello ospedaliero. </a:t>
            </a:r>
          </a:p>
        </p:txBody>
      </p:sp>
      <p:sp>
        <p:nvSpPr>
          <p:cNvPr id="2" name="CasellaDiTesto 1">
            <a:extLst>
              <a:ext uri="{FF2B5EF4-FFF2-40B4-BE49-F238E27FC236}">
                <a16:creationId xmlns:a16="http://schemas.microsoft.com/office/drawing/2014/main" id="{249316BF-670B-AD3B-9308-38BF489103B5}"/>
              </a:ext>
            </a:extLst>
          </p:cNvPr>
          <p:cNvSpPr txBox="1"/>
          <p:nvPr/>
        </p:nvSpPr>
        <p:spPr>
          <a:xfrm>
            <a:off x="809986" y="4632681"/>
            <a:ext cx="10378913" cy="707886"/>
          </a:xfrm>
          <a:prstGeom prst="rect">
            <a:avLst/>
          </a:prstGeom>
          <a:noFill/>
        </p:spPr>
        <p:txBody>
          <a:bodyPr wrap="square" rtlCol="0">
            <a:spAutoFit/>
          </a:bodyPr>
          <a:lstStyle/>
          <a:p>
            <a:pPr algn="ctr"/>
            <a:r>
              <a:rPr lang="it-IT" sz="2000" dirty="0">
                <a:solidFill>
                  <a:srgbClr val="FF0000"/>
                </a:solidFill>
                <a:latin typeface="Calibri" panose="020F0502020204030204" pitchFamily="34" charset="0"/>
                <a:cs typeface="Calibri" panose="020F0502020204030204" pitchFamily="34" charset="0"/>
              </a:rPr>
              <a:t>Solo quattro Regioni hanno un sistema informativo dedicato </a:t>
            </a:r>
          </a:p>
          <a:p>
            <a:pPr algn="ctr"/>
            <a:r>
              <a:rPr lang="it-IT" sz="2000" dirty="0">
                <a:solidFill>
                  <a:schemeClr val="tx2"/>
                </a:solidFill>
                <a:latin typeface="Calibri" panose="020F0502020204030204" pitchFamily="34" charset="0"/>
                <a:cs typeface="Calibri" panose="020F0502020204030204" pitchFamily="34" charset="0"/>
              </a:rPr>
              <a:t>(Emilia Romagna, Lombardia, Piemonte, Toscana)</a:t>
            </a:r>
          </a:p>
        </p:txBody>
      </p:sp>
      <p:pic>
        <p:nvPicPr>
          <p:cNvPr id="3" name="Immagine 2">
            <a:extLst>
              <a:ext uri="{FF2B5EF4-FFF2-40B4-BE49-F238E27FC236}">
                <a16:creationId xmlns:a16="http://schemas.microsoft.com/office/drawing/2014/main" id="{A025BA02-C1D3-EBB7-523C-FBB40C27D451}"/>
              </a:ext>
            </a:extLst>
          </p:cNvPr>
          <p:cNvPicPr>
            <a:picLocks noChangeAspect="1"/>
          </p:cNvPicPr>
          <p:nvPr/>
        </p:nvPicPr>
        <p:blipFill rotWithShape="1">
          <a:blip r:embed="rId2"/>
          <a:srcRect t="28685"/>
          <a:stretch/>
        </p:blipFill>
        <p:spPr>
          <a:xfrm>
            <a:off x="8362765" y="148039"/>
            <a:ext cx="3709028" cy="354556"/>
          </a:xfrm>
          <a:prstGeom prst="rect">
            <a:avLst/>
          </a:prstGeom>
        </p:spPr>
      </p:pic>
      <p:pic>
        <p:nvPicPr>
          <p:cNvPr id="4" name="Picture 2" descr="Anci - Home | Facebook">
            <a:extLst>
              <a:ext uri="{FF2B5EF4-FFF2-40B4-BE49-F238E27FC236}">
                <a16:creationId xmlns:a16="http://schemas.microsoft.com/office/drawing/2014/main" id="{6A5E5F8F-084E-1B98-20E4-55E3B672C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D1C787B6-F754-43CC-8D3E-56CA238B1B1E}"/>
              </a:ext>
            </a:extLst>
          </p:cNvPr>
          <p:cNvPicPr>
            <a:picLocks noChangeAspect="1"/>
          </p:cNvPicPr>
          <p:nvPr/>
        </p:nvPicPr>
        <p:blipFill rotWithShape="1">
          <a:blip r:embed="rId4"/>
          <a:srcRect l="15291" r="16661"/>
          <a:stretch/>
        </p:blipFill>
        <p:spPr>
          <a:xfrm>
            <a:off x="151225" y="6377"/>
            <a:ext cx="568538" cy="835485"/>
          </a:xfrm>
          <a:prstGeom prst="rect">
            <a:avLst/>
          </a:prstGeom>
        </p:spPr>
      </p:pic>
    </p:spTree>
    <p:extLst>
      <p:ext uri="{BB962C8B-B14F-4D97-AF65-F5344CB8AC3E}">
        <p14:creationId xmlns:p14="http://schemas.microsoft.com/office/powerpoint/2010/main" val="1420473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41C5354-EA63-BCF9-2572-56B05D16699A}"/>
              </a:ext>
            </a:extLst>
          </p:cNvPr>
          <p:cNvSpPr txBox="1"/>
          <p:nvPr/>
        </p:nvSpPr>
        <p:spPr>
          <a:xfrm>
            <a:off x="601831" y="925772"/>
            <a:ext cx="9634122" cy="5909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Cosa serve per raggiungere l’integrazione ?</a:t>
            </a:r>
          </a:p>
        </p:txBody>
      </p:sp>
      <p:pic>
        <p:nvPicPr>
          <p:cNvPr id="11" name="Immagine 10">
            <a:extLst>
              <a:ext uri="{FF2B5EF4-FFF2-40B4-BE49-F238E27FC236}">
                <a16:creationId xmlns:a16="http://schemas.microsoft.com/office/drawing/2014/main" id="{555EE51D-4940-A1E5-C07F-938F5E2ACA17}"/>
              </a:ext>
            </a:extLst>
          </p:cNvPr>
          <p:cNvPicPr>
            <a:picLocks noChangeAspect="1"/>
          </p:cNvPicPr>
          <p:nvPr/>
        </p:nvPicPr>
        <p:blipFill rotWithShape="1">
          <a:blip r:embed="rId2"/>
          <a:srcRect t="28685"/>
          <a:stretch/>
        </p:blipFill>
        <p:spPr>
          <a:xfrm>
            <a:off x="8355223" y="141509"/>
            <a:ext cx="3709028" cy="354556"/>
          </a:xfrm>
          <a:prstGeom prst="rect">
            <a:avLst/>
          </a:prstGeom>
        </p:spPr>
      </p:pic>
      <p:sp>
        <p:nvSpPr>
          <p:cNvPr id="12" name="Segnaposto numero diapositiva 11">
            <a:extLst>
              <a:ext uri="{FF2B5EF4-FFF2-40B4-BE49-F238E27FC236}">
                <a16:creationId xmlns:a16="http://schemas.microsoft.com/office/drawing/2014/main" id="{C07F8A5E-62EF-10B8-4234-53EDCF38257D}"/>
              </a:ext>
            </a:extLst>
          </p:cNvPr>
          <p:cNvSpPr>
            <a:spLocks noGrp="1"/>
          </p:cNvSpPr>
          <p:nvPr>
            <p:ph type="sldNum" sz="quarter" idx="12"/>
          </p:nvPr>
        </p:nvSpPr>
        <p:spPr/>
        <p:txBody>
          <a:bodyPr/>
          <a:lstStyle/>
          <a:p>
            <a:fld id="{1C433F01-1ACE-444F-814D-8B439A6E05F3}" type="slidenum">
              <a:rPr lang="it-IT" smtClean="0"/>
              <a:t>35</a:t>
            </a:fld>
            <a:endParaRPr lang="it-IT"/>
          </a:p>
        </p:txBody>
      </p:sp>
      <p:pic>
        <p:nvPicPr>
          <p:cNvPr id="7" name="Picture 2" descr="Anci - Home | Facebook">
            <a:extLst>
              <a:ext uri="{FF2B5EF4-FFF2-40B4-BE49-F238E27FC236}">
                <a16:creationId xmlns:a16="http://schemas.microsoft.com/office/drawing/2014/main" id="{FC7155C5-6626-7057-1E3E-F9B12076D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4229D4F5-6F3C-4012-EF03-144A3F2E5D71}"/>
              </a:ext>
            </a:extLst>
          </p:cNvPr>
          <p:cNvPicPr>
            <a:picLocks noChangeAspect="1"/>
          </p:cNvPicPr>
          <p:nvPr/>
        </p:nvPicPr>
        <p:blipFill>
          <a:blip r:embed="rId4"/>
          <a:stretch>
            <a:fillRect/>
          </a:stretch>
        </p:blipFill>
        <p:spPr>
          <a:xfrm>
            <a:off x="1801600" y="1946410"/>
            <a:ext cx="7234584" cy="3389674"/>
          </a:xfrm>
          <a:prstGeom prst="rect">
            <a:avLst/>
          </a:prstGeom>
        </p:spPr>
      </p:pic>
      <p:pic>
        <p:nvPicPr>
          <p:cNvPr id="9" name="Immagine 8">
            <a:extLst>
              <a:ext uri="{FF2B5EF4-FFF2-40B4-BE49-F238E27FC236}">
                <a16:creationId xmlns:a16="http://schemas.microsoft.com/office/drawing/2014/main" id="{F382FDEF-9766-48DC-9D97-2B9D94B5691D}"/>
              </a:ext>
            </a:extLst>
          </p:cNvPr>
          <p:cNvPicPr>
            <a:picLocks noChangeAspect="1"/>
          </p:cNvPicPr>
          <p:nvPr/>
        </p:nvPicPr>
        <p:blipFill rotWithShape="1">
          <a:blip r:embed="rId5"/>
          <a:srcRect l="15291" r="16661"/>
          <a:stretch/>
        </p:blipFill>
        <p:spPr>
          <a:xfrm>
            <a:off x="151225" y="-9389"/>
            <a:ext cx="568538" cy="835485"/>
          </a:xfrm>
          <a:prstGeom prst="rect">
            <a:avLst/>
          </a:prstGeom>
        </p:spPr>
      </p:pic>
    </p:spTree>
    <p:extLst>
      <p:ext uri="{BB962C8B-B14F-4D97-AF65-F5344CB8AC3E}">
        <p14:creationId xmlns:p14="http://schemas.microsoft.com/office/powerpoint/2010/main" val="2718423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4E979941-D1AC-D9C1-B371-A7386FABE7DE}"/>
              </a:ext>
            </a:extLst>
          </p:cNvPr>
          <p:cNvSpPr txBox="1"/>
          <p:nvPr/>
        </p:nvSpPr>
        <p:spPr>
          <a:xfrm>
            <a:off x="813688" y="1181828"/>
            <a:ext cx="10831398" cy="1655518"/>
          </a:xfrm>
          <a:prstGeom prst="rect">
            <a:avLst/>
          </a:prstGeom>
          <a:solidFill>
            <a:schemeClr val="bg1"/>
          </a:solidFill>
        </p:spPr>
        <p:txBody>
          <a:bodyPr wrap="square">
            <a:spAutoFit/>
          </a:bodyPr>
          <a:lstStyle/>
          <a:p>
            <a:pPr algn="ctr">
              <a:lnSpc>
                <a:spcPct val="107000"/>
              </a:lnSpc>
              <a:spcAft>
                <a:spcPts val="800"/>
              </a:spcAft>
            </a:pPr>
            <a:r>
              <a:rPr lang="it-IT" sz="2400" dirty="0">
                <a:solidFill>
                  <a:srgbClr val="2E5369"/>
                </a:solidFill>
                <a:latin typeface="Calbri"/>
                <a:cs typeface="Times New Roman" panose="02020603050405020304" pitchFamily="18" charset="0"/>
              </a:rPr>
              <a:t>L’integrazione è “</a:t>
            </a:r>
            <a:r>
              <a:rPr lang="it-IT" sz="2400" i="1" dirty="0">
                <a:solidFill>
                  <a:srgbClr val="2E5369"/>
                </a:solidFill>
                <a:latin typeface="Calbri"/>
                <a:cs typeface="Times New Roman" panose="02020603050405020304" pitchFamily="18" charset="0"/>
              </a:rPr>
              <a:t>l’insieme coerente di metodi e di modelli riguardanti il finanziamento, l’amministrazione, l’organizzazione, l’erogazione di servizi ed i livelli clinici, progettati per creare connessioni, allineamento e collaborazione all’interno e tra i settori delle cure (cure) e dell’assistenza (care)</a:t>
            </a:r>
            <a:r>
              <a:rPr lang="it-IT" sz="2400" dirty="0">
                <a:solidFill>
                  <a:srgbClr val="2E5369"/>
                </a:solidFill>
                <a:latin typeface="Calbri"/>
                <a:cs typeface="Times New Roman" panose="02020603050405020304" pitchFamily="18" charset="0"/>
              </a:rPr>
              <a:t>”*</a:t>
            </a:r>
          </a:p>
        </p:txBody>
      </p:sp>
      <p:graphicFrame>
        <p:nvGraphicFramePr>
          <p:cNvPr id="7" name="Tabella 6">
            <a:extLst>
              <a:ext uri="{FF2B5EF4-FFF2-40B4-BE49-F238E27FC236}">
                <a16:creationId xmlns:a16="http://schemas.microsoft.com/office/drawing/2014/main" id="{2B7F4625-325F-1DDF-C00F-14A754A12B7D}"/>
              </a:ext>
            </a:extLst>
          </p:cNvPr>
          <p:cNvGraphicFramePr>
            <a:graphicFrameLocks noGrp="1"/>
          </p:cNvGraphicFramePr>
          <p:nvPr/>
        </p:nvGraphicFramePr>
        <p:xfrm>
          <a:off x="3113646" y="3385829"/>
          <a:ext cx="6421120" cy="2377440"/>
        </p:xfrm>
        <a:graphic>
          <a:graphicData uri="http://schemas.openxmlformats.org/drawingml/2006/table">
            <a:tbl>
              <a:tblPr firstRow="1" firstCol="1" bandRow="1"/>
              <a:tblGrid>
                <a:gridCol w="3210560">
                  <a:extLst>
                    <a:ext uri="{9D8B030D-6E8A-4147-A177-3AD203B41FA5}">
                      <a16:colId xmlns:a16="http://schemas.microsoft.com/office/drawing/2014/main" val="1642184863"/>
                    </a:ext>
                  </a:extLst>
                </a:gridCol>
                <a:gridCol w="3210560">
                  <a:extLst>
                    <a:ext uri="{9D8B030D-6E8A-4147-A177-3AD203B41FA5}">
                      <a16:colId xmlns:a16="http://schemas.microsoft.com/office/drawing/2014/main" val="3329540720"/>
                    </a:ext>
                  </a:extLst>
                </a:gridCol>
              </a:tblGrid>
              <a:tr h="0">
                <a:tc>
                  <a:txBody>
                    <a:bodyPr/>
                    <a:lstStyle/>
                    <a:p>
                      <a:pPr algn="ctr"/>
                      <a:r>
                        <a:rPr lang="it-IT" sz="1600" b="1" dirty="0">
                          <a:effectLst/>
                          <a:latin typeface="Calibri" panose="020F0502020204030204" pitchFamily="34" charset="0"/>
                          <a:ea typeface="Times New Roman" panose="02020603050405020304" pitchFamily="18" charset="0"/>
                          <a:cs typeface="Times New Roman" panose="02020603050405020304" pitchFamily="18" charset="0"/>
                        </a:rPr>
                        <a:t>Istituzionale</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just"/>
                      <a:r>
                        <a:rPr lang="it-IT" sz="1200" dirty="0">
                          <a:effectLst/>
                          <a:latin typeface="Calibri" panose="020F0502020204030204" pitchFamily="34" charset="0"/>
                          <a:ea typeface="Times New Roman" panose="02020603050405020304" pitchFamily="18" charset="0"/>
                          <a:cs typeface="Times New Roman" panose="02020603050405020304" pitchFamily="18" charset="0"/>
                        </a:rPr>
                        <a:t>Si realizza attraverso la collaborazione tra istituzioni sociali e sanitarie per la definizione di scelte programmatorie volte a realizzare comuni obiettivi di salute</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845851653"/>
                  </a:ext>
                </a:extLst>
              </a:tr>
              <a:tr h="0">
                <a:tc>
                  <a:txBody>
                    <a:bodyPr/>
                    <a:lstStyle/>
                    <a:p>
                      <a:pPr algn="ctr"/>
                      <a:r>
                        <a:rPr lang="it-IT" sz="1600" b="1" dirty="0">
                          <a:effectLst/>
                          <a:latin typeface="Calibri" panose="020F0502020204030204" pitchFamily="34" charset="0"/>
                          <a:ea typeface="Times New Roman" panose="02020603050405020304" pitchFamily="18" charset="0"/>
                          <a:cs typeface="Times New Roman" panose="02020603050405020304" pitchFamily="18" charset="0"/>
                        </a:rPr>
                        <a:t>Gestionale</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it-IT" sz="1200" dirty="0">
                          <a:effectLst/>
                          <a:latin typeface="Calibri" panose="020F0502020204030204" pitchFamily="34" charset="0"/>
                          <a:ea typeface="Times New Roman" panose="02020603050405020304" pitchFamily="18" charset="0"/>
                          <a:cs typeface="Times New Roman" panose="02020603050405020304" pitchFamily="18" charset="0"/>
                        </a:rPr>
                        <a:t>E’ relativa alle modalità di gestione che possono promuovere e facilitare percorsi di continuità assistenziale, rispondendo in modo esaustivo e in senso multidimensionale al bisogno complesso di salute</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9814383"/>
                  </a:ext>
                </a:extLst>
              </a:tr>
              <a:tr h="0">
                <a:tc>
                  <a:txBody>
                    <a:bodyPr/>
                    <a:lstStyle/>
                    <a:p>
                      <a:pPr algn="ctr"/>
                      <a:r>
                        <a:rPr lang="it-IT" sz="1600" b="1" dirty="0">
                          <a:effectLst/>
                          <a:latin typeface="Calibri" panose="020F0502020204030204" pitchFamily="34" charset="0"/>
                          <a:ea typeface="Times New Roman" panose="02020603050405020304" pitchFamily="18" charset="0"/>
                          <a:cs typeface="Times New Roman" panose="02020603050405020304" pitchFamily="18" charset="0"/>
                        </a:rPr>
                        <a:t>Professionale</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r>
                        <a:rPr lang="it-IT" sz="1200" dirty="0">
                          <a:effectLst/>
                          <a:latin typeface="Calibri" panose="020F0502020204030204" pitchFamily="34" charset="0"/>
                          <a:ea typeface="Times New Roman" panose="02020603050405020304" pitchFamily="18" charset="0"/>
                          <a:cs typeface="Times New Roman" panose="02020603050405020304" pitchFamily="18" charset="0"/>
                        </a:rPr>
                        <a:t>Si realizza nella collaborazione tra diverse culture professionali nella gestione del sistema dell’offerta, attraverso l’unitarietà di protocolli degli interventi.</a:t>
                      </a:r>
                      <a:endParaRPr lang="it-IT"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425202579"/>
                  </a:ext>
                </a:extLst>
              </a:tr>
            </a:tbl>
          </a:graphicData>
        </a:graphic>
      </p:graphicFrame>
      <p:sp>
        <p:nvSpPr>
          <p:cNvPr id="9" name="CasellaDiTesto 8">
            <a:extLst>
              <a:ext uri="{FF2B5EF4-FFF2-40B4-BE49-F238E27FC236}">
                <a16:creationId xmlns:a16="http://schemas.microsoft.com/office/drawing/2014/main" id="{76DF1F02-D12B-7C1B-DE62-7BA07F230739}"/>
              </a:ext>
            </a:extLst>
          </p:cNvPr>
          <p:cNvSpPr txBox="1"/>
          <p:nvPr/>
        </p:nvSpPr>
        <p:spPr>
          <a:xfrm>
            <a:off x="6096000" y="6442502"/>
            <a:ext cx="6096000" cy="415498"/>
          </a:xfrm>
          <a:prstGeom prst="rect">
            <a:avLst/>
          </a:prstGeom>
          <a:noFill/>
        </p:spPr>
        <p:txBody>
          <a:bodyPr wrap="square">
            <a:spAutoFit/>
          </a:bodyPr>
          <a:lstStyle/>
          <a:p>
            <a:r>
              <a:rPr lang="it-IT" sz="1050" dirty="0">
                <a:solidFill>
                  <a:schemeClr val="tx2"/>
                </a:solidFill>
                <a:latin typeface="Calibri" panose="020F0502020204030204" pitchFamily="34" charset="0"/>
                <a:cs typeface="Calibri" panose="020F0502020204030204" pitchFamily="34" charset="0"/>
              </a:rPr>
              <a:t>*</a:t>
            </a:r>
            <a:r>
              <a:rPr lang="en-US" sz="1050" dirty="0" err="1">
                <a:solidFill>
                  <a:schemeClr val="tx2"/>
                </a:solidFill>
                <a:latin typeface="Calibri" panose="020F0502020204030204" pitchFamily="34" charset="0"/>
                <a:cs typeface="Calibri" panose="020F0502020204030204" pitchFamily="34" charset="0"/>
              </a:rPr>
              <a:t>Kodner</a:t>
            </a:r>
            <a:r>
              <a:rPr lang="en-US" sz="1050" dirty="0">
                <a:solidFill>
                  <a:schemeClr val="tx2"/>
                </a:solidFill>
                <a:latin typeface="Calibri" panose="020F0502020204030204" pitchFamily="34" charset="0"/>
                <a:cs typeface="Calibri" panose="020F0502020204030204" pitchFamily="34" charset="0"/>
              </a:rPr>
              <a:t> D., </a:t>
            </a:r>
            <a:r>
              <a:rPr lang="en-US" sz="1050" dirty="0" err="1">
                <a:solidFill>
                  <a:schemeClr val="tx2"/>
                </a:solidFill>
                <a:latin typeface="Calibri" panose="020F0502020204030204" pitchFamily="34" charset="0"/>
                <a:cs typeface="Calibri" panose="020F0502020204030204" pitchFamily="34" charset="0"/>
              </a:rPr>
              <a:t>Spreeuwenberg</a:t>
            </a:r>
            <a:r>
              <a:rPr lang="en-US" sz="1050" dirty="0">
                <a:solidFill>
                  <a:schemeClr val="tx2"/>
                </a:solidFill>
                <a:latin typeface="Calibri" panose="020F0502020204030204" pitchFamily="34" charset="0"/>
                <a:cs typeface="Calibri" panose="020F0502020204030204" pitchFamily="34" charset="0"/>
              </a:rPr>
              <a:t> C.: Integrated Care: Meaning, Logic, Applications and Implications – A Discussion Paper. International Journal of Integrated Care, Vol. 2(3), 2002. </a:t>
            </a:r>
            <a:endParaRPr lang="it-IT" sz="1050" dirty="0">
              <a:solidFill>
                <a:schemeClr val="tx2"/>
              </a:solidFill>
              <a:latin typeface="Calibri" panose="020F0502020204030204" pitchFamily="34" charset="0"/>
              <a:cs typeface="Calibri" panose="020F0502020204030204" pitchFamily="34" charset="0"/>
            </a:endParaRPr>
          </a:p>
        </p:txBody>
      </p:sp>
      <p:pic>
        <p:nvPicPr>
          <p:cNvPr id="2" name="Immagine 1">
            <a:extLst>
              <a:ext uri="{FF2B5EF4-FFF2-40B4-BE49-F238E27FC236}">
                <a16:creationId xmlns:a16="http://schemas.microsoft.com/office/drawing/2014/main" id="{AE99F047-26B4-8421-8685-0543ED40085C}"/>
              </a:ext>
            </a:extLst>
          </p:cNvPr>
          <p:cNvPicPr>
            <a:picLocks noChangeAspect="1"/>
          </p:cNvPicPr>
          <p:nvPr/>
        </p:nvPicPr>
        <p:blipFill rotWithShape="1">
          <a:blip r:embed="rId2"/>
          <a:srcRect t="28685"/>
          <a:stretch/>
        </p:blipFill>
        <p:spPr>
          <a:xfrm>
            <a:off x="8362765" y="148039"/>
            <a:ext cx="3709028" cy="354556"/>
          </a:xfrm>
          <a:prstGeom prst="rect">
            <a:avLst/>
          </a:prstGeom>
        </p:spPr>
      </p:pic>
      <p:pic>
        <p:nvPicPr>
          <p:cNvPr id="3" name="Picture 2" descr="Anci - Home | Facebook">
            <a:extLst>
              <a:ext uri="{FF2B5EF4-FFF2-40B4-BE49-F238E27FC236}">
                <a16:creationId xmlns:a16="http://schemas.microsoft.com/office/drawing/2014/main" id="{2560C3F0-870B-6C9A-6A4B-44E49DDE8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182A357A-E042-41B2-A1E9-38DE6B13BF28}"/>
              </a:ext>
            </a:extLst>
          </p:cNvPr>
          <p:cNvPicPr>
            <a:picLocks noChangeAspect="1"/>
          </p:cNvPicPr>
          <p:nvPr/>
        </p:nvPicPr>
        <p:blipFill rotWithShape="1">
          <a:blip r:embed="rId4"/>
          <a:srcRect l="15291" r="16661"/>
          <a:stretch/>
        </p:blipFill>
        <p:spPr>
          <a:xfrm>
            <a:off x="151225" y="6377"/>
            <a:ext cx="568538" cy="835485"/>
          </a:xfrm>
          <a:prstGeom prst="rect">
            <a:avLst/>
          </a:prstGeom>
        </p:spPr>
      </p:pic>
    </p:spTree>
    <p:extLst>
      <p:ext uri="{BB962C8B-B14F-4D97-AF65-F5344CB8AC3E}">
        <p14:creationId xmlns:p14="http://schemas.microsoft.com/office/powerpoint/2010/main" val="2938740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a:extLst>
              <a:ext uri="{FF2B5EF4-FFF2-40B4-BE49-F238E27FC236}">
                <a16:creationId xmlns:a16="http://schemas.microsoft.com/office/drawing/2014/main" id="{03B2F144-D193-4B4B-9D0C-1892504F6EF8}"/>
              </a:ext>
            </a:extLst>
          </p:cNvPr>
          <p:cNvSpPr txBox="1">
            <a:spLocks/>
          </p:cNvSpPr>
          <p:nvPr/>
        </p:nvSpPr>
        <p:spPr>
          <a:xfrm>
            <a:off x="1673836" y="374097"/>
            <a:ext cx="9541704" cy="8960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it-IT"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I Livelli Essenziali delle Prestazioni Sociali (LEPS)</a:t>
            </a:r>
          </a:p>
        </p:txBody>
      </p:sp>
      <p:sp>
        <p:nvSpPr>
          <p:cNvPr id="6" name="CasellaDiTesto 5">
            <a:extLst>
              <a:ext uri="{FF2B5EF4-FFF2-40B4-BE49-F238E27FC236}">
                <a16:creationId xmlns:a16="http://schemas.microsoft.com/office/drawing/2014/main" id="{4E979941-D1AC-D9C1-B371-A7386FABE7DE}"/>
              </a:ext>
            </a:extLst>
          </p:cNvPr>
          <p:cNvSpPr txBox="1"/>
          <p:nvPr/>
        </p:nvSpPr>
        <p:spPr>
          <a:xfrm>
            <a:off x="641024" y="1641270"/>
            <a:ext cx="11425286" cy="968278"/>
          </a:xfrm>
          <a:prstGeom prst="rect">
            <a:avLst/>
          </a:prstGeom>
          <a:solidFill>
            <a:schemeClr val="bg1"/>
          </a:solidFill>
        </p:spPr>
        <p:txBody>
          <a:bodyPr wrap="square">
            <a:spAutoFit/>
          </a:bodyPr>
          <a:lstStyle/>
          <a:p>
            <a:pPr algn="ctr">
              <a:lnSpc>
                <a:spcPct val="107000"/>
              </a:lnSpc>
              <a:spcAft>
                <a:spcPts val="800"/>
              </a:spcAft>
            </a:pPr>
            <a:r>
              <a:rPr lang="it-IT" dirty="0">
                <a:solidFill>
                  <a:srgbClr val="2E5369"/>
                </a:solidFill>
                <a:latin typeface="Calbri"/>
                <a:cs typeface="Times New Roman" panose="02020603050405020304" pitchFamily="18" charset="0"/>
              </a:rPr>
              <a:t>«</a:t>
            </a:r>
            <a:r>
              <a:rPr lang="it-IT" i="1" dirty="0">
                <a:solidFill>
                  <a:srgbClr val="2E5369"/>
                </a:solidFill>
                <a:latin typeface="Calbri"/>
                <a:cs typeface="Times New Roman" panose="02020603050405020304" pitchFamily="18" charset="0"/>
              </a:rPr>
              <a:t>Sono costituiti dagli interventi, dai </a:t>
            </a:r>
            <a:r>
              <a:rPr lang="it-IT" i="1" dirty="0">
                <a:solidFill>
                  <a:srgbClr val="FF0000"/>
                </a:solidFill>
                <a:latin typeface="Calbri"/>
                <a:cs typeface="Times New Roman" panose="02020603050405020304" pitchFamily="18" charset="0"/>
              </a:rPr>
              <a:t>servizi</a:t>
            </a:r>
            <a:r>
              <a:rPr lang="it-IT" i="1" dirty="0">
                <a:solidFill>
                  <a:srgbClr val="2E5369"/>
                </a:solidFill>
                <a:latin typeface="Calbri"/>
                <a:cs typeface="Times New Roman" panose="02020603050405020304" pitchFamily="18" charset="0"/>
              </a:rPr>
              <a:t>, dalle </a:t>
            </a:r>
            <a:r>
              <a:rPr lang="it-IT" i="1" dirty="0">
                <a:solidFill>
                  <a:srgbClr val="FF0000"/>
                </a:solidFill>
                <a:latin typeface="Calbri"/>
                <a:cs typeface="Times New Roman" panose="02020603050405020304" pitchFamily="18" charset="0"/>
              </a:rPr>
              <a:t>attività</a:t>
            </a:r>
            <a:r>
              <a:rPr lang="it-IT" i="1" dirty="0">
                <a:solidFill>
                  <a:srgbClr val="2E5369"/>
                </a:solidFill>
                <a:latin typeface="Calbri"/>
                <a:cs typeface="Times New Roman" panose="02020603050405020304" pitchFamily="18" charset="0"/>
              </a:rPr>
              <a:t> e dalle </a:t>
            </a:r>
            <a:r>
              <a:rPr lang="it-IT" i="1" dirty="0">
                <a:solidFill>
                  <a:srgbClr val="FF0000"/>
                </a:solidFill>
                <a:latin typeface="Calbri"/>
                <a:cs typeface="Times New Roman" panose="02020603050405020304" pitchFamily="18" charset="0"/>
              </a:rPr>
              <a:t>prestazioni</a:t>
            </a:r>
            <a:r>
              <a:rPr lang="it-IT" i="1" dirty="0">
                <a:solidFill>
                  <a:srgbClr val="2E5369"/>
                </a:solidFill>
                <a:latin typeface="Calbri"/>
                <a:cs typeface="Times New Roman" panose="02020603050405020304" pitchFamily="18" charset="0"/>
              </a:rPr>
              <a:t> integrate che la Repubblica assicura, […], con carattere di universalità su tutto il territorio nazionale </a:t>
            </a:r>
            <a:r>
              <a:rPr lang="it-IT" i="1" dirty="0">
                <a:solidFill>
                  <a:srgbClr val="FF0000"/>
                </a:solidFill>
                <a:latin typeface="Calbri"/>
                <a:cs typeface="Times New Roman" panose="02020603050405020304" pitchFamily="18" charset="0"/>
              </a:rPr>
              <a:t>per garantire qualità della vita, pari opportunità, non discriminazione, prevenzione, eliminazione o riduzione delle condizioni di svantaggio e di vulnerabilità*</a:t>
            </a:r>
            <a:r>
              <a:rPr lang="it-IT" dirty="0">
                <a:solidFill>
                  <a:srgbClr val="2E5369"/>
                </a:solidFill>
                <a:latin typeface="Calbri"/>
                <a:cs typeface="Times New Roman" panose="02020603050405020304" pitchFamily="18" charset="0"/>
              </a:rPr>
              <a:t>»</a:t>
            </a:r>
          </a:p>
        </p:txBody>
      </p:sp>
      <p:sp>
        <p:nvSpPr>
          <p:cNvPr id="2" name="CasellaDiTesto 1">
            <a:extLst>
              <a:ext uri="{FF2B5EF4-FFF2-40B4-BE49-F238E27FC236}">
                <a16:creationId xmlns:a16="http://schemas.microsoft.com/office/drawing/2014/main" id="{1D565F0F-F7FA-7EB8-9408-2CACF894E3C3}"/>
              </a:ext>
            </a:extLst>
          </p:cNvPr>
          <p:cNvSpPr txBox="1"/>
          <p:nvPr/>
        </p:nvSpPr>
        <p:spPr>
          <a:xfrm>
            <a:off x="4232635" y="6280919"/>
            <a:ext cx="7959365" cy="577081"/>
          </a:xfrm>
          <a:prstGeom prst="rect">
            <a:avLst/>
          </a:prstGeom>
          <a:noFill/>
        </p:spPr>
        <p:txBody>
          <a:bodyPr wrap="square">
            <a:spAutoFit/>
          </a:bodyPr>
          <a:lstStyle/>
          <a:p>
            <a:r>
              <a:rPr lang="it-IT" sz="1050" dirty="0">
                <a:solidFill>
                  <a:schemeClr val="tx2"/>
                </a:solidFill>
                <a:latin typeface="Calibri" panose="020F0502020204030204" pitchFamily="34" charset="0"/>
                <a:cs typeface="Calibri" panose="020F0502020204030204" pitchFamily="34" charset="0"/>
              </a:rPr>
              <a:t>*Legge 30 dicembre 2021, n. 234 «Bilancio di previsione dello Stato per l'anno finanziario 2022 e bilancio pluriennale per il triennio 2022-2024», art. 1, comma 159</a:t>
            </a:r>
          </a:p>
          <a:p>
            <a:r>
              <a:rPr lang="it-IT" sz="1050" dirty="0">
                <a:solidFill>
                  <a:schemeClr val="tx2"/>
                </a:solidFill>
                <a:latin typeface="Calibri" panose="020F0502020204030204" pitchFamily="34" charset="0"/>
                <a:cs typeface="Calibri" panose="020F0502020204030204" pitchFamily="34" charset="0"/>
              </a:rPr>
              <a:t>** Fonte: https://www.lavoro.gov.it/strumenti-e-servizi/Sistema-informativo-servizi-sociali/Pagine/Ambiti-Territoriali-del-SIUSS.aspx </a:t>
            </a:r>
          </a:p>
        </p:txBody>
      </p:sp>
      <p:sp>
        <p:nvSpPr>
          <p:cNvPr id="4" name="CasellaDiTesto 3">
            <a:extLst>
              <a:ext uri="{FF2B5EF4-FFF2-40B4-BE49-F238E27FC236}">
                <a16:creationId xmlns:a16="http://schemas.microsoft.com/office/drawing/2014/main" id="{77A28BCA-49D2-5AA7-B773-581EBF940034}"/>
              </a:ext>
            </a:extLst>
          </p:cNvPr>
          <p:cNvSpPr txBox="1"/>
          <p:nvPr/>
        </p:nvSpPr>
        <p:spPr>
          <a:xfrm>
            <a:off x="2158737" y="5216730"/>
            <a:ext cx="8766143" cy="923330"/>
          </a:xfrm>
          <a:prstGeom prst="rect">
            <a:avLst/>
          </a:prstGeom>
          <a:noFill/>
        </p:spPr>
        <p:txBody>
          <a:bodyPr wrap="square">
            <a:spAutoFit/>
          </a:bodyPr>
          <a:lstStyle/>
          <a:p>
            <a:pPr algn="ctr"/>
            <a:r>
              <a:rPr lang="it-IT" dirty="0">
                <a:solidFill>
                  <a:srgbClr val="2E5369"/>
                </a:solidFill>
                <a:latin typeface="Calbri"/>
                <a:cs typeface="Times New Roman" panose="02020603050405020304" pitchFamily="18" charset="0"/>
              </a:rPr>
              <a:t>I LEPS sono organizzati e realizzati al livello territoriale dagli 585** </a:t>
            </a:r>
            <a:r>
              <a:rPr lang="it-IT" dirty="0">
                <a:solidFill>
                  <a:srgbClr val="FF0000"/>
                </a:solidFill>
                <a:latin typeface="Calbri"/>
                <a:cs typeface="Times New Roman" panose="02020603050405020304" pitchFamily="18" charset="0"/>
              </a:rPr>
              <a:t>Ambiti Sociali Territoriali </a:t>
            </a:r>
            <a:r>
              <a:rPr lang="it-IT" dirty="0">
                <a:solidFill>
                  <a:srgbClr val="2E5369"/>
                </a:solidFill>
                <a:latin typeface="Calbri"/>
                <a:cs typeface="Times New Roman" panose="02020603050405020304" pitchFamily="18" charset="0"/>
              </a:rPr>
              <a:t>che costituiscono la </a:t>
            </a:r>
            <a:r>
              <a:rPr lang="it-IT" dirty="0">
                <a:solidFill>
                  <a:srgbClr val="FF0000"/>
                </a:solidFill>
                <a:latin typeface="Calbri"/>
                <a:cs typeface="Times New Roman" panose="02020603050405020304" pitchFamily="18" charset="0"/>
              </a:rPr>
              <a:t>sede necessaria nella quale programmare, coordinare, realizzare e gestire gli interventi, i servizi e le attività </a:t>
            </a:r>
            <a:r>
              <a:rPr lang="it-IT" dirty="0">
                <a:solidFill>
                  <a:srgbClr val="2E5369"/>
                </a:solidFill>
                <a:latin typeface="Calbri"/>
                <a:cs typeface="Times New Roman" panose="02020603050405020304" pitchFamily="18" charset="0"/>
              </a:rPr>
              <a:t>utili al raggiungimento dei LEPS medesimi.</a:t>
            </a:r>
          </a:p>
        </p:txBody>
      </p:sp>
      <p:pic>
        <p:nvPicPr>
          <p:cNvPr id="7" name="Immagine 6">
            <a:extLst>
              <a:ext uri="{FF2B5EF4-FFF2-40B4-BE49-F238E27FC236}">
                <a16:creationId xmlns:a16="http://schemas.microsoft.com/office/drawing/2014/main" id="{DCF564E3-E64C-5927-4828-0BA9DFDAFF88}"/>
              </a:ext>
            </a:extLst>
          </p:cNvPr>
          <p:cNvPicPr>
            <a:picLocks noChangeAspect="1"/>
          </p:cNvPicPr>
          <p:nvPr/>
        </p:nvPicPr>
        <p:blipFill rotWithShape="1">
          <a:blip r:embed="rId2"/>
          <a:srcRect b="66389"/>
          <a:stretch/>
        </p:blipFill>
        <p:spPr>
          <a:xfrm>
            <a:off x="2998730" y="3228631"/>
            <a:ext cx="6194539" cy="1440545"/>
          </a:xfrm>
          <a:prstGeom prst="rect">
            <a:avLst/>
          </a:prstGeom>
          <a:ln>
            <a:solidFill>
              <a:schemeClr val="tx1"/>
            </a:solidFill>
          </a:ln>
        </p:spPr>
      </p:pic>
      <p:pic>
        <p:nvPicPr>
          <p:cNvPr id="3" name="Immagine 2">
            <a:extLst>
              <a:ext uri="{FF2B5EF4-FFF2-40B4-BE49-F238E27FC236}">
                <a16:creationId xmlns:a16="http://schemas.microsoft.com/office/drawing/2014/main" id="{4157D6D6-7513-C07C-5AEC-6F700C683DA2}"/>
              </a:ext>
            </a:extLst>
          </p:cNvPr>
          <p:cNvPicPr>
            <a:picLocks noChangeAspect="1"/>
          </p:cNvPicPr>
          <p:nvPr/>
        </p:nvPicPr>
        <p:blipFill rotWithShape="1">
          <a:blip r:embed="rId3"/>
          <a:srcRect t="28685"/>
          <a:stretch/>
        </p:blipFill>
        <p:spPr>
          <a:xfrm>
            <a:off x="8362765" y="148039"/>
            <a:ext cx="3709028" cy="354556"/>
          </a:xfrm>
          <a:prstGeom prst="rect">
            <a:avLst/>
          </a:prstGeom>
        </p:spPr>
      </p:pic>
      <p:pic>
        <p:nvPicPr>
          <p:cNvPr id="5" name="Picture 2" descr="Anci - Home | Facebook">
            <a:extLst>
              <a:ext uri="{FF2B5EF4-FFF2-40B4-BE49-F238E27FC236}">
                <a16:creationId xmlns:a16="http://schemas.microsoft.com/office/drawing/2014/main" id="{C4E0FD84-A61F-F540-4BAA-DD432BA25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688" y="209620"/>
            <a:ext cx="602508" cy="602508"/>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1B5C5951-24E0-4CCA-8793-A7559D8953E5}"/>
              </a:ext>
            </a:extLst>
          </p:cNvPr>
          <p:cNvPicPr>
            <a:picLocks noChangeAspect="1"/>
          </p:cNvPicPr>
          <p:nvPr/>
        </p:nvPicPr>
        <p:blipFill rotWithShape="1">
          <a:blip r:embed="rId5"/>
          <a:srcRect l="15291" r="16661"/>
          <a:stretch/>
        </p:blipFill>
        <p:spPr>
          <a:xfrm>
            <a:off x="151225" y="6377"/>
            <a:ext cx="568538" cy="835485"/>
          </a:xfrm>
          <a:prstGeom prst="rect">
            <a:avLst/>
          </a:prstGeom>
        </p:spPr>
      </p:pic>
    </p:spTree>
    <p:extLst>
      <p:ext uri="{BB962C8B-B14F-4D97-AF65-F5344CB8AC3E}">
        <p14:creationId xmlns:p14="http://schemas.microsoft.com/office/powerpoint/2010/main" val="692131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a:extLst>
              <a:ext uri="{FF2B5EF4-FFF2-40B4-BE49-F238E27FC236}">
                <a16:creationId xmlns:a16="http://schemas.microsoft.com/office/drawing/2014/main" id="{03B2F144-D193-4B4B-9D0C-1892504F6EF8}"/>
              </a:ext>
            </a:extLst>
          </p:cNvPr>
          <p:cNvSpPr txBox="1">
            <a:spLocks/>
          </p:cNvSpPr>
          <p:nvPr/>
        </p:nvSpPr>
        <p:spPr>
          <a:xfrm>
            <a:off x="4592648" y="3429000"/>
            <a:ext cx="3506519" cy="461665"/>
          </a:xfrm>
          <a:prstGeom prst="rect">
            <a:avLst/>
          </a:prstGeom>
          <a:noFill/>
        </p:spPr>
        <p:txBody>
          <a:bodyPr wrap="square" rtlCol="0">
            <a:spAutoFit/>
          </a:bodyPr>
          <a:lstStyle>
            <a:defPPr>
              <a:defRPr lang="it-IT"/>
            </a:defPPr>
            <a:lvl1pPr algn="ctr">
              <a:defRPr sz="3200" b="1">
                <a:solidFill>
                  <a:srgbClr val="00498B"/>
                </a:solidFill>
                <a:latin typeface="Oswald" pitchFamily="2" charset="77"/>
                <a:ea typeface="Arial Unicode MS" panose="020B0604020202020204" pitchFamily="34" charset="-128"/>
              </a:defRPr>
            </a:lvl1pPr>
          </a:lstStyle>
          <a:p>
            <a:r>
              <a:rPr lang="it-IT" sz="2400" dirty="0"/>
              <a:t>Il DM 77/2022</a:t>
            </a:r>
          </a:p>
        </p:txBody>
      </p:sp>
      <p:pic>
        <p:nvPicPr>
          <p:cNvPr id="4" name="Immagine 3">
            <a:extLst>
              <a:ext uri="{FF2B5EF4-FFF2-40B4-BE49-F238E27FC236}">
                <a16:creationId xmlns:a16="http://schemas.microsoft.com/office/drawing/2014/main" id="{98202EB1-2116-A089-AE2A-8271487AF97D}"/>
              </a:ext>
            </a:extLst>
          </p:cNvPr>
          <p:cNvPicPr>
            <a:picLocks noChangeAspect="1"/>
          </p:cNvPicPr>
          <p:nvPr/>
        </p:nvPicPr>
        <p:blipFill rotWithShape="1">
          <a:blip r:embed="rId2"/>
          <a:srcRect b="6756"/>
          <a:stretch/>
        </p:blipFill>
        <p:spPr>
          <a:xfrm>
            <a:off x="4945732" y="4058526"/>
            <a:ext cx="2800350" cy="1872139"/>
          </a:xfrm>
          <a:prstGeom prst="rect">
            <a:avLst/>
          </a:prstGeom>
          <a:ln>
            <a:solidFill>
              <a:schemeClr val="tx1"/>
            </a:solidFill>
          </a:ln>
        </p:spPr>
      </p:pic>
      <p:pic>
        <p:nvPicPr>
          <p:cNvPr id="5" name="Immagine 4">
            <a:extLst>
              <a:ext uri="{FF2B5EF4-FFF2-40B4-BE49-F238E27FC236}">
                <a16:creationId xmlns:a16="http://schemas.microsoft.com/office/drawing/2014/main" id="{5DC1841D-6F0F-9E02-0326-CBAF3423E185}"/>
              </a:ext>
            </a:extLst>
          </p:cNvPr>
          <p:cNvPicPr>
            <a:picLocks noChangeAspect="1"/>
          </p:cNvPicPr>
          <p:nvPr/>
        </p:nvPicPr>
        <p:blipFill>
          <a:blip r:embed="rId3"/>
          <a:stretch>
            <a:fillRect/>
          </a:stretch>
        </p:blipFill>
        <p:spPr>
          <a:xfrm>
            <a:off x="9594115" y="4921543"/>
            <a:ext cx="682695" cy="397078"/>
          </a:xfrm>
          <a:prstGeom prst="rect">
            <a:avLst/>
          </a:prstGeom>
        </p:spPr>
      </p:pic>
      <p:sp>
        <p:nvSpPr>
          <p:cNvPr id="8" name="CasellaDiTesto 7">
            <a:extLst>
              <a:ext uri="{FF2B5EF4-FFF2-40B4-BE49-F238E27FC236}">
                <a16:creationId xmlns:a16="http://schemas.microsoft.com/office/drawing/2014/main" id="{433A6BFE-A516-0FAC-A351-79D9F934FDB6}"/>
              </a:ext>
            </a:extLst>
          </p:cNvPr>
          <p:cNvSpPr txBox="1"/>
          <p:nvPr/>
        </p:nvSpPr>
        <p:spPr>
          <a:xfrm>
            <a:off x="3168496" y="488088"/>
            <a:ext cx="6111380" cy="584775"/>
          </a:xfrm>
          <a:prstGeom prst="rect">
            <a:avLst/>
          </a:prstGeom>
          <a:noFill/>
        </p:spPr>
        <p:txBody>
          <a:bodyPr wrap="square">
            <a:spAutoFit/>
          </a:bodyPr>
          <a:lstStyle/>
          <a:p>
            <a:pPr algn="ctr"/>
            <a:r>
              <a:rPr lang="it-IT" sz="3200" b="1" dirty="0">
                <a:solidFill>
                  <a:srgbClr val="C00000"/>
                </a:solidFill>
                <a:latin typeface="Oswald" pitchFamily="2" charset="77"/>
                <a:ea typeface="Arial Unicode MS" panose="020B0604020202020204" pitchFamily="34" charset="-128"/>
              </a:rPr>
              <a:t>Le opportunità che abbiamo?</a:t>
            </a:r>
          </a:p>
        </p:txBody>
      </p:sp>
      <p:sp>
        <p:nvSpPr>
          <p:cNvPr id="9" name="CasellaDiTesto 8">
            <a:extLst>
              <a:ext uri="{FF2B5EF4-FFF2-40B4-BE49-F238E27FC236}">
                <a16:creationId xmlns:a16="http://schemas.microsoft.com/office/drawing/2014/main" id="{A3E2F6B4-24A7-6ED7-DBB7-A59843DA90A7}"/>
              </a:ext>
            </a:extLst>
          </p:cNvPr>
          <p:cNvSpPr txBox="1"/>
          <p:nvPr/>
        </p:nvSpPr>
        <p:spPr>
          <a:xfrm>
            <a:off x="270722" y="2639021"/>
            <a:ext cx="4321926" cy="769441"/>
          </a:xfrm>
          <a:prstGeom prst="rect">
            <a:avLst/>
          </a:prstGeom>
          <a:noFill/>
        </p:spPr>
        <p:txBody>
          <a:bodyPr wrap="square" rtlCol="0">
            <a:spAutoFit/>
          </a:bodyPr>
          <a:lstStyle/>
          <a:p>
            <a:pPr algn="ctr"/>
            <a:r>
              <a:rPr lang="it-IT" sz="2400" b="1" dirty="0">
                <a:solidFill>
                  <a:srgbClr val="00498B"/>
                </a:solidFill>
                <a:latin typeface="Oswald" pitchFamily="2" charset="77"/>
                <a:ea typeface="Arial Unicode MS" panose="020B0604020202020204" pitchFamily="34" charset="-128"/>
              </a:rPr>
              <a:t>Il PONGOV </a:t>
            </a:r>
          </a:p>
          <a:p>
            <a:pPr algn="ctr"/>
            <a:r>
              <a:rPr lang="it-IT" sz="2000" dirty="0">
                <a:latin typeface="Calibri" panose="020F0502020204030204" pitchFamily="34" charset="0"/>
                <a:cs typeface="Calibri" panose="020F0502020204030204" pitchFamily="34" charset="0"/>
              </a:rPr>
              <a:t>quale VOLANO di questo cambiamento  </a:t>
            </a:r>
          </a:p>
        </p:txBody>
      </p:sp>
      <p:sp>
        <p:nvSpPr>
          <p:cNvPr id="10" name="Titolo 1">
            <a:extLst>
              <a:ext uri="{FF2B5EF4-FFF2-40B4-BE49-F238E27FC236}">
                <a16:creationId xmlns:a16="http://schemas.microsoft.com/office/drawing/2014/main" id="{8E0E28AD-5B2F-03FA-50F8-C591B084EE0F}"/>
              </a:ext>
            </a:extLst>
          </p:cNvPr>
          <p:cNvSpPr txBox="1">
            <a:spLocks/>
          </p:cNvSpPr>
          <p:nvPr/>
        </p:nvSpPr>
        <p:spPr>
          <a:xfrm>
            <a:off x="8099167" y="2408188"/>
            <a:ext cx="3506519" cy="461665"/>
          </a:xfrm>
          <a:prstGeom prst="rect">
            <a:avLst/>
          </a:prstGeom>
          <a:noFill/>
        </p:spPr>
        <p:txBody>
          <a:bodyPr wrap="square" rtlCol="0">
            <a:spAutoFit/>
          </a:bodyPr>
          <a:lstStyle>
            <a:defPPr>
              <a:defRPr lang="it-IT"/>
            </a:defPPr>
            <a:lvl1pPr algn="ctr">
              <a:defRPr sz="3200" b="1">
                <a:solidFill>
                  <a:srgbClr val="00498B"/>
                </a:solidFill>
                <a:latin typeface="Oswald" pitchFamily="2" charset="77"/>
                <a:ea typeface="Arial Unicode MS" panose="020B0604020202020204" pitchFamily="34" charset="-128"/>
              </a:defRPr>
            </a:lvl1pPr>
          </a:lstStyle>
          <a:p>
            <a:r>
              <a:rPr lang="it-IT" sz="2400" dirty="0"/>
              <a:t>Il PNRR</a:t>
            </a:r>
          </a:p>
        </p:txBody>
      </p:sp>
      <p:pic>
        <p:nvPicPr>
          <p:cNvPr id="11" name="Picture 4" descr="Il Piano nazionale di ripresa e resilienza. Entusiasmi e timori. - Logos  Matera">
            <a:extLst>
              <a:ext uri="{FF2B5EF4-FFF2-40B4-BE49-F238E27FC236}">
                <a16:creationId xmlns:a16="http://schemas.microsoft.com/office/drawing/2014/main" id="{2FFAED36-9FB0-D571-9797-E27399B84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399" y="3023742"/>
            <a:ext cx="2428128" cy="16187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13" name="Connettore 2 12">
            <a:extLst>
              <a:ext uri="{FF2B5EF4-FFF2-40B4-BE49-F238E27FC236}">
                <a16:creationId xmlns:a16="http://schemas.microsoft.com/office/drawing/2014/main" id="{DD6A8416-AB1B-11F8-16FF-D5FD79DCAA2C}"/>
              </a:ext>
            </a:extLst>
          </p:cNvPr>
          <p:cNvCxnSpPr>
            <a:cxnSpLocks/>
          </p:cNvCxnSpPr>
          <p:nvPr/>
        </p:nvCxnSpPr>
        <p:spPr>
          <a:xfrm flipH="1">
            <a:off x="3676259" y="1658853"/>
            <a:ext cx="1092144" cy="812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644AACB6-9958-C979-2B79-00336AEA8557}"/>
              </a:ext>
            </a:extLst>
          </p:cNvPr>
          <p:cNvCxnSpPr>
            <a:cxnSpLocks/>
          </p:cNvCxnSpPr>
          <p:nvPr/>
        </p:nvCxnSpPr>
        <p:spPr>
          <a:xfrm>
            <a:off x="6096000" y="1703667"/>
            <a:ext cx="0" cy="1166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C2A43ABA-74D2-9809-5683-B88E06E3F6E9}"/>
              </a:ext>
            </a:extLst>
          </p:cNvPr>
          <p:cNvCxnSpPr>
            <a:cxnSpLocks/>
          </p:cNvCxnSpPr>
          <p:nvPr/>
        </p:nvCxnSpPr>
        <p:spPr>
          <a:xfrm>
            <a:off x="8228202" y="1632010"/>
            <a:ext cx="957743" cy="776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Immagine 20">
            <a:extLst>
              <a:ext uri="{FF2B5EF4-FFF2-40B4-BE49-F238E27FC236}">
                <a16:creationId xmlns:a16="http://schemas.microsoft.com/office/drawing/2014/main" id="{93D401D4-D5E3-EFA1-A258-7AEB101978F7}"/>
              </a:ext>
            </a:extLst>
          </p:cNvPr>
          <p:cNvPicPr>
            <a:picLocks noChangeAspect="1"/>
          </p:cNvPicPr>
          <p:nvPr/>
        </p:nvPicPr>
        <p:blipFill rotWithShape="1">
          <a:blip r:embed="rId5">
            <a:extLst>
              <a:ext uri="{28A0092B-C50C-407E-A947-70E740481C1C}">
                <a14:useLocalDpi xmlns:a14="http://schemas.microsoft.com/office/drawing/2010/main" val="0"/>
              </a:ext>
            </a:extLst>
          </a:blip>
          <a:srcRect t="27991" b="22925"/>
          <a:stretch/>
        </p:blipFill>
        <p:spPr bwMode="auto">
          <a:xfrm>
            <a:off x="1467982" y="3576323"/>
            <a:ext cx="1878892" cy="405527"/>
          </a:xfrm>
          <a:prstGeom prst="rect">
            <a:avLst/>
          </a:prstGeom>
          <a:ln>
            <a:noFill/>
          </a:ln>
          <a:extLst>
            <a:ext uri="{53640926-AAD7-44D8-BBD7-CCE9431645EC}">
              <a14:shadowObscured xmlns:a14="http://schemas.microsoft.com/office/drawing/2010/main"/>
            </a:ext>
          </a:extLst>
        </p:spPr>
      </p:pic>
      <p:sp>
        <p:nvSpPr>
          <p:cNvPr id="2" name="CasellaDiTesto 1">
            <a:extLst>
              <a:ext uri="{FF2B5EF4-FFF2-40B4-BE49-F238E27FC236}">
                <a16:creationId xmlns:a16="http://schemas.microsoft.com/office/drawing/2014/main" id="{A24FFA44-B186-1912-5EB7-7FCB1E609876}"/>
              </a:ext>
            </a:extLst>
          </p:cNvPr>
          <p:cNvSpPr txBox="1"/>
          <p:nvPr/>
        </p:nvSpPr>
        <p:spPr>
          <a:xfrm>
            <a:off x="1932545" y="1603032"/>
            <a:ext cx="8583283" cy="1200329"/>
          </a:xfrm>
          <a:prstGeom prst="rect">
            <a:avLst/>
          </a:prstGeom>
          <a:noFill/>
        </p:spPr>
        <p:txBody>
          <a:bodyPr wrap="square" rtlCol="0">
            <a:spAutoFit/>
          </a:bodyPr>
          <a:lstStyle/>
          <a:p>
            <a:pPr algn="ctr"/>
            <a:r>
              <a:rPr lang="it-IT" sz="3600" dirty="0">
                <a:solidFill>
                  <a:srgbClr val="FF0000"/>
                </a:solidFill>
              </a:rPr>
              <a:t>Osservatorio buone pratiche sociosanitarie</a:t>
            </a:r>
          </a:p>
          <a:p>
            <a:pPr algn="ctr"/>
            <a:r>
              <a:rPr lang="it-IT" sz="3600" dirty="0">
                <a:solidFill>
                  <a:schemeClr val="accent5">
                    <a:lumMod val="75000"/>
                  </a:schemeClr>
                </a:solidFill>
              </a:rPr>
              <a:t>AGENAS   ANCI   FEDERSANITA</a:t>
            </a:r>
          </a:p>
        </p:txBody>
      </p:sp>
    </p:spTree>
    <p:extLst>
      <p:ext uri="{BB962C8B-B14F-4D97-AF65-F5344CB8AC3E}">
        <p14:creationId xmlns:p14="http://schemas.microsoft.com/office/powerpoint/2010/main" val="2282822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2B18C96-7D53-BD59-72D4-DE606AFC3251}"/>
              </a:ext>
            </a:extLst>
          </p:cNvPr>
          <p:cNvSpPr txBox="1"/>
          <p:nvPr/>
        </p:nvSpPr>
        <p:spPr>
          <a:xfrm>
            <a:off x="2167949" y="2143387"/>
            <a:ext cx="7406991" cy="584775"/>
          </a:xfrm>
          <a:prstGeom prst="rect">
            <a:avLst/>
          </a:prstGeom>
          <a:noFill/>
        </p:spPr>
        <p:txBody>
          <a:bodyPr wrap="square" rtlCol="0">
            <a:spAutoFit/>
          </a:bodyPr>
          <a:lstStyle/>
          <a:p>
            <a:pPr algn="ctr"/>
            <a:r>
              <a:rPr lang="it-IT" sz="3200" b="1" dirty="0">
                <a:solidFill>
                  <a:srgbClr val="00498B"/>
                </a:solidFill>
                <a:latin typeface="Oswald" pitchFamily="2" charset="77"/>
                <a:ea typeface="Arial Unicode MS" panose="020B0604020202020204" pitchFamily="34" charset="-128"/>
              </a:rPr>
              <a:t>Le esperienze che ricerca il PONGOV</a:t>
            </a:r>
          </a:p>
        </p:txBody>
      </p:sp>
      <p:grpSp>
        <p:nvGrpSpPr>
          <p:cNvPr id="21" name="Gruppo 20">
            <a:extLst>
              <a:ext uri="{FF2B5EF4-FFF2-40B4-BE49-F238E27FC236}">
                <a16:creationId xmlns:a16="http://schemas.microsoft.com/office/drawing/2014/main" id="{4A660F1C-16A3-7364-F330-09C1C2E4AB6E}"/>
              </a:ext>
            </a:extLst>
          </p:cNvPr>
          <p:cNvGrpSpPr/>
          <p:nvPr/>
        </p:nvGrpSpPr>
        <p:grpSpPr>
          <a:xfrm>
            <a:off x="106979" y="3020550"/>
            <a:ext cx="11978039" cy="1949570"/>
            <a:chOff x="108542" y="1582946"/>
            <a:chExt cx="11978039" cy="1949570"/>
          </a:xfrm>
        </p:grpSpPr>
        <p:sp>
          <p:nvSpPr>
            <p:cNvPr id="16" name="Freccia a gallone 15">
              <a:extLst>
                <a:ext uri="{FF2B5EF4-FFF2-40B4-BE49-F238E27FC236}">
                  <a16:creationId xmlns:a16="http://schemas.microsoft.com/office/drawing/2014/main" id="{95D29347-0676-7F06-F232-271F425EF711}"/>
                </a:ext>
              </a:extLst>
            </p:cNvPr>
            <p:cNvSpPr/>
            <p:nvPr/>
          </p:nvSpPr>
          <p:spPr>
            <a:xfrm>
              <a:off x="108542" y="1582947"/>
              <a:ext cx="3195376" cy="194956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Assistenza Domiciliare Integrata </a:t>
              </a:r>
            </a:p>
          </p:txBody>
        </p:sp>
        <p:sp>
          <p:nvSpPr>
            <p:cNvPr id="17" name="Freccia a gallone 16">
              <a:extLst>
                <a:ext uri="{FF2B5EF4-FFF2-40B4-BE49-F238E27FC236}">
                  <a16:creationId xmlns:a16="http://schemas.microsoft.com/office/drawing/2014/main" id="{8FC619AE-6C84-E185-4AE1-B421B91D1A8C}"/>
                </a:ext>
              </a:extLst>
            </p:cNvPr>
            <p:cNvSpPr/>
            <p:nvPr/>
          </p:nvSpPr>
          <p:spPr>
            <a:xfrm>
              <a:off x="2312277" y="1582947"/>
              <a:ext cx="2898080" cy="1949569"/>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Presa in carico e PDTA</a:t>
              </a:r>
            </a:p>
          </p:txBody>
        </p:sp>
        <p:sp>
          <p:nvSpPr>
            <p:cNvPr id="18" name="Freccia a gallone 17">
              <a:extLst>
                <a:ext uri="{FF2B5EF4-FFF2-40B4-BE49-F238E27FC236}">
                  <a16:creationId xmlns:a16="http://schemas.microsoft.com/office/drawing/2014/main" id="{7060D4A3-3F0E-DE2F-8718-8A993867931C}"/>
                </a:ext>
              </a:extLst>
            </p:cNvPr>
            <p:cNvSpPr/>
            <p:nvPr/>
          </p:nvSpPr>
          <p:spPr>
            <a:xfrm>
              <a:off x="4158042" y="1582946"/>
              <a:ext cx="3429933" cy="194956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Telemedicina </a:t>
              </a:r>
            </a:p>
          </p:txBody>
        </p:sp>
        <p:sp>
          <p:nvSpPr>
            <p:cNvPr id="19" name="Freccia a gallone 18">
              <a:extLst>
                <a:ext uri="{FF2B5EF4-FFF2-40B4-BE49-F238E27FC236}">
                  <a16:creationId xmlns:a16="http://schemas.microsoft.com/office/drawing/2014/main" id="{0A32023D-19DD-BDF7-64D6-0C2DA6589B8A}"/>
                </a:ext>
              </a:extLst>
            </p:cNvPr>
            <p:cNvSpPr/>
            <p:nvPr/>
          </p:nvSpPr>
          <p:spPr>
            <a:xfrm>
              <a:off x="6546773" y="1582946"/>
              <a:ext cx="3072298" cy="1949569"/>
            </a:xfrm>
            <a:prstGeom prst="chevr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Fragilità specifiche </a:t>
              </a:r>
            </a:p>
          </p:txBody>
        </p:sp>
        <p:sp>
          <p:nvSpPr>
            <p:cNvPr id="20" name="Freccia a gallone 19">
              <a:extLst>
                <a:ext uri="{FF2B5EF4-FFF2-40B4-BE49-F238E27FC236}">
                  <a16:creationId xmlns:a16="http://schemas.microsoft.com/office/drawing/2014/main" id="{76800B4F-8448-DDD3-42FC-37164D60EF97}"/>
                </a:ext>
              </a:extLst>
            </p:cNvPr>
            <p:cNvSpPr/>
            <p:nvPr/>
          </p:nvSpPr>
          <p:spPr>
            <a:xfrm>
              <a:off x="8560332" y="1582946"/>
              <a:ext cx="3526249" cy="1949569"/>
            </a:xfrm>
            <a:prstGeom prst="chevron">
              <a:avLst/>
            </a:prstGeom>
            <a:solidFill>
              <a:srgbClr val="C3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Gestione delle emergenze per la popolazione fragile </a:t>
              </a:r>
            </a:p>
          </p:txBody>
        </p:sp>
      </p:grpSp>
    </p:spTree>
    <p:extLst>
      <p:ext uri="{BB962C8B-B14F-4D97-AF65-F5344CB8AC3E}">
        <p14:creationId xmlns:p14="http://schemas.microsoft.com/office/powerpoint/2010/main" val="3897828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9C208E1C-CA9D-4419-A04E-BD19A99355B0}"/>
              </a:ext>
            </a:extLst>
          </p:cNvPr>
          <p:cNvSpPr txBox="1"/>
          <p:nvPr/>
        </p:nvSpPr>
        <p:spPr>
          <a:xfrm>
            <a:off x="1888330" y="2617317"/>
            <a:ext cx="8583283" cy="646331"/>
          </a:xfrm>
          <a:prstGeom prst="rect">
            <a:avLst/>
          </a:prstGeom>
          <a:noFill/>
        </p:spPr>
        <p:txBody>
          <a:bodyPr wrap="square" rtlCol="0">
            <a:spAutoFit/>
          </a:bodyPr>
          <a:lstStyle/>
          <a:p>
            <a:pPr algn="ctr"/>
            <a:r>
              <a:rPr lang="it-IT" sz="3600" dirty="0">
                <a:solidFill>
                  <a:srgbClr val="FF0000"/>
                </a:solidFill>
              </a:rPr>
              <a:t>Osservatorio buone pratiche sociosanitarie</a:t>
            </a:r>
          </a:p>
        </p:txBody>
      </p:sp>
      <p:sp>
        <p:nvSpPr>
          <p:cNvPr id="8" name="CasellaDiTesto 7">
            <a:extLst>
              <a:ext uri="{FF2B5EF4-FFF2-40B4-BE49-F238E27FC236}">
                <a16:creationId xmlns:a16="http://schemas.microsoft.com/office/drawing/2014/main" id="{2EA55E58-E923-4F0D-9AC2-683648946DE0}"/>
              </a:ext>
            </a:extLst>
          </p:cNvPr>
          <p:cNvSpPr txBox="1"/>
          <p:nvPr/>
        </p:nvSpPr>
        <p:spPr>
          <a:xfrm>
            <a:off x="1608553" y="930555"/>
            <a:ext cx="10212225" cy="1200329"/>
          </a:xfrm>
          <a:prstGeom prst="rect">
            <a:avLst/>
          </a:prstGeom>
          <a:noFill/>
        </p:spPr>
        <p:txBody>
          <a:bodyPr wrap="square" rtlCol="0">
            <a:spAutoFit/>
          </a:bodyPr>
          <a:lstStyle/>
          <a:p>
            <a:pPr algn="ctr"/>
            <a:r>
              <a:rPr lang="it-IT" sz="4400" i="1" dirty="0"/>
              <a:t>MISSIONE ITALIA 2021-2026</a:t>
            </a:r>
          </a:p>
          <a:p>
            <a:pPr algn="ctr"/>
            <a:r>
              <a:rPr lang="it-IT" sz="2800" i="1" dirty="0"/>
              <a:t>PNRR DEI COMUNI E DELLE CITTA’</a:t>
            </a:r>
          </a:p>
        </p:txBody>
      </p:sp>
      <p:sp>
        <p:nvSpPr>
          <p:cNvPr id="9" name="CasellaDiTesto 8">
            <a:extLst>
              <a:ext uri="{FF2B5EF4-FFF2-40B4-BE49-F238E27FC236}">
                <a16:creationId xmlns:a16="http://schemas.microsoft.com/office/drawing/2014/main" id="{A0023CF3-3EC8-4102-BBFD-F5506F6C0303}"/>
              </a:ext>
            </a:extLst>
          </p:cNvPr>
          <p:cNvSpPr txBox="1"/>
          <p:nvPr/>
        </p:nvSpPr>
        <p:spPr>
          <a:xfrm>
            <a:off x="292836" y="4777071"/>
            <a:ext cx="3826276" cy="1200329"/>
          </a:xfrm>
          <a:prstGeom prst="rect">
            <a:avLst/>
          </a:prstGeom>
          <a:solidFill>
            <a:srgbClr val="9FB9A6"/>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it-IT" b="1" kern="0" dirty="0">
                <a:latin typeface="Calibri" panose="020F0502020204030204" pitchFamily="34" charset="0"/>
                <a:cs typeface="Calibri" panose="020F0502020204030204" pitchFamily="34" charset="0"/>
              </a:rPr>
              <a:t>Project Manager progetto PONGOV ICT e Cronicità Agenas</a:t>
            </a:r>
          </a:p>
          <a:p>
            <a:pPr algn="ctr"/>
            <a:r>
              <a:rPr lang="it-IT" kern="0" dirty="0">
                <a:latin typeface="Calibri" panose="020F0502020204030204" pitchFamily="34" charset="0"/>
                <a:cs typeface="Calibri" panose="020F0502020204030204" pitchFamily="34" charset="0"/>
              </a:rPr>
              <a:t>Francesco Enrichens </a:t>
            </a:r>
          </a:p>
          <a:p>
            <a:pPr algn="ctr"/>
            <a:r>
              <a:rPr lang="it-IT" kern="0" dirty="0">
                <a:latin typeface="Calibri" panose="020F0502020204030204" pitchFamily="34" charset="0"/>
                <a:cs typeface="Calibri" panose="020F0502020204030204" pitchFamily="34" charset="0"/>
              </a:rPr>
              <a:t>enrichens@agenas.it</a:t>
            </a:r>
          </a:p>
        </p:txBody>
      </p:sp>
      <p:pic>
        <p:nvPicPr>
          <p:cNvPr id="1026" name="Picture 2" descr="Portale Covid-19">
            <a:extLst>
              <a:ext uri="{FF2B5EF4-FFF2-40B4-BE49-F238E27FC236}">
                <a16:creationId xmlns:a16="http://schemas.microsoft.com/office/drawing/2014/main" id="{31A2C67B-1105-49F5-A623-0003FFECD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9048" y="6104797"/>
            <a:ext cx="2259609" cy="753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stenere la sfida alla cronicità con il supporto dell'ICT">
            <a:extLst>
              <a:ext uri="{FF2B5EF4-FFF2-40B4-BE49-F238E27FC236}">
                <a16:creationId xmlns:a16="http://schemas.microsoft.com/office/drawing/2014/main" id="{5AE16D85-03B8-4877-ABA0-C0E6849C2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475" y="6170790"/>
            <a:ext cx="2332008" cy="687210"/>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3657EE0F-4560-4863-8E53-F80EFFC42D93}"/>
              </a:ext>
            </a:extLst>
          </p:cNvPr>
          <p:cNvSpPr txBox="1"/>
          <p:nvPr/>
        </p:nvSpPr>
        <p:spPr>
          <a:xfrm>
            <a:off x="7809723" y="5016567"/>
            <a:ext cx="401105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a:t>Mercoledì 14 dicembre 2023</a:t>
            </a:r>
            <a:endParaRPr lang="it-IT" sz="2400" dirty="0"/>
          </a:p>
        </p:txBody>
      </p:sp>
      <p:grpSp>
        <p:nvGrpSpPr>
          <p:cNvPr id="10" name="Gruppo 9">
            <a:extLst>
              <a:ext uri="{FF2B5EF4-FFF2-40B4-BE49-F238E27FC236}">
                <a16:creationId xmlns:a16="http://schemas.microsoft.com/office/drawing/2014/main" id="{86C56BD5-D24E-4F8B-85F2-8D2BFD930058}"/>
              </a:ext>
            </a:extLst>
          </p:cNvPr>
          <p:cNvGrpSpPr/>
          <p:nvPr/>
        </p:nvGrpSpPr>
        <p:grpSpPr>
          <a:xfrm>
            <a:off x="0" y="0"/>
            <a:ext cx="12192000" cy="695135"/>
            <a:chOff x="0" y="0"/>
            <a:chExt cx="12192000" cy="695135"/>
          </a:xfrm>
        </p:grpSpPr>
        <p:sp>
          <p:nvSpPr>
            <p:cNvPr id="11" name="Rettangolo 10">
              <a:extLst>
                <a:ext uri="{FF2B5EF4-FFF2-40B4-BE49-F238E27FC236}">
                  <a16:creationId xmlns:a16="http://schemas.microsoft.com/office/drawing/2014/main" id="{EE6DF2C3-FEFF-4D86-B693-DEB89A6EE5EE}"/>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3F7E4D5F-5321-4245-987D-BE1FB7AD56A9}"/>
                </a:ext>
              </a:extLst>
            </p:cNvPr>
            <p:cNvPicPr>
              <a:picLocks noChangeAspect="1"/>
            </p:cNvPicPr>
            <p:nvPr/>
          </p:nvPicPr>
          <p:blipFill>
            <a:blip r:embed="rId4"/>
            <a:stretch>
              <a:fillRect/>
            </a:stretch>
          </p:blipFill>
          <p:spPr>
            <a:xfrm>
              <a:off x="5073505" y="7730"/>
              <a:ext cx="1740189" cy="687405"/>
            </a:xfrm>
            <a:prstGeom prst="rect">
              <a:avLst/>
            </a:prstGeom>
          </p:spPr>
        </p:pic>
      </p:grpSp>
      <p:pic>
        <p:nvPicPr>
          <p:cNvPr id="2" name="Picture 2" descr="Portale Covid-19">
            <a:extLst>
              <a:ext uri="{FF2B5EF4-FFF2-40B4-BE49-F238E27FC236}">
                <a16:creationId xmlns:a16="http://schemas.microsoft.com/office/drawing/2014/main" id="{0C088668-019B-9895-E60A-0CA9F0F5E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54" y="6300"/>
            <a:ext cx="2259609" cy="753203"/>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C8B1B843-598F-3528-E102-6DB5AA39AF11}"/>
              </a:ext>
            </a:extLst>
          </p:cNvPr>
          <p:cNvPicPr>
            <a:picLocks noChangeAspect="1"/>
          </p:cNvPicPr>
          <p:nvPr/>
        </p:nvPicPr>
        <p:blipFill>
          <a:blip r:embed="rId5"/>
          <a:stretch>
            <a:fillRect/>
          </a:stretch>
        </p:blipFill>
        <p:spPr>
          <a:xfrm>
            <a:off x="0" y="824744"/>
            <a:ext cx="11035427" cy="2362200"/>
          </a:xfrm>
          <a:prstGeom prst="rect">
            <a:avLst/>
          </a:prstGeom>
        </p:spPr>
      </p:pic>
      <p:pic>
        <p:nvPicPr>
          <p:cNvPr id="3" name="Immagine 2">
            <a:extLst>
              <a:ext uri="{FF2B5EF4-FFF2-40B4-BE49-F238E27FC236}">
                <a16:creationId xmlns:a16="http://schemas.microsoft.com/office/drawing/2014/main" id="{5547EF03-7B73-CF8E-BDF5-349CACB0505C}"/>
              </a:ext>
            </a:extLst>
          </p:cNvPr>
          <p:cNvPicPr>
            <a:picLocks noChangeAspect="1"/>
          </p:cNvPicPr>
          <p:nvPr/>
        </p:nvPicPr>
        <p:blipFill>
          <a:blip r:embed="rId6"/>
          <a:stretch>
            <a:fillRect/>
          </a:stretch>
        </p:blipFill>
        <p:spPr>
          <a:xfrm>
            <a:off x="0" y="-83976"/>
            <a:ext cx="12191999" cy="3144417"/>
          </a:xfrm>
          <a:prstGeom prst="rect">
            <a:avLst/>
          </a:prstGeom>
        </p:spPr>
      </p:pic>
    </p:spTree>
    <p:extLst>
      <p:ext uri="{BB962C8B-B14F-4D97-AF65-F5344CB8AC3E}">
        <p14:creationId xmlns:p14="http://schemas.microsoft.com/office/powerpoint/2010/main" val="2833354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DEA7D86-820C-4527-89EE-8ADD623E3610}"/>
              </a:ext>
            </a:extLst>
          </p:cNvPr>
          <p:cNvPicPr>
            <a:picLocks noChangeAspect="1"/>
          </p:cNvPicPr>
          <p:nvPr/>
        </p:nvPicPr>
        <p:blipFill rotWithShape="1">
          <a:blip r:embed="rId2"/>
          <a:srcRect l="4353" t="10986" b="1"/>
          <a:stretch/>
        </p:blipFill>
        <p:spPr>
          <a:xfrm>
            <a:off x="182700" y="3724303"/>
            <a:ext cx="3520028" cy="598613"/>
          </a:xfrm>
          <a:prstGeom prst="rect">
            <a:avLst/>
          </a:prstGeom>
        </p:spPr>
      </p:pic>
      <p:pic>
        <p:nvPicPr>
          <p:cNvPr id="7" name="Immagine 6">
            <a:extLst>
              <a:ext uri="{FF2B5EF4-FFF2-40B4-BE49-F238E27FC236}">
                <a16:creationId xmlns:a16="http://schemas.microsoft.com/office/drawing/2014/main" id="{90C0474B-192A-42E1-952E-0F1EFE8E4EFF}"/>
              </a:ext>
            </a:extLst>
          </p:cNvPr>
          <p:cNvPicPr>
            <a:picLocks noChangeAspect="1"/>
          </p:cNvPicPr>
          <p:nvPr/>
        </p:nvPicPr>
        <p:blipFill>
          <a:blip r:embed="rId3"/>
          <a:stretch>
            <a:fillRect/>
          </a:stretch>
        </p:blipFill>
        <p:spPr>
          <a:xfrm>
            <a:off x="5625608" y="4365281"/>
            <a:ext cx="1364052" cy="758487"/>
          </a:xfrm>
          <a:prstGeom prst="rect">
            <a:avLst/>
          </a:prstGeom>
        </p:spPr>
      </p:pic>
      <p:pic>
        <p:nvPicPr>
          <p:cNvPr id="8" name="Picture 7">
            <a:extLst>
              <a:ext uri="{FF2B5EF4-FFF2-40B4-BE49-F238E27FC236}">
                <a16:creationId xmlns:a16="http://schemas.microsoft.com/office/drawing/2014/main" id="{219B22B7-0DF9-4D6E-8F19-3DF73AB7DCC5}"/>
              </a:ext>
            </a:extLst>
          </p:cNvPr>
          <p:cNvPicPr>
            <a:picLocks/>
          </p:cNvPicPr>
          <p:nvPr/>
        </p:nvPicPr>
        <p:blipFill rotWithShape="1">
          <a:blip r:embed="rId4">
            <a:extLst>
              <a:ext uri="{28A0092B-C50C-407E-A947-70E740481C1C}">
                <a14:useLocalDpi xmlns:a14="http://schemas.microsoft.com/office/drawing/2010/main" val="0"/>
              </a:ext>
            </a:extLst>
          </a:blip>
          <a:srcRect l="74511" t="-8475" r="-818" b="-9380"/>
          <a:stretch/>
        </p:blipFill>
        <p:spPr bwMode="auto">
          <a:xfrm>
            <a:off x="4228821" y="4713186"/>
            <a:ext cx="1152267" cy="550764"/>
          </a:xfrm>
          <a:prstGeom prst="rect">
            <a:avLst/>
          </a:prstGeom>
          <a:ln>
            <a:noFill/>
          </a:ln>
          <a:extLst>
            <a:ext uri="{53640926-AAD7-44D8-BBD7-CCE9431645EC}">
              <a14:shadowObscured xmlns:a14="http://schemas.microsoft.com/office/drawing/2010/main"/>
            </a:ext>
          </a:extLst>
        </p:spPr>
      </p:pic>
      <p:pic>
        <p:nvPicPr>
          <p:cNvPr id="1026" name="Picture 2" descr="Federsanità - Confederazione delle Federsanità Anci regionali">
            <a:extLst>
              <a:ext uri="{FF2B5EF4-FFF2-40B4-BE49-F238E27FC236}">
                <a16:creationId xmlns:a16="http://schemas.microsoft.com/office/drawing/2014/main" id="{D11F19F6-3F56-451A-BB1E-834F3277B5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8798" y="2222568"/>
            <a:ext cx="640257" cy="1031063"/>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7EAFC463-AC0E-415B-9FFA-7AEF9294AA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376" r="66021" b="24210"/>
          <a:stretch/>
        </p:blipFill>
        <p:spPr bwMode="auto">
          <a:xfrm>
            <a:off x="4359165" y="5330361"/>
            <a:ext cx="2234995" cy="446999"/>
          </a:xfrm>
          <a:prstGeom prst="rect">
            <a:avLst/>
          </a:prstGeom>
          <a:ln>
            <a:noFill/>
          </a:ln>
          <a:extLst>
            <a:ext uri="{53640926-AAD7-44D8-BBD7-CCE9431645EC}">
              <a14:shadowObscured xmlns:a14="http://schemas.microsoft.com/office/drawing/2010/main"/>
            </a:ext>
          </a:extLst>
        </p:spPr>
      </p:pic>
      <p:sp>
        <p:nvSpPr>
          <p:cNvPr id="3" name="CasellaDiTesto 2">
            <a:extLst>
              <a:ext uri="{FF2B5EF4-FFF2-40B4-BE49-F238E27FC236}">
                <a16:creationId xmlns:a16="http://schemas.microsoft.com/office/drawing/2014/main" id="{41A38DBB-6FB5-4D01-A852-DD5E48F5BB95}"/>
              </a:ext>
            </a:extLst>
          </p:cNvPr>
          <p:cNvSpPr txBox="1"/>
          <p:nvPr/>
        </p:nvSpPr>
        <p:spPr>
          <a:xfrm>
            <a:off x="8159112" y="1501715"/>
            <a:ext cx="4086806" cy="923330"/>
          </a:xfrm>
          <a:prstGeom prst="rect">
            <a:avLst/>
          </a:prstGeom>
          <a:noFill/>
        </p:spPr>
        <p:txBody>
          <a:bodyPr wrap="square" rtlCol="0">
            <a:spAutoFit/>
          </a:bodyPr>
          <a:lstStyle/>
          <a:p>
            <a:r>
              <a:rPr lang="it-IT">
                <a:latin typeface="Times New Roman" panose="02020603050405020304" pitchFamily="18" charset="0"/>
                <a:cs typeface="Times New Roman" panose="02020603050405020304" pitchFamily="18" charset="0"/>
              </a:rPr>
              <a:t>Osservatorio BP SOCIO-SANITARIE </a:t>
            </a:r>
          </a:p>
          <a:p>
            <a:r>
              <a:rPr lang="it-IT">
                <a:latin typeface="Times New Roman" panose="02020603050405020304" pitchFamily="18" charset="0"/>
                <a:cs typeface="Times New Roman" panose="02020603050405020304" pitchFamily="18" charset="0"/>
              </a:rPr>
              <a:t>(Convenzione </a:t>
            </a:r>
            <a:r>
              <a:rPr lang="it-IT" err="1">
                <a:latin typeface="Times New Roman" panose="02020603050405020304" pitchFamily="18" charset="0"/>
                <a:cs typeface="Times New Roman" panose="02020603050405020304" pitchFamily="18" charset="0"/>
              </a:rPr>
              <a:t>Agenas</a:t>
            </a:r>
            <a:r>
              <a:rPr lang="it-IT">
                <a:latin typeface="Times New Roman" panose="02020603050405020304" pitchFamily="18" charset="0"/>
                <a:cs typeface="Times New Roman" panose="02020603050405020304" pitchFamily="18" charset="0"/>
              </a:rPr>
              <a:t> – </a:t>
            </a:r>
            <a:r>
              <a:rPr lang="it-IT" err="1">
                <a:latin typeface="Times New Roman" panose="02020603050405020304" pitchFamily="18" charset="0"/>
                <a:cs typeface="Times New Roman" panose="02020603050405020304" pitchFamily="18" charset="0"/>
              </a:rPr>
              <a:t>Federsanità</a:t>
            </a:r>
            <a:r>
              <a:rPr lang="it-IT">
                <a:latin typeface="Times New Roman" panose="02020603050405020304" pitchFamily="18" charset="0"/>
                <a:cs typeface="Times New Roman" panose="02020603050405020304" pitchFamily="18" charset="0"/>
              </a:rPr>
              <a:t> Anci regionali) </a:t>
            </a:r>
          </a:p>
        </p:txBody>
      </p:sp>
      <p:sp>
        <p:nvSpPr>
          <p:cNvPr id="5" name="CasellaDiTesto 4">
            <a:extLst>
              <a:ext uri="{FF2B5EF4-FFF2-40B4-BE49-F238E27FC236}">
                <a16:creationId xmlns:a16="http://schemas.microsoft.com/office/drawing/2014/main" id="{E460FEB7-DC11-41B9-8ADD-C5DB4649C03F}"/>
              </a:ext>
            </a:extLst>
          </p:cNvPr>
          <p:cNvSpPr txBox="1"/>
          <p:nvPr/>
        </p:nvSpPr>
        <p:spPr>
          <a:xfrm>
            <a:off x="4787234" y="2558127"/>
            <a:ext cx="2535382" cy="1077218"/>
          </a:xfrm>
          <a:prstGeom prst="rect">
            <a:avLst/>
          </a:prstGeom>
          <a:noFill/>
        </p:spPr>
        <p:txBody>
          <a:bodyPr wrap="square" rtlCol="0">
            <a:spAutoFit/>
          </a:bodyPr>
          <a:lstStyle/>
          <a:p>
            <a:pPr algn="ctr"/>
            <a:r>
              <a:rPr lang="it-IT" sz="3200" b="1">
                <a:latin typeface="Times New Roman" panose="02020603050405020304" pitchFamily="18" charset="0"/>
                <a:cs typeface="Times New Roman" panose="02020603050405020304" pitchFamily="18" charset="0"/>
              </a:rPr>
              <a:t>Comunità di Pratica</a:t>
            </a:r>
          </a:p>
        </p:txBody>
      </p:sp>
      <p:sp>
        <p:nvSpPr>
          <p:cNvPr id="12" name="Ovale 11">
            <a:extLst>
              <a:ext uri="{FF2B5EF4-FFF2-40B4-BE49-F238E27FC236}">
                <a16:creationId xmlns:a16="http://schemas.microsoft.com/office/drawing/2014/main" id="{0494D471-9484-4EAD-B522-694B37932DA2}"/>
              </a:ext>
            </a:extLst>
          </p:cNvPr>
          <p:cNvSpPr/>
          <p:nvPr/>
        </p:nvSpPr>
        <p:spPr>
          <a:xfrm>
            <a:off x="4680759" y="2254583"/>
            <a:ext cx="2790440" cy="15931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a:extLst>
              <a:ext uri="{FF2B5EF4-FFF2-40B4-BE49-F238E27FC236}">
                <a16:creationId xmlns:a16="http://schemas.microsoft.com/office/drawing/2014/main" id="{BE3D252A-42FC-4FD5-A15A-E863F2863839}"/>
              </a:ext>
            </a:extLst>
          </p:cNvPr>
          <p:cNvCxnSpPr>
            <a:cxnSpLocks/>
          </p:cNvCxnSpPr>
          <p:nvPr/>
        </p:nvCxnSpPr>
        <p:spPr>
          <a:xfrm flipV="1">
            <a:off x="3702728" y="3395428"/>
            <a:ext cx="1084506" cy="373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17C7A46F-F244-4BB4-8BBD-10D6B1DE7812}"/>
              </a:ext>
            </a:extLst>
          </p:cNvPr>
          <p:cNvSpPr txBox="1"/>
          <p:nvPr/>
        </p:nvSpPr>
        <p:spPr>
          <a:xfrm>
            <a:off x="213023" y="3394483"/>
            <a:ext cx="3802717" cy="369332"/>
          </a:xfrm>
          <a:prstGeom prst="rect">
            <a:avLst/>
          </a:prstGeom>
          <a:noFill/>
        </p:spPr>
        <p:txBody>
          <a:bodyPr wrap="square" rtlCol="0">
            <a:spAutoFit/>
          </a:bodyPr>
          <a:lstStyle/>
          <a:p>
            <a:r>
              <a:rPr lang="it-IT">
                <a:latin typeface="Times New Roman" panose="02020603050405020304" pitchFamily="18" charset="0"/>
                <a:cs typeface="Times New Roman" panose="02020603050405020304" pitchFamily="18" charset="0"/>
              </a:rPr>
              <a:t>Osservatorio Nazionale BP </a:t>
            </a:r>
            <a:r>
              <a:rPr lang="it-IT" err="1">
                <a:latin typeface="Times New Roman" panose="02020603050405020304" pitchFamily="18" charset="0"/>
                <a:cs typeface="Times New Roman" panose="02020603050405020304" pitchFamily="18" charset="0"/>
              </a:rPr>
              <a:t>Agenas</a:t>
            </a:r>
            <a:endParaRPr lang="it-IT">
              <a:latin typeface="Times New Roman" panose="02020603050405020304" pitchFamily="18" charset="0"/>
              <a:cs typeface="Times New Roman" panose="02020603050405020304" pitchFamily="18" charset="0"/>
            </a:endParaRPr>
          </a:p>
        </p:txBody>
      </p:sp>
      <p:cxnSp>
        <p:nvCxnSpPr>
          <p:cNvPr id="17" name="Connettore 2 16">
            <a:extLst>
              <a:ext uri="{FF2B5EF4-FFF2-40B4-BE49-F238E27FC236}">
                <a16:creationId xmlns:a16="http://schemas.microsoft.com/office/drawing/2014/main" id="{2EBE1668-B99C-4D1F-9D1C-D77CDB63AEA5}"/>
              </a:ext>
            </a:extLst>
          </p:cNvPr>
          <p:cNvCxnSpPr>
            <a:cxnSpLocks/>
            <a:endCxn id="12" idx="4"/>
          </p:cNvCxnSpPr>
          <p:nvPr/>
        </p:nvCxnSpPr>
        <p:spPr>
          <a:xfrm flipV="1">
            <a:off x="5495039" y="3847723"/>
            <a:ext cx="580940" cy="808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A1677617-85F4-4937-B252-B7F74EAEA167}"/>
              </a:ext>
            </a:extLst>
          </p:cNvPr>
          <p:cNvCxnSpPr>
            <a:cxnSpLocks/>
          </p:cNvCxnSpPr>
          <p:nvPr/>
        </p:nvCxnSpPr>
        <p:spPr>
          <a:xfrm flipH="1">
            <a:off x="6096000" y="1653729"/>
            <a:ext cx="1096563" cy="524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Immagine 19">
            <a:extLst>
              <a:ext uri="{FF2B5EF4-FFF2-40B4-BE49-F238E27FC236}">
                <a16:creationId xmlns:a16="http://schemas.microsoft.com/office/drawing/2014/main" id="{0EF650ED-6897-5E6F-3ECE-964004A27635}"/>
              </a:ext>
            </a:extLst>
          </p:cNvPr>
          <p:cNvPicPr>
            <a:picLocks noChangeAspect="1"/>
          </p:cNvPicPr>
          <p:nvPr/>
        </p:nvPicPr>
        <p:blipFill rotWithShape="1">
          <a:blip r:embed="rId7"/>
          <a:srcRect t="28685"/>
          <a:stretch/>
        </p:blipFill>
        <p:spPr>
          <a:xfrm>
            <a:off x="8336262" y="206251"/>
            <a:ext cx="3709028" cy="354556"/>
          </a:xfrm>
          <a:prstGeom prst="rect">
            <a:avLst/>
          </a:prstGeom>
        </p:spPr>
      </p:pic>
      <p:sp>
        <p:nvSpPr>
          <p:cNvPr id="2" name="Segnaposto numero diapositiva 1">
            <a:extLst>
              <a:ext uri="{FF2B5EF4-FFF2-40B4-BE49-F238E27FC236}">
                <a16:creationId xmlns:a16="http://schemas.microsoft.com/office/drawing/2014/main" id="{19321891-9673-AA56-B105-B8C0082FE656}"/>
              </a:ext>
            </a:extLst>
          </p:cNvPr>
          <p:cNvSpPr>
            <a:spLocks noGrp="1"/>
          </p:cNvSpPr>
          <p:nvPr>
            <p:ph type="sldNum" sz="quarter" idx="12"/>
          </p:nvPr>
        </p:nvSpPr>
        <p:spPr/>
        <p:txBody>
          <a:bodyPr/>
          <a:lstStyle/>
          <a:p>
            <a:fld id="{1C433F01-1ACE-444F-814D-8B439A6E05F3}" type="slidenum">
              <a:rPr lang="it-IT" smtClean="0"/>
              <a:t>40</a:t>
            </a:fld>
            <a:endParaRPr lang="it-IT"/>
          </a:p>
        </p:txBody>
      </p:sp>
      <p:pic>
        <p:nvPicPr>
          <p:cNvPr id="22" name="Picture 2" descr="Anci - Home | Facebook">
            <a:extLst>
              <a:ext uri="{FF2B5EF4-FFF2-40B4-BE49-F238E27FC236}">
                <a16:creationId xmlns:a16="http://schemas.microsoft.com/office/drawing/2014/main" id="{5D9966C2-67FF-4884-9D13-E518A0FFC2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700" y="82275"/>
            <a:ext cx="602508" cy="602508"/>
          </a:xfrm>
          <a:prstGeom prst="rect">
            <a:avLst/>
          </a:prstGeom>
          <a:noFill/>
          <a:extLst>
            <a:ext uri="{909E8E84-426E-40DD-AFC4-6F175D3DCCD1}">
              <a14:hiddenFill xmlns:a14="http://schemas.microsoft.com/office/drawing/2010/main">
                <a:solidFill>
                  <a:srgbClr val="FFFFFF"/>
                </a:solidFill>
              </a14:hiddenFill>
            </a:ext>
          </a:extLst>
        </p:spPr>
      </p:pic>
      <p:sp>
        <p:nvSpPr>
          <p:cNvPr id="51" name="CasellaDiTesto 50">
            <a:extLst>
              <a:ext uri="{FF2B5EF4-FFF2-40B4-BE49-F238E27FC236}">
                <a16:creationId xmlns:a16="http://schemas.microsoft.com/office/drawing/2014/main" id="{C1473DCE-9A5A-C55D-1C0E-505562A3F53D}"/>
              </a:ext>
            </a:extLst>
          </p:cNvPr>
          <p:cNvSpPr txBox="1"/>
          <p:nvPr/>
        </p:nvSpPr>
        <p:spPr>
          <a:xfrm>
            <a:off x="1046199" y="299496"/>
            <a:ext cx="7290063" cy="646331"/>
          </a:xfrm>
          <a:prstGeom prst="rect">
            <a:avLst/>
          </a:prstGeom>
          <a:noFill/>
        </p:spPr>
        <p:txBody>
          <a:bodyPr wrap="square" rtlCol="0">
            <a:spAutoFit/>
          </a:bodyPr>
          <a:lstStyle/>
          <a:p>
            <a:r>
              <a:rPr lang="it-IT" sz="3200" b="1" dirty="0">
                <a:solidFill>
                  <a:srgbClr val="FF0000"/>
                </a:solidFill>
              </a:rPr>
              <a:t>La Comunità di Pratica del PONGOV</a:t>
            </a:r>
            <a:r>
              <a:rPr lang="it-IT" sz="3600" dirty="0">
                <a:solidFill>
                  <a:srgbClr val="FF0000"/>
                </a:solidFill>
              </a:rPr>
              <a:t>!</a:t>
            </a:r>
            <a:endParaRPr lang="it-IT" sz="3200" dirty="0">
              <a:solidFill>
                <a:srgbClr val="FF0000"/>
              </a:solidFill>
            </a:endParaRPr>
          </a:p>
        </p:txBody>
      </p:sp>
      <p:sp>
        <p:nvSpPr>
          <p:cNvPr id="52" name="CasellaDiTesto 51">
            <a:extLst>
              <a:ext uri="{FF2B5EF4-FFF2-40B4-BE49-F238E27FC236}">
                <a16:creationId xmlns:a16="http://schemas.microsoft.com/office/drawing/2014/main" id="{2E5F90F0-D747-244C-2D36-5DEFCE8B9952}"/>
              </a:ext>
            </a:extLst>
          </p:cNvPr>
          <p:cNvSpPr txBox="1"/>
          <p:nvPr/>
        </p:nvSpPr>
        <p:spPr>
          <a:xfrm>
            <a:off x="1942714" y="1792918"/>
            <a:ext cx="1353618" cy="461665"/>
          </a:xfrm>
          <a:prstGeom prst="rect">
            <a:avLst/>
          </a:prstGeom>
          <a:noFill/>
        </p:spPr>
        <p:txBody>
          <a:bodyPr wrap="square" rtlCol="0">
            <a:spAutoFit/>
          </a:bodyPr>
          <a:lstStyle/>
          <a:p>
            <a:r>
              <a:rPr lang="it-IT" sz="2400"/>
              <a:t>Sindaci</a:t>
            </a:r>
          </a:p>
        </p:txBody>
      </p:sp>
      <p:pic>
        <p:nvPicPr>
          <p:cNvPr id="53" name="Picture 2" descr="Elezioni Amministrative: 114 Sindaci eletti al primo turno | Anci Lombardia">
            <a:extLst>
              <a:ext uri="{FF2B5EF4-FFF2-40B4-BE49-F238E27FC236}">
                <a16:creationId xmlns:a16="http://schemas.microsoft.com/office/drawing/2014/main" id="{286A413B-AEEF-432A-8120-37E1E81ABD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511" y="1524685"/>
            <a:ext cx="1229668" cy="90579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Connettore 2 54">
            <a:extLst>
              <a:ext uri="{FF2B5EF4-FFF2-40B4-BE49-F238E27FC236}">
                <a16:creationId xmlns:a16="http://schemas.microsoft.com/office/drawing/2014/main" id="{B4D21E59-41C3-021D-8465-B22CB05545E2}"/>
              </a:ext>
            </a:extLst>
          </p:cNvPr>
          <p:cNvCxnSpPr>
            <a:cxnSpLocks/>
          </p:cNvCxnSpPr>
          <p:nvPr/>
        </p:nvCxnSpPr>
        <p:spPr>
          <a:xfrm>
            <a:off x="2489703" y="2360597"/>
            <a:ext cx="2191056" cy="391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CasellaDiTesto 70">
            <a:extLst>
              <a:ext uri="{FF2B5EF4-FFF2-40B4-BE49-F238E27FC236}">
                <a16:creationId xmlns:a16="http://schemas.microsoft.com/office/drawing/2014/main" id="{9B42D004-6BA2-FA1B-475B-E411F96EFD0A}"/>
              </a:ext>
            </a:extLst>
          </p:cNvPr>
          <p:cNvSpPr txBox="1"/>
          <p:nvPr/>
        </p:nvSpPr>
        <p:spPr>
          <a:xfrm>
            <a:off x="9014687" y="3639729"/>
            <a:ext cx="3030603" cy="369332"/>
          </a:xfrm>
          <a:prstGeom prst="rect">
            <a:avLst/>
          </a:prstGeom>
          <a:noFill/>
        </p:spPr>
        <p:txBody>
          <a:bodyPr wrap="square" rtlCol="0">
            <a:spAutoFit/>
          </a:bodyPr>
          <a:lstStyle/>
          <a:p>
            <a:r>
              <a:rPr lang="it-IT" dirty="0"/>
              <a:t>Referenti regionali e aziendali</a:t>
            </a:r>
          </a:p>
        </p:txBody>
      </p:sp>
      <p:sp>
        <p:nvSpPr>
          <p:cNvPr id="72" name="CasellaDiTesto 71">
            <a:extLst>
              <a:ext uri="{FF2B5EF4-FFF2-40B4-BE49-F238E27FC236}">
                <a16:creationId xmlns:a16="http://schemas.microsoft.com/office/drawing/2014/main" id="{7009A67C-B1B9-3936-28BF-2CF23FDEDF61}"/>
              </a:ext>
            </a:extLst>
          </p:cNvPr>
          <p:cNvSpPr txBox="1"/>
          <p:nvPr/>
        </p:nvSpPr>
        <p:spPr>
          <a:xfrm>
            <a:off x="3695207" y="1340019"/>
            <a:ext cx="2141621" cy="369332"/>
          </a:xfrm>
          <a:prstGeom prst="rect">
            <a:avLst/>
          </a:prstGeom>
          <a:noFill/>
        </p:spPr>
        <p:txBody>
          <a:bodyPr wrap="square" rtlCol="0">
            <a:spAutoFit/>
          </a:bodyPr>
          <a:lstStyle/>
          <a:p>
            <a:r>
              <a:rPr lang="it-IT" b="1" dirty="0"/>
              <a:t>Professionisti sociali</a:t>
            </a:r>
          </a:p>
        </p:txBody>
      </p:sp>
      <p:sp>
        <p:nvSpPr>
          <p:cNvPr id="73" name="CasellaDiTesto 72">
            <a:extLst>
              <a:ext uri="{FF2B5EF4-FFF2-40B4-BE49-F238E27FC236}">
                <a16:creationId xmlns:a16="http://schemas.microsoft.com/office/drawing/2014/main" id="{854E15D8-DFBD-77B0-C52B-85EC76D8DB6A}"/>
              </a:ext>
            </a:extLst>
          </p:cNvPr>
          <p:cNvSpPr txBox="1"/>
          <p:nvPr/>
        </p:nvSpPr>
        <p:spPr>
          <a:xfrm>
            <a:off x="904102" y="5480631"/>
            <a:ext cx="2692623" cy="369332"/>
          </a:xfrm>
          <a:prstGeom prst="rect">
            <a:avLst/>
          </a:prstGeom>
          <a:noFill/>
        </p:spPr>
        <p:txBody>
          <a:bodyPr wrap="square" rtlCol="0">
            <a:spAutoFit/>
          </a:bodyPr>
          <a:lstStyle/>
          <a:p>
            <a:r>
              <a:rPr lang="it-IT" b="1"/>
              <a:t>Professionisti sanitari</a:t>
            </a:r>
          </a:p>
        </p:txBody>
      </p:sp>
      <p:sp>
        <p:nvSpPr>
          <p:cNvPr id="74" name="CasellaDiTesto 73">
            <a:extLst>
              <a:ext uri="{FF2B5EF4-FFF2-40B4-BE49-F238E27FC236}">
                <a16:creationId xmlns:a16="http://schemas.microsoft.com/office/drawing/2014/main" id="{8E867B72-E254-816E-08F1-B97D14E81726}"/>
              </a:ext>
            </a:extLst>
          </p:cNvPr>
          <p:cNvSpPr txBox="1"/>
          <p:nvPr/>
        </p:nvSpPr>
        <p:spPr>
          <a:xfrm>
            <a:off x="6896287" y="4031379"/>
            <a:ext cx="2586587" cy="369332"/>
          </a:xfrm>
          <a:prstGeom prst="rect">
            <a:avLst/>
          </a:prstGeom>
          <a:noFill/>
        </p:spPr>
        <p:txBody>
          <a:bodyPr wrap="square" rtlCol="0">
            <a:spAutoFit/>
          </a:bodyPr>
          <a:lstStyle/>
          <a:p>
            <a:r>
              <a:rPr lang="it-IT" dirty="0"/>
              <a:t>Ministero della Salute</a:t>
            </a:r>
          </a:p>
        </p:txBody>
      </p:sp>
      <p:pic>
        <p:nvPicPr>
          <p:cNvPr id="1031" name="Picture 4" descr="Ministero della salute decreto 31 Ottobre 2007 - Apicoltore Moderno">
            <a:extLst>
              <a:ext uri="{FF2B5EF4-FFF2-40B4-BE49-F238E27FC236}">
                <a16:creationId xmlns:a16="http://schemas.microsoft.com/office/drawing/2014/main" id="{593422CE-BCCE-8E33-DE28-AD6EB44A04C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072" t="9848" r="20707"/>
          <a:stretch/>
        </p:blipFill>
        <p:spPr bwMode="auto">
          <a:xfrm>
            <a:off x="7206506" y="4353435"/>
            <a:ext cx="808648" cy="605279"/>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Connettore 2 75">
            <a:extLst>
              <a:ext uri="{FF2B5EF4-FFF2-40B4-BE49-F238E27FC236}">
                <a16:creationId xmlns:a16="http://schemas.microsoft.com/office/drawing/2014/main" id="{B4C22C45-42D7-FFE6-4944-BF9C2323EEE7}"/>
              </a:ext>
            </a:extLst>
          </p:cNvPr>
          <p:cNvCxnSpPr>
            <a:cxnSpLocks/>
          </p:cNvCxnSpPr>
          <p:nvPr/>
        </p:nvCxnSpPr>
        <p:spPr>
          <a:xfrm flipH="1" flipV="1">
            <a:off x="6793682" y="3790648"/>
            <a:ext cx="260328" cy="218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nettore 2 78">
            <a:extLst>
              <a:ext uri="{FF2B5EF4-FFF2-40B4-BE49-F238E27FC236}">
                <a16:creationId xmlns:a16="http://schemas.microsoft.com/office/drawing/2014/main" id="{C9CDADE9-D052-1C17-1E21-AF27C7D16928}"/>
              </a:ext>
            </a:extLst>
          </p:cNvPr>
          <p:cNvCxnSpPr>
            <a:cxnSpLocks/>
            <a:stCxn id="73" idx="0"/>
          </p:cNvCxnSpPr>
          <p:nvPr/>
        </p:nvCxnSpPr>
        <p:spPr>
          <a:xfrm flipV="1">
            <a:off x="2250414" y="3790648"/>
            <a:ext cx="3063186" cy="1689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Connettore 2 82">
            <a:extLst>
              <a:ext uri="{FF2B5EF4-FFF2-40B4-BE49-F238E27FC236}">
                <a16:creationId xmlns:a16="http://schemas.microsoft.com/office/drawing/2014/main" id="{F139537F-3C22-8B18-AF99-716C48D51B99}"/>
              </a:ext>
            </a:extLst>
          </p:cNvPr>
          <p:cNvCxnSpPr>
            <a:cxnSpLocks/>
            <a:stCxn id="71" idx="1"/>
          </p:cNvCxnSpPr>
          <p:nvPr/>
        </p:nvCxnSpPr>
        <p:spPr>
          <a:xfrm flipH="1" flipV="1">
            <a:off x="7446677" y="3319573"/>
            <a:ext cx="1568010" cy="504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Connettore 2 86">
            <a:extLst>
              <a:ext uri="{FF2B5EF4-FFF2-40B4-BE49-F238E27FC236}">
                <a16:creationId xmlns:a16="http://schemas.microsoft.com/office/drawing/2014/main" id="{6ABBB6C6-1392-B5FB-343D-5C41E6B98C51}"/>
              </a:ext>
            </a:extLst>
          </p:cNvPr>
          <p:cNvCxnSpPr>
            <a:cxnSpLocks/>
          </p:cNvCxnSpPr>
          <p:nvPr/>
        </p:nvCxnSpPr>
        <p:spPr>
          <a:xfrm>
            <a:off x="5047764" y="1755176"/>
            <a:ext cx="163376" cy="53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1490EE01-53AB-8810-1FAB-E4A262E19D77}"/>
              </a:ext>
            </a:extLst>
          </p:cNvPr>
          <p:cNvPicPr>
            <a:picLocks noChangeAspect="1"/>
          </p:cNvPicPr>
          <p:nvPr/>
        </p:nvPicPr>
        <p:blipFill rotWithShape="1">
          <a:blip r:embed="rId11"/>
          <a:srcRect l="1470" t="6809"/>
          <a:stretch/>
        </p:blipFill>
        <p:spPr>
          <a:xfrm>
            <a:off x="8062480" y="4729144"/>
            <a:ext cx="1942377" cy="1664648"/>
          </a:xfrm>
          <a:prstGeom prst="rect">
            <a:avLst/>
          </a:prstGeom>
        </p:spPr>
      </p:pic>
      <p:sp>
        <p:nvSpPr>
          <p:cNvPr id="32" name="Rettangolo arrotondato 59">
            <a:extLst>
              <a:ext uri="{FF2B5EF4-FFF2-40B4-BE49-F238E27FC236}">
                <a16:creationId xmlns:a16="http://schemas.microsoft.com/office/drawing/2014/main" id="{0B4C85D8-505C-DF52-EDB2-0D8E23023733}"/>
              </a:ext>
            </a:extLst>
          </p:cNvPr>
          <p:cNvSpPr/>
          <p:nvPr/>
        </p:nvSpPr>
        <p:spPr>
          <a:xfrm>
            <a:off x="6965849" y="5665297"/>
            <a:ext cx="961655" cy="300540"/>
          </a:xfrm>
          <a:prstGeom prst="roundRect">
            <a:avLst/>
          </a:prstGeom>
          <a:solidFill>
            <a:srgbClr val="44636B"/>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900" b="1" dirty="0">
                <a:solidFill>
                  <a:schemeClr val="bg1"/>
                </a:solidFill>
              </a:rPr>
              <a:t>Nucleo Tecnico Centrale</a:t>
            </a:r>
          </a:p>
        </p:txBody>
      </p:sp>
      <p:sp>
        <p:nvSpPr>
          <p:cNvPr id="33" name="Rettangolo arrotondato 60">
            <a:extLst>
              <a:ext uri="{FF2B5EF4-FFF2-40B4-BE49-F238E27FC236}">
                <a16:creationId xmlns:a16="http://schemas.microsoft.com/office/drawing/2014/main" id="{C8F72D88-917C-853A-1EAA-DAD4752FDE7F}"/>
              </a:ext>
            </a:extLst>
          </p:cNvPr>
          <p:cNvSpPr/>
          <p:nvPr/>
        </p:nvSpPr>
        <p:spPr>
          <a:xfrm>
            <a:off x="6965849" y="5180091"/>
            <a:ext cx="961655" cy="300540"/>
          </a:xfrm>
          <a:prstGeom prst="roundRect">
            <a:avLst/>
          </a:prstGeom>
          <a:solidFill>
            <a:srgbClr val="44636B"/>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it-IT" sz="900" b="1" dirty="0">
                <a:solidFill>
                  <a:schemeClr val="bg1"/>
                </a:solidFill>
              </a:rPr>
              <a:t>Nucleo Tecnico Territoriale</a:t>
            </a:r>
          </a:p>
        </p:txBody>
      </p:sp>
      <p:sp>
        <p:nvSpPr>
          <p:cNvPr id="9" name="CasellaDiTesto 8">
            <a:extLst>
              <a:ext uri="{FF2B5EF4-FFF2-40B4-BE49-F238E27FC236}">
                <a16:creationId xmlns:a16="http://schemas.microsoft.com/office/drawing/2014/main" id="{E3D6C121-D843-996E-0690-2BDBC1AF027F}"/>
              </a:ext>
            </a:extLst>
          </p:cNvPr>
          <p:cNvSpPr txBox="1"/>
          <p:nvPr/>
        </p:nvSpPr>
        <p:spPr>
          <a:xfrm>
            <a:off x="6594160" y="1063020"/>
            <a:ext cx="1333344" cy="369332"/>
          </a:xfrm>
          <a:prstGeom prst="rect">
            <a:avLst/>
          </a:prstGeom>
          <a:noFill/>
        </p:spPr>
        <p:txBody>
          <a:bodyPr wrap="square" rtlCol="0">
            <a:spAutoFit/>
          </a:bodyPr>
          <a:lstStyle/>
          <a:p>
            <a:r>
              <a:rPr lang="it-IT" b="1" dirty="0"/>
              <a:t>Farmacie</a:t>
            </a:r>
          </a:p>
        </p:txBody>
      </p:sp>
      <p:cxnSp>
        <p:nvCxnSpPr>
          <p:cNvPr id="10" name="Connettore 2 9">
            <a:extLst>
              <a:ext uri="{FF2B5EF4-FFF2-40B4-BE49-F238E27FC236}">
                <a16:creationId xmlns:a16="http://schemas.microsoft.com/office/drawing/2014/main" id="{A5C06AB4-0561-E314-E354-D5ECBF94B519}"/>
              </a:ext>
            </a:extLst>
          </p:cNvPr>
          <p:cNvCxnSpPr>
            <a:cxnSpLocks/>
          </p:cNvCxnSpPr>
          <p:nvPr/>
        </p:nvCxnSpPr>
        <p:spPr>
          <a:xfrm flipH="1">
            <a:off x="7214949" y="2115780"/>
            <a:ext cx="1096563" cy="524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018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A41D029-D93F-8290-7675-8A19DDBE565A}"/>
              </a:ext>
            </a:extLst>
          </p:cNvPr>
          <p:cNvPicPr>
            <a:picLocks noChangeAspect="1"/>
          </p:cNvPicPr>
          <p:nvPr/>
        </p:nvPicPr>
        <p:blipFill>
          <a:blip r:embed="rId2"/>
          <a:stretch>
            <a:fillRect/>
          </a:stretch>
        </p:blipFill>
        <p:spPr>
          <a:xfrm>
            <a:off x="3888456" y="887240"/>
            <a:ext cx="5110689" cy="5933099"/>
          </a:xfrm>
          <a:prstGeom prst="rect">
            <a:avLst/>
          </a:prstGeom>
        </p:spPr>
      </p:pic>
      <p:pic>
        <p:nvPicPr>
          <p:cNvPr id="13" name="Elemento grafico 12" descr="Bandiera con riempimento a tinta unita">
            <a:extLst>
              <a:ext uri="{FF2B5EF4-FFF2-40B4-BE49-F238E27FC236}">
                <a16:creationId xmlns:a16="http://schemas.microsoft.com/office/drawing/2014/main" id="{8D1C7587-B869-5B70-B2C6-03E794DBAA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08257" y="1300122"/>
            <a:ext cx="541907" cy="541907"/>
          </a:xfrm>
          <a:prstGeom prst="rect">
            <a:avLst/>
          </a:prstGeom>
        </p:spPr>
      </p:pic>
      <p:pic>
        <p:nvPicPr>
          <p:cNvPr id="14" name="Elemento grafico 13" descr="Bandiera con riempimento a tinta unita">
            <a:extLst>
              <a:ext uri="{FF2B5EF4-FFF2-40B4-BE49-F238E27FC236}">
                <a16:creationId xmlns:a16="http://schemas.microsoft.com/office/drawing/2014/main" id="{CD728326-B0A4-29A4-35CA-14DF253936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4190" y="1051318"/>
            <a:ext cx="541907" cy="541907"/>
          </a:xfrm>
          <a:prstGeom prst="rect">
            <a:avLst/>
          </a:prstGeom>
        </p:spPr>
      </p:pic>
      <p:pic>
        <p:nvPicPr>
          <p:cNvPr id="15" name="Elemento grafico 14" descr="Bandiera con riempimento a tinta unita">
            <a:extLst>
              <a:ext uri="{FF2B5EF4-FFF2-40B4-BE49-F238E27FC236}">
                <a16:creationId xmlns:a16="http://schemas.microsoft.com/office/drawing/2014/main" id="{34F2E49D-3C08-7994-F22F-6DF0604309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93999" y="655630"/>
            <a:ext cx="468789" cy="468789"/>
          </a:xfrm>
          <a:prstGeom prst="rect">
            <a:avLst/>
          </a:prstGeom>
        </p:spPr>
      </p:pic>
      <p:pic>
        <p:nvPicPr>
          <p:cNvPr id="16" name="Elemento grafico 15" descr="Bandiera con riempimento a tinta unita">
            <a:extLst>
              <a:ext uri="{FF2B5EF4-FFF2-40B4-BE49-F238E27FC236}">
                <a16:creationId xmlns:a16="http://schemas.microsoft.com/office/drawing/2014/main" id="{EC4CD060-F52F-B176-F57C-213B86A06B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2990" y="1051317"/>
            <a:ext cx="541907" cy="541907"/>
          </a:xfrm>
          <a:prstGeom prst="rect">
            <a:avLst/>
          </a:prstGeom>
        </p:spPr>
      </p:pic>
      <p:pic>
        <p:nvPicPr>
          <p:cNvPr id="17" name="Elemento grafico 16" descr="Bandiera con riempimento a tinta unita">
            <a:extLst>
              <a:ext uri="{FF2B5EF4-FFF2-40B4-BE49-F238E27FC236}">
                <a16:creationId xmlns:a16="http://schemas.microsoft.com/office/drawing/2014/main" id="{3286B117-E213-94D6-CA2D-B19B93A86F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49176" y="2358498"/>
            <a:ext cx="541907" cy="541907"/>
          </a:xfrm>
          <a:prstGeom prst="rect">
            <a:avLst/>
          </a:prstGeom>
        </p:spPr>
      </p:pic>
      <p:pic>
        <p:nvPicPr>
          <p:cNvPr id="18" name="Elemento grafico 17" descr="Bandiera con riempimento a tinta unita">
            <a:extLst>
              <a:ext uri="{FF2B5EF4-FFF2-40B4-BE49-F238E27FC236}">
                <a16:creationId xmlns:a16="http://schemas.microsoft.com/office/drawing/2014/main" id="{16A99CD4-892A-057F-C3C3-22D0CDCAAD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1083" y="3198485"/>
            <a:ext cx="541907" cy="541907"/>
          </a:xfrm>
          <a:prstGeom prst="rect">
            <a:avLst/>
          </a:prstGeom>
        </p:spPr>
      </p:pic>
      <p:pic>
        <p:nvPicPr>
          <p:cNvPr id="19" name="Elemento grafico 18" descr="Bandiera con riempimento a tinta unita">
            <a:extLst>
              <a:ext uri="{FF2B5EF4-FFF2-40B4-BE49-F238E27FC236}">
                <a16:creationId xmlns:a16="http://schemas.microsoft.com/office/drawing/2014/main" id="{51CBDE01-F4D2-B07F-7919-CB61B319E5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70700" y="3012238"/>
            <a:ext cx="541907" cy="541907"/>
          </a:xfrm>
          <a:prstGeom prst="rect">
            <a:avLst/>
          </a:prstGeom>
        </p:spPr>
      </p:pic>
      <p:pic>
        <p:nvPicPr>
          <p:cNvPr id="20" name="Elemento grafico 19" descr="Bandiera con riempimento a tinta unita">
            <a:extLst>
              <a:ext uri="{FF2B5EF4-FFF2-40B4-BE49-F238E27FC236}">
                <a16:creationId xmlns:a16="http://schemas.microsoft.com/office/drawing/2014/main" id="{0356FCCA-D053-7D13-48EE-3963666EF2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0242" y="4030930"/>
            <a:ext cx="541907" cy="541907"/>
          </a:xfrm>
          <a:prstGeom prst="rect">
            <a:avLst/>
          </a:prstGeom>
        </p:spPr>
      </p:pic>
      <p:pic>
        <p:nvPicPr>
          <p:cNvPr id="21" name="Elemento grafico 20" descr="Bandiera con riempimento a tinta unita">
            <a:extLst>
              <a:ext uri="{FF2B5EF4-FFF2-40B4-BE49-F238E27FC236}">
                <a16:creationId xmlns:a16="http://schemas.microsoft.com/office/drawing/2014/main" id="{9EC33C22-48AF-5F06-B86A-0A494F839B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03943" y="5565140"/>
            <a:ext cx="541907" cy="541907"/>
          </a:xfrm>
          <a:prstGeom prst="rect">
            <a:avLst/>
          </a:prstGeom>
        </p:spPr>
      </p:pic>
      <p:pic>
        <p:nvPicPr>
          <p:cNvPr id="45" name="Elemento grafico 44" descr="Bandiera con riempimento a tinta unita">
            <a:extLst>
              <a:ext uri="{FF2B5EF4-FFF2-40B4-BE49-F238E27FC236}">
                <a16:creationId xmlns:a16="http://schemas.microsoft.com/office/drawing/2014/main" id="{D1A7F898-98E8-357C-5438-8B66B43DC3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68478" y="3989175"/>
            <a:ext cx="541907" cy="541907"/>
          </a:xfrm>
          <a:prstGeom prst="rect">
            <a:avLst/>
          </a:prstGeom>
        </p:spPr>
      </p:pic>
      <p:sp>
        <p:nvSpPr>
          <p:cNvPr id="80" name="CasellaDiTesto 79">
            <a:extLst>
              <a:ext uri="{FF2B5EF4-FFF2-40B4-BE49-F238E27FC236}">
                <a16:creationId xmlns:a16="http://schemas.microsoft.com/office/drawing/2014/main" id="{4F22BD4D-AC63-5BF4-EFFC-37BC1A188675}"/>
              </a:ext>
            </a:extLst>
          </p:cNvPr>
          <p:cNvSpPr txBox="1"/>
          <p:nvPr/>
        </p:nvSpPr>
        <p:spPr>
          <a:xfrm>
            <a:off x="7074034" y="871433"/>
            <a:ext cx="2733534" cy="707886"/>
          </a:xfrm>
          <a:prstGeom prst="rect">
            <a:avLst/>
          </a:prstGeom>
          <a:noFill/>
        </p:spPr>
        <p:txBody>
          <a:bodyPr wrap="square" rtlCol="0">
            <a:spAutoFit/>
          </a:bodyPr>
          <a:lstStyle/>
          <a:p>
            <a:r>
              <a:rPr lang="it-IT" sz="2000" b="1" dirty="0">
                <a:solidFill>
                  <a:srgbClr val="C00000"/>
                </a:solidFill>
              </a:rPr>
              <a:t>La Comunità di Pratica del progetto PONGOV</a:t>
            </a:r>
          </a:p>
        </p:txBody>
      </p:sp>
      <p:pic>
        <p:nvPicPr>
          <p:cNvPr id="50" name="Elemento grafico 49" descr="Bandiera con riempimento a tinta unita">
            <a:extLst>
              <a:ext uri="{FF2B5EF4-FFF2-40B4-BE49-F238E27FC236}">
                <a16:creationId xmlns:a16="http://schemas.microsoft.com/office/drawing/2014/main" id="{D491D678-58D0-60E2-B40A-D12F9C4A2C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23159" y="925265"/>
            <a:ext cx="541907" cy="541907"/>
          </a:xfrm>
          <a:prstGeom prst="rect">
            <a:avLst/>
          </a:prstGeom>
        </p:spPr>
      </p:pic>
      <p:pic>
        <p:nvPicPr>
          <p:cNvPr id="52" name="Elemento grafico 51" descr="Bandiera con riempimento a tinta unita">
            <a:extLst>
              <a:ext uri="{FF2B5EF4-FFF2-40B4-BE49-F238E27FC236}">
                <a16:creationId xmlns:a16="http://schemas.microsoft.com/office/drawing/2014/main" id="{55E954DB-F74F-92F3-8BC3-ACCE01F1F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45850" y="3400152"/>
            <a:ext cx="541907" cy="541907"/>
          </a:xfrm>
          <a:prstGeom prst="rect">
            <a:avLst/>
          </a:prstGeom>
        </p:spPr>
      </p:pic>
      <p:pic>
        <p:nvPicPr>
          <p:cNvPr id="60" name="Elemento grafico 59" descr="Bandiera con riempimento a tinta unita">
            <a:extLst>
              <a:ext uri="{FF2B5EF4-FFF2-40B4-BE49-F238E27FC236}">
                <a16:creationId xmlns:a16="http://schemas.microsoft.com/office/drawing/2014/main" id="{9DD0A5E5-3E85-586F-FDDF-FAF7F0D74D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39431" y="4702460"/>
            <a:ext cx="541907" cy="541907"/>
          </a:xfrm>
          <a:prstGeom prst="rect">
            <a:avLst/>
          </a:prstGeom>
        </p:spPr>
      </p:pic>
      <p:pic>
        <p:nvPicPr>
          <p:cNvPr id="54" name="Elemento grafico 53" descr="Bandiera con riempimento a tinta unita">
            <a:extLst>
              <a:ext uri="{FF2B5EF4-FFF2-40B4-BE49-F238E27FC236}">
                <a16:creationId xmlns:a16="http://schemas.microsoft.com/office/drawing/2014/main" id="{CA1C967E-7E28-1635-B129-9DD4B2D52A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1725" y="1794957"/>
            <a:ext cx="541907" cy="541907"/>
          </a:xfrm>
          <a:prstGeom prst="rect">
            <a:avLst/>
          </a:prstGeom>
        </p:spPr>
      </p:pic>
      <p:pic>
        <p:nvPicPr>
          <p:cNvPr id="4" name="Picture 2" descr="logo-regione-campania - Corsi Turismo">
            <a:extLst>
              <a:ext uri="{FF2B5EF4-FFF2-40B4-BE49-F238E27FC236}">
                <a16:creationId xmlns:a16="http://schemas.microsoft.com/office/drawing/2014/main" id="{3CA09ADD-0E83-502E-276D-123D438034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26" t="4422" r="17626"/>
          <a:stretch/>
        </p:blipFill>
        <p:spPr bwMode="auto">
          <a:xfrm>
            <a:off x="232623" y="996418"/>
            <a:ext cx="837370" cy="7985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regione-basilicata-1 - Campania Felix">
            <a:extLst>
              <a:ext uri="{FF2B5EF4-FFF2-40B4-BE49-F238E27FC236}">
                <a16:creationId xmlns:a16="http://schemas.microsoft.com/office/drawing/2014/main" id="{D57250C3-A0D2-E3B9-441F-71921F3864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587" y="1017221"/>
            <a:ext cx="854549" cy="79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gione Valle d'Aosta - dtm">
            <a:extLst>
              <a:ext uri="{FF2B5EF4-FFF2-40B4-BE49-F238E27FC236}">
                <a16:creationId xmlns:a16="http://schemas.microsoft.com/office/drawing/2014/main" id="{1EA1D945-F819-87D0-7CE6-DB0C779756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5556" y="1113422"/>
            <a:ext cx="1114329" cy="895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logo-REGIONE-LAZIO - Il Melograno">
            <a:extLst>
              <a:ext uri="{FF2B5EF4-FFF2-40B4-BE49-F238E27FC236}">
                <a16:creationId xmlns:a16="http://schemas.microsoft.com/office/drawing/2014/main" id="{B319B604-ED32-5DA3-255E-0766AFECDB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2951" y="5203897"/>
            <a:ext cx="1137816" cy="5406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l modello “family” in Trentino fa scuola nella Regione Friuli Venezia  Giulia">
            <a:extLst>
              <a:ext uri="{FF2B5EF4-FFF2-40B4-BE49-F238E27FC236}">
                <a16:creationId xmlns:a16="http://schemas.microsoft.com/office/drawing/2014/main" id="{4967CE7D-3F22-4D1E-A9A3-B4911FBBAB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7249" y="3279557"/>
            <a:ext cx="854328" cy="10679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Schema Manuale di identità visiva e di immagine coordinata WEB 17-01-21.indd">
            <a:extLst>
              <a:ext uri="{FF2B5EF4-FFF2-40B4-BE49-F238E27FC236}">
                <a16:creationId xmlns:a16="http://schemas.microsoft.com/office/drawing/2014/main" id="{60B40CD0-6145-3664-77A5-0040AF688B7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106"/>
          <a:stretch/>
        </p:blipFill>
        <p:spPr bwMode="auto">
          <a:xfrm>
            <a:off x="9247236" y="1610029"/>
            <a:ext cx="1227606" cy="5157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regione toscana logo – GrossetoSport">
            <a:extLst>
              <a:ext uri="{FF2B5EF4-FFF2-40B4-BE49-F238E27FC236}">
                <a16:creationId xmlns:a16="http://schemas.microsoft.com/office/drawing/2014/main" id="{B07B8258-CA7C-07D0-B891-E613A9EB8D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861" y="2035638"/>
            <a:ext cx="903086" cy="9015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Regione Liguria - Homepage">
            <a:extLst>
              <a:ext uri="{FF2B5EF4-FFF2-40B4-BE49-F238E27FC236}">
                <a16:creationId xmlns:a16="http://schemas.microsoft.com/office/drawing/2014/main" id="{F7BCABF1-76C2-BC41-B9C1-5EED2B5F2F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8132" y="3106061"/>
            <a:ext cx="679630" cy="6796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Pagina | Regione Piemonte">
            <a:extLst>
              <a:ext uri="{FF2B5EF4-FFF2-40B4-BE49-F238E27FC236}">
                <a16:creationId xmlns:a16="http://schemas.microsoft.com/office/drawing/2014/main" id="{E4A135E3-9A03-3E0A-DDE1-704803B533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60970" y="5911848"/>
            <a:ext cx="1446568" cy="5181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Regione Lombardia">
            <a:extLst>
              <a:ext uri="{FF2B5EF4-FFF2-40B4-BE49-F238E27FC236}">
                <a16:creationId xmlns:a16="http://schemas.microsoft.com/office/drawing/2014/main" id="{246CFAAA-2D43-1274-6C5F-7A77749101E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67770" y="5789924"/>
            <a:ext cx="1146522" cy="31712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Logo Regione Abruzzo - Pulcinella Awards">
            <a:extLst>
              <a:ext uri="{FF2B5EF4-FFF2-40B4-BE49-F238E27FC236}">
                <a16:creationId xmlns:a16="http://schemas.microsoft.com/office/drawing/2014/main" id="{457B99A2-0068-A93C-7FCD-B443CA981D6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9767" y="4024032"/>
            <a:ext cx="762954" cy="10876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Finanziamenti Regione Puglia impianti di depurazione - Graduatorie 2014">
            <a:extLst>
              <a:ext uri="{FF2B5EF4-FFF2-40B4-BE49-F238E27FC236}">
                <a16:creationId xmlns:a16="http://schemas.microsoft.com/office/drawing/2014/main" id="{F6EAF18F-4B80-E9DE-8A7D-5AC629897A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93014" y="2105210"/>
            <a:ext cx="1260855" cy="64002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8" descr="logo-regione-calabria - Memoria in Scena">
            <a:extLst>
              <a:ext uri="{FF2B5EF4-FFF2-40B4-BE49-F238E27FC236}">
                <a16:creationId xmlns:a16="http://schemas.microsoft.com/office/drawing/2014/main" id="{09C4F539-992F-E65A-553B-4A1FA9F435F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60873" y="3012238"/>
            <a:ext cx="1146665" cy="8528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Manuale di immagine coordinata - Regione del Veneto">
            <a:extLst>
              <a:ext uri="{FF2B5EF4-FFF2-40B4-BE49-F238E27FC236}">
                <a16:creationId xmlns:a16="http://schemas.microsoft.com/office/drawing/2014/main" id="{A261B8AE-32B5-4560-EA9D-F678C16A097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93601" y="1062468"/>
            <a:ext cx="1141395" cy="8629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Simboli dell'Emilia-Romagna - Wikipedia">
            <a:extLst>
              <a:ext uri="{FF2B5EF4-FFF2-40B4-BE49-F238E27FC236}">
                <a16:creationId xmlns:a16="http://schemas.microsoft.com/office/drawing/2014/main" id="{D279CDB3-6486-9BA3-BF2D-F2E7E8B5318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71360" y="2353699"/>
            <a:ext cx="795779" cy="9258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REGIONE-UMBRIA-Logo - Bizzarri">
            <a:extLst>
              <a:ext uri="{FF2B5EF4-FFF2-40B4-BE49-F238E27FC236}">
                <a16:creationId xmlns:a16="http://schemas.microsoft.com/office/drawing/2014/main" id="{F252674C-9DF4-EB37-14DB-028A898A3C7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95516" y="3925752"/>
            <a:ext cx="1337564" cy="7579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Regione Molise – Nat.salmo">
            <a:extLst>
              <a:ext uri="{FF2B5EF4-FFF2-40B4-BE49-F238E27FC236}">
                <a16:creationId xmlns:a16="http://schemas.microsoft.com/office/drawing/2014/main" id="{696BCF43-3DAA-4F76-59F3-EFCD25C63F7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53217" y="4863685"/>
            <a:ext cx="791557" cy="79155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Regione Sicilia | Istituzione del Comitato Tecnico-Scientifico per  l'Emergenza Coronavirus. - FADOI">
            <a:extLst>
              <a:ext uri="{FF2B5EF4-FFF2-40B4-BE49-F238E27FC236}">
                <a16:creationId xmlns:a16="http://schemas.microsoft.com/office/drawing/2014/main" id="{A8AF02F8-E5C1-9327-5000-D429E8DF4858}"/>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0004" r="23500"/>
          <a:stretch/>
        </p:blipFill>
        <p:spPr bwMode="auto">
          <a:xfrm>
            <a:off x="11025001" y="4686491"/>
            <a:ext cx="784625" cy="9258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Provincia Autonoma di Trento - Cbs - Community Building Solutions">
            <a:extLst>
              <a:ext uri="{FF2B5EF4-FFF2-40B4-BE49-F238E27FC236}">
                <a16:creationId xmlns:a16="http://schemas.microsoft.com/office/drawing/2014/main" id="{D2240506-D2C9-5A20-CB4F-1DC206E80CE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404956" y="2173824"/>
            <a:ext cx="984748" cy="98474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descr="Provincia autonoma di... - Provincia autonoma di Bolzano">
            <a:extLst>
              <a:ext uri="{FF2B5EF4-FFF2-40B4-BE49-F238E27FC236}">
                <a16:creationId xmlns:a16="http://schemas.microsoft.com/office/drawing/2014/main" id="{675AA381-AD80-77EF-D29A-E48AA1AC201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692076" y="4382384"/>
            <a:ext cx="1727766" cy="4701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MARCHE: BANDI DI FINANZIAMENTO E CONCESSIONE 2017 - Greenious">
            <a:extLst>
              <a:ext uri="{FF2B5EF4-FFF2-40B4-BE49-F238E27FC236}">
                <a16:creationId xmlns:a16="http://schemas.microsoft.com/office/drawing/2014/main" id="{DDCD02A4-476B-BC65-9A77-A094E6A98D5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022091" y="3307532"/>
            <a:ext cx="1110989" cy="602509"/>
          </a:xfrm>
          <a:prstGeom prst="rect">
            <a:avLst/>
          </a:prstGeom>
          <a:noFill/>
          <a:extLst>
            <a:ext uri="{909E8E84-426E-40DD-AFC4-6F175D3DCCD1}">
              <a14:hiddenFill xmlns:a14="http://schemas.microsoft.com/office/drawing/2010/main">
                <a:solidFill>
                  <a:srgbClr val="FFFFFF"/>
                </a:solidFill>
              </a14:hiddenFill>
            </a:ext>
          </a:extLst>
        </p:spPr>
      </p:pic>
      <p:pic>
        <p:nvPicPr>
          <p:cNvPr id="55" name="Elemento grafico 54" descr="Bandiera con riempimento a tinta unita">
            <a:extLst>
              <a:ext uri="{FF2B5EF4-FFF2-40B4-BE49-F238E27FC236}">
                <a16:creationId xmlns:a16="http://schemas.microsoft.com/office/drawing/2014/main" id="{9012C53D-95D4-B2D0-0D76-6949E2CF42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9554" y="1113422"/>
            <a:ext cx="541907" cy="541907"/>
          </a:xfrm>
          <a:prstGeom prst="rect">
            <a:avLst/>
          </a:prstGeom>
        </p:spPr>
      </p:pic>
      <p:pic>
        <p:nvPicPr>
          <p:cNvPr id="57" name="Elemento grafico 56" descr="Bandiera con riempimento a tinta unita">
            <a:extLst>
              <a:ext uri="{FF2B5EF4-FFF2-40B4-BE49-F238E27FC236}">
                <a16:creationId xmlns:a16="http://schemas.microsoft.com/office/drawing/2014/main" id="{D85ED3E5-946E-59D2-A269-AD800979CA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9613" y="3753078"/>
            <a:ext cx="541907" cy="541907"/>
          </a:xfrm>
          <a:prstGeom prst="rect">
            <a:avLst/>
          </a:prstGeom>
        </p:spPr>
      </p:pic>
    </p:spTree>
    <p:extLst>
      <p:ext uri="{BB962C8B-B14F-4D97-AF65-F5344CB8AC3E}">
        <p14:creationId xmlns:p14="http://schemas.microsoft.com/office/powerpoint/2010/main" val="514615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BED79FA-3CAA-670E-9E85-C3E328CDB5C6}"/>
              </a:ext>
            </a:extLst>
          </p:cNvPr>
          <p:cNvSpPr txBox="1"/>
          <p:nvPr/>
        </p:nvSpPr>
        <p:spPr>
          <a:xfrm>
            <a:off x="1289364" y="2675254"/>
            <a:ext cx="9613272" cy="1446550"/>
          </a:xfrm>
          <a:prstGeom prst="rect">
            <a:avLst/>
          </a:prstGeom>
          <a:noFill/>
        </p:spPr>
        <p:txBody>
          <a:bodyPr wrap="square" rtlCol="0">
            <a:spAutoFit/>
          </a:bodyPr>
          <a:lstStyle>
            <a:defPPr>
              <a:defRPr lang="it-IT"/>
            </a:defPPr>
            <a:lvl1pPr algn="ctr">
              <a:defRPr sz="2800" b="1">
                <a:solidFill>
                  <a:srgbClr val="00498B"/>
                </a:solidFill>
                <a:latin typeface="Oswald" pitchFamily="2" charset="77"/>
                <a:ea typeface="Arial Unicode MS" panose="020B0604020202020204" pitchFamily="34" charset="-128"/>
              </a:defRPr>
            </a:lvl1pPr>
          </a:lstStyle>
          <a:p>
            <a:r>
              <a:rPr lang="it-IT" sz="4400" dirty="0"/>
              <a:t>ALCUNI ESEMPI DI PRATICHE </a:t>
            </a:r>
          </a:p>
          <a:p>
            <a:r>
              <a:rPr lang="it-IT" sz="4400" dirty="0"/>
              <a:t>DEL PONGOV NEL SANITARIO…</a:t>
            </a:r>
          </a:p>
        </p:txBody>
      </p:sp>
    </p:spTree>
    <p:extLst>
      <p:ext uri="{BB962C8B-B14F-4D97-AF65-F5344CB8AC3E}">
        <p14:creationId xmlns:p14="http://schemas.microsoft.com/office/powerpoint/2010/main" val="1738312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5">
            <a:extLst>
              <a:ext uri="{FF2B5EF4-FFF2-40B4-BE49-F238E27FC236}">
                <a16:creationId xmlns:a16="http://schemas.microsoft.com/office/drawing/2014/main" id="{90A9D761-DC98-DF73-ECF2-18105926A9AF}"/>
              </a:ext>
            </a:extLst>
          </p:cNvPr>
          <p:cNvPicPr/>
          <p:nvPr/>
        </p:nvPicPr>
        <p:blipFill>
          <a:blip r:embed="rId2"/>
          <a:stretch/>
        </p:blipFill>
        <p:spPr>
          <a:xfrm>
            <a:off x="9462857" y="1316052"/>
            <a:ext cx="2333862" cy="936680"/>
          </a:xfrm>
          <a:prstGeom prst="rect">
            <a:avLst/>
          </a:prstGeom>
          <a:ln>
            <a:noFill/>
          </a:ln>
        </p:spPr>
      </p:pic>
      <p:sp>
        <p:nvSpPr>
          <p:cNvPr id="3" name="CasellaDiTesto 2">
            <a:extLst>
              <a:ext uri="{FF2B5EF4-FFF2-40B4-BE49-F238E27FC236}">
                <a16:creationId xmlns:a16="http://schemas.microsoft.com/office/drawing/2014/main" id="{8CEE41F3-CAC3-916B-D818-1CC74F78D399}"/>
              </a:ext>
            </a:extLst>
          </p:cNvPr>
          <p:cNvSpPr txBox="1"/>
          <p:nvPr/>
        </p:nvSpPr>
        <p:spPr>
          <a:xfrm>
            <a:off x="0" y="979967"/>
            <a:ext cx="9945533" cy="461665"/>
          </a:xfrm>
          <a:prstGeom prst="rect">
            <a:avLst/>
          </a:prstGeom>
          <a:noFill/>
        </p:spPr>
        <p:txBody>
          <a:bodyPr wrap="square">
            <a:spAutoFit/>
          </a:bodyPr>
          <a:lstStyle/>
          <a:p>
            <a:r>
              <a:rPr lang="it-IT" sz="2400" b="1" dirty="0">
                <a:solidFill>
                  <a:srgbClr val="002060"/>
                </a:solidFill>
                <a:ea typeface="Arial Unicode MS" panose="020B0604020202020204" pitchFamily="34" charset="-128"/>
              </a:rPr>
              <a:t>Integrazione COT e CO 116117 regione Piemonte</a:t>
            </a:r>
          </a:p>
        </p:txBody>
      </p:sp>
      <p:cxnSp>
        <p:nvCxnSpPr>
          <p:cNvPr id="4" name="Connettore 2 3">
            <a:extLst>
              <a:ext uri="{FF2B5EF4-FFF2-40B4-BE49-F238E27FC236}">
                <a16:creationId xmlns:a16="http://schemas.microsoft.com/office/drawing/2014/main" id="{AA7F11D1-62D3-6E34-E053-C31A2EA48DE3}"/>
              </a:ext>
            </a:extLst>
          </p:cNvPr>
          <p:cNvCxnSpPr>
            <a:cxnSpLocks/>
          </p:cNvCxnSpPr>
          <p:nvPr/>
        </p:nvCxnSpPr>
        <p:spPr>
          <a:xfrm>
            <a:off x="3189864" y="2390239"/>
            <a:ext cx="1191759" cy="0"/>
          </a:xfrm>
          <a:prstGeom prst="straightConnector1">
            <a:avLst/>
          </a:prstGeom>
          <a:ln w="28575">
            <a:solidFill>
              <a:srgbClr val="0E7BC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F8843665-3B18-EEC9-F14C-C456BDA366EE}"/>
              </a:ext>
            </a:extLst>
          </p:cNvPr>
          <p:cNvCxnSpPr>
            <a:cxnSpLocks/>
          </p:cNvCxnSpPr>
          <p:nvPr/>
        </p:nvCxnSpPr>
        <p:spPr>
          <a:xfrm flipH="1">
            <a:off x="7214985" y="5191449"/>
            <a:ext cx="110835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6" name="Immagine 5">
            <a:extLst>
              <a:ext uri="{FF2B5EF4-FFF2-40B4-BE49-F238E27FC236}">
                <a16:creationId xmlns:a16="http://schemas.microsoft.com/office/drawing/2014/main" id="{A966E99C-2122-341E-E24B-58936002383F}"/>
              </a:ext>
            </a:extLst>
          </p:cNvPr>
          <p:cNvPicPr>
            <a:picLocks noChangeAspect="1"/>
          </p:cNvPicPr>
          <p:nvPr/>
        </p:nvPicPr>
        <p:blipFill>
          <a:blip r:embed="rId3"/>
          <a:stretch>
            <a:fillRect/>
          </a:stretch>
        </p:blipFill>
        <p:spPr>
          <a:xfrm>
            <a:off x="713931" y="4675550"/>
            <a:ext cx="2475933" cy="772565"/>
          </a:xfrm>
          <a:prstGeom prst="rect">
            <a:avLst/>
          </a:prstGeom>
        </p:spPr>
      </p:pic>
      <p:cxnSp>
        <p:nvCxnSpPr>
          <p:cNvPr id="7" name="Connettore 2 6">
            <a:extLst>
              <a:ext uri="{FF2B5EF4-FFF2-40B4-BE49-F238E27FC236}">
                <a16:creationId xmlns:a16="http://schemas.microsoft.com/office/drawing/2014/main" id="{6C724BFA-F0C3-DAD7-5DD5-5F4DE397ABD2}"/>
              </a:ext>
            </a:extLst>
          </p:cNvPr>
          <p:cNvCxnSpPr>
            <a:cxnSpLocks/>
          </p:cNvCxnSpPr>
          <p:nvPr/>
        </p:nvCxnSpPr>
        <p:spPr>
          <a:xfrm flipH="1">
            <a:off x="3652318" y="5148163"/>
            <a:ext cx="784616" cy="49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B461B319-B3A6-EC9B-8EBC-57D56034A841}"/>
              </a:ext>
            </a:extLst>
          </p:cNvPr>
          <p:cNvSpPr txBox="1"/>
          <p:nvPr/>
        </p:nvSpPr>
        <p:spPr>
          <a:xfrm>
            <a:off x="894759" y="5788908"/>
            <a:ext cx="2114276" cy="283603"/>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defPPr>
              <a:defRPr lang="it-IT"/>
            </a:defPPr>
            <a:lvl1pPr algn="ctr">
              <a:lnSpc>
                <a:spcPct val="100000"/>
              </a:lnSpc>
              <a:defRPr sz="1400" b="1" spc="-1">
                <a:solidFill>
                  <a:srgbClr val="0070C0"/>
                </a:solidFill>
                <a:latin typeface="Arial"/>
                <a:ea typeface="Microsoft YaHei"/>
              </a:defRPr>
            </a:lvl1pPr>
          </a:lstStyle>
          <a:p>
            <a:r>
              <a:rPr lang="it-IT" dirty="0">
                <a:solidFill>
                  <a:srgbClr val="C00000"/>
                </a:solidFill>
                <a:latin typeface="Oswald" pitchFamily="2" charset="77"/>
                <a:ea typeface="Arial Unicode MS" panose="020B0604020202020204" pitchFamily="34" charset="-128"/>
              </a:rPr>
              <a:t>COT Alessandria</a:t>
            </a:r>
          </a:p>
        </p:txBody>
      </p:sp>
      <p:sp>
        <p:nvSpPr>
          <p:cNvPr id="9" name="Ovale 8">
            <a:extLst>
              <a:ext uri="{FF2B5EF4-FFF2-40B4-BE49-F238E27FC236}">
                <a16:creationId xmlns:a16="http://schemas.microsoft.com/office/drawing/2014/main" id="{CBB4FE40-0C8C-C973-9192-0D1A0363DB13}"/>
              </a:ext>
            </a:extLst>
          </p:cNvPr>
          <p:cNvSpPr/>
          <p:nvPr/>
        </p:nvSpPr>
        <p:spPr>
          <a:xfrm>
            <a:off x="477384" y="4406175"/>
            <a:ext cx="2636108" cy="133307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pic>
        <p:nvPicPr>
          <p:cNvPr id="10" name="Immagine 9">
            <a:extLst>
              <a:ext uri="{FF2B5EF4-FFF2-40B4-BE49-F238E27FC236}">
                <a16:creationId xmlns:a16="http://schemas.microsoft.com/office/drawing/2014/main" id="{8BAA7BD8-A360-CEB9-CB40-B0EED6AFAC08}"/>
              </a:ext>
            </a:extLst>
          </p:cNvPr>
          <p:cNvPicPr>
            <a:picLocks noChangeAspect="1"/>
          </p:cNvPicPr>
          <p:nvPr/>
        </p:nvPicPr>
        <p:blipFill rotWithShape="1">
          <a:blip r:embed="rId4"/>
          <a:srcRect l="10260" t="11065" r="3262" b="6395"/>
          <a:stretch/>
        </p:blipFill>
        <p:spPr>
          <a:xfrm>
            <a:off x="4772223" y="4088171"/>
            <a:ext cx="2242229" cy="2072859"/>
          </a:xfrm>
          <a:prstGeom prst="rect">
            <a:avLst/>
          </a:prstGeom>
        </p:spPr>
      </p:pic>
      <p:grpSp>
        <p:nvGrpSpPr>
          <p:cNvPr id="11" name="Gruppo 10">
            <a:extLst>
              <a:ext uri="{FF2B5EF4-FFF2-40B4-BE49-F238E27FC236}">
                <a16:creationId xmlns:a16="http://schemas.microsoft.com/office/drawing/2014/main" id="{05622F4F-9030-9EF2-6BF0-D15E9350B28C}"/>
              </a:ext>
            </a:extLst>
          </p:cNvPr>
          <p:cNvGrpSpPr/>
          <p:nvPr/>
        </p:nvGrpSpPr>
        <p:grpSpPr>
          <a:xfrm>
            <a:off x="376428" y="1461234"/>
            <a:ext cx="3461196" cy="2419211"/>
            <a:chOff x="0" y="45550"/>
            <a:chExt cx="4381500" cy="3644000"/>
          </a:xfrm>
        </p:grpSpPr>
        <p:pic>
          <p:nvPicPr>
            <p:cNvPr id="12" name="Immagine 11">
              <a:extLst>
                <a:ext uri="{FF2B5EF4-FFF2-40B4-BE49-F238E27FC236}">
                  <a16:creationId xmlns:a16="http://schemas.microsoft.com/office/drawing/2014/main" id="{3A005F56-B77B-591D-948E-9BC29CE34A7F}"/>
                </a:ext>
              </a:extLst>
            </p:cNvPr>
            <p:cNvPicPr>
              <a:picLocks noChangeAspect="1"/>
            </p:cNvPicPr>
            <p:nvPr/>
          </p:nvPicPr>
          <p:blipFill rotWithShape="1">
            <a:blip r:embed="rId5"/>
            <a:srcRect t="9934"/>
            <a:stretch/>
          </p:blipFill>
          <p:spPr>
            <a:xfrm>
              <a:off x="606100" y="45550"/>
              <a:ext cx="1999940" cy="1168000"/>
            </a:xfrm>
            <a:prstGeom prst="rect">
              <a:avLst/>
            </a:prstGeom>
          </p:spPr>
        </p:pic>
        <p:pic>
          <p:nvPicPr>
            <p:cNvPr id="13" name="Immagine 12">
              <a:extLst>
                <a:ext uri="{FF2B5EF4-FFF2-40B4-BE49-F238E27FC236}">
                  <a16:creationId xmlns:a16="http://schemas.microsoft.com/office/drawing/2014/main" id="{FF6F222B-0E80-E6BB-A38A-C897A33C8D2B}"/>
                </a:ext>
              </a:extLst>
            </p:cNvPr>
            <p:cNvPicPr>
              <a:picLocks noChangeAspect="1"/>
            </p:cNvPicPr>
            <p:nvPr/>
          </p:nvPicPr>
          <p:blipFill>
            <a:blip r:embed="rId6"/>
            <a:stretch>
              <a:fillRect/>
            </a:stretch>
          </p:blipFill>
          <p:spPr>
            <a:xfrm>
              <a:off x="2053400" y="1126360"/>
              <a:ext cx="2219325" cy="847725"/>
            </a:xfrm>
            <a:prstGeom prst="rect">
              <a:avLst/>
            </a:prstGeom>
          </p:spPr>
        </p:pic>
        <p:pic>
          <p:nvPicPr>
            <p:cNvPr id="14" name="Immagine 13">
              <a:extLst>
                <a:ext uri="{FF2B5EF4-FFF2-40B4-BE49-F238E27FC236}">
                  <a16:creationId xmlns:a16="http://schemas.microsoft.com/office/drawing/2014/main" id="{6CB79B4A-A5B4-A4D0-707C-E49666733EBE}"/>
                </a:ext>
              </a:extLst>
            </p:cNvPr>
            <p:cNvPicPr>
              <a:picLocks noChangeAspect="1"/>
            </p:cNvPicPr>
            <p:nvPr/>
          </p:nvPicPr>
          <p:blipFill rotWithShape="1">
            <a:blip r:embed="rId7"/>
            <a:srcRect t="15938"/>
            <a:stretch/>
          </p:blipFill>
          <p:spPr>
            <a:xfrm>
              <a:off x="86487" y="1974084"/>
              <a:ext cx="3076575" cy="320275"/>
            </a:xfrm>
            <a:prstGeom prst="rect">
              <a:avLst/>
            </a:prstGeom>
          </p:spPr>
        </p:pic>
        <p:pic>
          <p:nvPicPr>
            <p:cNvPr id="15" name="Immagine 14">
              <a:extLst>
                <a:ext uri="{FF2B5EF4-FFF2-40B4-BE49-F238E27FC236}">
                  <a16:creationId xmlns:a16="http://schemas.microsoft.com/office/drawing/2014/main" id="{616E488C-A352-5FBB-CDF3-7D716215A337}"/>
                </a:ext>
              </a:extLst>
            </p:cNvPr>
            <p:cNvPicPr>
              <a:picLocks noChangeAspect="1"/>
            </p:cNvPicPr>
            <p:nvPr/>
          </p:nvPicPr>
          <p:blipFill>
            <a:blip r:embed="rId8"/>
            <a:stretch>
              <a:fillRect/>
            </a:stretch>
          </p:blipFill>
          <p:spPr>
            <a:xfrm>
              <a:off x="0" y="2207930"/>
              <a:ext cx="4381500" cy="876300"/>
            </a:xfrm>
            <a:prstGeom prst="rect">
              <a:avLst/>
            </a:prstGeom>
          </p:spPr>
        </p:pic>
        <p:pic>
          <p:nvPicPr>
            <p:cNvPr id="16" name="Immagine 15">
              <a:extLst>
                <a:ext uri="{FF2B5EF4-FFF2-40B4-BE49-F238E27FC236}">
                  <a16:creationId xmlns:a16="http://schemas.microsoft.com/office/drawing/2014/main" id="{931980D4-4945-3928-F217-5C5ACCE368C7}"/>
                </a:ext>
              </a:extLst>
            </p:cNvPr>
            <p:cNvPicPr>
              <a:picLocks noChangeAspect="1"/>
            </p:cNvPicPr>
            <p:nvPr/>
          </p:nvPicPr>
          <p:blipFill>
            <a:blip r:embed="rId9"/>
            <a:stretch>
              <a:fillRect/>
            </a:stretch>
          </p:blipFill>
          <p:spPr>
            <a:xfrm>
              <a:off x="2324862" y="2946600"/>
              <a:ext cx="1676400" cy="742950"/>
            </a:xfrm>
            <a:prstGeom prst="rect">
              <a:avLst/>
            </a:prstGeom>
          </p:spPr>
        </p:pic>
        <p:pic>
          <p:nvPicPr>
            <p:cNvPr id="17" name="Immagine 16">
              <a:extLst>
                <a:ext uri="{FF2B5EF4-FFF2-40B4-BE49-F238E27FC236}">
                  <a16:creationId xmlns:a16="http://schemas.microsoft.com/office/drawing/2014/main" id="{39C30691-7101-5C3A-F10D-5D328B60DF13}"/>
                </a:ext>
              </a:extLst>
            </p:cNvPr>
            <p:cNvPicPr>
              <a:picLocks noChangeAspect="1"/>
            </p:cNvPicPr>
            <p:nvPr/>
          </p:nvPicPr>
          <p:blipFill>
            <a:blip r:embed="rId10"/>
            <a:stretch>
              <a:fillRect/>
            </a:stretch>
          </p:blipFill>
          <p:spPr>
            <a:xfrm>
              <a:off x="91750" y="3082325"/>
              <a:ext cx="1028700" cy="571500"/>
            </a:xfrm>
            <a:prstGeom prst="rect">
              <a:avLst/>
            </a:prstGeom>
          </p:spPr>
        </p:pic>
      </p:grpSp>
      <p:sp>
        <p:nvSpPr>
          <p:cNvPr id="18" name="CasellaDiTesto 17">
            <a:extLst>
              <a:ext uri="{FF2B5EF4-FFF2-40B4-BE49-F238E27FC236}">
                <a16:creationId xmlns:a16="http://schemas.microsoft.com/office/drawing/2014/main" id="{FB0C6DEF-9B99-B915-D0A4-D90F27AF35EC}"/>
              </a:ext>
            </a:extLst>
          </p:cNvPr>
          <p:cNvSpPr txBox="1"/>
          <p:nvPr/>
        </p:nvSpPr>
        <p:spPr>
          <a:xfrm>
            <a:off x="2131252" y="1653282"/>
            <a:ext cx="2215571" cy="391325"/>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defPPr>
              <a:defRPr lang="it-IT"/>
            </a:defPPr>
            <a:lvl1pPr algn="ctr">
              <a:lnSpc>
                <a:spcPct val="100000"/>
              </a:lnSpc>
              <a:defRPr sz="1400" b="1" spc="-1">
                <a:solidFill>
                  <a:srgbClr val="0070C0"/>
                </a:solidFill>
                <a:latin typeface="Arial"/>
                <a:ea typeface="Microsoft YaHei"/>
              </a:defRPr>
            </a:lvl1pPr>
          </a:lstStyle>
          <a:p>
            <a:r>
              <a:rPr lang="it-IT" sz="1050" dirty="0">
                <a:solidFill>
                  <a:srgbClr val="0E7BC0"/>
                </a:solidFill>
                <a:latin typeface="Oswald" pitchFamily="2" charset="77"/>
                <a:ea typeface="Arial Unicode MS" panose="020B0604020202020204" pitchFamily="34" charset="-128"/>
              </a:rPr>
              <a:t>Autorizzazione ministeriale</a:t>
            </a:r>
          </a:p>
          <a:p>
            <a:r>
              <a:rPr lang="it-IT" sz="1050" dirty="0">
                <a:solidFill>
                  <a:srgbClr val="0E7BC0"/>
                </a:solidFill>
                <a:latin typeface="Oswald" pitchFamily="2" charset="77"/>
                <a:ea typeface="Arial Unicode MS" panose="020B0604020202020204" pitchFamily="34" charset="-128"/>
              </a:rPr>
              <a:t>26/11/2019 </a:t>
            </a:r>
          </a:p>
        </p:txBody>
      </p:sp>
      <p:pic>
        <p:nvPicPr>
          <p:cNvPr id="19" name="Immagine 18">
            <a:extLst>
              <a:ext uri="{FF2B5EF4-FFF2-40B4-BE49-F238E27FC236}">
                <a16:creationId xmlns:a16="http://schemas.microsoft.com/office/drawing/2014/main" id="{47559463-28E9-BB3C-A8E3-47249EAEB565}"/>
              </a:ext>
            </a:extLst>
          </p:cNvPr>
          <p:cNvPicPr>
            <a:picLocks noChangeAspect="1"/>
          </p:cNvPicPr>
          <p:nvPr/>
        </p:nvPicPr>
        <p:blipFill rotWithShape="1">
          <a:blip r:embed="rId11"/>
          <a:srcRect l="4099" t="3302" b="1"/>
          <a:stretch/>
        </p:blipFill>
        <p:spPr>
          <a:xfrm>
            <a:off x="4848672" y="1597826"/>
            <a:ext cx="3341282" cy="2187657"/>
          </a:xfrm>
          <a:prstGeom prst="rect">
            <a:avLst/>
          </a:prstGeom>
        </p:spPr>
      </p:pic>
      <p:sp>
        <p:nvSpPr>
          <p:cNvPr id="20" name="CasellaDiTesto 19">
            <a:extLst>
              <a:ext uri="{FF2B5EF4-FFF2-40B4-BE49-F238E27FC236}">
                <a16:creationId xmlns:a16="http://schemas.microsoft.com/office/drawing/2014/main" id="{1553EA97-5D31-FE58-44C9-904E47EE5844}"/>
              </a:ext>
            </a:extLst>
          </p:cNvPr>
          <p:cNvSpPr txBox="1"/>
          <p:nvPr/>
        </p:nvSpPr>
        <p:spPr>
          <a:xfrm>
            <a:off x="4515136" y="1314331"/>
            <a:ext cx="3900677" cy="229742"/>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defPPr>
              <a:defRPr lang="it-IT"/>
            </a:defPPr>
            <a:lvl1pPr algn="ctr">
              <a:lnSpc>
                <a:spcPct val="100000"/>
              </a:lnSpc>
              <a:defRPr sz="1400" b="1" spc="-1">
                <a:solidFill>
                  <a:srgbClr val="0070C0"/>
                </a:solidFill>
                <a:latin typeface="Arial"/>
                <a:ea typeface="Microsoft YaHei"/>
              </a:defRPr>
            </a:lvl1pPr>
          </a:lstStyle>
          <a:p>
            <a:r>
              <a:rPr lang="it-IT" sz="1050">
                <a:solidFill>
                  <a:srgbClr val="0E7BC0"/>
                </a:solidFill>
                <a:latin typeface="Oswald" pitchFamily="2" charset="77"/>
                <a:ea typeface="Arial Unicode MS" panose="020B0604020202020204" pitchFamily="34" charset="-128"/>
              </a:rPr>
              <a:t>Sperimentazione</a:t>
            </a:r>
          </a:p>
        </p:txBody>
      </p:sp>
      <p:grpSp>
        <p:nvGrpSpPr>
          <p:cNvPr id="21" name="Gruppo 20">
            <a:extLst>
              <a:ext uri="{FF2B5EF4-FFF2-40B4-BE49-F238E27FC236}">
                <a16:creationId xmlns:a16="http://schemas.microsoft.com/office/drawing/2014/main" id="{D8B1E9D2-4043-CCF0-2212-A27D216B2B40}"/>
              </a:ext>
            </a:extLst>
          </p:cNvPr>
          <p:cNvGrpSpPr/>
          <p:nvPr/>
        </p:nvGrpSpPr>
        <p:grpSpPr>
          <a:xfrm>
            <a:off x="7829072" y="4684820"/>
            <a:ext cx="2732787" cy="936680"/>
            <a:chOff x="4536548" y="2077545"/>
            <a:chExt cx="5261113" cy="1212574"/>
          </a:xfrm>
        </p:grpSpPr>
        <p:sp>
          <p:nvSpPr>
            <p:cNvPr id="22" name="CasellaDiTesto 21">
              <a:extLst>
                <a:ext uri="{FF2B5EF4-FFF2-40B4-BE49-F238E27FC236}">
                  <a16:creationId xmlns:a16="http://schemas.microsoft.com/office/drawing/2014/main" id="{9ED02061-5ED3-7FBB-74E8-9BCAF76D9A5B}"/>
                </a:ext>
              </a:extLst>
            </p:cNvPr>
            <p:cNvSpPr txBox="1"/>
            <p:nvPr/>
          </p:nvSpPr>
          <p:spPr>
            <a:xfrm>
              <a:off x="4536548" y="2251769"/>
              <a:ext cx="5261113" cy="709363"/>
            </a:xfrm>
            <a:prstGeom prst="rect">
              <a:avLst/>
            </a:prstGeom>
            <a:noFill/>
            <a:ln>
              <a:noFill/>
            </a:ln>
          </p:spPr>
          <p:txBody>
            <a:bodyPr wrap="square" rtlCol="0">
              <a:spAutoFit/>
            </a:bodyPr>
            <a:lstStyle/>
            <a:p>
              <a:pPr algn="ctr"/>
              <a:r>
                <a:rPr lang="it-IT" sz="1400" b="1" dirty="0">
                  <a:solidFill>
                    <a:srgbClr val="117BC1"/>
                  </a:solidFill>
                  <a:latin typeface="Raleway" pitchFamily="2" charset="0"/>
                </a:rPr>
                <a:t>COMUNITA’ </a:t>
              </a:r>
            </a:p>
            <a:p>
              <a:pPr algn="ctr"/>
              <a:r>
                <a:rPr lang="it-IT" sz="1400" b="1" dirty="0">
                  <a:solidFill>
                    <a:srgbClr val="117BC1"/>
                  </a:solidFill>
                  <a:latin typeface="Raleway" pitchFamily="2" charset="0"/>
                </a:rPr>
                <a:t>DI </a:t>
              </a:r>
            </a:p>
            <a:p>
              <a:pPr algn="ctr"/>
              <a:r>
                <a:rPr lang="it-IT" sz="1400" b="1" dirty="0">
                  <a:solidFill>
                    <a:srgbClr val="117BC1"/>
                  </a:solidFill>
                  <a:latin typeface="Raleway" pitchFamily="2" charset="0"/>
                </a:rPr>
                <a:t>PRATICA</a:t>
              </a:r>
            </a:p>
          </p:txBody>
        </p:sp>
        <p:sp>
          <p:nvSpPr>
            <p:cNvPr id="23" name="Ovale 22">
              <a:extLst>
                <a:ext uri="{FF2B5EF4-FFF2-40B4-BE49-F238E27FC236}">
                  <a16:creationId xmlns:a16="http://schemas.microsoft.com/office/drawing/2014/main" id="{92970F42-959E-12CF-CEFC-BF07328A51E5}"/>
                </a:ext>
              </a:extLst>
            </p:cNvPr>
            <p:cNvSpPr/>
            <p:nvPr/>
          </p:nvSpPr>
          <p:spPr>
            <a:xfrm>
              <a:off x="5488110" y="2077545"/>
              <a:ext cx="3379305" cy="1212574"/>
            </a:xfrm>
            <a:prstGeom prst="ellipse">
              <a:avLst/>
            </a:prstGeom>
            <a:noFill/>
            <a:ln w="28575">
              <a:solidFill>
                <a:srgbClr val="0E7B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p>
          </p:txBody>
        </p:sp>
      </p:grpSp>
      <p:cxnSp>
        <p:nvCxnSpPr>
          <p:cNvPr id="24" name="Connettore curvo 23">
            <a:extLst>
              <a:ext uri="{FF2B5EF4-FFF2-40B4-BE49-F238E27FC236}">
                <a16:creationId xmlns:a16="http://schemas.microsoft.com/office/drawing/2014/main" id="{93DEF1F4-C343-BA0E-08C7-390D4F87701C}"/>
              </a:ext>
            </a:extLst>
          </p:cNvPr>
          <p:cNvCxnSpPr>
            <a:stCxn id="19" idx="3"/>
            <a:endCxn id="23" idx="0"/>
          </p:cNvCxnSpPr>
          <p:nvPr/>
        </p:nvCxnSpPr>
        <p:spPr>
          <a:xfrm>
            <a:off x="8189954" y="2691655"/>
            <a:ext cx="1011048" cy="1993165"/>
          </a:xfrm>
          <a:prstGeom prst="curved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CBE6DDC0-6FB6-22C3-920A-5AA6A685A7D0}"/>
              </a:ext>
            </a:extLst>
          </p:cNvPr>
          <p:cNvSpPr txBox="1"/>
          <p:nvPr/>
        </p:nvSpPr>
        <p:spPr>
          <a:xfrm>
            <a:off x="8189954" y="5710891"/>
            <a:ext cx="2114276" cy="391325"/>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defPPr>
              <a:defRPr lang="it-IT"/>
            </a:defPPr>
            <a:lvl1pPr algn="ctr">
              <a:lnSpc>
                <a:spcPct val="100000"/>
              </a:lnSpc>
              <a:defRPr sz="1400" b="1" spc="-1">
                <a:solidFill>
                  <a:srgbClr val="0070C0"/>
                </a:solidFill>
                <a:latin typeface="Arial"/>
                <a:ea typeface="Microsoft YaHei"/>
              </a:defRPr>
            </a:lvl1pPr>
          </a:lstStyle>
          <a:p>
            <a:r>
              <a:rPr lang="it-IT" sz="1050" dirty="0">
                <a:solidFill>
                  <a:srgbClr val="0E7BC0"/>
                </a:solidFill>
                <a:latin typeface="Oswald" pitchFamily="2" charset="77"/>
                <a:ea typeface="Arial Unicode MS" panose="020B0604020202020204" pitchFamily="34" charset="-128"/>
              </a:rPr>
              <a:t>Progetto Sperimentale di ricerca: attivazione COT</a:t>
            </a:r>
          </a:p>
        </p:txBody>
      </p:sp>
    </p:spTree>
    <p:extLst>
      <p:ext uri="{BB962C8B-B14F-4D97-AF65-F5344CB8AC3E}">
        <p14:creationId xmlns:p14="http://schemas.microsoft.com/office/powerpoint/2010/main" val="1825612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79775E8-3A0E-A6AA-17D1-CA7ACA05415D}"/>
              </a:ext>
            </a:extLst>
          </p:cNvPr>
          <p:cNvSpPr txBox="1"/>
          <p:nvPr/>
        </p:nvSpPr>
        <p:spPr>
          <a:xfrm>
            <a:off x="0" y="880852"/>
            <a:ext cx="8548382" cy="769441"/>
          </a:xfrm>
          <a:prstGeom prst="rect">
            <a:avLst/>
          </a:prstGeom>
          <a:noFill/>
        </p:spPr>
        <p:txBody>
          <a:bodyPr wrap="square" rtlCol="0">
            <a:spAutoFit/>
          </a:bodyPr>
          <a:lstStyle/>
          <a:p>
            <a:r>
              <a:rPr lang="it-IT" sz="2400" b="1" dirty="0">
                <a:solidFill>
                  <a:srgbClr val="002060"/>
                </a:solidFill>
                <a:ea typeface="Arial Unicode MS" panose="020B0604020202020204" pitchFamily="34" charset="-128"/>
              </a:rPr>
              <a:t>Centrali Operative nate dal periodo Covid nella Regione Lazio</a:t>
            </a:r>
          </a:p>
          <a:p>
            <a:endParaRPr lang="it-IT" sz="2000" dirty="0"/>
          </a:p>
        </p:txBody>
      </p:sp>
      <p:pic>
        <p:nvPicPr>
          <p:cNvPr id="4" name="Picture 2" descr="Cartina Muta, Fisica e Politica del Lazio da Stampare | PianetaBambini.it">
            <a:extLst>
              <a:ext uri="{FF2B5EF4-FFF2-40B4-BE49-F238E27FC236}">
                <a16:creationId xmlns:a16="http://schemas.microsoft.com/office/drawing/2014/main" id="{875E5A24-FC39-92BB-EEC3-FAC51B6DEE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6" t="29527" b="11657"/>
          <a:stretch/>
        </p:blipFill>
        <p:spPr bwMode="auto">
          <a:xfrm>
            <a:off x="3009388" y="1435531"/>
            <a:ext cx="6173223" cy="476995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9392B447-29CB-857D-5F3F-BDAC6311A94B}"/>
              </a:ext>
            </a:extLst>
          </p:cNvPr>
          <p:cNvSpPr txBox="1"/>
          <p:nvPr/>
        </p:nvSpPr>
        <p:spPr>
          <a:xfrm>
            <a:off x="268683" y="3551825"/>
            <a:ext cx="2218929" cy="1015663"/>
          </a:xfrm>
          <a:prstGeom prst="rect">
            <a:avLst/>
          </a:prstGeom>
          <a:solidFill>
            <a:srgbClr val="E2EDC3"/>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it-IT" sz="1200" b="1" i="0">
                <a:solidFill>
                  <a:srgbClr val="000000"/>
                </a:solidFill>
                <a:effectLst/>
                <a:latin typeface="Calibri" panose="020F0502020204030204" pitchFamily="34" charset="0"/>
              </a:rPr>
              <a:t>ASL ROMA 2 </a:t>
            </a:r>
          </a:p>
          <a:p>
            <a:r>
              <a:rPr lang="it-IT" sz="1200" i="0">
                <a:solidFill>
                  <a:srgbClr val="000000"/>
                </a:solidFill>
                <a:effectLst/>
                <a:latin typeface="WordVisi_MSFontService"/>
              </a:rPr>
              <a:t>- Centrale operativa per la gestione della cronicità (COA RESTART)</a:t>
            </a:r>
          </a:p>
          <a:p>
            <a:r>
              <a:rPr lang="it-IT" sz="1200" i="0">
                <a:solidFill>
                  <a:srgbClr val="000000"/>
                </a:solidFill>
                <a:effectLst/>
                <a:latin typeface="WordVisi_MSFontService"/>
              </a:rPr>
              <a:t>- centrali operative CCAOT</a:t>
            </a:r>
            <a:endParaRPr lang="it-IT" sz="1200"/>
          </a:p>
        </p:txBody>
      </p:sp>
      <p:sp>
        <p:nvSpPr>
          <p:cNvPr id="6" name="CasellaDiTesto 5">
            <a:extLst>
              <a:ext uri="{FF2B5EF4-FFF2-40B4-BE49-F238E27FC236}">
                <a16:creationId xmlns:a16="http://schemas.microsoft.com/office/drawing/2014/main" id="{1ABF7330-C244-98C0-7CCC-574A6C935977}"/>
              </a:ext>
            </a:extLst>
          </p:cNvPr>
          <p:cNvSpPr txBox="1"/>
          <p:nvPr/>
        </p:nvSpPr>
        <p:spPr>
          <a:xfrm>
            <a:off x="1758017" y="5544196"/>
            <a:ext cx="2059005" cy="646331"/>
          </a:xfrm>
          <a:prstGeom prst="rect">
            <a:avLst/>
          </a:prstGeom>
          <a:solidFill>
            <a:srgbClr val="FDE3EE"/>
          </a:solidFill>
          <a:ln>
            <a:solidFill>
              <a:srgbClr val="FDE3EE"/>
            </a:solidFill>
          </a:ln>
        </p:spPr>
        <p:style>
          <a:lnRef idx="2">
            <a:schemeClr val="dk1"/>
          </a:lnRef>
          <a:fillRef idx="1001">
            <a:schemeClr val="lt2"/>
          </a:fillRef>
          <a:effectRef idx="0">
            <a:schemeClr val="dk1"/>
          </a:effectRef>
          <a:fontRef idx="minor">
            <a:schemeClr val="dk1"/>
          </a:fontRef>
        </p:style>
        <p:txBody>
          <a:bodyPr wrap="square" rtlCol="0">
            <a:spAutoFit/>
          </a:bodyPr>
          <a:lstStyle/>
          <a:p>
            <a:pPr algn="ctr"/>
            <a:r>
              <a:rPr lang="it-IT" sz="1200" b="1" i="0" dirty="0">
                <a:solidFill>
                  <a:srgbClr val="000000"/>
                </a:solidFill>
                <a:effectLst/>
                <a:latin typeface="WordVisi_MSFontService"/>
              </a:rPr>
              <a:t>ASL Latina</a:t>
            </a:r>
          </a:p>
          <a:p>
            <a:pPr algn="ctr"/>
            <a:r>
              <a:rPr lang="it-IT" sz="1200" i="0" dirty="0">
                <a:solidFill>
                  <a:srgbClr val="000000"/>
                </a:solidFill>
                <a:effectLst/>
                <a:latin typeface="WordVisi_MSFontService"/>
              </a:rPr>
              <a:t>Centrale di Continuità Assistenziale (C.C.A.)</a:t>
            </a:r>
            <a:endParaRPr lang="it-IT" sz="1200" dirty="0"/>
          </a:p>
        </p:txBody>
      </p:sp>
      <p:sp>
        <p:nvSpPr>
          <p:cNvPr id="7" name="CasellaDiTesto 6">
            <a:extLst>
              <a:ext uri="{FF2B5EF4-FFF2-40B4-BE49-F238E27FC236}">
                <a16:creationId xmlns:a16="http://schemas.microsoft.com/office/drawing/2014/main" id="{4773CF34-11E6-E5E9-D143-19315AF7A759}"/>
              </a:ext>
            </a:extLst>
          </p:cNvPr>
          <p:cNvSpPr txBox="1"/>
          <p:nvPr/>
        </p:nvSpPr>
        <p:spPr>
          <a:xfrm>
            <a:off x="296741" y="2163277"/>
            <a:ext cx="2410279" cy="1015663"/>
          </a:xfrm>
          <a:prstGeom prst="rect">
            <a:avLst/>
          </a:prstGeom>
          <a:solidFill>
            <a:srgbClr val="FFB4AE"/>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1200" b="1" i="0">
                <a:solidFill>
                  <a:srgbClr val="000000"/>
                </a:solidFill>
                <a:effectLst/>
                <a:latin typeface="WordVisi_MSFontService"/>
              </a:rPr>
              <a:t>ASL Viterbo</a:t>
            </a:r>
            <a:endParaRPr lang="it-IT" sz="1200" b="1">
              <a:solidFill>
                <a:srgbClr val="000000"/>
              </a:solidFill>
              <a:latin typeface="WordVisi_MSFontService"/>
            </a:endParaRPr>
          </a:p>
          <a:p>
            <a:r>
              <a:rPr lang="it-IT" sz="1200" i="0">
                <a:solidFill>
                  <a:srgbClr val="000000"/>
                </a:solidFill>
                <a:effectLst/>
                <a:latin typeface="WordVisi_MSFontService"/>
              </a:rPr>
              <a:t>- COA</a:t>
            </a:r>
          </a:p>
          <a:p>
            <a:r>
              <a:rPr lang="it-IT" sz="1200" i="0">
                <a:solidFill>
                  <a:srgbClr val="000000"/>
                </a:solidFill>
                <a:effectLst/>
                <a:latin typeface="WordVisi_MSFontService"/>
              </a:rPr>
              <a:t>- Area integrata sociosanitaria ospedaliera</a:t>
            </a:r>
          </a:p>
          <a:p>
            <a:r>
              <a:rPr lang="it-IT" sz="1200"/>
              <a:t>- </a:t>
            </a:r>
            <a:r>
              <a:rPr lang="it-IT" sz="1200" i="0">
                <a:solidFill>
                  <a:srgbClr val="000000"/>
                </a:solidFill>
                <a:effectLst/>
                <a:latin typeface="Calibri" panose="020F0502020204030204" pitchFamily="34" charset="0"/>
              </a:rPr>
              <a:t>USCOVID USCAT </a:t>
            </a:r>
            <a:endParaRPr lang="it-IT" sz="1200"/>
          </a:p>
        </p:txBody>
      </p:sp>
      <p:cxnSp>
        <p:nvCxnSpPr>
          <p:cNvPr id="8" name="Connettore 2 7">
            <a:extLst>
              <a:ext uri="{FF2B5EF4-FFF2-40B4-BE49-F238E27FC236}">
                <a16:creationId xmlns:a16="http://schemas.microsoft.com/office/drawing/2014/main" id="{B2AD7BD0-A786-4B99-C204-827D2471A42E}"/>
              </a:ext>
            </a:extLst>
          </p:cNvPr>
          <p:cNvCxnSpPr>
            <a:cxnSpLocks/>
            <a:stCxn id="7" idx="3"/>
          </p:cNvCxnSpPr>
          <p:nvPr/>
        </p:nvCxnSpPr>
        <p:spPr>
          <a:xfrm flipV="1">
            <a:off x="2707020" y="2600687"/>
            <a:ext cx="1667017" cy="70422"/>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24943A70-31A1-E062-B294-83305D0A512C}"/>
              </a:ext>
            </a:extLst>
          </p:cNvPr>
          <p:cNvCxnSpPr>
            <a:cxnSpLocks/>
            <a:stCxn id="5" idx="3"/>
          </p:cNvCxnSpPr>
          <p:nvPr/>
        </p:nvCxnSpPr>
        <p:spPr>
          <a:xfrm>
            <a:off x="2487612" y="4059657"/>
            <a:ext cx="2843703" cy="282388"/>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6F6900C5-485F-4D89-AD85-696B3B317C16}"/>
              </a:ext>
            </a:extLst>
          </p:cNvPr>
          <p:cNvCxnSpPr>
            <a:cxnSpLocks/>
          </p:cNvCxnSpPr>
          <p:nvPr/>
        </p:nvCxnSpPr>
        <p:spPr>
          <a:xfrm flipV="1">
            <a:off x="3909463" y="5484281"/>
            <a:ext cx="2510427" cy="383080"/>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1FF6D07E-4A6D-6F55-B517-4FF6F0972A3F}"/>
              </a:ext>
            </a:extLst>
          </p:cNvPr>
          <p:cNvSpPr txBox="1"/>
          <p:nvPr/>
        </p:nvSpPr>
        <p:spPr>
          <a:xfrm>
            <a:off x="9170139" y="3173098"/>
            <a:ext cx="2831184" cy="923330"/>
          </a:xfrm>
          <a:prstGeom prst="rect">
            <a:avLst/>
          </a:prstGeom>
          <a:noFill/>
        </p:spPr>
        <p:txBody>
          <a:bodyPr wrap="square" rtlCol="0">
            <a:spAutoFit/>
          </a:bodyPr>
          <a:lstStyle/>
          <a:p>
            <a:pPr lvl="1"/>
            <a:r>
              <a:rPr lang="it-IT">
                <a:solidFill>
                  <a:srgbClr val="FF0000"/>
                </a:solidFill>
              </a:rPr>
              <a:t>Attivazione del numero verde 800 188 800 in tutta la regione Lazio </a:t>
            </a:r>
          </a:p>
        </p:txBody>
      </p:sp>
      <p:pic>
        <p:nvPicPr>
          <p:cNvPr id="12" name="Picture 2" descr="Comune di Valmontone Coronavirus: numero verde regionale |">
            <a:extLst>
              <a:ext uri="{FF2B5EF4-FFF2-40B4-BE49-F238E27FC236}">
                <a16:creationId xmlns:a16="http://schemas.microsoft.com/office/drawing/2014/main" id="{45D5748D-6A3D-5527-629D-823E74A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145" y="4532768"/>
            <a:ext cx="2143125" cy="1071563"/>
          </a:xfrm>
          <a:prstGeom prst="rect">
            <a:avLst/>
          </a:prstGeom>
          <a:noFill/>
          <a:extLst>
            <a:ext uri="{909E8E84-426E-40DD-AFC4-6F175D3DCCD1}">
              <a14:hiddenFill xmlns:a14="http://schemas.microsoft.com/office/drawing/2010/main">
                <a:solidFill>
                  <a:srgbClr val="FFFFFF"/>
                </a:solidFill>
              </a14:hiddenFill>
            </a:ext>
          </a:extLst>
        </p:spPr>
      </p:pic>
      <p:sp>
        <p:nvSpPr>
          <p:cNvPr id="13" name="Parentesi graffa chiusa 12">
            <a:extLst>
              <a:ext uri="{FF2B5EF4-FFF2-40B4-BE49-F238E27FC236}">
                <a16:creationId xmlns:a16="http://schemas.microsoft.com/office/drawing/2014/main" id="{620605A6-FE2B-C5C0-975A-82B39AAFB75A}"/>
              </a:ext>
            </a:extLst>
          </p:cNvPr>
          <p:cNvSpPr/>
          <p:nvPr/>
        </p:nvSpPr>
        <p:spPr>
          <a:xfrm>
            <a:off x="9030265" y="1446841"/>
            <a:ext cx="454715" cy="4758650"/>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 name="CasellaDiTesto 13">
            <a:extLst>
              <a:ext uri="{FF2B5EF4-FFF2-40B4-BE49-F238E27FC236}">
                <a16:creationId xmlns:a16="http://schemas.microsoft.com/office/drawing/2014/main" id="{3DA11DCE-E185-2C79-36AC-9757AC077EFA}"/>
              </a:ext>
            </a:extLst>
          </p:cNvPr>
          <p:cNvSpPr txBox="1"/>
          <p:nvPr/>
        </p:nvSpPr>
        <p:spPr>
          <a:xfrm>
            <a:off x="208410" y="5121539"/>
            <a:ext cx="1128986" cy="461665"/>
          </a:xfrm>
          <a:prstGeom prst="rect">
            <a:avLst/>
          </a:prstGeom>
          <a:solidFill>
            <a:srgbClr val="E2EDC3"/>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1200" b="1" i="0">
                <a:solidFill>
                  <a:srgbClr val="000000"/>
                </a:solidFill>
                <a:effectLst/>
                <a:latin typeface="Calibri" panose="020F0502020204030204" pitchFamily="34" charset="0"/>
              </a:rPr>
              <a:t>ASL ROMA 1 </a:t>
            </a:r>
            <a:endParaRPr lang="it-IT" sz="1200" b="1">
              <a:solidFill>
                <a:srgbClr val="000000"/>
              </a:solidFill>
              <a:latin typeface="Calibri" panose="020F0502020204030204" pitchFamily="34" charset="0"/>
            </a:endParaRPr>
          </a:p>
          <a:p>
            <a:pPr algn="ctr"/>
            <a:r>
              <a:rPr lang="it-IT" sz="1200" b="1">
                <a:solidFill>
                  <a:srgbClr val="000000"/>
                </a:solidFill>
                <a:latin typeface="Calibri" panose="020F0502020204030204" pitchFamily="34" charset="0"/>
              </a:rPr>
              <a:t> </a:t>
            </a:r>
            <a:r>
              <a:rPr lang="it-IT" sz="1200" i="0">
                <a:solidFill>
                  <a:srgbClr val="000000"/>
                </a:solidFill>
                <a:effectLst/>
                <a:latin typeface="WordVisi_MSFontService"/>
              </a:rPr>
              <a:t>COA</a:t>
            </a:r>
          </a:p>
        </p:txBody>
      </p:sp>
      <p:cxnSp>
        <p:nvCxnSpPr>
          <p:cNvPr id="15" name="Connettore 2 14">
            <a:extLst>
              <a:ext uri="{FF2B5EF4-FFF2-40B4-BE49-F238E27FC236}">
                <a16:creationId xmlns:a16="http://schemas.microsoft.com/office/drawing/2014/main" id="{F9739F08-8BF7-3217-1032-499F9CF7ECC4}"/>
              </a:ext>
            </a:extLst>
          </p:cNvPr>
          <p:cNvCxnSpPr>
            <a:cxnSpLocks/>
          </p:cNvCxnSpPr>
          <p:nvPr/>
        </p:nvCxnSpPr>
        <p:spPr>
          <a:xfrm flipV="1">
            <a:off x="1416196" y="4402406"/>
            <a:ext cx="3915119" cy="949966"/>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D3467C40-B7BA-7CDF-F3DA-0B748AB684EB}"/>
              </a:ext>
            </a:extLst>
          </p:cNvPr>
          <p:cNvSpPr txBox="1"/>
          <p:nvPr/>
        </p:nvSpPr>
        <p:spPr>
          <a:xfrm>
            <a:off x="4851808" y="1375071"/>
            <a:ext cx="775640" cy="461665"/>
          </a:xfrm>
          <a:prstGeom prst="rect">
            <a:avLst/>
          </a:prstGeom>
          <a:solidFill>
            <a:srgbClr val="B0DFE9"/>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1200" b="1" i="0" dirty="0">
                <a:solidFill>
                  <a:srgbClr val="000000"/>
                </a:solidFill>
                <a:effectLst/>
                <a:latin typeface="Calibri" panose="020F0502020204030204" pitchFamily="34" charset="0"/>
              </a:rPr>
              <a:t>ASL RIETI</a:t>
            </a:r>
            <a:endParaRPr lang="it-IT" sz="1200" b="1" dirty="0">
              <a:solidFill>
                <a:srgbClr val="000000"/>
              </a:solidFill>
              <a:latin typeface="Calibri" panose="020F0502020204030204" pitchFamily="34" charset="0"/>
            </a:endParaRPr>
          </a:p>
          <a:p>
            <a:pPr algn="ctr"/>
            <a:r>
              <a:rPr lang="it-IT" sz="1200" b="1" dirty="0">
                <a:solidFill>
                  <a:srgbClr val="000000"/>
                </a:solidFill>
                <a:latin typeface="Calibri" panose="020F0502020204030204" pitchFamily="34" charset="0"/>
              </a:rPr>
              <a:t> </a:t>
            </a:r>
            <a:r>
              <a:rPr lang="it-IT" sz="1200" i="0" dirty="0">
                <a:solidFill>
                  <a:srgbClr val="000000"/>
                </a:solidFill>
                <a:effectLst/>
                <a:latin typeface="WordVisi_MSFontService"/>
              </a:rPr>
              <a:t>COA</a:t>
            </a:r>
          </a:p>
        </p:txBody>
      </p:sp>
      <p:cxnSp>
        <p:nvCxnSpPr>
          <p:cNvPr id="17" name="Connettore 2 16">
            <a:extLst>
              <a:ext uri="{FF2B5EF4-FFF2-40B4-BE49-F238E27FC236}">
                <a16:creationId xmlns:a16="http://schemas.microsoft.com/office/drawing/2014/main" id="{D63A1345-7B2A-C50E-EEB3-A757EDEF27DC}"/>
              </a:ext>
            </a:extLst>
          </p:cNvPr>
          <p:cNvCxnSpPr>
            <a:cxnSpLocks/>
          </p:cNvCxnSpPr>
          <p:nvPr/>
        </p:nvCxnSpPr>
        <p:spPr>
          <a:xfrm>
            <a:off x="5239628" y="1836736"/>
            <a:ext cx="1032943" cy="740634"/>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10CAF53B-C6E3-EAA9-0E67-B0BE79157F79}"/>
              </a:ext>
            </a:extLst>
          </p:cNvPr>
          <p:cNvSpPr txBox="1"/>
          <p:nvPr/>
        </p:nvSpPr>
        <p:spPr>
          <a:xfrm>
            <a:off x="7769978" y="2600687"/>
            <a:ext cx="1250140" cy="461665"/>
          </a:xfrm>
          <a:prstGeom prst="rect">
            <a:avLst/>
          </a:prstGeom>
          <a:solidFill>
            <a:srgbClr val="ABECC2"/>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it-IT" sz="1200" b="1" i="0">
                <a:solidFill>
                  <a:srgbClr val="000000"/>
                </a:solidFill>
                <a:effectLst/>
                <a:latin typeface="Calibri" panose="020F0502020204030204" pitchFamily="34" charset="0"/>
              </a:rPr>
              <a:t>ASL FROSINONE</a:t>
            </a:r>
            <a:endParaRPr lang="it-IT" sz="1200" b="1">
              <a:solidFill>
                <a:srgbClr val="000000"/>
              </a:solidFill>
              <a:latin typeface="Calibri" panose="020F0502020204030204" pitchFamily="34" charset="0"/>
            </a:endParaRPr>
          </a:p>
          <a:p>
            <a:pPr algn="ctr"/>
            <a:r>
              <a:rPr lang="it-IT" sz="1200">
                <a:solidFill>
                  <a:srgbClr val="000000"/>
                </a:solidFill>
                <a:latin typeface="Calibri" panose="020F0502020204030204" pitchFamily="34" charset="0"/>
              </a:rPr>
              <a:t> </a:t>
            </a:r>
            <a:r>
              <a:rPr lang="it-IT" sz="1200">
                <a:solidFill>
                  <a:srgbClr val="000000"/>
                </a:solidFill>
                <a:latin typeface="WordVisi_MSFontService"/>
              </a:rPr>
              <a:t>USCA - </a:t>
            </a:r>
            <a:r>
              <a:rPr lang="it-IT" sz="1200" err="1">
                <a:solidFill>
                  <a:srgbClr val="000000"/>
                </a:solidFill>
                <a:latin typeface="WordVisi_MSFontService"/>
              </a:rPr>
              <a:t>IFeC</a:t>
            </a:r>
            <a:endParaRPr lang="it-IT" sz="1200" i="0">
              <a:solidFill>
                <a:srgbClr val="000000"/>
              </a:solidFill>
              <a:effectLst/>
              <a:latin typeface="WordVisi_MSFontService"/>
            </a:endParaRPr>
          </a:p>
        </p:txBody>
      </p:sp>
      <p:cxnSp>
        <p:nvCxnSpPr>
          <p:cNvPr id="19" name="Connettore 2 18">
            <a:extLst>
              <a:ext uri="{FF2B5EF4-FFF2-40B4-BE49-F238E27FC236}">
                <a16:creationId xmlns:a16="http://schemas.microsoft.com/office/drawing/2014/main" id="{CC1E584A-B666-62B7-44EE-516DD90941DD}"/>
              </a:ext>
            </a:extLst>
          </p:cNvPr>
          <p:cNvCxnSpPr>
            <a:cxnSpLocks/>
            <a:stCxn id="18" idx="2"/>
          </p:cNvCxnSpPr>
          <p:nvPr/>
        </p:nvCxnSpPr>
        <p:spPr>
          <a:xfrm flipH="1">
            <a:off x="7503736" y="3062352"/>
            <a:ext cx="891312" cy="1971561"/>
          </a:xfrm>
          <a:prstGeom prst="straightConnector1">
            <a:avLst/>
          </a:prstGeom>
          <a:ln w="127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0" name="Picture 2" descr="Home">
            <a:extLst>
              <a:ext uri="{FF2B5EF4-FFF2-40B4-BE49-F238E27FC236}">
                <a16:creationId xmlns:a16="http://schemas.microsoft.com/office/drawing/2014/main" id="{85C77F4F-93A8-451D-D1BE-DB096EC27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1" y="2431302"/>
            <a:ext cx="2167104" cy="74179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nettore 2 20">
            <a:extLst>
              <a:ext uri="{FF2B5EF4-FFF2-40B4-BE49-F238E27FC236}">
                <a16:creationId xmlns:a16="http://schemas.microsoft.com/office/drawing/2014/main" id="{85B96741-84DF-E0E9-9AD0-C8BAEFD674C5}"/>
              </a:ext>
            </a:extLst>
          </p:cNvPr>
          <p:cNvCxnSpPr>
            <a:cxnSpLocks/>
          </p:cNvCxnSpPr>
          <p:nvPr/>
        </p:nvCxnSpPr>
        <p:spPr>
          <a:xfrm flipH="1">
            <a:off x="5545480" y="3719606"/>
            <a:ext cx="4055721" cy="622439"/>
          </a:xfrm>
          <a:prstGeom prst="straightConnector1">
            <a:avLst/>
          </a:prstGeom>
          <a:ln w="127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2" name="Picture 4" descr="Contatti - Sinecura">
            <a:extLst>
              <a:ext uri="{FF2B5EF4-FFF2-40B4-BE49-F238E27FC236}">
                <a16:creationId xmlns:a16="http://schemas.microsoft.com/office/drawing/2014/main" id="{931BAD64-77B6-7C85-70C6-91ABC4FF66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154" y="2779617"/>
            <a:ext cx="240639" cy="3206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ntatti - Sinecura">
            <a:extLst>
              <a:ext uri="{FF2B5EF4-FFF2-40B4-BE49-F238E27FC236}">
                <a16:creationId xmlns:a16="http://schemas.microsoft.com/office/drawing/2014/main" id="{409827FE-DFC8-867F-E0FE-8B810D5067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5643" y="4527676"/>
            <a:ext cx="240639" cy="3206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ontatti - Sinecura">
            <a:extLst>
              <a:ext uri="{FF2B5EF4-FFF2-40B4-BE49-F238E27FC236}">
                <a16:creationId xmlns:a16="http://schemas.microsoft.com/office/drawing/2014/main" id="{0DB637D0-F832-C0A0-5C96-5B2D76CC1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5983" y="4527676"/>
            <a:ext cx="240639" cy="3206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ontatti - Sinecura">
            <a:extLst>
              <a:ext uri="{FF2B5EF4-FFF2-40B4-BE49-F238E27FC236}">
                <a16:creationId xmlns:a16="http://schemas.microsoft.com/office/drawing/2014/main" id="{493D8AB1-11C7-DB8D-B425-A62F53FDC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6769" y="4527675"/>
            <a:ext cx="240639" cy="3206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ontatti - Sinecura">
            <a:extLst>
              <a:ext uri="{FF2B5EF4-FFF2-40B4-BE49-F238E27FC236}">
                <a16:creationId xmlns:a16="http://schemas.microsoft.com/office/drawing/2014/main" id="{ED9529B7-6B6B-89F6-7E3D-EAED69058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3463" y="2741940"/>
            <a:ext cx="240639" cy="320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ontatti - Sinecura">
            <a:extLst>
              <a:ext uri="{FF2B5EF4-FFF2-40B4-BE49-F238E27FC236}">
                <a16:creationId xmlns:a16="http://schemas.microsoft.com/office/drawing/2014/main" id="{FB5F9F15-F838-37A3-293F-2F64D5F8F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1629" y="5689547"/>
            <a:ext cx="240639" cy="32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522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2C34BD6-4B80-E44E-8E1F-2DB86DA117DC}"/>
              </a:ext>
            </a:extLst>
          </p:cNvPr>
          <p:cNvSpPr txBox="1"/>
          <p:nvPr/>
        </p:nvSpPr>
        <p:spPr>
          <a:xfrm>
            <a:off x="0" y="1032004"/>
            <a:ext cx="8824404" cy="830997"/>
          </a:xfrm>
          <a:prstGeom prst="rect">
            <a:avLst/>
          </a:prstGeom>
          <a:noFill/>
        </p:spPr>
        <p:txBody>
          <a:bodyPr wrap="square" rtlCol="0">
            <a:spAutoFit/>
          </a:bodyPr>
          <a:lstStyle/>
          <a:p>
            <a:r>
              <a:rPr lang="it-IT" sz="2400" b="1" dirty="0">
                <a:solidFill>
                  <a:srgbClr val="002060"/>
                </a:solidFill>
                <a:ea typeface="Arial Unicode MS" panose="020B0604020202020204" pitchFamily="34" charset="-128"/>
              </a:rPr>
              <a:t>Esperienza Friuli – Venezia Giulia: </a:t>
            </a:r>
            <a:r>
              <a:rPr lang="it-IT" sz="2800" b="1" dirty="0">
                <a:solidFill>
                  <a:srgbClr val="0070C0"/>
                </a:solidFill>
                <a:ea typeface="Arial Unicode MS" panose="020B0604020202020204" pitchFamily="34" charset="-128"/>
              </a:rPr>
              <a:t>PROGETTO SMART-CARE</a:t>
            </a:r>
            <a:endParaRPr lang="it-IT" sz="2400" b="1" dirty="0">
              <a:solidFill>
                <a:srgbClr val="0070C0"/>
              </a:solidFill>
              <a:ea typeface="Arial Unicode MS" panose="020B0604020202020204" pitchFamily="34" charset="-128"/>
            </a:endParaRPr>
          </a:p>
          <a:p>
            <a:endParaRPr lang="it-IT" sz="2000" dirty="0"/>
          </a:p>
        </p:txBody>
      </p:sp>
      <p:pic>
        <p:nvPicPr>
          <p:cNvPr id="4" name="Immagine 3">
            <a:extLst>
              <a:ext uri="{FF2B5EF4-FFF2-40B4-BE49-F238E27FC236}">
                <a16:creationId xmlns:a16="http://schemas.microsoft.com/office/drawing/2014/main" id="{886EDA50-EF77-89B3-CE65-61A39677DE8E}"/>
              </a:ext>
            </a:extLst>
          </p:cNvPr>
          <p:cNvPicPr>
            <a:picLocks noChangeAspect="1"/>
          </p:cNvPicPr>
          <p:nvPr/>
        </p:nvPicPr>
        <p:blipFill rotWithShape="1">
          <a:blip r:embed="rId2"/>
          <a:srcRect t="7579" r="4055" b="4407"/>
          <a:stretch/>
        </p:blipFill>
        <p:spPr>
          <a:xfrm>
            <a:off x="4273001" y="2465453"/>
            <a:ext cx="7837386" cy="3473109"/>
          </a:xfrm>
          <a:prstGeom prst="rect">
            <a:avLst/>
          </a:prstGeom>
        </p:spPr>
      </p:pic>
      <p:sp>
        <p:nvSpPr>
          <p:cNvPr id="5" name="CasellaDiTesto 4">
            <a:extLst>
              <a:ext uri="{FF2B5EF4-FFF2-40B4-BE49-F238E27FC236}">
                <a16:creationId xmlns:a16="http://schemas.microsoft.com/office/drawing/2014/main" id="{35A4CB60-C6E4-FBF2-6DDE-7A28066D5D0E}"/>
              </a:ext>
            </a:extLst>
          </p:cNvPr>
          <p:cNvSpPr txBox="1"/>
          <p:nvPr/>
        </p:nvSpPr>
        <p:spPr>
          <a:xfrm>
            <a:off x="0" y="1634457"/>
            <a:ext cx="12192000" cy="584775"/>
          </a:xfrm>
          <a:prstGeom prst="rect">
            <a:avLst/>
          </a:prstGeom>
          <a:noFill/>
        </p:spPr>
        <p:txBody>
          <a:bodyPr wrap="square" rtlCol="0">
            <a:spAutoFit/>
          </a:bodyPr>
          <a:lstStyle/>
          <a:p>
            <a:pPr algn="just"/>
            <a:r>
              <a:rPr lang="it-IT" sz="1600" dirty="0"/>
              <a:t>Nuovo modello di assistenza domiciliare </a:t>
            </a:r>
            <a:r>
              <a:rPr lang="it-IT" sz="1600" b="1" dirty="0">
                <a:solidFill>
                  <a:srgbClr val="3B5B9C"/>
                </a:solidFill>
                <a:latin typeface="DecimaWE"/>
              </a:rPr>
              <a:t>assistenza domiciliare efficace, integrata e sostenibile </a:t>
            </a:r>
            <a:r>
              <a:rPr lang="it-IT" sz="1600" dirty="0">
                <a:solidFill>
                  <a:srgbClr val="000000"/>
                </a:solidFill>
                <a:latin typeface="DecimaWE"/>
              </a:rPr>
              <a:t>per l’utente anziano ricoverato per una o più patologie croniche ad elevato impatto clinico. </a:t>
            </a:r>
            <a:endParaRPr lang="it-IT" sz="1600" dirty="0"/>
          </a:p>
        </p:txBody>
      </p:sp>
      <p:sp>
        <p:nvSpPr>
          <p:cNvPr id="6" name="CasellaDiTesto 5">
            <a:extLst>
              <a:ext uri="{FF2B5EF4-FFF2-40B4-BE49-F238E27FC236}">
                <a16:creationId xmlns:a16="http://schemas.microsoft.com/office/drawing/2014/main" id="{C35C6AD4-7598-BA12-E877-FDD919D23DDF}"/>
              </a:ext>
            </a:extLst>
          </p:cNvPr>
          <p:cNvSpPr txBox="1"/>
          <p:nvPr/>
        </p:nvSpPr>
        <p:spPr>
          <a:xfrm>
            <a:off x="0" y="2465454"/>
            <a:ext cx="4208015" cy="1323439"/>
          </a:xfrm>
          <a:prstGeom prst="rect">
            <a:avLst/>
          </a:prstGeom>
          <a:noFill/>
        </p:spPr>
        <p:txBody>
          <a:bodyPr wrap="square">
            <a:spAutoFit/>
          </a:bodyPr>
          <a:lstStyle/>
          <a:p>
            <a:pPr algn="just"/>
            <a:r>
              <a:rPr lang="it-IT" sz="1600" b="0" i="0" u="none" strike="noStrike" baseline="0" dirty="0">
                <a:solidFill>
                  <a:srgbClr val="000000"/>
                </a:solidFill>
                <a:latin typeface="Calibri" panose="020F0502020204030204" pitchFamily="34" charset="0"/>
              </a:rPr>
              <a:t>Gestione degli utenti </a:t>
            </a:r>
            <a:r>
              <a:rPr lang="it-IT" sz="1600" b="1" i="0" u="none" strike="noStrike" baseline="0" dirty="0">
                <a:solidFill>
                  <a:srgbClr val="4256A7"/>
                </a:solidFill>
                <a:latin typeface="Calibri" panose="020F0502020204030204" pitchFamily="34" charset="0"/>
              </a:rPr>
              <a:t>PDTA a breve termine «post-acuto» </a:t>
            </a:r>
            <a:r>
              <a:rPr lang="it-IT" sz="1600" b="0" i="0" u="none" strike="noStrike" baseline="0" dirty="0">
                <a:solidFill>
                  <a:srgbClr val="000000"/>
                </a:solidFill>
                <a:latin typeface="Calibri" panose="020F0502020204030204" pitchFamily="34" charset="0"/>
              </a:rPr>
              <a:t>e a </a:t>
            </a:r>
            <a:r>
              <a:rPr lang="it-IT" sz="1600" b="1" i="0" u="none" strike="noStrike" baseline="0" dirty="0">
                <a:solidFill>
                  <a:srgbClr val="4256A7"/>
                </a:solidFill>
                <a:latin typeface="Calibri" panose="020F0502020204030204" pitchFamily="34" charset="0"/>
              </a:rPr>
              <a:t>PDTA a lungo termine «cronico»</a:t>
            </a:r>
            <a:r>
              <a:rPr lang="it-IT" sz="1600" b="0" i="0" u="none" strike="noStrike" baseline="0" dirty="0">
                <a:solidFill>
                  <a:srgbClr val="000000"/>
                </a:solidFill>
                <a:latin typeface="Calibri" panose="020F0502020204030204" pitchFamily="34" charset="0"/>
              </a:rPr>
              <a:t>, effettuare una raccolta di un identico </a:t>
            </a:r>
            <a:r>
              <a:rPr lang="it-IT" sz="1600" b="1" i="0" u="none" strike="noStrike" baseline="0" dirty="0">
                <a:solidFill>
                  <a:srgbClr val="4256A7"/>
                </a:solidFill>
                <a:latin typeface="Calibri" panose="020F0502020204030204" pitchFamily="34" charset="0"/>
              </a:rPr>
              <a:t>minimum dataset di variabili cliniche ed assistenziali</a:t>
            </a:r>
            <a:r>
              <a:rPr lang="it-IT" sz="1600" b="0" i="0" u="none" strike="noStrike" baseline="0" dirty="0">
                <a:solidFill>
                  <a:srgbClr val="4256A7"/>
                </a:solidFill>
                <a:latin typeface="Calibri" panose="020F0502020204030204" pitchFamily="34" charset="0"/>
              </a:rPr>
              <a:t>.</a:t>
            </a:r>
            <a:endParaRPr lang="it-IT" sz="1600" dirty="0"/>
          </a:p>
        </p:txBody>
      </p:sp>
      <p:sp>
        <p:nvSpPr>
          <p:cNvPr id="7" name="CasellaDiTesto 6">
            <a:extLst>
              <a:ext uri="{FF2B5EF4-FFF2-40B4-BE49-F238E27FC236}">
                <a16:creationId xmlns:a16="http://schemas.microsoft.com/office/drawing/2014/main" id="{43A9F2B1-F02C-D0BF-97FF-C2003493E2EB}"/>
              </a:ext>
            </a:extLst>
          </p:cNvPr>
          <p:cNvSpPr txBox="1"/>
          <p:nvPr/>
        </p:nvSpPr>
        <p:spPr>
          <a:xfrm>
            <a:off x="0" y="4052105"/>
            <a:ext cx="4010993" cy="1569660"/>
          </a:xfrm>
          <a:prstGeom prst="rect">
            <a:avLst/>
          </a:prstGeom>
          <a:noFill/>
        </p:spPr>
        <p:txBody>
          <a:bodyPr wrap="square">
            <a:spAutoFit/>
          </a:bodyPr>
          <a:lstStyle/>
          <a:p>
            <a:r>
              <a:rPr lang="it-IT" sz="1600" b="0" i="0" u="none" strike="noStrike" baseline="0" dirty="0">
                <a:solidFill>
                  <a:srgbClr val="000000"/>
                </a:solidFill>
                <a:latin typeface="DecimaWE"/>
              </a:rPr>
              <a:t>Valutazione congiunta con il </a:t>
            </a:r>
            <a:r>
              <a:rPr lang="it-IT" sz="1600" b="1" i="0" u="none" strike="noStrike" baseline="0" dirty="0">
                <a:solidFill>
                  <a:srgbClr val="3B5B9C"/>
                </a:solidFill>
                <a:latin typeface="DecimaWE"/>
              </a:rPr>
              <a:t>Team assistenziale </a:t>
            </a:r>
            <a:r>
              <a:rPr lang="it-IT" sz="1600" b="1" i="0" u="none" strike="noStrike" baseline="0" dirty="0" err="1">
                <a:solidFill>
                  <a:srgbClr val="3B5B9C"/>
                </a:solidFill>
                <a:latin typeface="DecimaWE"/>
              </a:rPr>
              <a:t>SmartCare</a:t>
            </a:r>
            <a:r>
              <a:rPr lang="it-IT" sz="1600" b="0" i="0" u="none" strike="noStrike" baseline="0" dirty="0">
                <a:solidFill>
                  <a:srgbClr val="000000"/>
                </a:solidFill>
                <a:latin typeface="DecimaWE"/>
              </a:rPr>
              <a:t>, elaborazione di un </a:t>
            </a:r>
            <a:r>
              <a:rPr lang="it-IT" sz="1600" b="1" i="0" u="none" strike="noStrike" baseline="0" dirty="0">
                <a:solidFill>
                  <a:srgbClr val="3B5B9C"/>
                </a:solidFill>
                <a:latin typeface="DecimaWE"/>
              </a:rPr>
              <a:t>Piano Assistenziale Individuale </a:t>
            </a:r>
            <a:r>
              <a:rPr lang="it-IT" sz="1600" b="0" i="0" u="none" strike="noStrike" baseline="0" dirty="0">
                <a:solidFill>
                  <a:srgbClr val="000000"/>
                </a:solidFill>
                <a:latin typeface="DecimaWE"/>
              </a:rPr>
              <a:t>(PAI), nomina di un </a:t>
            </a:r>
            <a:r>
              <a:rPr lang="it-IT" sz="1600" b="1" i="0" u="none" strike="noStrike" baseline="0" dirty="0">
                <a:solidFill>
                  <a:srgbClr val="3B5B9C"/>
                </a:solidFill>
                <a:latin typeface="DecimaWE"/>
              </a:rPr>
              <a:t>casemanager </a:t>
            </a:r>
            <a:r>
              <a:rPr lang="it-IT" sz="1600" b="0" i="0" u="none" strike="noStrike" baseline="0" dirty="0">
                <a:solidFill>
                  <a:srgbClr val="000000"/>
                </a:solidFill>
                <a:latin typeface="DecimaWE"/>
              </a:rPr>
              <a:t>responsabile dell’attuazione del piano e del suo aggiornamento periodico.</a:t>
            </a:r>
            <a:endParaRPr lang="it-IT" sz="1600" dirty="0"/>
          </a:p>
        </p:txBody>
      </p:sp>
      <p:pic>
        <p:nvPicPr>
          <p:cNvPr id="9" name="Immagine 8">
            <a:extLst>
              <a:ext uri="{FF2B5EF4-FFF2-40B4-BE49-F238E27FC236}">
                <a16:creationId xmlns:a16="http://schemas.microsoft.com/office/drawing/2014/main" id="{4D9EB606-68C6-8386-869F-03A5DB23275A}"/>
              </a:ext>
            </a:extLst>
          </p:cNvPr>
          <p:cNvPicPr>
            <a:picLocks noChangeAspect="1"/>
          </p:cNvPicPr>
          <p:nvPr/>
        </p:nvPicPr>
        <p:blipFill>
          <a:blip r:embed="rId3"/>
          <a:stretch>
            <a:fillRect/>
          </a:stretch>
        </p:blipFill>
        <p:spPr>
          <a:xfrm>
            <a:off x="10493405" y="1053432"/>
            <a:ext cx="1616981" cy="397725"/>
          </a:xfrm>
          <a:prstGeom prst="rect">
            <a:avLst/>
          </a:prstGeom>
        </p:spPr>
      </p:pic>
    </p:spTree>
    <p:extLst>
      <p:ext uri="{BB962C8B-B14F-4D97-AF65-F5344CB8AC3E}">
        <p14:creationId xmlns:p14="http://schemas.microsoft.com/office/powerpoint/2010/main" val="66448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1;gd7e1ebbb51_0_13">
            <a:extLst>
              <a:ext uri="{FF2B5EF4-FFF2-40B4-BE49-F238E27FC236}">
                <a16:creationId xmlns:a16="http://schemas.microsoft.com/office/drawing/2014/main" id="{249AEA41-49E5-718B-C577-1FBE8299F2CC}"/>
              </a:ext>
            </a:extLst>
          </p:cNvPr>
          <p:cNvSpPr txBox="1">
            <a:spLocks/>
          </p:cNvSpPr>
          <p:nvPr/>
        </p:nvSpPr>
        <p:spPr>
          <a:xfrm>
            <a:off x="2211388" y="638175"/>
            <a:ext cx="9898062" cy="39211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buClr>
                <a:srgbClr val="171616"/>
              </a:buClr>
              <a:buSzPts val="2000"/>
            </a:pPr>
            <a:r>
              <a:rPr lang="it-IT" sz="2000">
                <a:solidFill>
                  <a:srgbClr val="171616"/>
                </a:solidFill>
                <a:latin typeface="Arial" charset="0"/>
                <a:cs typeface="Arial" charset="0"/>
              </a:rPr>
              <a:t>PON GOV CRONICITA’ TAVOLO REGIONI   </a:t>
            </a:r>
            <a:r>
              <a:rPr lang="it-IT" sz="2000">
                <a:latin typeface="Calibri" pitchFamily="34" charset="0"/>
                <a:cs typeface="Calibri" pitchFamily="34" charset="0"/>
                <a:sym typeface="Calibri" pitchFamily="34" charset="0"/>
              </a:rPr>
              <a:t>- </a:t>
            </a:r>
            <a:r>
              <a:rPr lang="it-IT" sz="2000">
                <a:solidFill>
                  <a:srgbClr val="385623"/>
                </a:solidFill>
                <a:latin typeface="Calibri" pitchFamily="34" charset="0"/>
                <a:cs typeface="Calibri" pitchFamily="34" charset="0"/>
                <a:sym typeface="Calibri" pitchFamily="34" charset="0"/>
              </a:rPr>
              <a:t>SERVIZI E PRESTAZIONI OFFERTE</a:t>
            </a:r>
            <a:endParaRPr lang="it-IT">
              <a:latin typeface="Calibri" pitchFamily="34" charset="0"/>
              <a:cs typeface="Calibri" pitchFamily="34" charset="0"/>
              <a:sym typeface="Calibri" pitchFamily="34" charset="0"/>
            </a:endParaRPr>
          </a:p>
        </p:txBody>
      </p:sp>
      <p:pic>
        <p:nvPicPr>
          <p:cNvPr id="3" name="Google Shape;152;gd7e1ebbb51_0_13">
            <a:extLst>
              <a:ext uri="{FF2B5EF4-FFF2-40B4-BE49-F238E27FC236}">
                <a16:creationId xmlns:a16="http://schemas.microsoft.com/office/drawing/2014/main" id="{F01205D9-F019-2826-A38C-989005F1A458}"/>
              </a:ext>
            </a:extLst>
          </p:cNvPr>
          <p:cNvPicPr preferRelativeResize="0">
            <a:picLocks noChangeAspect="1" noChangeArrowheads="1"/>
          </p:cNvPicPr>
          <p:nvPr/>
        </p:nvPicPr>
        <p:blipFill>
          <a:blip r:embed="rId2"/>
          <a:srcRect/>
          <a:stretch>
            <a:fillRect/>
          </a:stretch>
        </p:blipFill>
        <p:spPr bwMode="auto">
          <a:xfrm>
            <a:off x="549275" y="163513"/>
            <a:ext cx="1389063" cy="1287462"/>
          </a:xfrm>
          <a:prstGeom prst="rect">
            <a:avLst/>
          </a:prstGeom>
          <a:noFill/>
          <a:ln w="9525">
            <a:noFill/>
            <a:miter lim="800000"/>
            <a:headEnd/>
            <a:tailEnd/>
          </a:ln>
        </p:spPr>
      </p:pic>
      <p:pic>
        <p:nvPicPr>
          <p:cNvPr id="4" name="Google Shape;153;gd7e1ebbb51_0_13" descr="Immagine che contiene sedendo, bianco, largo&#10;&#10;Descrizione generata automaticamente">
            <a:extLst>
              <a:ext uri="{FF2B5EF4-FFF2-40B4-BE49-F238E27FC236}">
                <a16:creationId xmlns:a16="http://schemas.microsoft.com/office/drawing/2014/main" id="{A714FE48-FB71-958C-3DE3-533ED6EF73E4}"/>
              </a:ext>
            </a:extLst>
          </p:cNvPr>
          <p:cNvPicPr preferRelativeResize="0">
            <a:picLocks noChangeAspect="1" noChangeArrowheads="1"/>
          </p:cNvPicPr>
          <p:nvPr/>
        </p:nvPicPr>
        <p:blipFill>
          <a:blip r:embed="rId3"/>
          <a:srcRect/>
          <a:stretch>
            <a:fillRect/>
          </a:stretch>
        </p:blipFill>
        <p:spPr bwMode="auto">
          <a:xfrm>
            <a:off x="2095500" y="1282700"/>
            <a:ext cx="10096500" cy="101600"/>
          </a:xfrm>
          <a:prstGeom prst="rect">
            <a:avLst/>
          </a:prstGeom>
          <a:noFill/>
          <a:ln w="9525">
            <a:noFill/>
            <a:miter lim="800000"/>
            <a:headEnd/>
            <a:tailEnd/>
          </a:ln>
        </p:spPr>
      </p:pic>
      <p:pic>
        <p:nvPicPr>
          <p:cNvPr id="5" name="Google Shape;154;gd7e1ebbb51_0_13" descr="Immagine che contiene sedendo, bianco, largo&#10;&#10;Descrizione generata automaticamente">
            <a:extLst>
              <a:ext uri="{FF2B5EF4-FFF2-40B4-BE49-F238E27FC236}">
                <a16:creationId xmlns:a16="http://schemas.microsoft.com/office/drawing/2014/main" id="{67A17B7E-F8DB-44B5-9619-94C1826171FD}"/>
              </a:ext>
            </a:extLst>
          </p:cNvPr>
          <p:cNvPicPr preferRelativeResize="0">
            <a:picLocks noChangeAspect="1" noChangeArrowheads="1"/>
          </p:cNvPicPr>
          <p:nvPr/>
        </p:nvPicPr>
        <p:blipFill>
          <a:blip r:embed="rId3"/>
          <a:srcRect/>
          <a:stretch>
            <a:fillRect/>
          </a:stretch>
        </p:blipFill>
        <p:spPr bwMode="auto">
          <a:xfrm>
            <a:off x="2106613" y="1130300"/>
            <a:ext cx="10094912" cy="101600"/>
          </a:xfrm>
          <a:prstGeom prst="rect">
            <a:avLst/>
          </a:prstGeom>
          <a:noFill/>
          <a:ln w="9525">
            <a:noFill/>
            <a:miter lim="800000"/>
            <a:headEnd/>
            <a:tailEnd/>
          </a:ln>
        </p:spPr>
      </p:pic>
      <p:pic>
        <p:nvPicPr>
          <p:cNvPr id="6" name="Google Shape;155;gd7e1ebbb51_0_13">
            <a:extLst>
              <a:ext uri="{FF2B5EF4-FFF2-40B4-BE49-F238E27FC236}">
                <a16:creationId xmlns:a16="http://schemas.microsoft.com/office/drawing/2014/main" id="{5BDF333B-6F78-959F-B4C2-9B3B4D4A4367}"/>
              </a:ext>
            </a:extLst>
          </p:cNvPr>
          <p:cNvPicPr preferRelativeResize="0">
            <a:picLocks noChangeAspect="1" noChangeArrowheads="1"/>
          </p:cNvPicPr>
          <p:nvPr/>
        </p:nvPicPr>
        <p:blipFill>
          <a:blip r:embed="rId4"/>
          <a:srcRect/>
          <a:stretch>
            <a:fillRect/>
          </a:stretch>
        </p:blipFill>
        <p:spPr bwMode="auto">
          <a:xfrm>
            <a:off x="0" y="0"/>
            <a:ext cx="12201525" cy="6961188"/>
          </a:xfrm>
          <a:prstGeom prst="rect">
            <a:avLst/>
          </a:prstGeom>
          <a:noFill/>
          <a:ln w="9525">
            <a:noFill/>
            <a:miter lim="800000"/>
            <a:headEnd/>
            <a:tailEnd/>
          </a:ln>
        </p:spPr>
      </p:pic>
      <p:sp>
        <p:nvSpPr>
          <p:cNvPr id="7" name="Google Shape;156;gd7e1ebbb51_0_13">
            <a:extLst>
              <a:ext uri="{FF2B5EF4-FFF2-40B4-BE49-F238E27FC236}">
                <a16:creationId xmlns:a16="http://schemas.microsoft.com/office/drawing/2014/main" id="{684A45EC-9CFD-7CFF-E24D-62B387A0B43A}"/>
              </a:ext>
            </a:extLst>
          </p:cNvPr>
          <p:cNvSpPr>
            <a:spLocks noChangeArrowheads="1"/>
          </p:cNvSpPr>
          <p:nvPr/>
        </p:nvSpPr>
        <p:spPr bwMode="auto">
          <a:xfrm>
            <a:off x="7135813" y="2455863"/>
            <a:ext cx="1971675" cy="1758950"/>
          </a:xfrm>
          <a:prstGeom prst="roundRect">
            <a:avLst>
              <a:gd name="adj" fmla="val 16667"/>
            </a:avLst>
          </a:prstGeom>
          <a:solidFill>
            <a:srgbClr val="E7E6E6"/>
          </a:solidFill>
          <a:ln w="9525">
            <a:solidFill>
              <a:srgbClr val="44546A"/>
            </a:solidFill>
            <a:round/>
            <a:headEnd type="none" w="sm" len="sm"/>
            <a:tailEnd type="none" w="sm" len="sm"/>
          </a:ln>
        </p:spPr>
        <p:txBody>
          <a:bodyPr lIns="91425" tIns="91425" rIns="91425" bIns="91425" anchor="ctr"/>
          <a:lstStyle/>
          <a:p>
            <a:pPr>
              <a:buClr>
                <a:srgbClr val="000000"/>
              </a:buClr>
              <a:buSzPts val="1400"/>
              <a:buFont typeface="Arial" charset="0"/>
              <a:buNone/>
            </a:pPr>
            <a:endParaRPr lang="it-IT"/>
          </a:p>
        </p:txBody>
      </p:sp>
      <p:sp>
        <p:nvSpPr>
          <p:cNvPr id="8" name="Google Shape;157;gd7e1ebbb51_0_13">
            <a:extLst>
              <a:ext uri="{FF2B5EF4-FFF2-40B4-BE49-F238E27FC236}">
                <a16:creationId xmlns:a16="http://schemas.microsoft.com/office/drawing/2014/main" id="{9117437D-B178-1E27-9819-93D3831C891E}"/>
              </a:ext>
            </a:extLst>
          </p:cNvPr>
          <p:cNvSpPr txBox="1">
            <a:spLocks noChangeArrowheads="1"/>
          </p:cNvSpPr>
          <p:nvPr/>
        </p:nvSpPr>
        <p:spPr bwMode="auto">
          <a:xfrm>
            <a:off x="8610600" y="6356350"/>
            <a:ext cx="2743200" cy="365125"/>
          </a:xfrm>
          <a:prstGeom prst="rect">
            <a:avLst/>
          </a:prstGeom>
          <a:noFill/>
          <a:ln w="9525">
            <a:noFill/>
            <a:miter lim="800000"/>
            <a:headEnd/>
            <a:tailEnd/>
          </a:ln>
        </p:spPr>
        <p:txBody>
          <a:bodyPr lIns="121900" tIns="121900" rIns="121900" bIns="121900" anchor="ctr"/>
          <a:lstStyle/>
          <a:p>
            <a:pPr algn="r">
              <a:buClr>
                <a:srgbClr val="000000"/>
              </a:buClr>
              <a:buSzPts val="1200"/>
              <a:buFont typeface="Arial" charset="0"/>
              <a:buNone/>
            </a:pPr>
            <a:fld id="{860C96A0-194F-48D2-A7DF-418199AF81F1}" type="slidenum">
              <a:rPr lang="it-IT" sz="1200">
                <a:solidFill>
                  <a:srgbClr val="888888"/>
                </a:solidFill>
                <a:latin typeface="Calibri" pitchFamily="34" charset="0"/>
                <a:cs typeface="Calibri" pitchFamily="34" charset="0"/>
                <a:sym typeface="Calibri" pitchFamily="34" charset="0"/>
              </a:rPr>
              <a:pPr algn="r">
                <a:buClr>
                  <a:srgbClr val="000000"/>
                </a:buClr>
                <a:buSzPts val="1200"/>
                <a:buFont typeface="Arial" charset="0"/>
                <a:buNone/>
              </a:pPr>
              <a:t>46</a:t>
            </a:fld>
            <a:endParaRPr lang="it-IT" sz="1200">
              <a:solidFill>
                <a:srgbClr val="888888"/>
              </a:solidFill>
              <a:latin typeface="Calibri" pitchFamily="34" charset="0"/>
              <a:cs typeface="Calibri" pitchFamily="34" charset="0"/>
              <a:sym typeface="Calibri" pitchFamily="34" charset="0"/>
            </a:endParaRPr>
          </a:p>
        </p:txBody>
      </p:sp>
      <p:pic>
        <p:nvPicPr>
          <p:cNvPr id="9" name="Google Shape;158;gd7e1ebbb51_0_13">
            <a:extLst>
              <a:ext uri="{FF2B5EF4-FFF2-40B4-BE49-F238E27FC236}">
                <a16:creationId xmlns:a16="http://schemas.microsoft.com/office/drawing/2014/main" id="{19B1217C-4D6F-3485-8832-06C795E58285}"/>
              </a:ext>
            </a:extLst>
          </p:cNvPr>
          <p:cNvPicPr preferRelativeResize="0">
            <a:picLocks noChangeAspect="1" noChangeArrowheads="1"/>
          </p:cNvPicPr>
          <p:nvPr/>
        </p:nvPicPr>
        <p:blipFill>
          <a:blip r:embed="rId5"/>
          <a:srcRect b="19833"/>
          <a:stretch>
            <a:fillRect/>
          </a:stretch>
        </p:blipFill>
        <p:spPr bwMode="auto">
          <a:xfrm>
            <a:off x="5518150" y="17463"/>
            <a:ext cx="1308100" cy="700087"/>
          </a:xfrm>
          <a:prstGeom prst="rect">
            <a:avLst/>
          </a:prstGeom>
          <a:noFill/>
          <a:ln w="9525">
            <a:noFill/>
            <a:miter lim="800000"/>
            <a:headEnd/>
            <a:tailEnd/>
          </a:ln>
        </p:spPr>
      </p:pic>
      <p:pic>
        <p:nvPicPr>
          <p:cNvPr id="10" name="Google Shape;159;gd7e1ebbb51_0_13">
            <a:extLst>
              <a:ext uri="{FF2B5EF4-FFF2-40B4-BE49-F238E27FC236}">
                <a16:creationId xmlns:a16="http://schemas.microsoft.com/office/drawing/2014/main" id="{43E6D4BA-0792-A529-34C8-819020122CDE}"/>
              </a:ext>
            </a:extLst>
          </p:cNvPr>
          <p:cNvPicPr preferRelativeResize="0"/>
          <p:nvPr/>
        </p:nvPicPr>
        <p:blipFill rotWithShape="1">
          <a:blip r:embed="rId6"/>
          <a:srcRect/>
          <a:stretch/>
        </p:blipFill>
        <p:spPr>
          <a:xfrm rot="-660156">
            <a:off x="1279525" y="2508250"/>
            <a:ext cx="584200" cy="368300"/>
          </a:xfrm>
          <a:prstGeom prst="rect">
            <a:avLst/>
          </a:prstGeom>
          <a:noFill/>
          <a:ln>
            <a:noFill/>
          </a:ln>
          <a:effectLst>
            <a:outerShdw blurRad="50800" dist="38100" dir="2700000" algn="tl" rotWithShape="0">
              <a:srgbClr val="000000">
                <a:alpha val="40000"/>
              </a:srgbClr>
            </a:outerShdw>
          </a:effectLst>
        </p:spPr>
      </p:pic>
      <p:grpSp>
        <p:nvGrpSpPr>
          <p:cNvPr id="11" name="Google Shape;160;gd7e1ebbb51_0_13">
            <a:extLst>
              <a:ext uri="{FF2B5EF4-FFF2-40B4-BE49-F238E27FC236}">
                <a16:creationId xmlns:a16="http://schemas.microsoft.com/office/drawing/2014/main" id="{A1B05D50-8676-E203-BB16-428B8B1EFB54}"/>
              </a:ext>
            </a:extLst>
          </p:cNvPr>
          <p:cNvGrpSpPr>
            <a:grpSpLocks/>
          </p:cNvGrpSpPr>
          <p:nvPr/>
        </p:nvGrpSpPr>
        <p:grpSpPr bwMode="auto">
          <a:xfrm>
            <a:off x="947738" y="2630488"/>
            <a:ext cx="1731962" cy="922337"/>
            <a:chOff x="333772" y="4529999"/>
            <a:chExt cx="2895045" cy="1542371"/>
          </a:xfrm>
        </p:grpSpPr>
        <p:pic>
          <p:nvPicPr>
            <p:cNvPr id="12" name="Google Shape;161;gd7e1ebbb51_0_13">
              <a:extLst>
                <a:ext uri="{FF2B5EF4-FFF2-40B4-BE49-F238E27FC236}">
                  <a16:creationId xmlns:a16="http://schemas.microsoft.com/office/drawing/2014/main" id="{3BF444A9-F406-F1E0-C2D9-8F1EF3C05510}"/>
                </a:ext>
              </a:extLst>
            </p:cNvPr>
            <p:cNvPicPr preferRelativeResize="0"/>
            <p:nvPr/>
          </p:nvPicPr>
          <p:blipFill rotWithShape="1">
            <a:blip r:embed="rId7"/>
            <a:srcRect/>
            <a:stretch/>
          </p:blipFill>
          <p:spPr>
            <a:xfrm>
              <a:off x="707925" y="4529999"/>
              <a:ext cx="2520892" cy="1542371"/>
            </a:xfrm>
            <a:prstGeom prst="rect">
              <a:avLst/>
            </a:prstGeom>
            <a:noFill/>
            <a:ln>
              <a:noFill/>
            </a:ln>
            <a:effectLst>
              <a:outerShdw blurRad="50800" dist="38100" dir="2700000" algn="tl" rotWithShape="0">
                <a:srgbClr val="000000">
                  <a:alpha val="40000"/>
                </a:srgbClr>
              </a:outerShdw>
            </a:effectLst>
          </p:spPr>
        </p:pic>
        <p:pic>
          <p:nvPicPr>
            <p:cNvPr id="13" name="Google Shape;162;gd7e1ebbb51_0_13" descr="logo_apss.png">
              <a:extLst>
                <a:ext uri="{FF2B5EF4-FFF2-40B4-BE49-F238E27FC236}">
                  <a16:creationId xmlns:a16="http://schemas.microsoft.com/office/drawing/2014/main" id="{DE8242D6-F2C6-10A2-9163-C7431C999267}"/>
                </a:ext>
              </a:extLst>
            </p:cNvPr>
            <p:cNvPicPr preferRelativeResize="0"/>
            <p:nvPr/>
          </p:nvPicPr>
          <p:blipFill rotWithShape="1">
            <a:blip r:embed="rId8"/>
            <a:srcRect/>
            <a:stretch/>
          </p:blipFill>
          <p:spPr>
            <a:xfrm>
              <a:off x="333772" y="5023770"/>
              <a:ext cx="748307" cy="740656"/>
            </a:xfrm>
            <a:prstGeom prst="rect">
              <a:avLst/>
            </a:prstGeom>
            <a:noFill/>
            <a:ln>
              <a:noFill/>
            </a:ln>
            <a:effectLst>
              <a:outerShdw blurRad="50800" dist="38100" dir="2700000" algn="tl" rotWithShape="0">
                <a:srgbClr val="000000">
                  <a:alpha val="40000"/>
                </a:srgbClr>
              </a:outerShdw>
            </a:effectLst>
          </p:spPr>
        </p:pic>
      </p:grpSp>
      <p:grpSp>
        <p:nvGrpSpPr>
          <p:cNvPr id="14" name="Google Shape;163;gd7e1ebbb51_0_13">
            <a:extLst>
              <a:ext uri="{FF2B5EF4-FFF2-40B4-BE49-F238E27FC236}">
                <a16:creationId xmlns:a16="http://schemas.microsoft.com/office/drawing/2014/main" id="{2DF836AF-7544-3AC8-7A92-9ED4A521498B}"/>
              </a:ext>
            </a:extLst>
          </p:cNvPr>
          <p:cNvGrpSpPr>
            <a:grpSpLocks/>
          </p:cNvGrpSpPr>
          <p:nvPr/>
        </p:nvGrpSpPr>
        <p:grpSpPr bwMode="auto">
          <a:xfrm>
            <a:off x="5241925" y="3335338"/>
            <a:ext cx="1925638" cy="334962"/>
            <a:chOff x="5157239" y="1901919"/>
            <a:chExt cx="2701365" cy="482400"/>
          </a:xfrm>
        </p:grpSpPr>
        <p:pic>
          <p:nvPicPr>
            <p:cNvPr id="15" name="Google Shape;164;gd7e1ebbb51_0_13">
              <a:extLst>
                <a:ext uri="{FF2B5EF4-FFF2-40B4-BE49-F238E27FC236}">
                  <a16:creationId xmlns:a16="http://schemas.microsoft.com/office/drawing/2014/main" id="{196069AE-92CC-745F-D653-6A3DF1FE4DB0}"/>
                </a:ext>
              </a:extLst>
            </p:cNvPr>
            <p:cNvPicPr preferRelativeResize="0"/>
            <p:nvPr/>
          </p:nvPicPr>
          <p:blipFill rotWithShape="1">
            <a:blip r:embed="rId9"/>
            <a:srcRect/>
            <a:stretch/>
          </p:blipFill>
          <p:spPr>
            <a:xfrm>
              <a:off x="5157239" y="1901919"/>
              <a:ext cx="483262" cy="482400"/>
            </a:xfrm>
            <a:prstGeom prst="rect">
              <a:avLst/>
            </a:prstGeom>
            <a:noFill/>
            <a:ln>
              <a:noFill/>
            </a:ln>
            <a:effectLst>
              <a:outerShdw blurRad="50800" dist="38100" dir="2700000" algn="tl" rotWithShape="0">
                <a:srgbClr val="000000">
                  <a:alpha val="40000"/>
                </a:srgbClr>
              </a:outerShdw>
            </a:effectLst>
          </p:spPr>
        </p:pic>
        <p:sp>
          <p:nvSpPr>
            <p:cNvPr id="16" name="Google Shape;165;gd7e1ebbb51_0_13">
              <a:extLst>
                <a:ext uri="{FF2B5EF4-FFF2-40B4-BE49-F238E27FC236}">
                  <a16:creationId xmlns:a16="http://schemas.microsoft.com/office/drawing/2014/main" id="{6C0C5549-ACB2-CB09-CF77-6D6F4DE75FDF}"/>
                </a:ext>
              </a:extLst>
            </p:cNvPr>
            <p:cNvSpPr txBox="1">
              <a:spLocks noChangeArrowheads="1"/>
            </p:cNvSpPr>
            <p:nvPr/>
          </p:nvSpPr>
          <p:spPr bwMode="auto">
            <a:xfrm>
              <a:off x="5636047" y="1913350"/>
              <a:ext cx="2222557" cy="459539"/>
            </a:xfrm>
            <a:prstGeom prst="rect">
              <a:avLst/>
            </a:prstGeom>
            <a:noFill/>
            <a:ln w="9525">
              <a:noFill/>
              <a:miter lim="800000"/>
              <a:headEnd/>
              <a:tailEnd/>
            </a:ln>
          </p:spPr>
          <p:txBody>
            <a:bodyPr lIns="121900" tIns="60925" rIns="121900" bIns="60925"/>
            <a:lstStyle/>
            <a:p>
              <a:pPr>
                <a:buClr>
                  <a:srgbClr val="000000"/>
                </a:buClr>
                <a:buSzPts val="1100"/>
                <a:buFont typeface="Arial" charset="0"/>
                <a:buNone/>
              </a:pPr>
              <a:r>
                <a:rPr lang="it-IT" sz="1000">
                  <a:solidFill>
                    <a:srgbClr val="757070"/>
                  </a:solidFill>
                  <a:latin typeface="Roboto"/>
                  <a:sym typeface="Roboto"/>
                </a:rPr>
                <a:t>Inserisci vaccinazioni</a:t>
              </a:r>
            </a:p>
          </p:txBody>
        </p:sp>
      </p:grpSp>
      <p:grpSp>
        <p:nvGrpSpPr>
          <p:cNvPr id="17" name="Google Shape;166;gd7e1ebbb51_0_13">
            <a:extLst>
              <a:ext uri="{FF2B5EF4-FFF2-40B4-BE49-F238E27FC236}">
                <a16:creationId xmlns:a16="http://schemas.microsoft.com/office/drawing/2014/main" id="{DA94AFE3-FC95-33A8-10F8-10D2C8476F06}"/>
              </a:ext>
            </a:extLst>
          </p:cNvPr>
          <p:cNvGrpSpPr>
            <a:grpSpLocks/>
          </p:cNvGrpSpPr>
          <p:nvPr/>
        </p:nvGrpSpPr>
        <p:grpSpPr bwMode="auto">
          <a:xfrm>
            <a:off x="5224463" y="1360488"/>
            <a:ext cx="1196975" cy="336550"/>
            <a:chOff x="4749974" y="2127660"/>
            <a:chExt cx="1675663" cy="482400"/>
          </a:xfrm>
        </p:grpSpPr>
        <p:pic>
          <p:nvPicPr>
            <p:cNvPr id="18" name="Google Shape;167;gd7e1ebbb51_0_13">
              <a:extLst>
                <a:ext uri="{FF2B5EF4-FFF2-40B4-BE49-F238E27FC236}">
                  <a16:creationId xmlns:a16="http://schemas.microsoft.com/office/drawing/2014/main" id="{CEB1CB26-4DDA-273E-F65B-006AFF6955C6}"/>
                </a:ext>
              </a:extLst>
            </p:cNvPr>
            <p:cNvPicPr preferRelativeResize="0"/>
            <p:nvPr/>
          </p:nvPicPr>
          <p:blipFill rotWithShape="1">
            <a:blip r:embed="rId10"/>
            <a:srcRect/>
            <a:stretch/>
          </p:blipFill>
          <p:spPr>
            <a:xfrm>
              <a:off x="5883380" y="2127660"/>
              <a:ext cx="542257" cy="482400"/>
            </a:xfrm>
            <a:prstGeom prst="rect">
              <a:avLst/>
            </a:prstGeom>
            <a:noFill/>
            <a:ln>
              <a:noFill/>
            </a:ln>
            <a:effectLst>
              <a:outerShdw blurRad="50800" dist="38100" dir="2700000" algn="tl" rotWithShape="0">
                <a:srgbClr val="000000">
                  <a:alpha val="40000"/>
                </a:srgbClr>
              </a:outerShdw>
            </a:effectLst>
          </p:spPr>
        </p:pic>
        <p:sp>
          <p:nvSpPr>
            <p:cNvPr id="19" name="Google Shape;168;gd7e1ebbb51_0_13">
              <a:extLst>
                <a:ext uri="{FF2B5EF4-FFF2-40B4-BE49-F238E27FC236}">
                  <a16:creationId xmlns:a16="http://schemas.microsoft.com/office/drawing/2014/main" id="{C095528A-F5FF-123D-EBBE-547ED857E050}"/>
                </a:ext>
              </a:extLst>
            </p:cNvPr>
            <p:cNvSpPr txBox="1">
              <a:spLocks noChangeArrowheads="1"/>
            </p:cNvSpPr>
            <p:nvPr/>
          </p:nvSpPr>
          <p:spPr bwMode="auto">
            <a:xfrm>
              <a:off x="4749974" y="2139037"/>
              <a:ext cx="1160074" cy="459645"/>
            </a:xfrm>
            <a:prstGeom prst="rect">
              <a:avLst/>
            </a:prstGeom>
            <a:noFill/>
            <a:ln w="9525">
              <a:noFill/>
              <a:miter lim="800000"/>
              <a:headEnd/>
              <a:tailEnd/>
            </a:ln>
          </p:spPr>
          <p:txBody>
            <a:bodyPr lIns="121900" tIns="60925" rIns="121900" bIns="60925"/>
            <a:lstStyle/>
            <a:p>
              <a:pPr algn="r">
                <a:buClr>
                  <a:srgbClr val="000000"/>
                </a:buClr>
                <a:buSzPts val="1100"/>
                <a:buFont typeface="Arial" charset="0"/>
                <a:buNone/>
              </a:pPr>
              <a:r>
                <a:rPr lang="it-IT" sz="1000">
                  <a:solidFill>
                    <a:srgbClr val="757070"/>
                  </a:solidFill>
                  <a:latin typeface="Roboto"/>
                  <a:sym typeface="Roboto"/>
                </a:rPr>
                <a:t>Inserisci</a:t>
              </a:r>
            </a:p>
            <a:p>
              <a:pPr algn="r">
                <a:buClr>
                  <a:srgbClr val="000000"/>
                </a:buClr>
                <a:buSzPts val="1100"/>
                <a:buFont typeface="Arial" charset="0"/>
                <a:buNone/>
              </a:pPr>
              <a:r>
                <a:rPr lang="it-IT" sz="1000">
                  <a:solidFill>
                    <a:srgbClr val="757070"/>
                  </a:solidFill>
                  <a:latin typeface="Roboto"/>
                  <a:sym typeface="Roboto"/>
                </a:rPr>
                <a:t>allergie</a:t>
              </a:r>
            </a:p>
          </p:txBody>
        </p:sp>
      </p:grpSp>
      <p:grpSp>
        <p:nvGrpSpPr>
          <p:cNvPr id="20" name="Google Shape;169;gd7e1ebbb51_0_13">
            <a:extLst>
              <a:ext uri="{FF2B5EF4-FFF2-40B4-BE49-F238E27FC236}">
                <a16:creationId xmlns:a16="http://schemas.microsoft.com/office/drawing/2014/main" id="{2A1F6301-295A-4EAD-128B-E62D5371D69A}"/>
              </a:ext>
            </a:extLst>
          </p:cNvPr>
          <p:cNvGrpSpPr>
            <a:grpSpLocks/>
          </p:cNvGrpSpPr>
          <p:nvPr/>
        </p:nvGrpSpPr>
        <p:grpSpPr bwMode="auto">
          <a:xfrm>
            <a:off x="3865563" y="2232025"/>
            <a:ext cx="1401762" cy="338138"/>
            <a:chOff x="4519584" y="2709501"/>
            <a:chExt cx="2014093" cy="482400"/>
          </a:xfrm>
        </p:grpSpPr>
        <p:pic>
          <p:nvPicPr>
            <p:cNvPr id="21" name="Google Shape;170;gd7e1ebbb51_0_13">
              <a:extLst>
                <a:ext uri="{FF2B5EF4-FFF2-40B4-BE49-F238E27FC236}">
                  <a16:creationId xmlns:a16="http://schemas.microsoft.com/office/drawing/2014/main" id="{E102508B-D0F1-CE18-00C5-4679B5530734}"/>
                </a:ext>
              </a:extLst>
            </p:cNvPr>
            <p:cNvPicPr preferRelativeResize="0"/>
            <p:nvPr/>
          </p:nvPicPr>
          <p:blipFill rotWithShape="1">
            <a:blip r:embed="rId11"/>
            <a:srcRect/>
            <a:stretch/>
          </p:blipFill>
          <p:spPr>
            <a:xfrm>
              <a:off x="6045550" y="2709501"/>
              <a:ext cx="488127" cy="482400"/>
            </a:xfrm>
            <a:prstGeom prst="rect">
              <a:avLst/>
            </a:prstGeom>
            <a:noFill/>
            <a:ln>
              <a:noFill/>
            </a:ln>
            <a:effectLst>
              <a:outerShdw blurRad="50800" dist="38100" dir="2700000" algn="tl" rotWithShape="0">
                <a:srgbClr val="000000">
                  <a:alpha val="40000"/>
                </a:srgbClr>
              </a:outerShdw>
            </a:effectLst>
          </p:spPr>
        </p:pic>
        <p:sp>
          <p:nvSpPr>
            <p:cNvPr id="22" name="Google Shape;171;gd7e1ebbb51_0_13">
              <a:extLst>
                <a:ext uri="{FF2B5EF4-FFF2-40B4-BE49-F238E27FC236}">
                  <a16:creationId xmlns:a16="http://schemas.microsoft.com/office/drawing/2014/main" id="{B9B9E83F-5C0C-4D89-5AFE-BA9B53BFD885}"/>
                </a:ext>
              </a:extLst>
            </p:cNvPr>
            <p:cNvSpPr txBox="1">
              <a:spLocks noChangeArrowheads="1"/>
            </p:cNvSpPr>
            <p:nvPr/>
          </p:nvSpPr>
          <p:spPr bwMode="auto">
            <a:xfrm>
              <a:off x="4519584" y="2720826"/>
              <a:ext cx="1635453" cy="459751"/>
            </a:xfrm>
            <a:prstGeom prst="rect">
              <a:avLst/>
            </a:prstGeom>
            <a:noFill/>
            <a:ln w="9525">
              <a:noFill/>
              <a:miter lim="800000"/>
              <a:headEnd/>
              <a:tailEnd/>
            </a:ln>
          </p:spPr>
          <p:txBody>
            <a:bodyPr lIns="121900" tIns="60925" rIns="121900" bIns="60925"/>
            <a:lstStyle/>
            <a:p>
              <a:pPr algn="r">
                <a:buClr>
                  <a:srgbClr val="000000"/>
                </a:buClr>
                <a:buSzPts val="1100"/>
                <a:buFont typeface="Arial" charset="0"/>
                <a:buNone/>
              </a:pPr>
              <a:r>
                <a:rPr lang="it-IT" sz="1000">
                  <a:solidFill>
                    <a:srgbClr val="757070"/>
                  </a:solidFill>
                  <a:latin typeface="Roboto"/>
                  <a:sym typeface="Roboto"/>
                </a:rPr>
                <a:t>Inserisci</a:t>
              </a:r>
            </a:p>
            <a:p>
              <a:pPr algn="r">
                <a:buClr>
                  <a:srgbClr val="000000"/>
                </a:buClr>
                <a:buSzPts val="1100"/>
                <a:buFont typeface="Arial" charset="0"/>
                <a:buNone/>
              </a:pPr>
              <a:r>
                <a:rPr lang="it-IT" sz="1000">
                  <a:solidFill>
                    <a:srgbClr val="757070"/>
                  </a:solidFill>
                  <a:latin typeface="Roboto"/>
                  <a:sym typeface="Roboto"/>
                </a:rPr>
                <a:t>intolleranze</a:t>
              </a:r>
            </a:p>
          </p:txBody>
        </p:sp>
      </p:grpSp>
      <p:grpSp>
        <p:nvGrpSpPr>
          <p:cNvPr id="23" name="Google Shape;172;gd7e1ebbb51_0_13">
            <a:extLst>
              <a:ext uri="{FF2B5EF4-FFF2-40B4-BE49-F238E27FC236}">
                <a16:creationId xmlns:a16="http://schemas.microsoft.com/office/drawing/2014/main" id="{243114CC-E8FA-1028-FC09-50B706FB1C65}"/>
              </a:ext>
            </a:extLst>
          </p:cNvPr>
          <p:cNvGrpSpPr>
            <a:grpSpLocks/>
          </p:cNvGrpSpPr>
          <p:nvPr/>
        </p:nvGrpSpPr>
        <p:grpSpPr bwMode="auto">
          <a:xfrm>
            <a:off x="3690938" y="1477963"/>
            <a:ext cx="1538287" cy="330200"/>
            <a:chOff x="3329328" y="2059296"/>
            <a:chExt cx="2156769" cy="472090"/>
          </a:xfrm>
        </p:grpSpPr>
        <p:pic>
          <p:nvPicPr>
            <p:cNvPr id="24" name="Google Shape;173;gd7e1ebbb51_0_13">
              <a:extLst>
                <a:ext uri="{FF2B5EF4-FFF2-40B4-BE49-F238E27FC236}">
                  <a16:creationId xmlns:a16="http://schemas.microsoft.com/office/drawing/2014/main" id="{6421A866-7733-D638-83EB-CD61C070EF74}"/>
                </a:ext>
              </a:extLst>
            </p:cNvPr>
            <p:cNvPicPr preferRelativeResize="0"/>
            <p:nvPr/>
          </p:nvPicPr>
          <p:blipFill rotWithShape="1">
            <a:blip r:embed="rId12"/>
            <a:srcRect/>
            <a:stretch/>
          </p:blipFill>
          <p:spPr>
            <a:xfrm>
              <a:off x="4971945" y="2059296"/>
              <a:ext cx="514152" cy="467551"/>
            </a:xfrm>
            <a:prstGeom prst="rect">
              <a:avLst/>
            </a:prstGeom>
            <a:noFill/>
            <a:ln>
              <a:noFill/>
            </a:ln>
            <a:effectLst>
              <a:outerShdw blurRad="50800" dist="38100" dir="2700000" algn="tl" rotWithShape="0">
                <a:srgbClr val="000000">
                  <a:alpha val="40000"/>
                </a:srgbClr>
              </a:outerShdw>
            </a:effectLst>
          </p:spPr>
        </p:pic>
        <p:sp>
          <p:nvSpPr>
            <p:cNvPr id="25" name="Google Shape;174;gd7e1ebbb51_0_13">
              <a:extLst>
                <a:ext uri="{FF2B5EF4-FFF2-40B4-BE49-F238E27FC236}">
                  <a16:creationId xmlns:a16="http://schemas.microsoft.com/office/drawing/2014/main" id="{C8D910AF-3498-4011-4823-4CB1B5DBCDAA}"/>
                </a:ext>
              </a:extLst>
            </p:cNvPr>
            <p:cNvSpPr txBox="1">
              <a:spLocks noChangeArrowheads="1"/>
            </p:cNvSpPr>
            <p:nvPr/>
          </p:nvSpPr>
          <p:spPr bwMode="auto">
            <a:xfrm>
              <a:off x="3329328" y="2070644"/>
              <a:ext cx="1647069" cy="460742"/>
            </a:xfrm>
            <a:prstGeom prst="rect">
              <a:avLst/>
            </a:prstGeom>
            <a:noFill/>
            <a:ln w="9525">
              <a:noFill/>
              <a:miter lim="800000"/>
              <a:headEnd/>
              <a:tailEnd/>
            </a:ln>
          </p:spPr>
          <p:txBody>
            <a:bodyPr lIns="121900" tIns="60925" rIns="121900" bIns="60925"/>
            <a:lstStyle/>
            <a:p>
              <a:pPr algn="r">
                <a:buClr>
                  <a:srgbClr val="000000"/>
                </a:buClr>
                <a:buSzPts val="1100"/>
                <a:buFont typeface="Arial" charset="0"/>
                <a:buNone/>
              </a:pPr>
              <a:r>
                <a:rPr lang="it-IT" sz="1000">
                  <a:solidFill>
                    <a:srgbClr val="757070"/>
                  </a:solidFill>
                  <a:latin typeface="Roboto"/>
                  <a:sym typeface="Roboto"/>
                </a:rPr>
                <a:t>Inserisci </a:t>
              </a:r>
              <a:br>
                <a:rPr lang="it-IT" sz="1000">
                  <a:solidFill>
                    <a:srgbClr val="757070"/>
                  </a:solidFill>
                  <a:latin typeface="Roboto"/>
                  <a:sym typeface="Roboto"/>
                </a:rPr>
              </a:br>
              <a:r>
                <a:rPr lang="it-IT" sz="1000">
                  <a:solidFill>
                    <a:srgbClr val="757070"/>
                  </a:solidFill>
                  <a:latin typeface="Roboto"/>
                  <a:sym typeface="Roboto"/>
                </a:rPr>
                <a:t>storia clinica </a:t>
              </a:r>
              <a:br>
                <a:rPr lang="it-IT" sz="1000">
                  <a:solidFill>
                    <a:srgbClr val="757070"/>
                  </a:solidFill>
                  <a:latin typeface="Roboto"/>
                  <a:sym typeface="Roboto"/>
                </a:rPr>
              </a:br>
              <a:r>
                <a:rPr lang="it-IT" sz="1000">
                  <a:solidFill>
                    <a:srgbClr val="757070"/>
                  </a:solidFill>
                  <a:latin typeface="Roboto"/>
                  <a:sym typeface="Roboto"/>
                </a:rPr>
                <a:t>familiare</a:t>
              </a:r>
            </a:p>
          </p:txBody>
        </p:sp>
      </p:grpSp>
      <p:grpSp>
        <p:nvGrpSpPr>
          <p:cNvPr id="26" name="Google Shape;175;gd7e1ebbb51_0_13">
            <a:extLst>
              <a:ext uri="{FF2B5EF4-FFF2-40B4-BE49-F238E27FC236}">
                <a16:creationId xmlns:a16="http://schemas.microsoft.com/office/drawing/2014/main" id="{369FC9B8-3804-4BC2-4C47-5CF42A96B73A}"/>
              </a:ext>
            </a:extLst>
          </p:cNvPr>
          <p:cNvGrpSpPr>
            <a:grpSpLocks/>
          </p:cNvGrpSpPr>
          <p:nvPr/>
        </p:nvGrpSpPr>
        <p:grpSpPr bwMode="auto">
          <a:xfrm>
            <a:off x="5353050" y="2446338"/>
            <a:ext cx="1930400" cy="336550"/>
            <a:chOff x="5342404" y="4702172"/>
            <a:chExt cx="2706176" cy="482400"/>
          </a:xfrm>
        </p:grpSpPr>
        <p:pic>
          <p:nvPicPr>
            <p:cNvPr id="27" name="Google Shape;176;gd7e1ebbb51_0_13">
              <a:extLst>
                <a:ext uri="{FF2B5EF4-FFF2-40B4-BE49-F238E27FC236}">
                  <a16:creationId xmlns:a16="http://schemas.microsoft.com/office/drawing/2014/main" id="{87828137-DD24-A98D-4298-3963B7DA6A0A}"/>
                </a:ext>
              </a:extLst>
            </p:cNvPr>
            <p:cNvPicPr preferRelativeResize="0"/>
            <p:nvPr/>
          </p:nvPicPr>
          <p:blipFill rotWithShape="1">
            <a:blip r:embed="rId13"/>
            <a:srcRect/>
            <a:stretch/>
          </p:blipFill>
          <p:spPr>
            <a:xfrm>
              <a:off x="5342404" y="4702172"/>
              <a:ext cx="491830" cy="482400"/>
            </a:xfrm>
            <a:prstGeom prst="rect">
              <a:avLst/>
            </a:prstGeom>
            <a:noFill/>
            <a:ln>
              <a:noFill/>
            </a:ln>
            <a:effectLst>
              <a:outerShdw blurRad="50800" dist="38100" dir="2700000" algn="tl" rotWithShape="0">
                <a:srgbClr val="000000">
                  <a:alpha val="40000"/>
                </a:srgbClr>
              </a:outerShdw>
            </a:effectLst>
          </p:spPr>
        </p:pic>
        <p:sp>
          <p:nvSpPr>
            <p:cNvPr id="28" name="Google Shape;177;gd7e1ebbb51_0_13">
              <a:extLst>
                <a:ext uri="{FF2B5EF4-FFF2-40B4-BE49-F238E27FC236}">
                  <a16:creationId xmlns:a16="http://schemas.microsoft.com/office/drawing/2014/main" id="{04E1C587-20FF-013B-FCE5-F1E6DDF45D5A}"/>
                </a:ext>
              </a:extLst>
            </p:cNvPr>
            <p:cNvSpPr txBox="1">
              <a:spLocks noChangeArrowheads="1"/>
            </p:cNvSpPr>
            <p:nvPr/>
          </p:nvSpPr>
          <p:spPr bwMode="auto">
            <a:xfrm>
              <a:off x="5829783" y="4713549"/>
              <a:ext cx="2218797" cy="459645"/>
            </a:xfrm>
            <a:prstGeom prst="rect">
              <a:avLst/>
            </a:prstGeom>
            <a:noFill/>
            <a:ln w="9525">
              <a:noFill/>
              <a:miter lim="800000"/>
              <a:headEnd/>
              <a:tailEnd/>
            </a:ln>
          </p:spPr>
          <p:txBody>
            <a:bodyPr lIns="121900" tIns="60925" rIns="121900" bIns="60925"/>
            <a:lstStyle/>
            <a:p>
              <a:pPr>
                <a:buClr>
                  <a:srgbClr val="000000"/>
                </a:buClr>
                <a:buSzPts val="1100"/>
                <a:buFont typeface="Arial" charset="0"/>
                <a:buNone/>
              </a:pPr>
              <a:r>
                <a:rPr lang="it-IT" sz="1000">
                  <a:solidFill>
                    <a:srgbClr val="757070"/>
                  </a:solidFill>
                  <a:latin typeface="Roboto"/>
                  <a:sym typeface="Roboto"/>
                </a:rPr>
                <a:t>Inserisci sintomi</a:t>
              </a:r>
            </a:p>
          </p:txBody>
        </p:sp>
      </p:grpSp>
      <p:grpSp>
        <p:nvGrpSpPr>
          <p:cNvPr id="29" name="Google Shape;178;gd7e1ebbb51_0_13">
            <a:extLst>
              <a:ext uri="{FF2B5EF4-FFF2-40B4-BE49-F238E27FC236}">
                <a16:creationId xmlns:a16="http://schemas.microsoft.com/office/drawing/2014/main" id="{E8968179-7B43-7727-C066-7F85CFBD580B}"/>
              </a:ext>
            </a:extLst>
          </p:cNvPr>
          <p:cNvGrpSpPr>
            <a:grpSpLocks/>
          </p:cNvGrpSpPr>
          <p:nvPr/>
        </p:nvGrpSpPr>
        <p:grpSpPr bwMode="auto">
          <a:xfrm>
            <a:off x="4849813" y="1903413"/>
            <a:ext cx="1657350" cy="336550"/>
            <a:chOff x="2747920" y="3313913"/>
            <a:chExt cx="2321800" cy="482400"/>
          </a:xfrm>
        </p:grpSpPr>
        <p:pic>
          <p:nvPicPr>
            <p:cNvPr id="30" name="Google Shape;179;gd7e1ebbb51_0_13">
              <a:extLst>
                <a:ext uri="{FF2B5EF4-FFF2-40B4-BE49-F238E27FC236}">
                  <a16:creationId xmlns:a16="http://schemas.microsoft.com/office/drawing/2014/main" id="{70D7F521-D3B9-135F-F2A3-9BA4B93DE825}"/>
                </a:ext>
              </a:extLst>
            </p:cNvPr>
            <p:cNvPicPr preferRelativeResize="0"/>
            <p:nvPr/>
          </p:nvPicPr>
          <p:blipFill rotWithShape="1">
            <a:blip r:embed="rId14"/>
            <a:srcRect/>
            <a:stretch/>
          </p:blipFill>
          <p:spPr>
            <a:xfrm>
              <a:off x="4582675" y="3313913"/>
              <a:ext cx="487045" cy="482400"/>
            </a:xfrm>
            <a:prstGeom prst="rect">
              <a:avLst/>
            </a:prstGeom>
            <a:noFill/>
            <a:ln>
              <a:noFill/>
            </a:ln>
            <a:effectLst>
              <a:outerShdw blurRad="50800" dist="38100" dir="2700000" algn="tl" rotWithShape="0">
                <a:srgbClr val="000000">
                  <a:alpha val="40000"/>
                </a:srgbClr>
              </a:outerShdw>
            </a:effectLst>
          </p:spPr>
        </p:pic>
        <p:sp>
          <p:nvSpPr>
            <p:cNvPr id="31" name="Google Shape;180;gd7e1ebbb51_0_13">
              <a:extLst>
                <a:ext uri="{FF2B5EF4-FFF2-40B4-BE49-F238E27FC236}">
                  <a16:creationId xmlns:a16="http://schemas.microsoft.com/office/drawing/2014/main" id="{2561C778-4FD8-EFCB-47A1-B958BECC7327}"/>
                </a:ext>
              </a:extLst>
            </p:cNvPr>
            <p:cNvSpPr txBox="1">
              <a:spLocks noChangeArrowheads="1"/>
            </p:cNvSpPr>
            <p:nvPr/>
          </p:nvSpPr>
          <p:spPr bwMode="auto">
            <a:xfrm>
              <a:off x="2747920" y="3325290"/>
              <a:ext cx="1832532" cy="459645"/>
            </a:xfrm>
            <a:prstGeom prst="rect">
              <a:avLst/>
            </a:prstGeom>
            <a:noFill/>
            <a:ln w="9525">
              <a:noFill/>
              <a:miter lim="800000"/>
              <a:headEnd/>
              <a:tailEnd/>
            </a:ln>
          </p:spPr>
          <p:txBody>
            <a:bodyPr lIns="121900" tIns="60925" rIns="121900" bIns="60925"/>
            <a:lstStyle/>
            <a:p>
              <a:pPr algn="r">
                <a:buClr>
                  <a:srgbClr val="000000"/>
                </a:buClr>
                <a:buSzPts val="1100"/>
                <a:buFont typeface="Arial" charset="0"/>
                <a:buNone/>
              </a:pPr>
              <a:r>
                <a:rPr lang="it-IT" sz="1000">
                  <a:solidFill>
                    <a:srgbClr val="757070"/>
                  </a:solidFill>
                  <a:latin typeface="Roboto"/>
                  <a:sym typeface="Roboto"/>
                </a:rPr>
                <a:t>Scheda sanitaria</a:t>
              </a:r>
            </a:p>
          </p:txBody>
        </p:sp>
      </p:grpSp>
      <p:grpSp>
        <p:nvGrpSpPr>
          <p:cNvPr id="32" name="Google Shape;181;gd7e1ebbb51_0_13">
            <a:extLst>
              <a:ext uri="{FF2B5EF4-FFF2-40B4-BE49-F238E27FC236}">
                <a16:creationId xmlns:a16="http://schemas.microsoft.com/office/drawing/2014/main" id="{7240FCB1-C9B2-DF2F-A790-73850F176CC7}"/>
              </a:ext>
            </a:extLst>
          </p:cNvPr>
          <p:cNvGrpSpPr>
            <a:grpSpLocks/>
          </p:cNvGrpSpPr>
          <p:nvPr/>
        </p:nvGrpSpPr>
        <p:grpSpPr bwMode="auto">
          <a:xfrm>
            <a:off x="3121025" y="3000375"/>
            <a:ext cx="1865313" cy="687388"/>
            <a:chOff x="2624865" y="3641732"/>
            <a:chExt cx="2615387" cy="983952"/>
          </a:xfrm>
        </p:grpSpPr>
        <p:pic>
          <p:nvPicPr>
            <p:cNvPr id="33" name="Google Shape;182;gd7e1ebbb51_0_13">
              <a:extLst>
                <a:ext uri="{FF2B5EF4-FFF2-40B4-BE49-F238E27FC236}">
                  <a16:creationId xmlns:a16="http://schemas.microsoft.com/office/drawing/2014/main" id="{CB682B1F-4312-81D4-5497-B57808701746}"/>
                </a:ext>
              </a:extLst>
            </p:cNvPr>
            <p:cNvPicPr preferRelativeResize="0"/>
            <p:nvPr/>
          </p:nvPicPr>
          <p:blipFill rotWithShape="1">
            <a:blip r:embed="rId15"/>
            <a:srcRect/>
            <a:stretch/>
          </p:blipFill>
          <p:spPr>
            <a:xfrm>
              <a:off x="4766143" y="3641732"/>
              <a:ext cx="474109" cy="504474"/>
            </a:xfrm>
            <a:prstGeom prst="rect">
              <a:avLst/>
            </a:prstGeom>
            <a:noFill/>
            <a:ln>
              <a:noFill/>
            </a:ln>
            <a:effectLst>
              <a:outerShdw blurRad="50800" dist="38100" dir="2700000" algn="tl" rotWithShape="0">
                <a:srgbClr val="000000">
                  <a:alpha val="40000"/>
                </a:srgbClr>
              </a:outerShdw>
            </a:effectLst>
          </p:spPr>
        </p:pic>
        <p:sp>
          <p:nvSpPr>
            <p:cNvPr id="34" name="Google Shape;183;gd7e1ebbb51_0_13">
              <a:extLst>
                <a:ext uri="{FF2B5EF4-FFF2-40B4-BE49-F238E27FC236}">
                  <a16:creationId xmlns:a16="http://schemas.microsoft.com/office/drawing/2014/main" id="{5D2383AA-7360-9AD7-4287-3D545179CCC4}"/>
                </a:ext>
              </a:extLst>
            </p:cNvPr>
            <p:cNvSpPr txBox="1">
              <a:spLocks noChangeArrowheads="1"/>
            </p:cNvSpPr>
            <p:nvPr/>
          </p:nvSpPr>
          <p:spPr bwMode="auto">
            <a:xfrm>
              <a:off x="2624865" y="4164385"/>
              <a:ext cx="2250346" cy="461299"/>
            </a:xfrm>
            <a:prstGeom prst="rect">
              <a:avLst/>
            </a:prstGeom>
            <a:noFill/>
            <a:ln w="9525">
              <a:noFill/>
              <a:miter lim="800000"/>
              <a:headEnd/>
              <a:tailEnd/>
            </a:ln>
          </p:spPr>
          <p:txBody>
            <a:bodyPr lIns="121900" tIns="60925" rIns="121900" bIns="60925"/>
            <a:lstStyle/>
            <a:p>
              <a:pPr algn="r">
                <a:buClr>
                  <a:srgbClr val="000000"/>
                </a:buClr>
                <a:buSzPts val="1100"/>
                <a:buFont typeface="Arial" charset="0"/>
                <a:buNone/>
              </a:pPr>
              <a:r>
                <a:rPr lang="it-IT" sz="1000">
                  <a:solidFill>
                    <a:srgbClr val="757070"/>
                  </a:solidFill>
                  <a:latin typeface="Roboto"/>
                  <a:sym typeface="Roboto"/>
                </a:rPr>
                <a:t>Inserisci farmaco </a:t>
              </a:r>
            </a:p>
          </p:txBody>
        </p:sp>
      </p:grpSp>
      <p:grpSp>
        <p:nvGrpSpPr>
          <p:cNvPr id="35" name="Google Shape;184;gd7e1ebbb51_0_13">
            <a:extLst>
              <a:ext uri="{FF2B5EF4-FFF2-40B4-BE49-F238E27FC236}">
                <a16:creationId xmlns:a16="http://schemas.microsoft.com/office/drawing/2014/main" id="{C18A6436-93AE-0020-CDDC-2D56655697B0}"/>
              </a:ext>
            </a:extLst>
          </p:cNvPr>
          <p:cNvGrpSpPr>
            <a:grpSpLocks/>
          </p:cNvGrpSpPr>
          <p:nvPr/>
        </p:nvGrpSpPr>
        <p:grpSpPr bwMode="auto">
          <a:xfrm>
            <a:off x="5073650" y="2855913"/>
            <a:ext cx="1392238" cy="336550"/>
            <a:chOff x="5305568" y="4575980"/>
            <a:chExt cx="1953364" cy="482400"/>
          </a:xfrm>
        </p:grpSpPr>
        <p:pic>
          <p:nvPicPr>
            <p:cNvPr id="36" name="Google Shape;185;gd7e1ebbb51_0_13">
              <a:extLst>
                <a:ext uri="{FF2B5EF4-FFF2-40B4-BE49-F238E27FC236}">
                  <a16:creationId xmlns:a16="http://schemas.microsoft.com/office/drawing/2014/main" id="{5C106BEC-6288-471E-E123-EF9992B20C80}"/>
                </a:ext>
              </a:extLst>
            </p:cNvPr>
            <p:cNvPicPr preferRelativeResize="0"/>
            <p:nvPr/>
          </p:nvPicPr>
          <p:blipFill rotWithShape="1">
            <a:blip r:embed="rId16"/>
            <a:srcRect/>
            <a:stretch/>
          </p:blipFill>
          <p:spPr>
            <a:xfrm>
              <a:off x="6775602" y="4575980"/>
              <a:ext cx="483330" cy="482400"/>
            </a:xfrm>
            <a:prstGeom prst="rect">
              <a:avLst/>
            </a:prstGeom>
            <a:noFill/>
            <a:ln>
              <a:noFill/>
            </a:ln>
            <a:effectLst>
              <a:outerShdw blurRad="50800" dist="38100" dir="2700000" algn="tl" rotWithShape="0">
                <a:srgbClr val="000000">
                  <a:alpha val="40000"/>
                </a:srgbClr>
              </a:outerShdw>
            </a:effectLst>
          </p:spPr>
        </p:pic>
        <p:sp>
          <p:nvSpPr>
            <p:cNvPr id="37" name="Google Shape;186;gd7e1ebbb51_0_13">
              <a:extLst>
                <a:ext uri="{FF2B5EF4-FFF2-40B4-BE49-F238E27FC236}">
                  <a16:creationId xmlns:a16="http://schemas.microsoft.com/office/drawing/2014/main" id="{5B6FC445-9FD4-B01B-6E5B-D3A61DDCAEC2}"/>
                </a:ext>
              </a:extLst>
            </p:cNvPr>
            <p:cNvSpPr txBox="1">
              <a:spLocks noChangeArrowheads="1"/>
            </p:cNvSpPr>
            <p:nvPr/>
          </p:nvSpPr>
          <p:spPr bwMode="auto">
            <a:xfrm>
              <a:off x="5305568" y="4678376"/>
              <a:ext cx="1470034" cy="277608"/>
            </a:xfrm>
            <a:prstGeom prst="rect">
              <a:avLst/>
            </a:prstGeom>
            <a:noFill/>
            <a:ln w="9525">
              <a:noFill/>
              <a:miter lim="800000"/>
              <a:headEnd/>
              <a:tailEnd/>
            </a:ln>
          </p:spPr>
          <p:txBody>
            <a:bodyPr lIns="121900" tIns="60925" rIns="121900" bIns="60925"/>
            <a:lstStyle/>
            <a:p>
              <a:pPr algn="r">
                <a:buClr>
                  <a:srgbClr val="000000"/>
                </a:buClr>
                <a:buSzPts val="1100"/>
                <a:buFont typeface="Arial" charset="0"/>
                <a:buNone/>
              </a:pPr>
              <a:r>
                <a:rPr lang="it-IT" sz="1000">
                  <a:solidFill>
                    <a:srgbClr val="757070"/>
                  </a:solidFill>
                  <a:latin typeface="Roboto"/>
                  <a:sym typeface="Roboto"/>
                </a:rPr>
                <a:t>Misura peso</a:t>
              </a:r>
            </a:p>
          </p:txBody>
        </p:sp>
      </p:grpSp>
      <p:pic>
        <p:nvPicPr>
          <p:cNvPr id="38" name="Google Shape;187;gd7e1ebbb51_0_13">
            <a:extLst>
              <a:ext uri="{FF2B5EF4-FFF2-40B4-BE49-F238E27FC236}">
                <a16:creationId xmlns:a16="http://schemas.microsoft.com/office/drawing/2014/main" id="{11682BFB-C554-6F1E-756B-CB5CB617D4B0}"/>
              </a:ext>
            </a:extLst>
          </p:cNvPr>
          <p:cNvPicPr preferRelativeResize="0"/>
          <p:nvPr/>
        </p:nvPicPr>
        <p:blipFill rotWithShape="1">
          <a:blip r:embed="rId17"/>
          <a:srcRect/>
          <a:stretch/>
        </p:blipFill>
        <p:spPr>
          <a:xfrm>
            <a:off x="7329488" y="3590925"/>
            <a:ext cx="1331912" cy="636588"/>
          </a:xfrm>
          <a:prstGeom prst="rect">
            <a:avLst/>
          </a:prstGeom>
          <a:noFill/>
          <a:ln>
            <a:noFill/>
          </a:ln>
          <a:effectLst>
            <a:outerShdw blurRad="50800" dist="38100" dir="2700000" algn="tl" rotWithShape="0">
              <a:srgbClr val="000000">
                <a:alpha val="40000"/>
              </a:srgbClr>
            </a:outerShdw>
          </a:effectLst>
        </p:spPr>
      </p:pic>
      <p:pic>
        <p:nvPicPr>
          <p:cNvPr id="39" name="Google Shape;188;gd7e1ebbb51_0_13">
            <a:extLst>
              <a:ext uri="{FF2B5EF4-FFF2-40B4-BE49-F238E27FC236}">
                <a16:creationId xmlns:a16="http://schemas.microsoft.com/office/drawing/2014/main" id="{3353928C-10FD-0C3F-5DA2-0E8A22505FAC}"/>
              </a:ext>
            </a:extLst>
          </p:cNvPr>
          <p:cNvPicPr preferRelativeResize="0"/>
          <p:nvPr/>
        </p:nvPicPr>
        <p:blipFill rotWithShape="1">
          <a:blip r:embed="rId18"/>
          <a:srcRect/>
          <a:stretch/>
        </p:blipFill>
        <p:spPr>
          <a:xfrm>
            <a:off x="7253288" y="2803525"/>
            <a:ext cx="779462" cy="649288"/>
          </a:xfrm>
          <a:prstGeom prst="rect">
            <a:avLst/>
          </a:prstGeom>
          <a:noFill/>
          <a:ln>
            <a:noFill/>
          </a:ln>
          <a:effectLst>
            <a:outerShdw blurRad="50800" dist="38100" dir="2700000" algn="tl" rotWithShape="0">
              <a:srgbClr val="000000">
                <a:alpha val="40000"/>
              </a:srgbClr>
            </a:outerShdw>
          </a:effectLst>
        </p:spPr>
      </p:pic>
      <p:sp>
        <p:nvSpPr>
          <p:cNvPr id="40" name="Google Shape;189;gd7e1ebbb51_0_13">
            <a:extLst>
              <a:ext uri="{FF2B5EF4-FFF2-40B4-BE49-F238E27FC236}">
                <a16:creationId xmlns:a16="http://schemas.microsoft.com/office/drawing/2014/main" id="{028C0B4E-726A-5A48-818D-280C2C307BBD}"/>
              </a:ext>
            </a:extLst>
          </p:cNvPr>
          <p:cNvSpPr txBox="1">
            <a:spLocks noChangeArrowheads="1"/>
          </p:cNvSpPr>
          <p:nvPr/>
        </p:nvSpPr>
        <p:spPr bwMode="auto">
          <a:xfrm>
            <a:off x="9026525" y="2219325"/>
            <a:ext cx="1196975" cy="214313"/>
          </a:xfrm>
          <a:prstGeom prst="rect">
            <a:avLst/>
          </a:prstGeom>
          <a:noFill/>
          <a:ln w="9525">
            <a:noFill/>
            <a:miter lim="800000"/>
            <a:headEnd/>
            <a:tailEnd/>
          </a:ln>
        </p:spPr>
        <p:txBody>
          <a:bodyPr lIns="121900" tIns="60925" rIns="121900" bIns="60925"/>
          <a:lstStyle/>
          <a:p>
            <a:pPr>
              <a:buClr>
                <a:srgbClr val="000000"/>
              </a:buClr>
              <a:buSzPts val="1100"/>
              <a:buFont typeface="Arial" charset="0"/>
              <a:buNone/>
            </a:pPr>
            <a:r>
              <a:rPr lang="it-IT" sz="1000">
                <a:solidFill>
                  <a:srgbClr val="757070"/>
                </a:solidFill>
                <a:latin typeface="Roboto"/>
                <a:sym typeface="Roboto"/>
              </a:rPr>
              <a:t>TreC Oculistica</a:t>
            </a:r>
          </a:p>
        </p:txBody>
      </p:sp>
      <p:sp>
        <p:nvSpPr>
          <p:cNvPr id="41" name="Google Shape;190;gd7e1ebbb51_0_13">
            <a:extLst>
              <a:ext uri="{FF2B5EF4-FFF2-40B4-BE49-F238E27FC236}">
                <a16:creationId xmlns:a16="http://schemas.microsoft.com/office/drawing/2014/main" id="{71222F36-431A-1A98-CCC3-BA8E415729EB}"/>
              </a:ext>
            </a:extLst>
          </p:cNvPr>
          <p:cNvSpPr txBox="1">
            <a:spLocks noChangeArrowheads="1"/>
          </p:cNvSpPr>
          <p:nvPr/>
        </p:nvSpPr>
        <p:spPr bwMode="auto">
          <a:xfrm>
            <a:off x="8399463" y="1454150"/>
            <a:ext cx="1163637" cy="355600"/>
          </a:xfrm>
          <a:prstGeom prst="rect">
            <a:avLst/>
          </a:prstGeom>
          <a:noFill/>
          <a:ln w="9525">
            <a:noFill/>
            <a:miter lim="800000"/>
            <a:headEnd/>
            <a:tailEnd/>
          </a:ln>
        </p:spPr>
        <p:txBody>
          <a:bodyPr lIns="121900" tIns="60925" rIns="121900" bIns="60925"/>
          <a:lstStyle/>
          <a:p>
            <a:pPr>
              <a:buClr>
                <a:srgbClr val="000000"/>
              </a:buClr>
              <a:buSzPts val="1100"/>
              <a:buFont typeface="Arial" charset="0"/>
              <a:buNone/>
            </a:pPr>
            <a:r>
              <a:rPr lang="it-IT" sz="1000">
                <a:solidFill>
                  <a:srgbClr val="757070"/>
                </a:solidFill>
                <a:latin typeface="Roboto"/>
                <a:sym typeface="Roboto"/>
              </a:rPr>
              <a:t>TreC diabete</a:t>
            </a:r>
          </a:p>
        </p:txBody>
      </p:sp>
      <p:sp>
        <p:nvSpPr>
          <p:cNvPr id="42" name="Google Shape;191;gd7e1ebbb51_0_13">
            <a:extLst>
              <a:ext uri="{FF2B5EF4-FFF2-40B4-BE49-F238E27FC236}">
                <a16:creationId xmlns:a16="http://schemas.microsoft.com/office/drawing/2014/main" id="{77E87B12-9EB7-5530-E3C6-E77E90425247}"/>
              </a:ext>
            </a:extLst>
          </p:cNvPr>
          <p:cNvSpPr txBox="1">
            <a:spLocks noChangeArrowheads="1"/>
          </p:cNvSpPr>
          <p:nvPr/>
        </p:nvSpPr>
        <p:spPr bwMode="auto">
          <a:xfrm>
            <a:off x="7231063" y="2025650"/>
            <a:ext cx="1441450" cy="357188"/>
          </a:xfrm>
          <a:prstGeom prst="rect">
            <a:avLst/>
          </a:prstGeom>
          <a:noFill/>
          <a:ln w="9525">
            <a:noFill/>
            <a:miter lim="800000"/>
            <a:headEnd/>
            <a:tailEnd/>
          </a:ln>
        </p:spPr>
        <p:txBody>
          <a:bodyPr lIns="121900" tIns="60925" rIns="121900" bIns="60925"/>
          <a:lstStyle/>
          <a:p>
            <a:pPr>
              <a:buClr>
                <a:srgbClr val="000000"/>
              </a:buClr>
              <a:buSzPts val="1100"/>
              <a:buFont typeface="Arial" charset="0"/>
              <a:buNone/>
            </a:pPr>
            <a:r>
              <a:rPr lang="it-IT" sz="1000">
                <a:solidFill>
                  <a:srgbClr val="757070"/>
                </a:solidFill>
                <a:latin typeface="Roboto"/>
                <a:sym typeface="Roboto"/>
              </a:rPr>
              <a:t>TreC Cardiologia</a:t>
            </a:r>
          </a:p>
        </p:txBody>
      </p:sp>
      <p:grpSp>
        <p:nvGrpSpPr>
          <p:cNvPr id="43" name="Google Shape;192;gd7e1ebbb51_0_13">
            <a:extLst>
              <a:ext uri="{FF2B5EF4-FFF2-40B4-BE49-F238E27FC236}">
                <a16:creationId xmlns:a16="http://schemas.microsoft.com/office/drawing/2014/main" id="{45187136-4C01-E818-480D-86DE22C75117}"/>
              </a:ext>
            </a:extLst>
          </p:cNvPr>
          <p:cNvGrpSpPr>
            <a:grpSpLocks/>
          </p:cNvGrpSpPr>
          <p:nvPr/>
        </p:nvGrpSpPr>
        <p:grpSpPr bwMode="auto">
          <a:xfrm>
            <a:off x="2457450" y="2663825"/>
            <a:ext cx="1912938" cy="709613"/>
            <a:chOff x="9248053" y="3151667"/>
            <a:chExt cx="2724307" cy="1009229"/>
          </a:xfrm>
        </p:grpSpPr>
        <p:pic>
          <p:nvPicPr>
            <p:cNvPr id="44" name="Google Shape;193;gd7e1ebbb51_0_13">
              <a:extLst>
                <a:ext uri="{FF2B5EF4-FFF2-40B4-BE49-F238E27FC236}">
                  <a16:creationId xmlns:a16="http://schemas.microsoft.com/office/drawing/2014/main" id="{602A0BCB-7856-62F7-938C-3EDCD5E084AA}"/>
                </a:ext>
              </a:extLst>
            </p:cNvPr>
            <p:cNvPicPr preferRelativeResize="0">
              <a:picLocks noChangeAspect="1" noChangeArrowheads="1"/>
            </p:cNvPicPr>
            <p:nvPr/>
          </p:nvPicPr>
          <p:blipFill>
            <a:blip r:embed="rId19"/>
            <a:srcRect/>
            <a:stretch>
              <a:fillRect/>
            </a:stretch>
          </p:blipFill>
          <p:spPr bwMode="auto">
            <a:xfrm>
              <a:off x="10170839" y="3151667"/>
              <a:ext cx="1605730" cy="720000"/>
            </a:xfrm>
            <a:prstGeom prst="rect">
              <a:avLst/>
            </a:prstGeom>
            <a:noFill/>
            <a:ln w="9525">
              <a:noFill/>
              <a:miter lim="800000"/>
              <a:headEnd/>
              <a:tailEnd/>
            </a:ln>
          </p:spPr>
        </p:pic>
        <p:grpSp>
          <p:nvGrpSpPr>
            <p:cNvPr id="45" name="Google Shape;194;gd7e1ebbb51_0_13">
              <a:extLst>
                <a:ext uri="{FF2B5EF4-FFF2-40B4-BE49-F238E27FC236}">
                  <a16:creationId xmlns:a16="http://schemas.microsoft.com/office/drawing/2014/main" id="{070A4F6C-8301-1461-C6E9-1F562F865AD5}"/>
                </a:ext>
              </a:extLst>
            </p:cNvPr>
            <p:cNvGrpSpPr>
              <a:grpSpLocks/>
            </p:cNvGrpSpPr>
            <p:nvPr/>
          </p:nvGrpSpPr>
          <p:grpSpPr bwMode="auto">
            <a:xfrm>
              <a:off x="9248053" y="3632516"/>
              <a:ext cx="2724307" cy="528380"/>
              <a:chOff x="8663122" y="3270317"/>
              <a:chExt cx="2724307" cy="528380"/>
            </a:xfrm>
          </p:grpSpPr>
          <p:sp>
            <p:nvSpPr>
              <p:cNvPr id="46" name="Google Shape;195;gd7e1ebbb51_0_13">
                <a:extLst>
                  <a:ext uri="{FF2B5EF4-FFF2-40B4-BE49-F238E27FC236}">
                    <a16:creationId xmlns:a16="http://schemas.microsoft.com/office/drawing/2014/main" id="{F2C4B2D0-D956-7567-D92F-D6979E787D4B}"/>
                  </a:ext>
                </a:extLst>
              </p:cNvPr>
              <p:cNvSpPr txBox="1">
                <a:spLocks noChangeArrowheads="1"/>
              </p:cNvSpPr>
              <p:nvPr/>
            </p:nvSpPr>
            <p:spPr bwMode="auto">
              <a:xfrm>
                <a:off x="8663122" y="3520989"/>
                <a:ext cx="2199793" cy="277708"/>
              </a:xfrm>
              <a:prstGeom prst="rect">
                <a:avLst/>
              </a:prstGeom>
              <a:noFill/>
              <a:ln w="9525">
                <a:noFill/>
                <a:miter lim="800000"/>
                <a:headEnd/>
                <a:tailEnd/>
              </a:ln>
            </p:spPr>
            <p:txBody>
              <a:bodyPr lIns="121900" tIns="60925" rIns="121900" bIns="60925"/>
              <a:lstStyle/>
              <a:p>
                <a:pPr algn="r">
                  <a:buClr>
                    <a:srgbClr val="000000"/>
                  </a:buClr>
                  <a:buSzPts val="1100"/>
                  <a:buFont typeface="Arial" charset="0"/>
                  <a:buNone/>
                </a:pPr>
                <a:r>
                  <a:rPr lang="it-IT" sz="1000">
                    <a:solidFill>
                      <a:srgbClr val="757070"/>
                    </a:solidFill>
                    <a:latin typeface="Roboto"/>
                    <a:sym typeface="Roboto"/>
                  </a:rPr>
                  <a:t>Telemonitoraggio</a:t>
                </a:r>
              </a:p>
            </p:txBody>
          </p:sp>
          <p:pic>
            <p:nvPicPr>
              <p:cNvPr id="47" name="Google Shape;196;gd7e1ebbb51_0_13" descr="statistica.png">
                <a:extLst>
                  <a:ext uri="{FF2B5EF4-FFF2-40B4-BE49-F238E27FC236}">
                    <a16:creationId xmlns:a16="http://schemas.microsoft.com/office/drawing/2014/main" id="{D294D2B8-02FD-7C64-68BE-D0317266BE08}"/>
                  </a:ext>
                </a:extLst>
              </p:cNvPr>
              <p:cNvPicPr preferRelativeResize="0"/>
              <p:nvPr/>
            </p:nvPicPr>
            <p:blipFill rotWithShape="1">
              <a:blip r:embed="rId20"/>
              <a:srcRect/>
              <a:stretch/>
            </p:blipFill>
            <p:spPr>
              <a:xfrm>
                <a:off x="10388140" y="3270377"/>
                <a:ext cx="999289" cy="440266"/>
              </a:xfrm>
              <a:prstGeom prst="rect">
                <a:avLst/>
              </a:prstGeom>
              <a:noFill/>
              <a:ln>
                <a:noFill/>
              </a:ln>
              <a:effectLst>
                <a:outerShdw blurRad="50800" dist="38100" dir="2700000" algn="tl" rotWithShape="0">
                  <a:srgbClr val="000000">
                    <a:alpha val="40000"/>
                  </a:srgbClr>
                </a:outerShdw>
              </a:effectLst>
            </p:spPr>
          </p:pic>
        </p:grpSp>
      </p:grpSp>
      <p:grpSp>
        <p:nvGrpSpPr>
          <p:cNvPr id="48" name="Google Shape;197;gd7e1ebbb51_0_13">
            <a:extLst>
              <a:ext uri="{FF2B5EF4-FFF2-40B4-BE49-F238E27FC236}">
                <a16:creationId xmlns:a16="http://schemas.microsoft.com/office/drawing/2014/main" id="{5A1A78D4-96DB-DC17-72D7-F4780869B21C}"/>
              </a:ext>
            </a:extLst>
          </p:cNvPr>
          <p:cNvGrpSpPr>
            <a:grpSpLocks/>
          </p:cNvGrpSpPr>
          <p:nvPr/>
        </p:nvGrpSpPr>
        <p:grpSpPr bwMode="auto">
          <a:xfrm>
            <a:off x="179388" y="4646613"/>
            <a:ext cx="593725" cy="490537"/>
            <a:chOff x="676889" y="2004218"/>
            <a:chExt cx="1397000" cy="1293813"/>
          </a:xfrm>
        </p:grpSpPr>
        <p:pic>
          <p:nvPicPr>
            <p:cNvPr id="49" name="Google Shape;198;gd7e1ebbb51_0_13">
              <a:extLst>
                <a:ext uri="{FF2B5EF4-FFF2-40B4-BE49-F238E27FC236}">
                  <a16:creationId xmlns:a16="http://schemas.microsoft.com/office/drawing/2014/main" id="{505B70C6-3E67-6085-EAB1-058049D93E39}"/>
                </a:ext>
              </a:extLst>
            </p:cNvPr>
            <p:cNvPicPr preferRelativeResize="0"/>
            <p:nvPr/>
          </p:nvPicPr>
          <p:blipFill rotWithShape="1">
            <a:blip r:embed="rId21"/>
            <a:srcRect/>
            <a:stretch/>
          </p:blipFill>
          <p:spPr>
            <a:xfrm>
              <a:off x="815094" y="2180076"/>
              <a:ext cx="313765" cy="314031"/>
            </a:xfrm>
            <a:prstGeom prst="rect">
              <a:avLst/>
            </a:prstGeom>
            <a:noFill/>
            <a:ln>
              <a:noFill/>
            </a:ln>
            <a:effectLst>
              <a:outerShdw blurRad="50800" dist="38100" dir="2700000" algn="tl" rotWithShape="0">
                <a:srgbClr val="000000">
                  <a:alpha val="40000"/>
                </a:srgbClr>
              </a:outerShdw>
            </a:effectLst>
          </p:spPr>
        </p:pic>
        <p:pic>
          <p:nvPicPr>
            <p:cNvPr id="50" name="Google Shape;199;gd7e1ebbb51_0_13">
              <a:extLst>
                <a:ext uri="{FF2B5EF4-FFF2-40B4-BE49-F238E27FC236}">
                  <a16:creationId xmlns:a16="http://schemas.microsoft.com/office/drawing/2014/main" id="{B043EC48-550A-E250-F540-166FE4CA8695}"/>
                </a:ext>
              </a:extLst>
            </p:cNvPr>
            <p:cNvPicPr preferRelativeResize="0"/>
            <p:nvPr/>
          </p:nvPicPr>
          <p:blipFill rotWithShape="1">
            <a:blip r:embed="rId22"/>
            <a:srcRect/>
            <a:stretch/>
          </p:blipFill>
          <p:spPr>
            <a:xfrm>
              <a:off x="1218505" y="2171702"/>
              <a:ext cx="310031" cy="351717"/>
            </a:xfrm>
            <a:prstGeom prst="rect">
              <a:avLst/>
            </a:prstGeom>
            <a:noFill/>
            <a:ln>
              <a:noFill/>
            </a:ln>
            <a:effectLst>
              <a:outerShdw blurRad="50800" dist="38100" dir="2700000" algn="tl" rotWithShape="0">
                <a:srgbClr val="000000">
                  <a:alpha val="40000"/>
                </a:srgbClr>
              </a:outerShdw>
            </a:effectLst>
          </p:spPr>
        </p:pic>
        <p:pic>
          <p:nvPicPr>
            <p:cNvPr id="51" name="Google Shape;200;gd7e1ebbb51_0_13">
              <a:extLst>
                <a:ext uri="{FF2B5EF4-FFF2-40B4-BE49-F238E27FC236}">
                  <a16:creationId xmlns:a16="http://schemas.microsoft.com/office/drawing/2014/main" id="{E2B5A339-B36A-FA6C-EBD4-CFFFB67D9BEB}"/>
                </a:ext>
              </a:extLst>
            </p:cNvPr>
            <p:cNvPicPr preferRelativeResize="0"/>
            <p:nvPr/>
          </p:nvPicPr>
          <p:blipFill rotWithShape="1">
            <a:blip r:embed="rId23"/>
            <a:srcRect/>
            <a:stretch/>
          </p:blipFill>
          <p:spPr>
            <a:xfrm>
              <a:off x="1618183" y="2150765"/>
              <a:ext cx="313765" cy="343342"/>
            </a:xfrm>
            <a:prstGeom prst="rect">
              <a:avLst/>
            </a:prstGeom>
            <a:noFill/>
            <a:ln>
              <a:noFill/>
            </a:ln>
            <a:effectLst>
              <a:outerShdw blurRad="50800" dist="38100" dir="2700000" algn="tl" rotWithShape="0">
                <a:srgbClr val="000000">
                  <a:alpha val="40000"/>
                </a:srgbClr>
              </a:outerShdw>
            </a:effectLst>
          </p:spPr>
        </p:pic>
        <p:pic>
          <p:nvPicPr>
            <p:cNvPr id="52" name="Google Shape;201;gd7e1ebbb51_0_13">
              <a:extLst>
                <a:ext uri="{FF2B5EF4-FFF2-40B4-BE49-F238E27FC236}">
                  <a16:creationId xmlns:a16="http://schemas.microsoft.com/office/drawing/2014/main" id="{FF3F5EF3-780D-5E4D-8CFB-DDAC23D4DE86}"/>
                </a:ext>
              </a:extLst>
            </p:cNvPr>
            <p:cNvPicPr preferRelativeResize="0"/>
            <p:nvPr/>
          </p:nvPicPr>
          <p:blipFill rotWithShape="1">
            <a:blip r:embed="rId24"/>
            <a:srcRect/>
            <a:stretch/>
          </p:blipFill>
          <p:spPr>
            <a:xfrm>
              <a:off x="815094" y="2607161"/>
              <a:ext cx="321235" cy="288909"/>
            </a:xfrm>
            <a:prstGeom prst="rect">
              <a:avLst/>
            </a:prstGeom>
            <a:noFill/>
            <a:ln>
              <a:noFill/>
            </a:ln>
            <a:effectLst>
              <a:outerShdw blurRad="50800" dist="38100" dir="2700000" algn="tl" rotWithShape="0">
                <a:srgbClr val="000000">
                  <a:alpha val="40000"/>
                </a:srgbClr>
              </a:outerShdw>
            </a:effectLst>
          </p:spPr>
        </p:pic>
        <p:pic>
          <p:nvPicPr>
            <p:cNvPr id="53" name="Google Shape;202;gd7e1ebbb51_0_13">
              <a:extLst>
                <a:ext uri="{FF2B5EF4-FFF2-40B4-BE49-F238E27FC236}">
                  <a16:creationId xmlns:a16="http://schemas.microsoft.com/office/drawing/2014/main" id="{890DCC94-DA21-E2D0-7E7E-F7A572ED959C}"/>
                </a:ext>
              </a:extLst>
            </p:cNvPr>
            <p:cNvPicPr preferRelativeResize="0"/>
            <p:nvPr/>
          </p:nvPicPr>
          <p:blipFill rotWithShape="1">
            <a:blip r:embed="rId25"/>
            <a:srcRect/>
            <a:stretch/>
          </p:blipFill>
          <p:spPr>
            <a:xfrm>
              <a:off x="1218505" y="2586224"/>
              <a:ext cx="321235" cy="309846"/>
            </a:xfrm>
            <a:prstGeom prst="rect">
              <a:avLst/>
            </a:prstGeom>
            <a:noFill/>
            <a:ln>
              <a:noFill/>
            </a:ln>
            <a:effectLst>
              <a:outerShdw blurRad="50800" dist="38100" dir="2700000" algn="tl" rotWithShape="0">
                <a:srgbClr val="000000">
                  <a:alpha val="40000"/>
                </a:srgbClr>
              </a:outerShdw>
            </a:effectLst>
          </p:spPr>
        </p:pic>
        <p:pic>
          <p:nvPicPr>
            <p:cNvPr id="54" name="Google Shape;203;gd7e1ebbb51_0_13">
              <a:extLst>
                <a:ext uri="{FF2B5EF4-FFF2-40B4-BE49-F238E27FC236}">
                  <a16:creationId xmlns:a16="http://schemas.microsoft.com/office/drawing/2014/main" id="{A0814C0B-AE99-E2E9-B3B0-00A745F75842}"/>
                </a:ext>
              </a:extLst>
            </p:cNvPr>
            <p:cNvPicPr preferRelativeResize="0">
              <a:picLocks noChangeAspect="1" noChangeArrowheads="1"/>
            </p:cNvPicPr>
            <p:nvPr/>
          </p:nvPicPr>
          <p:blipFill>
            <a:blip r:embed="rId26"/>
            <a:srcRect/>
            <a:stretch>
              <a:fillRect/>
            </a:stretch>
          </p:blipFill>
          <p:spPr bwMode="auto">
            <a:xfrm>
              <a:off x="676889" y="2004218"/>
              <a:ext cx="1397000" cy="1293813"/>
            </a:xfrm>
            <a:prstGeom prst="rect">
              <a:avLst/>
            </a:prstGeom>
            <a:noFill/>
            <a:ln w="9525">
              <a:noFill/>
              <a:miter lim="800000"/>
              <a:headEnd/>
              <a:tailEnd/>
            </a:ln>
          </p:spPr>
        </p:pic>
      </p:grpSp>
      <p:grpSp>
        <p:nvGrpSpPr>
          <p:cNvPr id="55" name="Google Shape;204;gd7e1ebbb51_0_13">
            <a:extLst>
              <a:ext uri="{FF2B5EF4-FFF2-40B4-BE49-F238E27FC236}">
                <a16:creationId xmlns:a16="http://schemas.microsoft.com/office/drawing/2014/main" id="{D3D168DB-96EB-D2D0-6273-C36A99CAE4FF}"/>
              </a:ext>
            </a:extLst>
          </p:cNvPr>
          <p:cNvGrpSpPr>
            <a:grpSpLocks/>
          </p:cNvGrpSpPr>
          <p:nvPr/>
        </p:nvGrpSpPr>
        <p:grpSpPr bwMode="auto">
          <a:xfrm>
            <a:off x="3470275" y="5137150"/>
            <a:ext cx="323850" cy="539750"/>
            <a:chOff x="1595438" y="2882900"/>
            <a:chExt cx="542925" cy="896938"/>
          </a:xfrm>
        </p:grpSpPr>
        <p:pic>
          <p:nvPicPr>
            <p:cNvPr id="56" name="Google Shape;205;gd7e1ebbb51_0_13">
              <a:extLst>
                <a:ext uri="{FF2B5EF4-FFF2-40B4-BE49-F238E27FC236}">
                  <a16:creationId xmlns:a16="http://schemas.microsoft.com/office/drawing/2014/main" id="{D62349F1-77E6-319E-BA29-ADE66E9C1BB4}"/>
                </a:ext>
              </a:extLst>
            </p:cNvPr>
            <p:cNvPicPr preferRelativeResize="0"/>
            <p:nvPr/>
          </p:nvPicPr>
          <p:blipFill rotWithShape="1">
            <a:blip r:embed="rId27"/>
            <a:srcRect/>
            <a:stretch/>
          </p:blipFill>
          <p:spPr>
            <a:xfrm>
              <a:off x="1688588" y="3136153"/>
              <a:ext cx="337997" cy="337671"/>
            </a:xfrm>
            <a:prstGeom prst="rect">
              <a:avLst/>
            </a:prstGeom>
            <a:noFill/>
            <a:ln>
              <a:noFill/>
            </a:ln>
            <a:effectLst>
              <a:outerShdw blurRad="50800" dist="38100" dir="2700000" algn="tl" rotWithShape="0">
                <a:srgbClr val="000000">
                  <a:alpha val="40000"/>
                </a:srgbClr>
              </a:outerShdw>
            </a:effectLst>
          </p:spPr>
        </p:pic>
        <p:pic>
          <p:nvPicPr>
            <p:cNvPr id="57" name="Google Shape;206;gd7e1ebbb51_0_13">
              <a:extLst>
                <a:ext uri="{FF2B5EF4-FFF2-40B4-BE49-F238E27FC236}">
                  <a16:creationId xmlns:a16="http://schemas.microsoft.com/office/drawing/2014/main" id="{D3E2E391-6277-6996-0B74-EFD77F00B292}"/>
                </a:ext>
              </a:extLst>
            </p:cNvPr>
            <p:cNvPicPr preferRelativeResize="0">
              <a:picLocks noChangeAspect="1" noChangeArrowheads="1"/>
            </p:cNvPicPr>
            <p:nvPr/>
          </p:nvPicPr>
          <p:blipFill>
            <a:blip r:embed="rId28"/>
            <a:srcRect/>
            <a:stretch>
              <a:fillRect/>
            </a:stretch>
          </p:blipFill>
          <p:spPr bwMode="auto">
            <a:xfrm>
              <a:off x="1595438" y="2882900"/>
              <a:ext cx="542925" cy="896938"/>
            </a:xfrm>
            <a:prstGeom prst="rect">
              <a:avLst/>
            </a:prstGeom>
            <a:noFill/>
            <a:ln w="9525">
              <a:noFill/>
              <a:miter lim="800000"/>
              <a:headEnd/>
              <a:tailEnd/>
            </a:ln>
          </p:spPr>
        </p:pic>
      </p:grpSp>
      <p:grpSp>
        <p:nvGrpSpPr>
          <p:cNvPr id="58" name="Google Shape;207;gd7e1ebbb51_0_13">
            <a:extLst>
              <a:ext uri="{FF2B5EF4-FFF2-40B4-BE49-F238E27FC236}">
                <a16:creationId xmlns:a16="http://schemas.microsoft.com/office/drawing/2014/main" id="{6A48A101-D223-9315-A9D4-7751A056F667}"/>
              </a:ext>
            </a:extLst>
          </p:cNvPr>
          <p:cNvGrpSpPr>
            <a:grpSpLocks/>
          </p:cNvGrpSpPr>
          <p:nvPr/>
        </p:nvGrpSpPr>
        <p:grpSpPr bwMode="auto">
          <a:xfrm>
            <a:off x="3475038" y="4483100"/>
            <a:ext cx="314325" cy="523875"/>
            <a:chOff x="7408382" y="2610311"/>
            <a:chExt cx="542925" cy="896938"/>
          </a:xfrm>
        </p:grpSpPr>
        <p:pic>
          <p:nvPicPr>
            <p:cNvPr id="59" name="Google Shape;208;gd7e1ebbb51_0_13">
              <a:extLst>
                <a:ext uri="{FF2B5EF4-FFF2-40B4-BE49-F238E27FC236}">
                  <a16:creationId xmlns:a16="http://schemas.microsoft.com/office/drawing/2014/main" id="{4C94E6FE-C690-A74C-CFE9-66A567D7261B}"/>
                </a:ext>
              </a:extLst>
            </p:cNvPr>
            <p:cNvPicPr preferRelativeResize="0"/>
            <p:nvPr/>
          </p:nvPicPr>
          <p:blipFill rotWithShape="1">
            <a:blip r:embed="rId29"/>
            <a:srcRect/>
            <a:stretch/>
          </p:blipFill>
          <p:spPr>
            <a:xfrm>
              <a:off x="7509837" y="2860366"/>
              <a:ext cx="340014" cy="339750"/>
            </a:xfrm>
            <a:prstGeom prst="rect">
              <a:avLst/>
            </a:prstGeom>
            <a:noFill/>
            <a:ln>
              <a:noFill/>
            </a:ln>
            <a:effectLst>
              <a:outerShdw blurRad="50800" dist="38100" dir="2700000" algn="tl" rotWithShape="0">
                <a:srgbClr val="000000">
                  <a:alpha val="40000"/>
                </a:srgbClr>
              </a:outerShdw>
            </a:effectLst>
          </p:spPr>
        </p:pic>
        <p:pic>
          <p:nvPicPr>
            <p:cNvPr id="60" name="Google Shape;209;gd7e1ebbb51_0_13">
              <a:extLst>
                <a:ext uri="{FF2B5EF4-FFF2-40B4-BE49-F238E27FC236}">
                  <a16:creationId xmlns:a16="http://schemas.microsoft.com/office/drawing/2014/main" id="{2AD1EDCE-91CF-F655-DBA2-766135392DD9}"/>
                </a:ext>
              </a:extLst>
            </p:cNvPr>
            <p:cNvPicPr preferRelativeResize="0">
              <a:picLocks noChangeAspect="1" noChangeArrowheads="1"/>
            </p:cNvPicPr>
            <p:nvPr/>
          </p:nvPicPr>
          <p:blipFill>
            <a:blip r:embed="rId28"/>
            <a:srcRect/>
            <a:stretch>
              <a:fillRect/>
            </a:stretch>
          </p:blipFill>
          <p:spPr bwMode="auto">
            <a:xfrm>
              <a:off x="7408382" y="2610311"/>
              <a:ext cx="542925" cy="896938"/>
            </a:xfrm>
            <a:prstGeom prst="rect">
              <a:avLst/>
            </a:prstGeom>
            <a:noFill/>
            <a:ln w="9525">
              <a:noFill/>
              <a:miter lim="800000"/>
              <a:headEnd/>
              <a:tailEnd/>
            </a:ln>
          </p:spPr>
        </p:pic>
      </p:grpSp>
      <p:grpSp>
        <p:nvGrpSpPr>
          <p:cNvPr id="61" name="Google Shape;210;gd7e1ebbb51_0_13">
            <a:extLst>
              <a:ext uri="{FF2B5EF4-FFF2-40B4-BE49-F238E27FC236}">
                <a16:creationId xmlns:a16="http://schemas.microsoft.com/office/drawing/2014/main" id="{E7F0D17D-053A-6704-4D4C-9AFE30E90370}"/>
              </a:ext>
            </a:extLst>
          </p:cNvPr>
          <p:cNvGrpSpPr>
            <a:grpSpLocks/>
          </p:cNvGrpSpPr>
          <p:nvPr/>
        </p:nvGrpSpPr>
        <p:grpSpPr bwMode="auto">
          <a:xfrm>
            <a:off x="5895975" y="4297363"/>
            <a:ext cx="312738" cy="523875"/>
            <a:chOff x="7602475" y="2651175"/>
            <a:chExt cx="542925" cy="896938"/>
          </a:xfrm>
        </p:grpSpPr>
        <p:pic>
          <p:nvPicPr>
            <p:cNvPr id="62" name="Google Shape;211;gd7e1ebbb51_0_13">
              <a:extLst>
                <a:ext uri="{FF2B5EF4-FFF2-40B4-BE49-F238E27FC236}">
                  <a16:creationId xmlns:a16="http://schemas.microsoft.com/office/drawing/2014/main" id="{AD654999-61FC-FBC0-2EEE-399EA7B84D40}"/>
                </a:ext>
              </a:extLst>
            </p:cNvPr>
            <p:cNvPicPr preferRelativeResize="0">
              <a:picLocks noChangeAspect="1" noChangeArrowheads="1"/>
            </p:cNvPicPr>
            <p:nvPr/>
          </p:nvPicPr>
          <p:blipFill>
            <a:blip r:embed="rId28"/>
            <a:srcRect/>
            <a:stretch>
              <a:fillRect/>
            </a:stretch>
          </p:blipFill>
          <p:spPr bwMode="auto">
            <a:xfrm>
              <a:off x="7602475" y="2651175"/>
              <a:ext cx="542925" cy="896938"/>
            </a:xfrm>
            <a:prstGeom prst="rect">
              <a:avLst/>
            </a:prstGeom>
            <a:noFill/>
            <a:ln w="9525">
              <a:noFill/>
              <a:miter lim="800000"/>
              <a:headEnd/>
              <a:tailEnd/>
            </a:ln>
          </p:spPr>
        </p:pic>
        <p:pic>
          <p:nvPicPr>
            <p:cNvPr id="63" name="Google Shape;212;gd7e1ebbb51_0_13">
              <a:extLst>
                <a:ext uri="{FF2B5EF4-FFF2-40B4-BE49-F238E27FC236}">
                  <a16:creationId xmlns:a16="http://schemas.microsoft.com/office/drawing/2014/main" id="{2A1FC062-B427-42DF-B050-221335F10DE9}"/>
                </a:ext>
              </a:extLst>
            </p:cNvPr>
            <p:cNvPicPr preferRelativeResize="0"/>
            <p:nvPr/>
          </p:nvPicPr>
          <p:blipFill rotWithShape="1">
            <a:blip r:embed="rId25"/>
            <a:srcRect/>
            <a:stretch/>
          </p:blipFill>
          <p:spPr>
            <a:xfrm>
              <a:off x="7712713" y="2944718"/>
              <a:ext cx="322448" cy="309851"/>
            </a:xfrm>
            <a:prstGeom prst="rect">
              <a:avLst/>
            </a:prstGeom>
            <a:noFill/>
            <a:ln>
              <a:noFill/>
            </a:ln>
            <a:effectLst>
              <a:outerShdw blurRad="50800" dist="38100" dir="2700000" algn="tl" rotWithShape="0">
                <a:srgbClr val="000000">
                  <a:alpha val="40000"/>
                </a:srgbClr>
              </a:outerShdw>
            </a:effectLst>
          </p:spPr>
        </p:pic>
      </p:grpSp>
      <p:grpSp>
        <p:nvGrpSpPr>
          <p:cNvPr id="64" name="Google Shape;213;gd7e1ebbb51_0_13">
            <a:extLst>
              <a:ext uri="{FF2B5EF4-FFF2-40B4-BE49-F238E27FC236}">
                <a16:creationId xmlns:a16="http://schemas.microsoft.com/office/drawing/2014/main" id="{22BC61BC-53B9-2F68-52D2-0919C58F6F22}"/>
              </a:ext>
            </a:extLst>
          </p:cNvPr>
          <p:cNvGrpSpPr>
            <a:grpSpLocks/>
          </p:cNvGrpSpPr>
          <p:nvPr/>
        </p:nvGrpSpPr>
        <p:grpSpPr bwMode="auto">
          <a:xfrm>
            <a:off x="5895975" y="5448300"/>
            <a:ext cx="312738" cy="523875"/>
            <a:chOff x="7408382" y="2610311"/>
            <a:chExt cx="542925" cy="896938"/>
          </a:xfrm>
        </p:grpSpPr>
        <p:pic>
          <p:nvPicPr>
            <p:cNvPr id="65" name="Google Shape;214;gd7e1ebbb51_0_13">
              <a:extLst>
                <a:ext uri="{FF2B5EF4-FFF2-40B4-BE49-F238E27FC236}">
                  <a16:creationId xmlns:a16="http://schemas.microsoft.com/office/drawing/2014/main" id="{B30F7C69-1CA3-7A23-3B92-06792C88A7C0}"/>
                </a:ext>
              </a:extLst>
            </p:cNvPr>
            <p:cNvPicPr preferRelativeResize="0"/>
            <p:nvPr/>
          </p:nvPicPr>
          <p:blipFill rotWithShape="1">
            <a:blip r:embed="rId29"/>
            <a:srcRect/>
            <a:stretch/>
          </p:blipFill>
          <p:spPr>
            <a:xfrm>
              <a:off x="7510353" y="2860366"/>
              <a:ext cx="338982" cy="339750"/>
            </a:xfrm>
            <a:prstGeom prst="rect">
              <a:avLst/>
            </a:prstGeom>
            <a:noFill/>
            <a:ln>
              <a:noFill/>
            </a:ln>
            <a:effectLst>
              <a:outerShdw blurRad="50800" dist="38100" dir="2700000" algn="tl" rotWithShape="0">
                <a:srgbClr val="000000">
                  <a:alpha val="40000"/>
                </a:srgbClr>
              </a:outerShdw>
            </a:effectLst>
          </p:spPr>
        </p:pic>
        <p:pic>
          <p:nvPicPr>
            <p:cNvPr id="66" name="Google Shape;215;gd7e1ebbb51_0_13">
              <a:extLst>
                <a:ext uri="{FF2B5EF4-FFF2-40B4-BE49-F238E27FC236}">
                  <a16:creationId xmlns:a16="http://schemas.microsoft.com/office/drawing/2014/main" id="{FE8DC789-C0B4-0842-ED93-1C2EDA4CC45A}"/>
                </a:ext>
              </a:extLst>
            </p:cNvPr>
            <p:cNvPicPr preferRelativeResize="0">
              <a:picLocks noChangeAspect="1" noChangeArrowheads="1"/>
            </p:cNvPicPr>
            <p:nvPr/>
          </p:nvPicPr>
          <p:blipFill>
            <a:blip r:embed="rId28"/>
            <a:srcRect/>
            <a:stretch>
              <a:fillRect/>
            </a:stretch>
          </p:blipFill>
          <p:spPr bwMode="auto">
            <a:xfrm>
              <a:off x="7408382" y="2610311"/>
              <a:ext cx="542925" cy="896938"/>
            </a:xfrm>
            <a:prstGeom prst="rect">
              <a:avLst/>
            </a:prstGeom>
            <a:noFill/>
            <a:ln w="9525">
              <a:noFill/>
              <a:miter lim="800000"/>
              <a:headEnd/>
              <a:tailEnd/>
            </a:ln>
          </p:spPr>
        </p:pic>
      </p:grpSp>
      <p:grpSp>
        <p:nvGrpSpPr>
          <p:cNvPr id="67" name="Google Shape;216;gd7e1ebbb51_0_13">
            <a:extLst>
              <a:ext uri="{FF2B5EF4-FFF2-40B4-BE49-F238E27FC236}">
                <a16:creationId xmlns:a16="http://schemas.microsoft.com/office/drawing/2014/main" id="{4424C9B4-E32B-06A7-B424-50565700030B}"/>
              </a:ext>
            </a:extLst>
          </p:cNvPr>
          <p:cNvGrpSpPr>
            <a:grpSpLocks/>
          </p:cNvGrpSpPr>
          <p:nvPr/>
        </p:nvGrpSpPr>
        <p:grpSpPr bwMode="auto">
          <a:xfrm>
            <a:off x="5895975" y="4872038"/>
            <a:ext cx="312738" cy="525462"/>
            <a:chOff x="8528312" y="2026008"/>
            <a:chExt cx="542925" cy="896938"/>
          </a:xfrm>
        </p:grpSpPr>
        <p:pic>
          <p:nvPicPr>
            <p:cNvPr id="68" name="Google Shape;217;gd7e1ebbb51_0_13">
              <a:extLst>
                <a:ext uri="{FF2B5EF4-FFF2-40B4-BE49-F238E27FC236}">
                  <a16:creationId xmlns:a16="http://schemas.microsoft.com/office/drawing/2014/main" id="{F2DC9BCA-64B0-753D-CDEC-4228AE6F6A59}"/>
                </a:ext>
              </a:extLst>
            </p:cNvPr>
            <p:cNvPicPr preferRelativeResize="0">
              <a:picLocks noChangeAspect="1" noChangeArrowheads="1"/>
            </p:cNvPicPr>
            <p:nvPr/>
          </p:nvPicPr>
          <p:blipFill>
            <a:blip r:embed="rId28"/>
            <a:srcRect/>
            <a:stretch>
              <a:fillRect/>
            </a:stretch>
          </p:blipFill>
          <p:spPr bwMode="auto">
            <a:xfrm>
              <a:off x="8528312" y="2026008"/>
              <a:ext cx="542925" cy="896938"/>
            </a:xfrm>
            <a:prstGeom prst="rect">
              <a:avLst/>
            </a:prstGeom>
            <a:noFill/>
            <a:ln w="9525">
              <a:noFill/>
              <a:miter lim="800000"/>
              <a:headEnd/>
              <a:tailEnd/>
            </a:ln>
          </p:spPr>
        </p:pic>
        <p:pic>
          <p:nvPicPr>
            <p:cNvPr id="69" name="Google Shape;218;gd7e1ebbb51_0_13">
              <a:extLst>
                <a:ext uri="{FF2B5EF4-FFF2-40B4-BE49-F238E27FC236}">
                  <a16:creationId xmlns:a16="http://schemas.microsoft.com/office/drawing/2014/main" id="{1EF5C7AD-E30A-3826-0725-E7FA4ED1918E}"/>
                </a:ext>
              </a:extLst>
            </p:cNvPr>
            <p:cNvPicPr preferRelativeResize="0"/>
            <p:nvPr/>
          </p:nvPicPr>
          <p:blipFill rotWithShape="1">
            <a:blip r:embed="rId30"/>
            <a:srcRect/>
            <a:stretch/>
          </p:blipFill>
          <p:spPr>
            <a:xfrm>
              <a:off x="8638550" y="2278017"/>
              <a:ext cx="322448" cy="322465"/>
            </a:xfrm>
            <a:prstGeom prst="rect">
              <a:avLst/>
            </a:prstGeom>
            <a:noFill/>
            <a:ln>
              <a:noFill/>
            </a:ln>
            <a:effectLst>
              <a:outerShdw blurRad="50800" dist="38100" dir="2700000" algn="tl" rotWithShape="0">
                <a:srgbClr val="000000">
                  <a:alpha val="40000"/>
                </a:srgbClr>
              </a:outerShdw>
            </a:effectLst>
          </p:spPr>
        </p:pic>
      </p:grpSp>
      <p:pic>
        <p:nvPicPr>
          <p:cNvPr id="70" name="Google Shape;219;gd7e1ebbb51_0_13">
            <a:extLst>
              <a:ext uri="{FF2B5EF4-FFF2-40B4-BE49-F238E27FC236}">
                <a16:creationId xmlns:a16="http://schemas.microsoft.com/office/drawing/2014/main" id="{AF9DE5AB-64C0-3360-5353-B3BDE8920467}"/>
              </a:ext>
            </a:extLst>
          </p:cNvPr>
          <p:cNvPicPr preferRelativeResize="0">
            <a:picLocks noChangeAspect="1" noChangeArrowheads="1"/>
          </p:cNvPicPr>
          <p:nvPr/>
        </p:nvPicPr>
        <p:blipFill>
          <a:blip r:embed="rId31"/>
          <a:srcRect/>
          <a:stretch>
            <a:fillRect/>
          </a:stretch>
        </p:blipFill>
        <p:spPr bwMode="auto">
          <a:xfrm>
            <a:off x="8188325" y="5294313"/>
            <a:ext cx="522288" cy="330200"/>
          </a:xfrm>
          <a:prstGeom prst="rect">
            <a:avLst/>
          </a:prstGeom>
          <a:noFill/>
          <a:ln w="9525">
            <a:noFill/>
            <a:miter lim="800000"/>
            <a:headEnd/>
            <a:tailEnd/>
          </a:ln>
        </p:spPr>
      </p:pic>
      <p:grpSp>
        <p:nvGrpSpPr>
          <p:cNvPr id="71" name="Google Shape;220;gd7e1ebbb51_0_13">
            <a:extLst>
              <a:ext uri="{FF2B5EF4-FFF2-40B4-BE49-F238E27FC236}">
                <a16:creationId xmlns:a16="http://schemas.microsoft.com/office/drawing/2014/main" id="{D6BC31DF-B5F0-3CE0-7EBB-73FA6852646E}"/>
              </a:ext>
            </a:extLst>
          </p:cNvPr>
          <p:cNvGrpSpPr>
            <a:grpSpLocks/>
          </p:cNvGrpSpPr>
          <p:nvPr/>
        </p:nvGrpSpPr>
        <p:grpSpPr bwMode="auto">
          <a:xfrm>
            <a:off x="8074025" y="4518025"/>
            <a:ext cx="523875" cy="609600"/>
            <a:chOff x="6454452" y="2374182"/>
            <a:chExt cx="964404" cy="962693"/>
          </a:xfrm>
        </p:grpSpPr>
        <p:pic>
          <p:nvPicPr>
            <p:cNvPr id="72" name="Google Shape;221;gd7e1ebbb51_0_13">
              <a:extLst>
                <a:ext uri="{FF2B5EF4-FFF2-40B4-BE49-F238E27FC236}">
                  <a16:creationId xmlns:a16="http://schemas.microsoft.com/office/drawing/2014/main" id="{5DB0861C-82E8-03B6-DBCA-BD2AB8D97747}"/>
                </a:ext>
              </a:extLst>
            </p:cNvPr>
            <p:cNvPicPr preferRelativeResize="0">
              <a:picLocks noChangeAspect="1" noChangeArrowheads="1"/>
            </p:cNvPicPr>
            <p:nvPr/>
          </p:nvPicPr>
          <p:blipFill>
            <a:blip r:embed="rId32"/>
            <a:srcRect/>
            <a:stretch>
              <a:fillRect/>
            </a:stretch>
          </p:blipFill>
          <p:spPr bwMode="auto">
            <a:xfrm>
              <a:off x="6454452" y="2374182"/>
              <a:ext cx="841950" cy="570825"/>
            </a:xfrm>
            <a:prstGeom prst="rect">
              <a:avLst/>
            </a:prstGeom>
            <a:noFill/>
            <a:ln w="9525">
              <a:noFill/>
              <a:miter lim="800000"/>
              <a:headEnd/>
              <a:tailEnd/>
            </a:ln>
          </p:spPr>
        </p:pic>
        <p:pic>
          <p:nvPicPr>
            <p:cNvPr id="73" name="Google Shape;222;gd7e1ebbb51_0_13">
              <a:extLst>
                <a:ext uri="{FF2B5EF4-FFF2-40B4-BE49-F238E27FC236}">
                  <a16:creationId xmlns:a16="http://schemas.microsoft.com/office/drawing/2014/main" id="{944B190D-86B2-A2F5-916E-1AE23E4BBB57}"/>
                </a:ext>
              </a:extLst>
            </p:cNvPr>
            <p:cNvPicPr preferRelativeResize="0">
              <a:picLocks noChangeAspect="1" noChangeArrowheads="1"/>
            </p:cNvPicPr>
            <p:nvPr/>
          </p:nvPicPr>
          <p:blipFill>
            <a:blip r:embed="rId33"/>
            <a:srcRect/>
            <a:stretch>
              <a:fillRect/>
            </a:stretch>
          </p:blipFill>
          <p:spPr bwMode="auto">
            <a:xfrm>
              <a:off x="6961656" y="2420888"/>
              <a:ext cx="457200" cy="915987"/>
            </a:xfrm>
            <a:prstGeom prst="rect">
              <a:avLst/>
            </a:prstGeom>
            <a:noFill/>
            <a:ln w="9525">
              <a:noFill/>
              <a:miter lim="800000"/>
              <a:headEnd/>
              <a:tailEnd/>
            </a:ln>
          </p:spPr>
        </p:pic>
      </p:grpSp>
      <p:pic>
        <p:nvPicPr>
          <p:cNvPr id="74" name="Google Shape;223;gd7e1ebbb51_0_13">
            <a:extLst>
              <a:ext uri="{FF2B5EF4-FFF2-40B4-BE49-F238E27FC236}">
                <a16:creationId xmlns:a16="http://schemas.microsoft.com/office/drawing/2014/main" id="{F4279505-0DD5-B9ED-3B30-CED8E3D75D7F}"/>
              </a:ext>
            </a:extLst>
          </p:cNvPr>
          <p:cNvPicPr preferRelativeResize="0">
            <a:picLocks noChangeAspect="1" noChangeArrowheads="1"/>
          </p:cNvPicPr>
          <p:nvPr/>
        </p:nvPicPr>
        <p:blipFill>
          <a:blip r:embed="rId34"/>
          <a:srcRect/>
          <a:stretch>
            <a:fillRect/>
          </a:stretch>
        </p:blipFill>
        <p:spPr bwMode="auto">
          <a:xfrm>
            <a:off x="8710613" y="823913"/>
            <a:ext cx="644525" cy="642937"/>
          </a:xfrm>
          <a:prstGeom prst="rect">
            <a:avLst/>
          </a:prstGeom>
          <a:noFill/>
          <a:ln w="9525">
            <a:noFill/>
            <a:miter lim="800000"/>
            <a:headEnd/>
            <a:tailEnd/>
          </a:ln>
        </p:spPr>
      </p:pic>
      <p:pic>
        <p:nvPicPr>
          <p:cNvPr id="75" name="Google Shape;224;gd7e1ebbb51_0_13">
            <a:extLst>
              <a:ext uri="{FF2B5EF4-FFF2-40B4-BE49-F238E27FC236}">
                <a16:creationId xmlns:a16="http://schemas.microsoft.com/office/drawing/2014/main" id="{58ED0554-A904-042D-CF96-F66CD0F457F8}"/>
              </a:ext>
            </a:extLst>
          </p:cNvPr>
          <p:cNvPicPr preferRelativeResize="0">
            <a:picLocks noChangeAspect="1" noChangeArrowheads="1"/>
          </p:cNvPicPr>
          <p:nvPr/>
        </p:nvPicPr>
        <p:blipFill>
          <a:blip r:embed="rId35"/>
          <a:srcRect/>
          <a:stretch>
            <a:fillRect/>
          </a:stretch>
        </p:blipFill>
        <p:spPr bwMode="auto">
          <a:xfrm>
            <a:off x="8112125" y="2803525"/>
            <a:ext cx="854075" cy="854075"/>
          </a:xfrm>
          <a:prstGeom prst="rect">
            <a:avLst/>
          </a:prstGeom>
          <a:noFill/>
          <a:ln w="9525">
            <a:noFill/>
            <a:miter lim="800000"/>
            <a:headEnd/>
            <a:tailEnd/>
          </a:ln>
        </p:spPr>
      </p:pic>
      <p:pic>
        <p:nvPicPr>
          <p:cNvPr id="76" name="Google Shape;225;gd7e1ebbb51_0_13">
            <a:extLst>
              <a:ext uri="{FF2B5EF4-FFF2-40B4-BE49-F238E27FC236}">
                <a16:creationId xmlns:a16="http://schemas.microsoft.com/office/drawing/2014/main" id="{8D1BEE2B-E644-8232-FF45-5AA15FEFB2C8}"/>
              </a:ext>
            </a:extLst>
          </p:cNvPr>
          <p:cNvPicPr preferRelativeResize="0">
            <a:picLocks noChangeAspect="1" noChangeArrowheads="1"/>
          </p:cNvPicPr>
          <p:nvPr/>
        </p:nvPicPr>
        <p:blipFill>
          <a:blip r:embed="rId36"/>
          <a:srcRect/>
          <a:stretch>
            <a:fillRect/>
          </a:stretch>
        </p:blipFill>
        <p:spPr bwMode="auto">
          <a:xfrm>
            <a:off x="7542213" y="1316038"/>
            <a:ext cx="731837" cy="731837"/>
          </a:xfrm>
          <a:prstGeom prst="rect">
            <a:avLst/>
          </a:prstGeom>
          <a:noFill/>
          <a:ln w="9525">
            <a:noFill/>
            <a:miter lim="800000"/>
            <a:headEnd/>
            <a:tailEnd/>
          </a:ln>
        </p:spPr>
      </p:pic>
      <p:pic>
        <p:nvPicPr>
          <p:cNvPr id="77" name="Google Shape;226;gd7e1ebbb51_0_13">
            <a:extLst>
              <a:ext uri="{FF2B5EF4-FFF2-40B4-BE49-F238E27FC236}">
                <a16:creationId xmlns:a16="http://schemas.microsoft.com/office/drawing/2014/main" id="{6B500B44-CD52-4671-A7CE-ACBAC94632B8}"/>
              </a:ext>
            </a:extLst>
          </p:cNvPr>
          <p:cNvPicPr preferRelativeResize="0">
            <a:picLocks noChangeAspect="1" noChangeArrowheads="1"/>
          </p:cNvPicPr>
          <p:nvPr/>
        </p:nvPicPr>
        <p:blipFill>
          <a:blip r:embed="rId37"/>
          <a:srcRect/>
          <a:stretch>
            <a:fillRect/>
          </a:stretch>
        </p:blipFill>
        <p:spPr bwMode="auto">
          <a:xfrm>
            <a:off x="9107488" y="1574800"/>
            <a:ext cx="644525" cy="644525"/>
          </a:xfrm>
          <a:prstGeom prst="rect">
            <a:avLst/>
          </a:prstGeom>
          <a:noFill/>
          <a:ln w="9525">
            <a:noFill/>
            <a:miter lim="800000"/>
            <a:headEnd/>
            <a:tailEnd/>
          </a:ln>
        </p:spPr>
      </p:pic>
      <p:pic>
        <p:nvPicPr>
          <p:cNvPr id="78" name="Google Shape;227;gd7e1ebbb51_0_13">
            <a:extLst>
              <a:ext uri="{FF2B5EF4-FFF2-40B4-BE49-F238E27FC236}">
                <a16:creationId xmlns:a16="http://schemas.microsoft.com/office/drawing/2014/main" id="{45673F61-479E-BED1-D1B3-EA1E565CF6CD}"/>
              </a:ext>
            </a:extLst>
          </p:cNvPr>
          <p:cNvPicPr preferRelativeResize="0">
            <a:picLocks noChangeAspect="1" noChangeArrowheads="1"/>
          </p:cNvPicPr>
          <p:nvPr/>
        </p:nvPicPr>
        <p:blipFill>
          <a:blip r:embed="rId38"/>
          <a:srcRect/>
          <a:stretch>
            <a:fillRect/>
          </a:stretch>
        </p:blipFill>
        <p:spPr bwMode="auto">
          <a:xfrm>
            <a:off x="10028238" y="1025525"/>
            <a:ext cx="700087" cy="700088"/>
          </a:xfrm>
          <a:prstGeom prst="rect">
            <a:avLst/>
          </a:prstGeom>
          <a:noFill/>
          <a:ln w="9525">
            <a:noFill/>
            <a:miter lim="800000"/>
            <a:headEnd/>
            <a:tailEnd/>
          </a:ln>
        </p:spPr>
      </p:pic>
      <p:sp>
        <p:nvSpPr>
          <p:cNvPr id="79" name="Google Shape;228;gd7e1ebbb51_0_13">
            <a:extLst>
              <a:ext uri="{FF2B5EF4-FFF2-40B4-BE49-F238E27FC236}">
                <a16:creationId xmlns:a16="http://schemas.microsoft.com/office/drawing/2014/main" id="{E4032A38-16C0-91D2-CAF5-21C6616D49D0}"/>
              </a:ext>
            </a:extLst>
          </p:cNvPr>
          <p:cNvSpPr txBox="1">
            <a:spLocks noChangeArrowheads="1"/>
          </p:cNvSpPr>
          <p:nvPr/>
        </p:nvSpPr>
        <p:spPr bwMode="auto">
          <a:xfrm>
            <a:off x="9845675" y="1778000"/>
            <a:ext cx="1196975" cy="214313"/>
          </a:xfrm>
          <a:prstGeom prst="rect">
            <a:avLst/>
          </a:prstGeom>
          <a:noFill/>
          <a:ln w="9525">
            <a:noFill/>
            <a:miter lim="800000"/>
            <a:headEnd/>
            <a:tailEnd/>
          </a:ln>
        </p:spPr>
        <p:txBody>
          <a:bodyPr lIns="121900" tIns="60925" rIns="121900" bIns="60925"/>
          <a:lstStyle/>
          <a:p>
            <a:pPr>
              <a:buClr>
                <a:srgbClr val="000000"/>
              </a:buClr>
              <a:buSzPts val="1100"/>
              <a:buFont typeface="Arial" charset="0"/>
              <a:buNone/>
            </a:pPr>
            <a:r>
              <a:rPr lang="it-IT" sz="1000">
                <a:solidFill>
                  <a:srgbClr val="757070"/>
                </a:solidFill>
                <a:latin typeface="Roboto"/>
                <a:sym typeface="Roboto"/>
              </a:rPr>
              <a:t>TreC Pediatria</a:t>
            </a:r>
          </a:p>
        </p:txBody>
      </p:sp>
      <p:pic>
        <p:nvPicPr>
          <p:cNvPr id="80" name="Google Shape;229;gd7e1ebbb51_0_13">
            <a:extLst>
              <a:ext uri="{FF2B5EF4-FFF2-40B4-BE49-F238E27FC236}">
                <a16:creationId xmlns:a16="http://schemas.microsoft.com/office/drawing/2014/main" id="{59901229-217A-8661-6834-D0A16D6F36FE}"/>
              </a:ext>
            </a:extLst>
          </p:cNvPr>
          <p:cNvPicPr preferRelativeResize="0">
            <a:picLocks noChangeAspect="1" noChangeArrowheads="1"/>
          </p:cNvPicPr>
          <p:nvPr/>
        </p:nvPicPr>
        <p:blipFill>
          <a:blip r:embed="rId39"/>
          <a:srcRect/>
          <a:stretch>
            <a:fillRect/>
          </a:stretch>
        </p:blipFill>
        <p:spPr bwMode="auto">
          <a:xfrm>
            <a:off x="9209088" y="2887663"/>
            <a:ext cx="593725" cy="593725"/>
          </a:xfrm>
          <a:prstGeom prst="rect">
            <a:avLst/>
          </a:prstGeom>
          <a:noFill/>
          <a:ln w="9525">
            <a:noFill/>
            <a:miter lim="800000"/>
            <a:headEnd/>
            <a:tailEnd/>
          </a:ln>
        </p:spPr>
      </p:pic>
      <p:sp>
        <p:nvSpPr>
          <p:cNvPr id="81" name="Google Shape;230;gd7e1ebbb51_0_13">
            <a:extLst>
              <a:ext uri="{FF2B5EF4-FFF2-40B4-BE49-F238E27FC236}">
                <a16:creationId xmlns:a16="http://schemas.microsoft.com/office/drawing/2014/main" id="{555DF589-D0D5-91C2-03FF-95B0684B6419}"/>
              </a:ext>
            </a:extLst>
          </p:cNvPr>
          <p:cNvSpPr txBox="1">
            <a:spLocks noChangeArrowheads="1"/>
          </p:cNvSpPr>
          <p:nvPr/>
        </p:nvSpPr>
        <p:spPr bwMode="auto">
          <a:xfrm>
            <a:off x="9299575" y="2630488"/>
            <a:ext cx="1195388" cy="214312"/>
          </a:xfrm>
          <a:prstGeom prst="rect">
            <a:avLst/>
          </a:prstGeom>
          <a:noFill/>
          <a:ln w="9525">
            <a:noFill/>
            <a:miter lim="800000"/>
            <a:headEnd/>
            <a:tailEnd/>
          </a:ln>
        </p:spPr>
        <p:txBody>
          <a:bodyPr lIns="121900" tIns="60925" rIns="121900" bIns="60925"/>
          <a:lstStyle/>
          <a:p>
            <a:pPr>
              <a:buClr>
                <a:srgbClr val="000000"/>
              </a:buClr>
              <a:buSzPts val="1100"/>
              <a:buFont typeface="Arial" charset="0"/>
              <a:buNone/>
            </a:pPr>
            <a:r>
              <a:rPr lang="it-IT" sz="1000">
                <a:solidFill>
                  <a:srgbClr val="757070"/>
                </a:solidFill>
                <a:latin typeface="Roboto"/>
                <a:sym typeface="Roboto"/>
              </a:rPr>
              <a:t>Google Fit </a:t>
            </a:r>
          </a:p>
        </p:txBody>
      </p:sp>
      <p:sp>
        <p:nvSpPr>
          <p:cNvPr id="82" name="Google Shape;231;gd7e1ebbb51_0_13">
            <a:extLst>
              <a:ext uri="{FF2B5EF4-FFF2-40B4-BE49-F238E27FC236}">
                <a16:creationId xmlns:a16="http://schemas.microsoft.com/office/drawing/2014/main" id="{3C4C91C7-F323-E4DE-3A7E-443561DB0AA5}"/>
              </a:ext>
            </a:extLst>
          </p:cNvPr>
          <p:cNvSpPr txBox="1">
            <a:spLocks noChangeArrowheads="1"/>
          </p:cNvSpPr>
          <p:nvPr/>
        </p:nvSpPr>
        <p:spPr bwMode="auto">
          <a:xfrm>
            <a:off x="3729038" y="93663"/>
            <a:ext cx="1914525" cy="700087"/>
          </a:xfrm>
          <a:prstGeom prst="rect">
            <a:avLst/>
          </a:prstGeom>
          <a:noFill/>
          <a:ln w="9525">
            <a:noFill/>
            <a:miter lim="800000"/>
            <a:headEnd/>
            <a:tailEnd/>
          </a:ln>
        </p:spPr>
        <p:txBody>
          <a:bodyPr lIns="91425" tIns="45700" rIns="91425" bIns="45700" anchor="ctr"/>
          <a:lstStyle/>
          <a:p>
            <a:pPr>
              <a:lnSpc>
                <a:spcPct val="90000"/>
              </a:lnSpc>
              <a:buClr>
                <a:srgbClr val="000000"/>
              </a:buClr>
              <a:buSzPts val="2500"/>
              <a:buFont typeface="Arial" charset="0"/>
              <a:buNone/>
            </a:pPr>
            <a:r>
              <a:rPr lang="it-IT" sz="2500" b="1" dirty="0">
                <a:solidFill>
                  <a:srgbClr val="38761D"/>
                </a:solidFill>
                <a:latin typeface="Calibri" pitchFamily="34" charset="0"/>
                <a:cs typeface="Calibri" pitchFamily="34" charset="0"/>
                <a:sym typeface="Calibri" pitchFamily="34" charset="0"/>
              </a:rPr>
              <a:t>L’ecosistema</a:t>
            </a:r>
          </a:p>
        </p:txBody>
      </p:sp>
      <p:sp>
        <p:nvSpPr>
          <p:cNvPr id="83" name="Google Shape;232;gd7e1ebbb51_0_13">
            <a:extLst>
              <a:ext uri="{FF2B5EF4-FFF2-40B4-BE49-F238E27FC236}">
                <a16:creationId xmlns:a16="http://schemas.microsoft.com/office/drawing/2014/main" id="{0035E560-1739-940B-3907-837D212FF956}"/>
              </a:ext>
            </a:extLst>
          </p:cNvPr>
          <p:cNvSpPr>
            <a:spLocks noChangeArrowheads="1"/>
          </p:cNvSpPr>
          <p:nvPr/>
        </p:nvSpPr>
        <p:spPr bwMode="auto">
          <a:xfrm>
            <a:off x="1203325" y="93663"/>
            <a:ext cx="2162175" cy="447675"/>
          </a:xfrm>
          <a:prstGeom prst="roundRect">
            <a:avLst>
              <a:gd name="adj" fmla="val 16667"/>
            </a:avLst>
          </a:prstGeom>
          <a:solidFill>
            <a:srgbClr val="9FC83B">
              <a:alpha val="25490"/>
            </a:srgbClr>
          </a:solidFill>
          <a:ln w="9525">
            <a:solidFill>
              <a:srgbClr val="44546A"/>
            </a:solidFill>
            <a:round/>
            <a:headEnd type="none" w="sm" len="sm"/>
            <a:tailEnd type="none" w="sm" len="sm"/>
          </a:ln>
        </p:spPr>
        <p:txBody>
          <a:bodyPr lIns="91425" tIns="91425" rIns="91425" bIns="91425" anchor="ctr"/>
          <a:lstStyle/>
          <a:p>
            <a:pPr algn="ctr">
              <a:buClr>
                <a:srgbClr val="000000"/>
              </a:buClr>
              <a:buSzPts val="1400"/>
              <a:buFont typeface="Arial" charset="0"/>
              <a:buNone/>
            </a:pPr>
            <a:r>
              <a:rPr lang="it-IT"/>
              <a:t>Servizi online</a:t>
            </a:r>
            <a:endParaRPr lang="it-IT" b="1"/>
          </a:p>
        </p:txBody>
      </p:sp>
      <p:sp>
        <p:nvSpPr>
          <p:cNvPr id="84" name="Google Shape;233;gd7e1ebbb51_0_13">
            <a:extLst>
              <a:ext uri="{FF2B5EF4-FFF2-40B4-BE49-F238E27FC236}">
                <a16:creationId xmlns:a16="http://schemas.microsoft.com/office/drawing/2014/main" id="{FCF49D29-7C3B-13C9-F649-F6AC3385DD9D}"/>
              </a:ext>
            </a:extLst>
          </p:cNvPr>
          <p:cNvSpPr>
            <a:spLocks noChangeArrowheads="1"/>
          </p:cNvSpPr>
          <p:nvPr/>
        </p:nvSpPr>
        <p:spPr bwMode="auto">
          <a:xfrm>
            <a:off x="3738563" y="814388"/>
            <a:ext cx="3216275" cy="446087"/>
          </a:xfrm>
          <a:prstGeom prst="roundRect">
            <a:avLst>
              <a:gd name="adj" fmla="val 16667"/>
            </a:avLst>
          </a:prstGeom>
          <a:solidFill>
            <a:srgbClr val="9FC83B">
              <a:alpha val="25490"/>
            </a:srgbClr>
          </a:solidFill>
          <a:ln w="9525">
            <a:solidFill>
              <a:srgbClr val="44546A"/>
            </a:solidFill>
            <a:round/>
            <a:headEnd type="none" w="sm" len="sm"/>
            <a:tailEnd type="none" w="sm" len="sm"/>
          </a:ln>
        </p:spPr>
        <p:txBody>
          <a:bodyPr lIns="91425" tIns="91425" rIns="91425" bIns="91425" anchor="ctr"/>
          <a:lstStyle/>
          <a:p>
            <a:pPr algn="ctr">
              <a:buClr>
                <a:srgbClr val="000000"/>
              </a:buClr>
              <a:buSzPts val="1400"/>
              <a:buFont typeface="Arial" charset="0"/>
              <a:buNone/>
            </a:pPr>
            <a:r>
              <a:rPr lang="it-IT"/>
              <a:t>Empowerment del cittadino</a:t>
            </a:r>
          </a:p>
        </p:txBody>
      </p:sp>
      <p:sp>
        <p:nvSpPr>
          <p:cNvPr id="85" name="Google Shape;234;gd7e1ebbb51_0_13">
            <a:extLst>
              <a:ext uri="{FF2B5EF4-FFF2-40B4-BE49-F238E27FC236}">
                <a16:creationId xmlns:a16="http://schemas.microsoft.com/office/drawing/2014/main" id="{EF4DF1A0-4928-FF11-6C26-A145BD26DFF9}"/>
              </a:ext>
            </a:extLst>
          </p:cNvPr>
          <p:cNvSpPr>
            <a:spLocks noChangeArrowheads="1"/>
          </p:cNvSpPr>
          <p:nvPr/>
        </p:nvSpPr>
        <p:spPr bwMode="auto">
          <a:xfrm>
            <a:off x="7542213" y="117475"/>
            <a:ext cx="2743200" cy="447675"/>
          </a:xfrm>
          <a:prstGeom prst="roundRect">
            <a:avLst>
              <a:gd name="adj" fmla="val 16667"/>
            </a:avLst>
          </a:prstGeom>
          <a:solidFill>
            <a:srgbClr val="9FC83B">
              <a:alpha val="25490"/>
            </a:srgbClr>
          </a:solidFill>
          <a:ln w="9525">
            <a:solidFill>
              <a:srgbClr val="44546A"/>
            </a:solidFill>
            <a:round/>
            <a:headEnd type="none" w="sm" len="sm"/>
            <a:tailEnd type="none" w="sm" len="sm"/>
          </a:ln>
        </p:spPr>
        <p:txBody>
          <a:bodyPr lIns="91425" tIns="91425" rIns="91425" bIns="91425" anchor="ctr"/>
          <a:lstStyle/>
          <a:p>
            <a:pPr algn="ctr">
              <a:buClr>
                <a:srgbClr val="000000"/>
              </a:buClr>
              <a:buSzPts val="1400"/>
              <a:buFont typeface="Arial" charset="0"/>
              <a:buNone/>
            </a:pPr>
            <a:r>
              <a:rPr lang="it-IT"/>
              <a:t>Prescrizione App e </a:t>
            </a:r>
          </a:p>
          <a:p>
            <a:pPr algn="ctr">
              <a:buClr>
                <a:srgbClr val="000000"/>
              </a:buClr>
              <a:buSzPts val="1400"/>
              <a:buFont typeface="Arial" charset="0"/>
              <a:buNone/>
            </a:pPr>
            <a:r>
              <a:rPr lang="it-IT"/>
              <a:t>medicina personalizzata</a:t>
            </a:r>
          </a:p>
        </p:txBody>
      </p:sp>
      <p:sp>
        <p:nvSpPr>
          <p:cNvPr id="86" name="Google Shape;235;gd7e1ebbb51_0_13">
            <a:extLst>
              <a:ext uri="{FF2B5EF4-FFF2-40B4-BE49-F238E27FC236}">
                <a16:creationId xmlns:a16="http://schemas.microsoft.com/office/drawing/2014/main" id="{0D229CB2-D534-CD01-D752-66D245E9B153}"/>
              </a:ext>
            </a:extLst>
          </p:cNvPr>
          <p:cNvSpPr txBox="1">
            <a:spLocks noChangeArrowheads="1"/>
          </p:cNvSpPr>
          <p:nvPr/>
        </p:nvSpPr>
        <p:spPr bwMode="auto">
          <a:xfrm>
            <a:off x="6692900" y="142875"/>
            <a:ext cx="522288" cy="612775"/>
          </a:xfrm>
          <a:prstGeom prst="rect">
            <a:avLst/>
          </a:prstGeom>
          <a:noFill/>
          <a:ln w="9525">
            <a:noFill/>
            <a:miter lim="800000"/>
            <a:headEnd/>
            <a:tailEnd/>
          </a:ln>
        </p:spPr>
        <p:txBody>
          <a:bodyPr lIns="91425" tIns="45700" rIns="91425" bIns="45700" anchor="ctr"/>
          <a:lstStyle/>
          <a:p>
            <a:pPr>
              <a:lnSpc>
                <a:spcPct val="90000"/>
              </a:lnSpc>
              <a:buClr>
                <a:srgbClr val="000000"/>
              </a:buClr>
              <a:buSzPts val="3600"/>
              <a:buFont typeface="Arial" charset="0"/>
              <a:buNone/>
            </a:pPr>
            <a:r>
              <a:rPr lang="it-IT" sz="3600" b="1">
                <a:solidFill>
                  <a:srgbClr val="38761D"/>
                </a:solidFill>
                <a:latin typeface="Calibri" pitchFamily="34" charset="0"/>
                <a:cs typeface="Calibri" pitchFamily="34" charset="0"/>
                <a:sym typeface="Calibri" pitchFamily="34" charset="0"/>
              </a:rPr>
              <a:t>+</a:t>
            </a:r>
          </a:p>
        </p:txBody>
      </p:sp>
      <p:cxnSp>
        <p:nvCxnSpPr>
          <p:cNvPr id="87" name="Google Shape;236;gd7e1ebbb51_0_13">
            <a:extLst>
              <a:ext uri="{FF2B5EF4-FFF2-40B4-BE49-F238E27FC236}">
                <a16:creationId xmlns:a16="http://schemas.microsoft.com/office/drawing/2014/main" id="{09812096-6956-5760-64A8-D608288527B6}"/>
              </a:ext>
            </a:extLst>
          </p:cNvPr>
          <p:cNvCxnSpPr>
            <a:cxnSpLocks noChangeShapeType="1"/>
            <a:stCxn id="83" idx="3"/>
            <a:endCxn id="84" idx="1"/>
          </p:cNvCxnSpPr>
          <p:nvPr/>
        </p:nvCxnSpPr>
        <p:spPr bwMode="auto">
          <a:xfrm>
            <a:off x="3365500" y="317500"/>
            <a:ext cx="373063" cy="720725"/>
          </a:xfrm>
          <a:prstGeom prst="bentConnector3">
            <a:avLst>
              <a:gd name="adj1" fmla="val 49981"/>
            </a:avLst>
          </a:prstGeom>
          <a:noFill/>
          <a:ln w="19050">
            <a:solidFill>
              <a:srgbClr val="38761D"/>
            </a:solidFill>
            <a:round/>
            <a:headEnd type="none" w="sm" len="sm"/>
            <a:tailEnd type="none" w="sm" len="sm"/>
          </a:ln>
        </p:spPr>
      </p:cxnSp>
      <p:cxnSp>
        <p:nvCxnSpPr>
          <p:cNvPr id="88" name="Google Shape;237;gd7e1ebbb51_0_13">
            <a:extLst>
              <a:ext uri="{FF2B5EF4-FFF2-40B4-BE49-F238E27FC236}">
                <a16:creationId xmlns:a16="http://schemas.microsoft.com/office/drawing/2014/main" id="{E5CE69CA-66DA-5FE8-C726-D8FDC7AA3E1A}"/>
              </a:ext>
            </a:extLst>
          </p:cNvPr>
          <p:cNvCxnSpPr>
            <a:cxnSpLocks noChangeShapeType="1"/>
            <a:stCxn id="84" idx="3"/>
            <a:endCxn id="85" idx="1"/>
          </p:cNvCxnSpPr>
          <p:nvPr/>
        </p:nvCxnSpPr>
        <p:spPr bwMode="auto">
          <a:xfrm rot="10800000" flipH="1">
            <a:off x="6954838" y="341313"/>
            <a:ext cx="588962" cy="696912"/>
          </a:xfrm>
          <a:prstGeom prst="bentConnector3">
            <a:avLst>
              <a:gd name="adj1" fmla="val 49991"/>
            </a:avLst>
          </a:prstGeom>
          <a:noFill/>
          <a:ln w="19050">
            <a:solidFill>
              <a:srgbClr val="38761D"/>
            </a:solidFill>
            <a:round/>
            <a:headEnd type="none" w="sm" len="sm"/>
            <a:tailEnd type="none" w="sm" len="sm"/>
          </a:ln>
        </p:spPr>
      </p:cxnSp>
      <p:sp>
        <p:nvSpPr>
          <p:cNvPr id="89" name="Google Shape;238;gd7e1ebbb51_0_13">
            <a:extLst>
              <a:ext uri="{FF2B5EF4-FFF2-40B4-BE49-F238E27FC236}">
                <a16:creationId xmlns:a16="http://schemas.microsoft.com/office/drawing/2014/main" id="{06A852C3-FC2C-077C-0CD0-A0CB897697B9}"/>
              </a:ext>
            </a:extLst>
          </p:cNvPr>
          <p:cNvSpPr/>
          <p:nvPr/>
        </p:nvSpPr>
        <p:spPr>
          <a:xfrm>
            <a:off x="31750" y="6116638"/>
            <a:ext cx="2686050" cy="744537"/>
          </a:xfrm>
          <a:prstGeom prst="roundRect">
            <a:avLst>
              <a:gd name="adj" fmla="val 16667"/>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lIns="91425" tIns="45700" rIns="91425" bIns="45700" anchor="ctr"/>
          <a:lstStyle/>
          <a:p>
            <a:pPr algn="ctr" fontAlgn="auto">
              <a:spcBef>
                <a:spcPts val="0"/>
              </a:spcBef>
              <a:spcAft>
                <a:spcPts val="0"/>
              </a:spcAft>
              <a:buClr>
                <a:srgbClr val="000000"/>
              </a:buClr>
              <a:buFont typeface="Arial"/>
              <a:buNone/>
              <a:defRPr/>
            </a:pPr>
            <a:r>
              <a:rPr lang="it-IT" sz="1600" b="1" kern="0">
                <a:solidFill>
                  <a:schemeClr val="lt1"/>
                </a:solidFill>
                <a:latin typeface="Arial"/>
                <a:ea typeface="Arial"/>
                <a:cs typeface="Arial"/>
                <a:sym typeface="Arial"/>
              </a:rPr>
              <a:t>Accesso sicuro </a:t>
            </a:r>
            <a:r>
              <a:rPr lang="it-IT" sz="1600" kern="0">
                <a:solidFill>
                  <a:schemeClr val="lt1"/>
                </a:solidFill>
                <a:latin typeface="Arial"/>
                <a:ea typeface="Arial"/>
                <a:cs typeface="Arial"/>
                <a:sym typeface="Arial"/>
              </a:rPr>
              <a:t>(SPID) al </a:t>
            </a:r>
            <a:r>
              <a:rPr lang="it-IT" sz="1600" b="1" kern="0">
                <a:solidFill>
                  <a:schemeClr val="lt1"/>
                </a:solidFill>
                <a:latin typeface="Arial"/>
                <a:ea typeface="Arial"/>
                <a:cs typeface="Arial"/>
                <a:sym typeface="Arial"/>
              </a:rPr>
              <a:t>Fascicolo Sanitario Elettronico (FSE)</a:t>
            </a:r>
            <a:endParaRPr sz="1600" kern="0">
              <a:solidFill>
                <a:schemeClr val="lt1"/>
              </a:solidFill>
              <a:latin typeface="Arial"/>
              <a:ea typeface="Arial"/>
              <a:cs typeface="Arial"/>
              <a:sym typeface="Arial"/>
            </a:endParaRPr>
          </a:p>
        </p:txBody>
      </p:sp>
      <p:pic>
        <p:nvPicPr>
          <p:cNvPr id="90" name="Google Shape;239;gd7e1ebbb51_0_13" descr="https://lh5.googleusercontent.com/xE631JjTgfvUWYiTWqKVIQNstihDbvfysyUXJWXFpz4pRmIbNqb7Okhb1nl3wCyYbPS5SVKs4xt22Pup7bDN4YOXYIUZQYiDYIxxN6VhM_KrEDojtOOCW6fr6DRtU42J">
            <a:extLst>
              <a:ext uri="{FF2B5EF4-FFF2-40B4-BE49-F238E27FC236}">
                <a16:creationId xmlns:a16="http://schemas.microsoft.com/office/drawing/2014/main" id="{85F99328-D7CC-B4F6-9DF2-0F43984EDB9D}"/>
              </a:ext>
            </a:extLst>
          </p:cNvPr>
          <p:cNvPicPr preferRelativeResize="0">
            <a:picLocks noChangeAspect="1" noChangeArrowheads="1"/>
          </p:cNvPicPr>
          <p:nvPr/>
        </p:nvPicPr>
        <p:blipFill>
          <a:blip r:embed="rId40"/>
          <a:srcRect/>
          <a:stretch>
            <a:fillRect/>
          </a:stretch>
        </p:blipFill>
        <p:spPr bwMode="auto">
          <a:xfrm>
            <a:off x="11096625" y="695325"/>
            <a:ext cx="736600" cy="736600"/>
          </a:xfrm>
          <a:prstGeom prst="rect">
            <a:avLst/>
          </a:prstGeom>
          <a:noFill/>
          <a:ln w="9525">
            <a:noFill/>
            <a:miter lim="800000"/>
            <a:headEnd/>
            <a:tailEnd/>
          </a:ln>
        </p:spPr>
      </p:pic>
      <p:sp>
        <p:nvSpPr>
          <p:cNvPr id="91" name="Google Shape;240;gd7e1ebbb51_0_13">
            <a:extLst>
              <a:ext uri="{FF2B5EF4-FFF2-40B4-BE49-F238E27FC236}">
                <a16:creationId xmlns:a16="http://schemas.microsoft.com/office/drawing/2014/main" id="{0EA1CB0C-F3DA-3078-1BA6-56593ED8F9C3}"/>
              </a:ext>
            </a:extLst>
          </p:cNvPr>
          <p:cNvSpPr txBox="1">
            <a:spLocks noChangeArrowheads="1"/>
          </p:cNvSpPr>
          <p:nvPr/>
        </p:nvSpPr>
        <p:spPr bwMode="auto">
          <a:xfrm>
            <a:off x="10953750" y="1409700"/>
            <a:ext cx="1195388" cy="214313"/>
          </a:xfrm>
          <a:prstGeom prst="rect">
            <a:avLst/>
          </a:prstGeom>
          <a:noFill/>
          <a:ln w="9525">
            <a:noFill/>
            <a:miter lim="800000"/>
            <a:headEnd/>
            <a:tailEnd/>
          </a:ln>
        </p:spPr>
        <p:txBody>
          <a:bodyPr lIns="121900" tIns="60925" rIns="121900" bIns="60925"/>
          <a:lstStyle/>
          <a:p>
            <a:pPr>
              <a:buClr>
                <a:srgbClr val="000000"/>
              </a:buClr>
              <a:buSzPts val="1100"/>
              <a:buFont typeface="Arial" charset="0"/>
              <a:buNone/>
            </a:pPr>
            <a:r>
              <a:rPr lang="it-IT" sz="1000">
                <a:solidFill>
                  <a:srgbClr val="757070"/>
                </a:solidFill>
                <a:latin typeface="Roboto"/>
                <a:sym typeface="Roboto"/>
              </a:rPr>
              <a:t>TreC Oncologia</a:t>
            </a:r>
          </a:p>
        </p:txBody>
      </p:sp>
      <p:sp>
        <p:nvSpPr>
          <p:cNvPr id="92" name="Google Shape;241;gd7e1ebbb51_0_13">
            <a:extLst>
              <a:ext uri="{FF2B5EF4-FFF2-40B4-BE49-F238E27FC236}">
                <a16:creationId xmlns:a16="http://schemas.microsoft.com/office/drawing/2014/main" id="{855FCB54-1D73-624F-6F33-7FF620456F22}"/>
              </a:ext>
            </a:extLst>
          </p:cNvPr>
          <p:cNvSpPr/>
          <p:nvPr/>
        </p:nvSpPr>
        <p:spPr>
          <a:xfrm>
            <a:off x="3043238" y="6135688"/>
            <a:ext cx="3216275" cy="742950"/>
          </a:xfrm>
          <a:prstGeom prst="roundRect">
            <a:avLst>
              <a:gd name="adj" fmla="val 16667"/>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lIns="91425" tIns="45700" rIns="91425" bIns="45700" anchor="ctr"/>
          <a:lstStyle/>
          <a:p>
            <a:pPr algn="ctr" fontAlgn="auto">
              <a:spcBef>
                <a:spcPts val="0"/>
              </a:spcBef>
              <a:spcAft>
                <a:spcPts val="0"/>
              </a:spcAft>
              <a:buClr>
                <a:srgbClr val="000000"/>
              </a:buClr>
              <a:buFont typeface="Arial"/>
              <a:buNone/>
              <a:defRPr/>
            </a:pPr>
            <a:r>
              <a:rPr lang="it-IT" sz="1600" b="1" kern="0">
                <a:solidFill>
                  <a:schemeClr val="lt1"/>
                </a:solidFill>
                <a:latin typeface="Arial"/>
                <a:ea typeface="Arial"/>
                <a:cs typeface="Arial"/>
                <a:sym typeface="Arial"/>
              </a:rPr>
              <a:t>Personal Health Record</a:t>
            </a:r>
            <a:endParaRPr kern="0">
              <a:latin typeface="Arial"/>
              <a:ea typeface="Arial"/>
              <a:cs typeface="Arial"/>
              <a:sym typeface="Arial"/>
            </a:endParaRPr>
          </a:p>
          <a:p>
            <a:pPr algn="ctr" fontAlgn="auto">
              <a:spcBef>
                <a:spcPts val="0"/>
              </a:spcBef>
              <a:spcAft>
                <a:spcPts val="0"/>
              </a:spcAft>
              <a:buClr>
                <a:srgbClr val="000000"/>
              </a:buClr>
              <a:buFont typeface="Arial"/>
              <a:buNone/>
              <a:defRPr/>
            </a:pPr>
            <a:r>
              <a:rPr lang="it-IT" sz="1600" b="1" kern="0">
                <a:solidFill>
                  <a:schemeClr val="lt1"/>
                </a:solidFill>
                <a:latin typeface="Arial"/>
                <a:ea typeface="Arial"/>
                <a:cs typeface="Arial"/>
                <a:sym typeface="Arial"/>
              </a:rPr>
              <a:t>Prevenzione/educazione </a:t>
            </a:r>
            <a:endParaRPr sz="1600" kern="0">
              <a:solidFill>
                <a:schemeClr val="lt1"/>
              </a:solidFill>
              <a:latin typeface="Arial"/>
              <a:ea typeface="Arial"/>
              <a:cs typeface="Arial"/>
              <a:sym typeface="Arial"/>
            </a:endParaRPr>
          </a:p>
        </p:txBody>
      </p:sp>
      <p:sp>
        <p:nvSpPr>
          <p:cNvPr id="93" name="Google Shape;242;gd7e1ebbb51_0_13">
            <a:extLst>
              <a:ext uri="{FF2B5EF4-FFF2-40B4-BE49-F238E27FC236}">
                <a16:creationId xmlns:a16="http://schemas.microsoft.com/office/drawing/2014/main" id="{87A137AA-BA87-F6F1-6CB0-B9E6FB98AC7A}"/>
              </a:ext>
            </a:extLst>
          </p:cNvPr>
          <p:cNvSpPr/>
          <p:nvPr/>
        </p:nvSpPr>
        <p:spPr>
          <a:xfrm>
            <a:off x="6600825" y="6124575"/>
            <a:ext cx="3216275" cy="742950"/>
          </a:xfrm>
          <a:prstGeom prst="roundRect">
            <a:avLst>
              <a:gd name="adj" fmla="val 16667"/>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lIns="91425" tIns="45700" rIns="91425" bIns="45700" anchor="ctr"/>
          <a:lstStyle/>
          <a:p>
            <a:pPr algn="ctr" fontAlgn="auto">
              <a:spcBef>
                <a:spcPts val="0"/>
              </a:spcBef>
              <a:spcAft>
                <a:spcPts val="0"/>
              </a:spcAft>
              <a:buClr>
                <a:srgbClr val="000000"/>
              </a:buClr>
              <a:buFont typeface="Arial"/>
              <a:buNone/>
              <a:defRPr/>
            </a:pPr>
            <a:r>
              <a:rPr lang="it-IT" sz="1600" b="1" kern="0" dirty="0">
                <a:solidFill>
                  <a:schemeClr val="lt1"/>
                </a:solidFill>
                <a:latin typeface="Arial"/>
                <a:ea typeface="Arial"/>
                <a:cs typeface="Arial"/>
                <a:sym typeface="Arial"/>
              </a:rPr>
              <a:t>Architettura a micro-servizi</a:t>
            </a:r>
            <a:endParaRPr kern="0" dirty="0">
              <a:latin typeface="Arial"/>
              <a:ea typeface="Arial"/>
              <a:cs typeface="Arial"/>
              <a:sym typeface="Arial"/>
            </a:endParaRPr>
          </a:p>
          <a:p>
            <a:pPr algn="ctr" fontAlgn="auto">
              <a:spcBef>
                <a:spcPts val="0"/>
              </a:spcBef>
              <a:spcAft>
                <a:spcPts val="0"/>
              </a:spcAft>
              <a:buClr>
                <a:srgbClr val="000000"/>
              </a:buClr>
              <a:buFont typeface="Arial"/>
              <a:buNone/>
              <a:defRPr/>
            </a:pPr>
            <a:r>
              <a:rPr lang="it-IT" sz="1600" b="1" kern="0" dirty="0">
                <a:solidFill>
                  <a:schemeClr val="lt1"/>
                </a:solidFill>
                <a:latin typeface="Arial"/>
                <a:ea typeface="Arial"/>
                <a:cs typeface="Arial"/>
                <a:sym typeface="Arial"/>
              </a:rPr>
              <a:t>e medicina personalizzata</a:t>
            </a:r>
            <a:endParaRPr sz="1600" kern="0" dirty="0">
              <a:solidFill>
                <a:schemeClr val="lt1"/>
              </a:solidFill>
              <a:latin typeface="Arial"/>
              <a:ea typeface="Arial"/>
              <a:cs typeface="Arial"/>
              <a:sym typeface="Arial"/>
            </a:endParaRPr>
          </a:p>
        </p:txBody>
      </p:sp>
      <p:sp>
        <p:nvSpPr>
          <p:cNvPr id="94" name="Google Shape;243;gd7e1ebbb51_0_13">
            <a:extLst>
              <a:ext uri="{FF2B5EF4-FFF2-40B4-BE49-F238E27FC236}">
                <a16:creationId xmlns:a16="http://schemas.microsoft.com/office/drawing/2014/main" id="{904A148C-6EA0-EF11-848F-BE7CCFF6AA78}"/>
              </a:ext>
            </a:extLst>
          </p:cNvPr>
          <p:cNvSpPr/>
          <p:nvPr/>
        </p:nvSpPr>
        <p:spPr>
          <a:xfrm>
            <a:off x="10090150" y="6124575"/>
            <a:ext cx="2019300" cy="742950"/>
          </a:xfrm>
          <a:prstGeom prst="roundRect">
            <a:avLst>
              <a:gd name="adj" fmla="val 16667"/>
            </a:avLst>
          </a:prstGeom>
          <a:solidFill>
            <a:schemeClr val="accent1"/>
          </a:solidFill>
          <a:ln w="38100" cap="flat" cmpd="sng">
            <a:solidFill>
              <a:schemeClr val="lt1"/>
            </a:solidFill>
            <a:prstDash val="solid"/>
            <a:round/>
            <a:headEnd type="none" w="sm" len="sm"/>
            <a:tailEnd type="none" w="sm" len="sm"/>
          </a:ln>
          <a:effectLst>
            <a:outerShdw blurRad="40000" dist="20000" dir="5400000" rotWithShape="0">
              <a:srgbClr val="000000">
                <a:alpha val="37650"/>
              </a:srgbClr>
            </a:outerShdw>
          </a:effectLst>
        </p:spPr>
        <p:txBody>
          <a:bodyPr spcFirstLastPara="1" lIns="91425" tIns="45700" rIns="91425" bIns="45700" anchor="ctr"/>
          <a:lstStyle/>
          <a:p>
            <a:pPr algn="ctr" fontAlgn="auto">
              <a:spcBef>
                <a:spcPts val="0"/>
              </a:spcBef>
              <a:spcAft>
                <a:spcPts val="0"/>
              </a:spcAft>
              <a:buClr>
                <a:srgbClr val="000000"/>
              </a:buClr>
              <a:buFont typeface="Arial"/>
              <a:buNone/>
              <a:defRPr/>
            </a:pPr>
            <a:r>
              <a:rPr lang="it-IT" sz="1600" b="1" kern="0">
                <a:solidFill>
                  <a:schemeClr val="lt1"/>
                </a:solidFill>
                <a:latin typeface="Arial"/>
                <a:ea typeface="Arial"/>
                <a:cs typeface="Arial"/>
                <a:sym typeface="Arial"/>
              </a:rPr>
              <a:t>Virtual coach</a:t>
            </a:r>
            <a:endParaRPr kern="0">
              <a:latin typeface="Arial"/>
              <a:ea typeface="Arial"/>
              <a:cs typeface="Arial"/>
              <a:sym typeface="Arial"/>
            </a:endParaRPr>
          </a:p>
          <a:p>
            <a:pPr algn="ctr" fontAlgn="auto">
              <a:spcBef>
                <a:spcPts val="0"/>
              </a:spcBef>
              <a:spcAft>
                <a:spcPts val="0"/>
              </a:spcAft>
              <a:buClr>
                <a:srgbClr val="000000"/>
              </a:buClr>
              <a:buFont typeface="Arial"/>
              <a:buNone/>
              <a:defRPr/>
            </a:pPr>
            <a:r>
              <a:rPr lang="it-IT" sz="1600" b="1" kern="0">
                <a:solidFill>
                  <a:schemeClr val="lt1"/>
                </a:solidFill>
                <a:latin typeface="Arial"/>
                <a:ea typeface="Arial"/>
                <a:cs typeface="Arial"/>
                <a:sym typeface="Arial"/>
              </a:rPr>
              <a:t>AI</a:t>
            </a:r>
            <a:endParaRPr sz="1600" kern="0">
              <a:solidFill>
                <a:schemeClr val="lt1"/>
              </a:solidFill>
              <a:latin typeface="Arial"/>
              <a:ea typeface="Arial"/>
              <a:cs typeface="Arial"/>
              <a:sym typeface="Arial"/>
            </a:endParaRPr>
          </a:p>
        </p:txBody>
      </p:sp>
      <p:sp>
        <p:nvSpPr>
          <p:cNvPr id="95" name="Google Shape;244;gd7e1ebbb51_0_13">
            <a:extLst>
              <a:ext uri="{FF2B5EF4-FFF2-40B4-BE49-F238E27FC236}">
                <a16:creationId xmlns:a16="http://schemas.microsoft.com/office/drawing/2014/main" id="{64BD5959-8F6D-3BF4-C6DB-07355AFC2874}"/>
              </a:ext>
            </a:extLst>
          </p:cNvPr>
          <p:cNvSpPr txBox="1">
            <a:spLocks noChangeArrowheads="1"/>
          </p:cNvSpPr>
          <p:nvPr/>
        </p:nvSpPr>
        <p:spPr bwMode="auto">
          <a:xfrm>
            <a:off x="585788" y="215900"/>
            <a:ext cx="3543300" cy="2514600"/>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endParaRPr lang="it-IT" sz="1100" b="1" dirty="0">
              <a:solidFill>
                <a:srgbClr val="666666"/>
              </a:solidFill>
              <a:latin typeface="Roboto Condensed" charset="0"/>
              <a:sym typeface="Roboto Condensed" charset="0"/>
            </a:endParaRPr>
          </a:p>
          <a:p>
            <a:pPr>
              <a:spcBef>
                <a:spcPts val="1000"/>
              </a:spcBef>
              <a:buClr>
                <a:srgbClr val="0066B2"/>
              </a:buClr>
              <a:buSzPts val="1100"/>
              <a:buFont typeface="Roboto Condensed" charset="0"/>
              <a:buChar char="⤑"/>
            </a:pPr>
            <a:r>
              <a:rPr lang="it-IT" sz="1100" b="1" i="1" dirty="0">
                <a:solidFill>
                  <a:srgbClr val="1166B3"/>
                </a:solidFill>
                <a:latin typeface="Roboto Condensed" charset="0"/>
                <a:sym typeface="Roboto Condensed" charset="0"/>
              </a:rPr>
              <a:t>Visualizzare </a:t>
            </a:r>
            <a:r>
              <a:rPr lang="it-IT" sz="1100" i="1" dirty="0">
                <a:solidFill>
                  <a:srgbClr val="666666"/>
                </a:solidFill>
                <a:latin typeface="Roboto Condensed" charset="0"/>
                <a:sym typeface="Roboto Condensed" charset="0"/>
              </a:rPr>
              <a:t>i referti medici</a:t>
            </a:r>
          </a:p>
          <a:p>
            <a:pPr>
              <a:buClr>
                <a:srgbClr val="0066B2"/>
              </a:buClr>
              <a:buSzPts val="1100"/>
              <a:buFont typeface="Roboto Condensed" charset="0"/>
              <a:buChar char="⤑"/>
            </a:pPr>
            <a:r>
              <a:rPr lang="it-IT" sz="1100" b="1" i="1" dirty="0">
                <a:solidFill>
                  <a:srgbClr val="1166B3"/>
                </a:solidFill>
                <a:latin typeface="Roboto Condensed" charset="0"/>
                <a:sym typeface="Roboto Condensed" charset="0"/>
              </a:rPr>
              <a:t>Modificare </a:t>
            </a:r>
            <a:r>
              <a:rPr lang="it-IT" sz="1100" i="1" dirty="0">
                <a:solidFill>
                  <a:srgbClr val="666666"/>
                </a:solidFill>
                <a:latin typeface="Roboto Condensed" charset="0"/>
                <a:sym typeface="Roboto Condensed" charset="0"/>
              </a:rPr>
              <a:t>la visibilità dei referti</a:t>
            </a:r>
          </a:p>
          <a:p>
            <a:pPr>
              <a:buClr>
                <a:srgbClr val="0066B2"/>
              </a:buClr>
              <a:buSzPts val="1100"/>
              <a:buFont typeface="Roboto Condensed" charset="0"/>
              <a:buChar char="⤑"/>
            </a:pPr>
            <a:r>
              <a:rPr lang="it-IT" sz="1100" i="1" dirty="0">
                <a:solidFill>
                  <a:srgbClr val="666666"/>
                </a:solidFill>
                <a:latin typeface="Roboto Condensed" charset="0"/>
                <a:sym typeface="Roboto Condensed" charset="0"/>
              </a:rPr>
              <a:t>Vedere le </a:t>
            </a:r>
            <a:r>
              <a:rPr lang="it-IT" sz="1100" b="1" i="1" dirty="0">
                <a:solidFill>
                  <a:srgbClr val="1166B3"/>
                </a:solidFill>
                <a:latin typeface="Roboto Condensed" charset="0"/>
                <a:sym typeface="Roboto Condensed" charset="0"/>
              </a:rPr>
              <a:t>ricette</a:t>
            </a:r>
            <a:r>
              <a:rPr lang="it-IT" sz="1100" b="1" i="1" dirty="0">
                <a:solidFill>
                  <a:srgbClr val="666666"/>
                </a:solidFill>
                <a:latin typeface="Roboto Condensed" charset="0"/>
                <a:sym typeface="Roboto Condensed" charset="0"/>
              </a:rPr>
              <a:t> </a:t>
            </a:r>
            <a:r>
              <a:rPr lang="it-IT" sz="1100" i="1" dirty="0">
                <a:solidFill>
                  <a:srgbClr val="666666"/>
                </a:solidFill>
                <a:latin typeface="Roboto Condensed" charset="0"/>
                <a:sym typeface="Roboto Condensed" charset="0"/>
              </a:rPr>
              <a:t>farmaceutiche</a:t>
            </a:r>
          </a:p>
          <a:p>
            <a:pPr>
              <a:buClr>
                <a:srgbClr val="0066B2"/>
              </a:buClr>
              <a:buSzPts val="1100"/>
              <a:buFont typeface="Roboto Condensed" charset="0"/>
              <a:buChar char="⤑"/>
            </a:pPr>
            <a:r>
              <a:rPr lang="it-IT" sz="1100" i="1" dirty="0">
                <a:solidFill>
                  <a:srgbClr val="666666"/>
                </a:solidFill>
                <a:latin typeface="Roboto Condensed" charset="0"/>
                <a:sym typeface="Roboto Condensed" charset="0"/>
              </a:rPr>
              <a:t>Vedere le ricette </a:t>
            </a:r>
            <a:r>
              <a:rPr lang="it-IT" sz="1100" b="1" i="1" dirty="0">
                <a:solidFill>
                  <a:srgbClr val="1166B3"/>
                </a:solidFill>
                <a:latin typeface="Roboto Condensed" charset="0"/>
                <a:sym typeface="Roboto Condensed" charset="0"/>
              </a:rPr>
              <a:t>specialistiche</a:t>
            </a:r>
            <a:endParaRPr lang="it-IT" sz="1100" b="1" i="1" dirty="0">
              <a:solidFill>
                <a:srgbClr val="666666"/>
              </a:solidFill>
              <a:latin typeface="Roboto Condensed" charset="0"/>
              <a:sym typeface="Roboto Condensed" charset="0"/>
            </a:endParaRPr>
          </a:p>
          <a:p>
            <a:pPr>
              <a:buClr>
                <a:srgbClr val="0066B2"/>
              </a:buClr>
              <a:buSzPts val="1100"/>
              <a:buFont typeface="Roboto Condensed" charset="0"/>
              <a:buChar char="⤑"/>
            </a:pPr>
            <a:r>
              <a:rPr lang="it-IT" sz="1100" i="1" dirty="0">
                <a:solidFill>
                  <a:srgbClr val="666666"/>
                </a:solidFill>
                <a:latin typeface="Roboto Condensed" charset="0"/>
                <a:sym typeface="Roboto Condensed" charset="0"/>
              </a:rPr>
              <a:t>Prenotare una visita/</a:t>
            </a:r>
            <a:r>
              <a:rPr lang="it-IT" sz="1100" b="1" i="1" dirty="0" err="1">
                <a:solidFill>
                  <a:srgbClr val="1166B3"/>
                </a:solidFill>
                <a:latin typeface="Roboto Condensed" charset="0"/>
                <a:sym typeface="Roboto Condensed" charset="0"/>
              </a:rPr>
              <a:t>televisita</a:t>
            </a:r>
            <a:r>
              <a:rPr lang="it-IT" sz="1100" i="1" dirty="0">
                <a:solidFill>
                  <a:srgbClr val="666666"/>
                </a:solidFill>
                <a:latin typeface="Roboto Condensed" charset="0"/>
                <a:sym typeface="Roboto Condensed" charset="0"/>
              </a:rPr>
              <a:t>/analisi del sangue</a:t>
            </a:r>
          </a:p>
          <a:p>
            <a:pPr>
              <a:buClr>
                <a:srgbClr val="0066B2"/>
              </a:buClr>
              <a:buSzPts val="1100"/>
              <a:buFont typeface="Roboto Condensed" charset="0"/>
              <a:buChar char="⤑"/>
            </a:pPr>
            <a:r>
              <a:rPr lang="it-IT" sz="1100" i="1" dirty="0">
                <a:solidFill>
                  <a:srgbClr val="666666"/>
                </a:solidFill>
                <a:latin typeface="Roboto Condensed" charset="0"/>
                <a:sym typeface="Roboto Condensed" charset="0"/>
              </a:rPr>
              <a:t>Vedere il </a:t>
            </a:r>
            <a:r>
              <a:rPr lang="it-IT" sz="1100" b="1" i="1" dirty="0">
                <a:solidFill>
                  <a:srgbClr val="1166B3"/>
                </a:solidFill>
                <a:latin typeface="Roboto Condensed" charset="0"/>
                <a:sym typeface="Roboto Condensed" charset="0"/>
              </a:rPr>
              <a:t>calendario</a:t>
            </a:r>
            <a:r>
              <a:rPr lang="it-IT" sz="1100" b="1" i="1" dirty="0">
                <a:solidFill>
                  <a:srgbClr val="666666"/>
                </a:solidFill>
                <a:latin typeface="Roboto Condensed" charset="0"/>
                <a:sym typeface="Roboto Condensed" charset="0"/>
              </a:rPr>
              <a:t> </a:t>
            </a:r>
            <a:r>
              <a:rPr lang="it-IT" sz="1100" i="1" dirty="0">
                <a:solidFill>
                  <a:srgbClr val="666666"/>
                </a:solidFill>
                <a:latin typeface="Roboto Condensed" charset="0"/>
                <a:sym typeface="Roboto Condensed" charset="0"/>
              </a:rPr>
              <a:t>delle prestazioni prenotate</a:t>
            </a:r>
          </a:p>
          <a:p>
            <a:pPr>
              <a:buClr>
                <a:srgbClr val="0066B2"/>
              </a:buClr>
              <a:buSzPts val="1100"/>
              <a:buFont typeface="Roboto Condensed" charset="0"/>
              <a:buChar char="⤑"/>
            </a:pPr>
            <a:r>
              <a:rPr lang="it-IT" sz="1100" i="1" dirty="0">
                <a:solidFill>
                  <a:srgbClr val="666666"/>
                </a:solidFill>
                <a:latin typeface="Roboto Condensed" charset="0"/>
                <a:sym typeface="Roboto Condensed" charset="0"/>
              </a:rPr>
              <a:t>Cambiare </a:t>
            </a:r>
            <a:r>
              <a:rPr lang="it-IT" sz="1100" b="1" i="1" dirty="0">
                <a:solidFill>
                  <a:srgbClr val="1166B3"/>
                </a:solidFill>
                <a:latin typeface="Roboto Condensed" charset="0"/>
                <a:sym typeface="Roboto Condensed" charset="0"/>
              </a:rPr>
              <a:t>medico</a:t>
            </a:r>
            <a:r>
              <a:rPr lang="it-IT" sz="1100" b="1" i="1" dirty="0">
                <a:solidFill>
                  <a:srgbClr val="666666"/>
                </a:solidFill>
                <a:latin typeface="Roboto Condensed" charset="0"/>
                <a:sym typeface="Roboto Condensed" charset="0"/>
              </a:rPr>
              <a:t> </a:t>
            </a:r>
            <a:r>
              <a:rPr lang="it-IT" sz="1100" i="1" dirty="0">
                <a:solidFill>
                  <a:srgbClr val="666666"/>
                </a:solidFill>
                <a:latin typeface="Roboto Condensed" charset="0"/>
                <a:sym typeface="Roboto Condensed" charset="0"/>
              </a:rPr>
              <a:t>di base</a:t>
            </a:r>
          </a:p>
          <a:p>
            <a:pPr>
              <a:buClr>
                <a:srgbClr val="0066B2"/>
              </a:buClr>
              <a:buSzPts val="1100"/>
              <a:buFont typeface="Roboto Condensed" charset="0"/>
              <a:buChar char="⤑"/>
            </a:pPr>
            <a:r>
              <a:rPr lang="it-IT" sz="1100" i="1" dirty="0">
                <a:solidFill>
                  <a:srgbClr val="666666"/>
                </a:solidFill>
                <a:latin typeface="Roboto Condensed" charset="0"/>
                <a:sym typeface="Roboto Condensed" charset="0"/>
              </a:rPr>
              <a:t>Accedere alla </a:t>
            </a:r>
            <a:r>
              <a:rPr lang="it-IT" sz="1100" i="1" dirty="0" err="1">
                <a:solidFill>
                  <a:srgbClr val="666666"/>
                </a:solidFill>
                <a:latin typeface="Roboto Condensed" charset="0"/>
                <a:sym typeface="Roboto Condensed" charset="0"/>
              </a:rPr>
              <a:t>televisita</a:t>
            </a:r>
            <a:r>
              <a:rPr lang="it-IT" sz="1100" i="1" dirty="0">
                <a:solidFill>
                  <a:srgbClr val="666666"/>
                </a:solidFill>
                <a:latin typeface="Roboto Condensed" charset="0"/>
                <a:sym typeface="Roboto Condensed" charset="0"/>
              </a:rPr>
              <a:t> sia </a:t>
            </a:r>
            <a:r>
              <a:rPr lang="it-IT" sz="1100" b="1" i="1" dirty="0">
                <a:solidFill>
                  <a:srgbClr val="1166B3"/>
                </a:solidFill>
                <a:latin typeface="Roboto Condensed" charset="0"/>
                <a:sym typeface="Roboto Condensed" charset="0"/>
              </a:rPr>
              <a:t>specialistica</a:t>
            </a:r>
            <a:r>
              <a:rPr lang="it-IT" sz="1100" b="1" i="1" dirty="0">
                <a:solidFill>
                  <a:srgbClr val="666666"/>
                </a:solidFill>
                <a:latin typeface="Roboto Condensed" charset="0"/>
                <a:sym typeface="Roboto Condensed" charset="0"/>
              </a:rPr>
              <a:t> </a:t>
            </a:r>
            <a:r>
              <a:rPr lang="it-IT" sz="1100" i="1" dirty="0">
                <a:solidFill>
                  <a:srgbClr val="666666"/>
                </a:solidFill>
                <a:latin typeface="Roboto Condensed" charset="0"/>
                <a:sym typeface="Roboto Condensed" charset="0"/>
              </a:rPr>
              <a:t>che con i </a:t>
            </a:r>
            <a:r>
              <a:rPr lang="it-IT" sz="1100" b="1" i="1" dirty="0">
                <a:solidFill>
                  <a:srgbClr val="1166B3"/>
                </a:solidFill>
                <a:latin typeface="Roboto Condensed" charset="0"/>
                <a:sym typeface="Roboto Condensed" charset="0"/>
              </a:rPr>
              <a:t>pediatri</a:t>
            </a:r>
            <a:r>
              <a:rPr lang="it-IT" sz="1100" b="1" i="1" dirty="0">
                <a:solidFill>
                  <a:srgbClr val="666666"/>
                </a:solidFill>
                <a:latin typeface="Roboto Condensed" charset="0"/>
                <a:sym typeface="Roboto Condensed" charset="0"/>
              </a:rPr>
              <a:t> </a:t>
            </a:r>
            <a:r>
              <a:rPr lang="it-IT" sz="1100" i="1" dirty="0">
                <a:solidFill>
                  <a:srgbClr val="666666"/>
                </a:solidFill>
                <a:latin typeface="Roboto Condensed" charset="0"/>
                <a:sym typeface="Roboto Condensed" charset="0"/>
              </a:rPr>
              <a:t>di libera scelta</a:t>
            </a:r>
          </a:p>
          <a:p>
            <a:pPr>
              <a:buClr>
                <a:srgbClr val="0066B2"/>
              </a:buClr>
              <a:buSzPts val="1100"/>
              <a:buFont typeface="Roboto Condensed" charset="0"/>
              <a:buChar char="⤑"/>
            </a:pPr>
            <a:r>
              <a:rPr lang="it-IT" sz="1100" i="1" dirty="0">
                <a:solidFill>
                  <a:srgbClr val="666666"/>
                </a:solidFill>
                <a:latin typeface="Roboto Condensed" charset="0"/>
                <a:sym typeface="Roboto Condensed" charset="0"/>
              </a:rPr>
              <a:t>Gestire </a:t>
            </a:r>
            <a:r>
              <a:rPr lang="it-IT" sz="1100" i="1" dirty="0">
                <a:solidFill>
                  <a:srgbClr val="1166B3"/>
                </a:solidFill>
                <a:latin typeface="Roboto Condensed" charset="0"/>
                <a:sym typeface="Roboto Condensed" charset="0"/>
              </a:rPr>
              <a:t>più-account</a:t>
            </a:r>
            <a:r>
              <a:rPr lang="it-IT" sz="1100" i="1" dirty="0">
                <a:solidFill>
                  <a:srgbClr val="666666"/>
                </a:solidFill>
                <a:latin typeface="Roboto Condensed" charset="0"/>
                <a:sym typeface="Roboto Condensed" charset="0"/>
              </a:rPr>
              <a:t> (</a:t>
            </a:r>
            <a:r>
              <a:rPr lang="it-IT" sz="1100" i="1" dirty="0">
                <a:solidFill>
                  <a:srgbClr val="1166B3"/>
                </a:solidFill>
                <a:latin typeface="Roboto Condensed" charset="0"/>
                <a:sym typeface="Roboto Condensed" charset="0"/>
              </a:rPr>
              <a:t>deleghe</a:t>
            </a:r>
            <a:r>
              <a:rPr lang="it-IT" sz="1100" i="1" dirty="0">
                <a:solidFill>
                  <a:srgbClr val="666666"/>
                </a:solidFill>
                <a:latin typeface="Roboto Condensed" charset="0"/>
                <a:sym typeface="Roboto Condensed" charset="0"/>
              </a:rPr>
              <a:t> ad </a:t>
            </a:r>
            <a:r>
              <a:rPr lang="it-IT" sz="1100" b="1" i="1" dirty="0">
                <a:solidFill>
                  <a:srgbClr val="0066B2"/>
                </a:solidFill>
                <a:latin typeface="Roboto Condensed" charset="0"/>
                <a:sym typeface="Roboto Condensed" charset="0"/>
              </a:rPr>
              <a:t>altre </a:t>
            </a:r>
            <a:r>
              <a:rPr lang="it-IT" sz="1100" b="1" i="1" dirty="0" err="1">
                <a:solidFill>
                  <a:srgbClr val="0066B2"/>
                </a:solidFill>
                <a:latin typeface="Roboto Condensed" charset="0"/>
                <a:sym typeface="Roboto Condensed" charset="0"/>
              </a:rPr>
              <a:t>TreC</a:t>
            </a:r>
            <a:r>
              <a:rPr lang="it-IT" sz="1100" i="1" dirty="0">
                <a:solidFill>
                  <a:srgbClr val="666666"/>
                </a:solidFill>
                <a:latin typeface="Roboto Condensed" charset="0"/>
                <a:sym typeface="Roboto Condensed" charset="0"/>
              </a:rPr>
              <a:t>)</a:t>
            </a:r>
          </a:p>
          <a:p>
            <a:pPr>
              <a:buClr>
                <a:srgbClr val="0066B2"/>
              </a:buClr>
              <a:buSzPts val="1100"/>
              <a:buFont typeface="Roboto Condensed" charset="0"/>
              <a:buChar char="⤑"/>
            </a:pPr>
            <a:r>
              <a:rPr lang="it-IT" sz="1100" b="1" i="1" dirty="0">
                <a:solidFill>
                  <a:srgbClr val="1166B3"/>
                </a:solidFill>
                <a:latin typeface="Roboto Condensed" charset="0"/>
                <a:sym typeface="Roboto Condensed" charset="0"/>
              </a:rPr>
              <a:t>Pagare</a:t>
            </a:r>
            <a:r>
              <a:rPr lang="it-IT" sz="1100" b="1" i="1" dirty="0">
                <a:solidFill>
                  <a:srgbClr val="666666"/>
                </a:solidFill>
                <a:latin typeface="Roboto Condensed" charset="0"/>
                <a:sym typeface="Roboto Condensed" charset="0"/>
              </a:rPr>
              <a:t> </a:t>
            </a:r>
            <a:r>
              <a:rPr lang="it-IT" sz="1100" i="1" dirty="0">
                <a:solidFill>
                  <a:srgbClr val="666666"/>
                </a:solidFill>
                <a:latin typeface="Roboto Condensed" charset="0"/>
                <a:sym typeface="Roboto Condensed" charset="0"/>
              </a:rPr>
              <a:t>i ticket delle prestazioni sanitarie (web)..</a:t>
            </a:r>
            <a:endParaRPr lang="it-IT" sz="1100" dirty="0">
              <a:solidFill>
                <a:srgbClr val="0A091B"/>
              </a:solidFill>
              <a:latin typeface="Roboto Condensed" charset="0"/>
              <a:sym typeface="Roboto Condensed" charset="0"/>
            </a:endParaRPr>
          </a:p>
          <a:p>
            <a:pPr>
              <a:buClr>
                <a:srgbClr val="000000"/>
              </a:buClr>
              <a:buFont typeface="Arial" charset="0"/>
              <a:buNone/>
            </a:pPr>
            <a:endParaRPr lang="it-IT" sz="1100" dirty="0">
              <a:latin typeface="Calibri" pitchFamily="34" charset="0"/>
              <a:cs typeface="Calibri" pitchFamily="34" charset="0"/>
              <a:sym typeface="Calibri" pitchFamily="34" charset="0"/>
            </a:endParaRPr>
          </a:p>
        </p:txBody>
      </p:sp>
      <p:sp>
        <p:nvSpPr>
          <p:cNvPr id="96" name="Segnaposto numero diapositiva 1">
            <a:extLst>
              <a:ext uri="{FF2B5EF4-FFF2-40B4-BE49-F238E27FC236}">
                <a16:creationId xmlns:a16="http://schemas.microsoft.com/office/drawing/2014/main" id="{D77313FE-994B-9B8A-9A19-715B63D6107D}"/>
              </a:ext>
            </a:extLst>
          </p:cNvPr>
          <p:cNvSpPr>
            <a:spLocks noGrp="1"/>
          </p:cNvSpPr>
          <p:nvPr>
            <p:ph type="sldNum" sz="quarter" idx="12"/>
          </p:nvPr>
        </p:nvSpPr>
        <p:spPr>
          <a:xfrm>
            <a:off x="9290235" y="6469850"/>
            <a:ext cx="2743200" cy="365125"/>
          </a:xfrm>
        </p:spPr>
        <p:txBody>
          <a:bodyPr/>
          <a:lstStyle/>
          <a:p>
            <a:fld id="{49EA314B-EE92-E549-AC41-08EC5F7A6EB9}" type="slidenum">
              <a:rPr lang="it-IT" smtClean="0"/>
              <a:t>46</a:t>
            </a:fld>
            <a:endParaRPr lang="it-IT" dirty="0"/>
          </a:p>
        </p:txBody>
      </p:sp>
    </p:spTree>
    <p:extLst>
      <p:ext uri="{BB962C8B-B14F-4D97-AF65-F5344CB8AC3E}">
        <p14:creationId xmlns:p14="http://schemas.microsoft.com/office/powerpoint/2010/main" val="3451224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DD30347-BC5E-2BBE-97FD-A3986A2001EA}"/>
              </a:ext>
            </a:extLst>
          </p:cNvPr>
          <p:cNvSpPr txBox="1"/>
          <p:nvPr/>
        </p:nvSpPr>
        <p:spPr>
          <a:xfrm>
            <a:off x="5691261" y="4395186"/>
            <a:ext cx="2909657" cy="1169551"/>
          </a:xfrm>
          <a:prstGeom prst="rect">
            <a:avLst/>
          </a:prstGeom>
          <a:noFill/>
        </p:spPr>
        <p:txBody>
          <a:bodyPr wrap="square">
            <a:spAutoFit/>
          </a:bodyPr>
          <a:lstStyle>
            <a:defPPr>
              <a:defRPr lang="it-IT"/>
            </a:defPPr>
            <a:lvl1pPr>
              <a:defRPr sz="1600"/>
            </a:lvl1pPr>
          </a:lstStyle>
          <a:p>
            <a:r>
              <a:rPr lang="it-IT" dirty="0"/>
              <a:t>ASL Toscana Nord Ovest - Direzione con il progetto "Certificazione di qualità dei percorsi socio-sanitari e del Dipartimento dei Servizi Sociosanitari"</a:t>
            </a:r>
          </a:p>
        </p:txBody>
      </p:sp>
      <p:sp>
        <p:nvSpPr>
          <p:cNvPr id="7" name="CasellaDiTesto 6">
            <a:extLst>
              <a:ext uri="{FF2B5EF4-FFF2-40B4-BE49-F238E27FC236}">
                <a16:creationId xmlns:a16="http://schemas.microsoft.com/office/drawing/2014/main" id="{45F3F435-FB1B-472A-BA6E-595C807ACCD0}"/>
              </a:ext>
            </a:extLst>
          </p:cNvPr>
          <p:cNvSpPr txBox="1"/>
          <p:nvPr/>
        </p:nvSpPr>
        <p:spPr>
          <a:xfrm>
            <a:off x="1747114" y="3414057"/>
            <a:ext cx="3587030" cy="400110"/>
          </a:xfrm>
          <a:prstGeom prst="rect">
            <a:avLst/>
          </a:prstGeom>
          <a:noFill/>
        </p:spPr>
        <p:txBody>
          <a:bodyPr wrap="square">
            <a:spAutoFit/>
          </a:bodyPr>
          <a:lstStyle/>
          <a:p>
            <a:pPr algn="ctr"/>
            <a:r>
              <a:rPr lang="it-IT" sz="2000" dirty="0">
                <a:solidFill>
                  <a:srgbClr val="002060"/>
                </a:solidFill>
              </a:rPr>
              <a:t>Lean Healthcare Award 2022</a:t>
            </a:r>
          </a:p>
        </p:txBody>
      </p:sp>
      <p:sp>
        <p:nvSpPr>
          <p:cNvPr id="10" name="CasellaDiTesto 9">
            <a:extLst>
              <a:ext uri="{FF2B5EF4-FFF2-40B4-BE49-F238E27FC236}">
                <a16:creationId xmlns:a16="http://schemas.microsoft.com/office/drawing/2014/main" id="{D1416464-4163-37C9-4F00-AF3C461CE757}"/>
              </a:ext>
            </a:extLst>
          </p:cNvPr>
          <p:cNvSpPr txBox="1"/>
          <p:nvPr/>
        </p:nvSpPr>
        <p:spPr>
          <a:xfrm>
            <a:off x="839111" y="2902438"/>
            <a:ext cx="6306979" cy="584775"/>
          </a:xfrm>
          <a:prstGeom prst="rect">
            <a:avLst/>
          </a:prstGeom>
          <a:noFill/>
        </p:spPr>
        <p:txBody>
          <a:bodyPr wrap="square" rtlCol="0">
            <a:spAutoFit/>
          </a:bodyPr>
          <a:lstStyle/>
          <a:p>
            <a:r>
              <a:rPr lang="it-IT" sz="3200" b="1" dirty="0">
                <a:solidFill>
                  <a:schemeClr val="accent6">
                    <a:lumMod val="75000"/>
                  </a:schemeClr>
                </a:solidFill>
              </a:rPr>
              <a:t>Le Buone Pratiche PREMIATE!</a:t>
            </a:r>
          </a:p>
        </p:txBody>
      </p:sp>
      <p:cxnSp>
        <p:nvCxnSpPr>
          <p:cNvPr id="12" name="Connettore 2 11">
            <a:extLst>
              <a:ext uri="{FF2B5EF4-FFF2-40B4-BE49-F238E27FC236}">
                <a16:creationId xmlns:a16="http://schemas.microsoft.com/office/drawing/2014/main" id="{4EE0D24F-D343-786E-CE34-641B127077A3}"/>
              </a:ext>
            </a:extLst>
          </p:cNvPr>
          <p:cNvCxnSpPr>
            <a:cxnSpLocks/>
          </p:cNvCxnSpPr>
          <p:nvPr/>
        </p:nvCxnSpPr>
        <p:spPr>
          <a:xfrm flipH="1">
            <a:off x="2197234" y="3846638"/>
            <a:ext cx="250051" cy="709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D241D4F8-184C-1763-37D7-E2B91D7EB8E2}"/>
              </a:ext>
            </a:extLst>
          </p:cNvPr>
          <p:cNvCxnSpPr>
            <a:cxnSpLocks/>
          </p:cNvCxnSpPr>
          <p:nvPr/>
        </p:nvCxnSpPr>
        <p:spPr>
          <a:xfrm>
            <a:off x="3540629" y="3892055"/>
            <a:ext cx="712589" cy="910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A840C22A-BDEC-B5CB-B2FD-9882EE26666C}"/>
              </a:ext>
            </a:extLst>
          </p:cNvPr>
          <p:cNvCxnSpPr>
            <a:cxnSpLocks/>
          </p:cNvCxnSpPr>
          <p:nvPr/>
        </p:nvCxnSpPr>
        <p:spPr>
          <a:xfrm>
            <a:off x="4665927" y="3863982"/>
            <a:ext cx="1531163" cy="531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65F3ED5A-40DA-A8C1-6974-61F2227DC6AB}"/>
              </a:ext>
            </a:extLst>
          </p:cNvPr>
          <p:cNvSpPr txBox="1"/>
          <p:nvPr/>
        </p:nvSpPr>
        <p:spPr>
          <a:xfrm>
            <a:off x="593231" y="4603586"/>
            <a:ext cx="2625162" cy="1077218"/>
          </a:xfrm>
          <a:prstGeom prst="rect">
            <a:avLst/>
          </a:prstGeom>
          <a:noFill/>
        </p:spPr>
        <p:txBody>
          <a:bodyPr wrap="square">
            <a:spAutoFit/>
          </a:bodyPr>
          <a:lstStyle/>
          <a:p>
            <a:r>
              <a:rPr lang="it-IT" sz="1600" dirty="0"/>
              <a:t>ULSS 8 </a:t>
            </a:r>
            <a:r>
              <a:rPr lang="it-IT" sz="1600" dirty="0" err="1"/>
              <a:t>Berica</a:t>
            </a:r>
            <a:r>
              <a:rPr lang="it-IT" sz="1600" dirty="0"/>
              <a:t> con il progetto "</a:t>
            </a:r>
            <a:r>
              <a:rPr lang="it-IT" sz="1600" i="1" dirty="0"/>
              <a:t>Istituzione e sviluppo della Fondazione di Comunità Vicentina</a:t>
            </a:r>
            <a:r>
              <a:rPr lang="it-IT" sz="1600" dirty="0"/>
              <a:t>" </a:t>
            </a:r>
          </a:p>
        </p:txBody>
      </p:sp>
      <p:sp>
        <p:nvSpPr>
          <p:cNvPr id="23" name="CasellaDiTesto 22">
            <a:extLst>
              <a:ext uri="{FF2B5EF4-FFF2-40B4-BE49-F238E27FC236}">
                <a16:creationId xmlns:a16="http://schemas.microsoft.com/office/drawing/2014/main" id="{205A0752-A51E-A7ED-85D2-A80B5BEE9665}"/>
              </a:ext>
            </a:extLst>
          </p:cNvPr>
          <p:cNvSpPr txBox="1"/>
          <p:nvPr/>
        </p:nvSpPr>
        <p:spPr>
          <a:xfrm>
            <a:off x="3296958" y="4802289"/>
            <a:ext cx="2237172" cy="1077218"/>
          </a:xfrm>
          <a:prstGeom prst="rect">
            <a:avLst/>
          </a:prstGeom>
          <a:noFill/>
        </p:spPr>
        <p:txBody>
          <a:bodyPr wrap="square">
            <a:spAutoFit/>
          </a:bodyPr>
          <a:lstStyle/>
          <a:p>
            <a:r>
              <a:rPr lang="it-IT" sz="1600" dirty="0"/>
              <a:t>ASL ROMA 4 con il progetto "Ambulatorio di prossimità: “la salute a Km 0” </a:t>
            </a:r>
          </a:p>
        </p:txBody>
      </p:sp>
      <p:pic>
        <p:nvPicPr>
          <p:cNvPr id="29" name="Immagine 28">
            <a:extLst>
              <a:ext uri="{FF2B5EF4-FFF2-40B4-BE49-F238E27FC236}">
                <a16:creationId xmlns:a16="http://schemas.microsoft.com/office/drawing/2014/main" id="{22F3DB07-9924-91C8-42FA-60C09ACB2199}"/>
              </a:ext>
            </a:extLst>
          </p:cNvPr>
          <p:cNvPicPr>
            <a:picLocks noChangeAspect="1"/>
          </p:cNvPicPr>
          <p:nvPr/>
        </p:nvPicPr>
        <p:blipFill>
          <a:blip r:embed="rId2"/>
          <a:stretch>
            <a:fillRect/>
          </a:stretch>
        </p:blipFill>
        <p:spPr>
          <a:xfrm>
            <a:off x="7917990" y="1453123"/>
            <a:ext cx="4045845" cy="1262425"/>
          </a:xfrm>
          <a:prstGeom prst="rect">
            <a:avLst/>
          </a:prstGeom>
        </p:spPr>
      </p:pic>
      <p:sp>
        <p:nvSpPr>
          <p:cNvPr id="30" name="CasellaDiTesto 29">
            <a:extLst>
              <a:ext uri="{FF2B5EF4-FFF2-40B4-BE49-F238E27FC236}">
                <a16:creationId xmlns:a16="http://schemas.microsoft.com/office/drawing/2014/main" id="{A1606E3A-6AE0-2FC1-A105-A0BD4030EA5B}"/>
              </a:ext>
            </a:extLst>
          </p:cNvPr>
          <p:cNvSpPr txBox="1"/>
          <p:nvPr/>
        </p:nvSpPr>
        <p:spPr>
          <a:xfrm>
            <a:off x="7656940" y="1171544"/>
            <a:ext cx="2521249" cy="375936"/>
          </a:xfrm>
          <a:prstGeom prst="rect">
            <a:avLst/>
          </a:prstGeom>
          <a:noFill/>
          <a:ln>
            <a:noFill/>
          </a:ln>
        </p:spPr>
        <p:style>
          <a:lnRef idx="0">
            <a:scrgbClr r="0" g="0" b="0"/>
          </a:lnRef>
          <a:fillRef idx="0">
            <a:scrgbClr r="0" g="0" b="0"/>
          </a:fillRef>
          <a:effectRef idx="0">
            <a:scrgbClr r="0" g="0" b="0"/>
          </a:effectRef>
          <a:fontRef idx="minor"/>
        </p:style>
        <p:txBody>
          <a:bodyPr wrap="square" lIns="67500" tIns="33750" rIns="67500" bIns="33750">
            <a:spAutoFit/>
          </a:bodyPr>
          <a:lstStyle>
            <a:defPPr>
              <a:defRPr lang="it-IT"/>
            </a:defPPr>
            <a:lvl1pPr algn="ctr">
              <a:lnSpc>
                <a:spcPct val="100000"/>
              </a:lnSpc>
              <a:defRPr sz="1400" b="1" spc="-1">
                <a:solidFill>
                  <a:srgbClr val="0070C0"/>
                </a:solidFill>
                <a:latin typeface="Arial"/>
                <a:ea typeface="Microsoft YaHei"/>
              </a:defRPr>
            </a:lvl1pPr>
          </a:lstStyle>
          <a:p>
            <a:r>
              <a:rPr lang="it-IT" sz="2000" dirty="0">
                <a:solidFill>
                  <a:srgbClr val="C00000"/>
                </a:solidFill>
                <a:latin typeface="Oswald" pitchFamily="2" charset="77"/>
                <a:ea typeface="Arial Unicode MS" panose="020B0604020202020204" pitchFamily="34" charset="-128"/>
              </a:rPr>
              <a:t>COT Alessandria</a:t>
            </a:r>
          </a:p>
        </p:txBody>
      </p:sp>
      <p:sp>
        <p:nvSpPr>
          <p:cNvPr id="32" name="CasellaDiTesto 31">
            <a:extLst>
              <a:ext uri="{FF2B5EF4-FFF2-40B4-BE49-F238E27FC236}">
                <a16:creationId xmlns:a16="http://schemas.microsoft.com/office/drawing/2014/main" id="{C47BEB91-4D1D-9815-CF8B-CFBC342223EC}"/>
              </a:ext>
            </a:extLst>
          </p:cNvPr>
          <p:cNvSpPr txBox="1"/>
          <p:nvPr/>
        </p:nvSpPr>
        <p:spPr>
          <a:xfrm>
            <a:off x="1441527" y="1177196"/>
            <a:ext cx="6098958" cy="1477328"/>
          </a:xfrm>
          <a:prstGeom prst="rect">
            <a:avLst/>
          </a:prstGeom>
          <a:noFill/>
          <a:ln>
            <a:solidFill>
              <a:srgbClr val="002060"/>
            </a:solidFill>
          </a:ln>
        </p:spPr>
        <p:txBody>
          <a:bodyPr wrap="square">
            <a:spAutoFit/>
          </a:bodyPr>
          <a:lstStyle/>
          <a:p>
            <a:pPr algn="ctr"/>
            <a:r>
              <a:rPr lang="it-IT" dirty="0"/>
              <a:t>AD OGGI</a:t>
            </a:r>
          </a:p>
          <a:p>
            <a:pPr algn="ctr"/>
            <a:r>
              <a:rPr lang="it-IT" dirty="0"/>
              <a:t>Buone Pratiche raccolte: 37 </a:t>
            </a:r>
          </a:p>
          <a:p>
            <a:pPr algn="ctr"/>
            <a:r>
              <a:rPr lang="it-IT" dirty="0"/>
              <a:t>Best </a:t>
            </a:r>
            <a:r>
              <a:rPr lang="it-IT" dirty="0" err="1"/>
              <a:t>Pratice</a:t>
            </a:r>
            <a:r>
              <a:rPr lang="it-IT" dirty="0"/>
              <a:t>: 6</a:t>
            </a:r>
          </a:p>
          <a:p>
            <a:pPr algn="ctr"/>
            <a:r>
              <a:rPr lang="it-IT" b="1" dirty="0">
                <a:solidFill>
                  <a:srgbClr val="FF0000"/>
                </a:solidFill>
              </a:rPr>
              <a:t>Nel 2022, nuove regioni/aziende: 10</a:t>
            </a:r>
          </a:p>
          <a:p>
            <a:pPr algn="ctr"/>
            <a:r>
              <a:rPr lang="it-IT" b="1" dirty="0">
                <a:solidFill>
                  <a:srgbClr val="FF0000"/>
                </a:solidFill>
              </a:rPr>
              <a:t>RACCOLTA ANCORA IN CORSO !</a:t>
            </a:r>
          </a:p>
        </p:txBody>
      </p:sp>
      <p:sp>
        <p:nvSpPr>
          <p:cNvPr id="2" name="CasellaDiTesto 1">
            <a:extLst>
              <a:ext uri="{FF2B5EF4-FFF2-40B4-BE49-F238E27FC236}">
                <a16:creationId xmlns:a16="http://schemas.microsoft.com/office/drawing/2014/main" id="{E5AB300C-F5CF-41CC-F686-8A17094DA917}"/>
              </a:ext>
            </a:extLst>
          </p:cNvPr>
          <p:cNvSpPr txBox="1"/>
          <p:nvPr/>
        </p:nvSpPr>
        <p:spPr>
          <a:xfrm>
            <a:off x="8116949" y="3863982"/>
            <a:ext cx="3755634" cy="523220"/>
          </a:xfrm>
          <a:prstGeom prst="rect">
            <a:avLst/>
          </a:prstGeom>
          <a:noFill/>
        </p:spPr>
        <p:txBody>
          <a:bodyPr wrap="square">
            <a:spAutoFit/>
          </a:bodyPr>
          <a:lstStyle>
            <a:defPPr>
              <a:defRPr lang="it-IT"/>
            </a:defPPr>
            <a:lvl1pPr>
              <a:defRPr sz="1600"/>
            </a:lvl1pPr>
          </a:lstStyle>
          <a:p>
            <a:r>
              <a:rPr lang="it-IT" sz="1400" b="1" dirty="0"/>
              <a:t>Progetto sperimentale di attivazione COT:</a:t>
            </a:r>
            <a:r>
              <a:rPr lang="it-IT" sz="1400" dirty="0"/>
              <a:t> ASL CN2 – ASL NO – ASL TO3 – ASL Città di Torino </a:t>
            </a:r>
          </a:p>
        </p:txBody>
      </p:sp>
      <p:pic>
        <p:nvPicPr>
          <p:cNvPr id="3" name="Immagine 2">
            <a:extLst>
              <a:ext uri="{FF2B5EF4-FFF2-40B4-BE49-F238E27FC236}">
                <a16:creationId xmlns:a16="http://schemas.microsoft.com/office/drawing/2014/main" id="{0B1131B7-792E-0C94-96DA-176CCF74ECFE}"/>
              </a:ext>
            </a:extLst>
          </p:cNvPr>
          <p:cNvPicPr>
            <a:picLocks noChangeAspect="1"/>
          </p:cNvPicPr>
          <p:nvPr/>
        </p:nvPicPr>
        <p:blipFill rotWithShape="1">
          <a:blip r:embed="rId3"/>
          <a:srcRect l="10260" t="11065" r="3262" b="6395"/>
          <a:stretch/>
        </p:blipFill>
        <p:spPr>
          <a:xfrm>
            <a:off x="9216536" y="4440617"/>
            <a:ext cx="1556459" cy="1438890"/>
          </a:xfrm>
          <a:prstGeom prst="rect">
            <a:avLst/>
          </a:prstGeom>
        </p:spPr>
      </p:pic>
      <p:sp>
        <p:nvSpPr>
          <p:cNvPr id="4" name="CasellaDiTesto 3">
            <a:extLst>
              <a:ext uri="{FF2B5EF4-FFF2-40B4-BE49-F238E27FC236}">
                <a16:creationId xmlns:a16="http://schemas.microsoft.com/office/drawing/2014/main" id="{F296733F-6083-37B8-B79B-184C03ADD52C}"/>
              </a:ext>
            </a:extLst>
          </p:cNvPr>
          <p:cNvSpPr txBox="1"/>
          <p:nvPr/>
        </p:nvSpPr>
        <p:spPr>
          <a:xfrm>
            <a:off x="8054093" y="2994467"/>
            <a:ext cx="3587030" cy="923330"/>
          </a:xfrm>
          <a:prstGeom prst="rect">
            <a:avLst/>
          </a:prstGeom>
          <a:noFill/>
        </p:spPr>
        <p:txBody>
          <a:bodyPr wrap="square">
            <a:spAutoFit/>
          </a:bodyPr>
          <a:lstStyle/>
          <a:p>
            <a:pPr algn="ctr"/>
            <a:r>
              <a:rPr lang="it-IT" sz="2000" dirty="0">
                <a:solidFill>
                  <a:srgbClr val="002060"/>
                </a:solidFill>
              </a:rPr>
              <a:t>Premio</a:t>
            </a:r>
          </a:p>
          <a:p>
            <a:pPr algn="ctr"/>
            <a:r>
              <a:rPr lang="it-IT" sz="2000" dirty="0">
                <a:solidFill>
                  <a:srgbClr val="002060"/>
                </a:solidFill>
              </a:rPr>
              <a:t> </a:t>
            </a:r>
            <a:r>
              <a:rPr lang="it-IT" sz="2000" b="1" i="1" dirty="0">
                <a:solidFill>
                  <a:srgbClr val="002060"/>
                </a:solidFill>
              </a:rPr>
              <a:t>Innovazione in Sanità Digitale </a:t>
            </a:r>
            <a:r>
              <a:rPr lang="it-IT" sz="1400" dirty="0">
                <a:solidFill>
                  <a:srgbClr val="002060"/>
                </a:solidFill>
              </a:rPr>
              <a:t>novembre 2022</a:t>
            </a:r>
            <a:endParaRPr lang="it-IT" sz="2000" dirty="0">
              <a:solidFill>
                <a:srgbClr val="002060"/>
              </a:solidFill>
            </a:endParaRPr>
          </a:p>
        </p:txBody>
      </p:sp>
    </p:spTree>
    <p:extLst>
      <p:ext uri="{BB962C8B-B14F-4D97-AF65-F5344CB8AC3E}">
        <p14:creationId xmlns:p14="http://schemas.microsoft.com/office/powerpoint/2010/main" val="2173878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CB6F847-F8A8-EDEA-38D5-2B5A6A769AE3}"/>
              </a:ext>
            </a:extLst>
          </p:cNvPr>
          <p:cNvPicPr>
            <a:picLocks noChangeAspect="1"/>
          </p:cNvPicPr>
          <p:nvPr/>
        </p:nvPicPr>
        <p:blipFill>
          <a:blip r:embed="rId2"/>
          <a:stretch>
            <a:fillRect/>
          </a:stretch>
        </p:blipFill>
        <p:spPr>
          <a:xfrm>
            <a:off x="2780432" y="1895912"/>
            <a:ext cx="6431526" cy="4769140"/>
          </a:xfrm>
          <a:prstGeom prst="rect">
            <a:avLst/>
          </a:prstGeom>
        </p:spPr>
      </p:pic>
      <p:sp>
        <p:nvSpPr>
          <p:cNvPr id="6" name="CasellaDiTesto 5">
            <a:extLst>
              <a:ext uri="{FF2B5EF4-FFF2-40B4-BE49-F238E27FC236}">
                <a16:creationId xmlns:a16="http://schemas.microsoft.com/office/drawing/2014/main" id="{E6085FF2-9907-41EE-00DC-1C585B9CA2A1}"/>
              </a:ext>
            </a:extLst>
          </p:cNvPr>
          <p:cNvSpPr txBox="1"/>
          <p:nvPr/>
        </p:nvSpPr>
        <p:spPr>
          <a:xfrm>
            <a:off x="1783387" y="1011802"/>
            <a:ext cx="8154099" cy="1200329"/>
          </a:xfrm>
          <a:prstGeom prst="rect">
            <a:avLst/>
          </a:prstGeom>
          <a:noFill/>
        </p:spPr>
        <p:txBody>
          <a:bodyPr wrap="square" rtlCol="0">
            <a:spAutoFit/>
          </a:bodyPr>
          <a:lstStyle>
            <a:defPPr>
              <a:defRPr lang="it-IT"/>
            </a:defPPr>
            <a:lvl1pPr algn="ctr">
              <a:defRPr sz="2800" b="1">
                <a:solidFill>
                  <a:srgbClr val="00498B"/>
                </a:solidFill>
                <a:latin typeface="Oswald" pitchFamily="2" charset="77"/>
                <a:ea typeface="Arial Unicode MS" panose="020B0604020202020204" pitchFamily="34" charset="-128"/>
              </a:defRPr>
            </a:lvl1pPr>
          </a:lstStyle>
          <a:p>
            <a:r>
              <a:rPr lang="it-IT" sz="2400" dirty="0"/>
              <a:t>Modello Agenas di valutazione multidimensionale </a:t>
            </a:r>
          </a:p>
          <a:p>
            <a:r>
              <a:rPr lang="it-IT" sz="2400" dirty="0"/>
              <a:t>della performance manageriale nelle Aziende Ospedaliere					</a:t>
            </a:r>
          </a:p>
        </p:txBody>
      </p:sp>
    </p:spTree>
    <p:extLst>
      <p:ext uri="{BB962C8B-B14F-4D97-AF65-F5344CB8AC3E}">
        <p14:creationId xmlns:p14="http://schemas.microsoft.com/office/powerpoint/2010/main" val="2871365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2124197-2220-5002-5F2B-5CD81CD6DA46}"/>
              </a:ext>
            </a:extLst>
          </p:cNvPr>
          <p:cNvSpPr txBox="1"/>
          <p:nvPr/>
        </p:nvSpPr>
        <p:spPr>
          <a:xfrm>
            <a:off x="2284149" y="1060783"/>
            <a:ext cx="7339614" cy="978729"/>
          </a:xfrm>
          <a:prstGeom prst="rect">
            <a:avLst/>
          </a:prstGeom>
          <a:noFill/>
        </p:spPr>
        <p:txBody>
          <a:bodyPr wrap="square">
            <a:spAutoFit/>
          </a:bodyPr>
          <a:lstStyle>
            <a:defPPr>
              <a:defRPr lang="it-IT"/>
            </a:defPPr>
            <a:lvl1pPr algn="ctr">
              <a:defRPr sz="3200" b="1">
                <a:solidFill>
                  <a:srgbClr val="C00000"/>
                </a:solidFill>
                <a:latin typeface="Oswald" pitchFamily="2" charset="77"/>
                <a:ea typeface="Arial Unicode MS" panose="020B0604020202020204" pitchFamily="34" charset="-128"/>
              </a:defRPr>
            </a:lvl1pPr>
          </a:lstStyle>
          <a:p>
            <a:r>
              <a:rPr lang="it-IT" dirty="0"/>
              <a:t>Cosa ci può aiutare nel lavoro per raggiungere l’integrazione ?</a:t>
            </a:r>
          </a:p>
        </p:txBody>
      </p:sp>
      <p:sp>
        <p:nvSpPr>
          <p:cNvPr id="7" name="CasellaDiTesto 6">
            <a:extLst>
              <a:ext uri="{FF2B5EF4-FFF2-40B4-BE49-F238E27FC236}">
                <a16:creationId xmlns:a16="http://schemas.microsoft.com/office/drawing/2014/main" id="{73386AE1-BB45-BCAA-59E8-247355E79CC3}"/>
              </a:ext>
            </a:extLst>
          </p:cNvPr>
          <p:cNvSpPr txBox="1"/>
          <p:nvPr/>
        </p:nvSpPr>
        <p:spPr>
          <a:xfrm>
            <a:off x="928456" y="4308629"/>
            <a:ext cx="10051002" cy="1754326"/>
          </a:xfrm>
          <a:prstGeom prst="rect">
            <a:avLst/>
          </a:prstGeom>
          <a:noFill/>
        </p:spPr>
        <p:txBody>
          <a:bodyPr wrap="square">
            <a:spAutoFit/>
          </a:bodyPr>
          <a:lstStyle/>
          <a:p>
            <a:pPr algn="ctr"/>
            <a:r>
              <a:rPr lang="it-IT" sz="1800" b="0" i="0" u="none" strike="noStrike" baseline="0" dirty="0">
                <a:solidFill>
                  <a:srgbClr val="282827"/>
                </a:solidFill>
                <a:latin typeface="TitilliumWeb-Regular"/>
              </a:rPr>
              <a:t>Luogo operativo di scambio e condivisione tra Regioni, referenti, Aziende, stakeholders con diversi gradi di esperienza rispetto a una o più priorità strategiche, che  può al contempo stimolare il trasferimento di conoscenza e promuovere e consolidare nella cultura condivisa dagli operatori il passaggio dalla medicina di attesa (aspettare che una persona si ammali per poi assisterla), </a:t>
            </a:r>
            <a:r>
              <a:rPr lang="it-IT" sz="1800" b="1" i="0" u="none" strike="noStrike" baseline="0" dirty="0">
                <a:solidFill>
                  <a:srgbClr val="282827"/>
                </a:solidFill>
                <a:latin typeface="TitilliumWeb-Regular"/>
              </a:rPr>
              <a:t>alla medicina di iniziativa </a:t>
            </a:r>
            <a:r>
              <a:rPr lang="it-IT" sz="1800" b="0" i="0" u="none" strike="noStrike" baseline="0" dirty="0">
                <a:solidFill>
                  <a:srgbClr val="282827"/>
                </a:solidFill>
                <a:latin typeface="TitilliumWeb-Regular"/>
              </a:rPr>
              <a:t>(misura del rischio di ammalarsi per affiancare la persona nelle scelte</a:t>
            </a:r>
          </a:p>
          <a:p>
            <a:pPr algn="ctr"/>
            <a:r>
              <a:rPr lang="it-IT" sz="1800" b="0" i="0" u="none" strike="noStrike" baseline="0" dirty="0">
                <a:solidFill>
                  <a:srgbClr val="282827"/>
                </a:solidFill>
                <a:latin typeface="TitilliumWeb-Regular"/>
              </a:rPr>
              <a:t>quotidiane di prevenzione e cura).</a:t>
            </a:r>
            <a:endParaRPr lang="it-IT" dirty="0"/>
          </a:p>
        </p:txBody>
      </p:sp>
      <p:sp>
        <p:nvSpPr>
          <p:cNvPr id="8" name="Rettangolo 7">
            <a:extLst>
              <a:ext uri="{FF2B5EF4-FFF2-40B4-BE49-F238E27FC236}">
                <a16:creationId xmlns:a16="http://schemas.microsoft.com/office/drawing/2014/main" id="{09FF3144-00E7-BACD-CC80-E1A3567881D5}"/>
              </a:ext>
            </a:extLst>
          </p:cNvPr>
          <p:cNvSpPr/>
          <p:nvPr/>
        </p:nvSpPr>
        <p:spPr>
          <a:xfrm>
            <a:off x="3405536" y="2145876"/>
            <a:ext cx="5096841" cy="993140"/>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2800" b="1" dirty="0">
                <a:solidFill>
                  <a:srgbClr val="006370"/>
                </a:solidFill>
              </a:rPr>
              <a:t>CO - PROGETTAZIONE</a:t>
            </a:r>
          </a:p>
        </p:txBody>
      </p:sp>
      <p:sp>
        <p:nvSpPr>
          <p:cNvPr id="9" name="Rettangolo 8">
            <a:extLst>
              <a:ext uri="{FF2B5EF4-FFF2-40B4-BE49-F238E27FC236}">
                <a16:creationId xmlns:a16="http://schemas.microsoft.com/office/drawing/2014/main" id="{6401AB35-1950-74FB-F838-29C487815C2D}"/>
              </a:ext>
            </a:extLst>
          </p:cNvPr>
          <p:cNvSpPr/>
          <p:nvPr/>
        </p:nvSpPr>
        <p:spPr>
          <a:xfrm>
            <a:off x="3262279" y="2990418"/>
            <a:ext cx="5667442" cy="993140"/>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sz="4000" b="1" dirty="0">
                <a:solidFill>
                  <a:srgbClr val="006370"/>
                </a:solidFill>
              </a:rPr>
              <a:t>COMUNITA’ DI PRATICA</a:t>
            </a:r>
          </a:p>
        </p:txBody>
      </p:sp>
      <p:sp>
        <p:nvSpPr>
          <p:cNvPr id="10" name="Ovale 9">
            <a:extLst>
              <a:ext uri="{FF2B5EF4-FFF2-40B4-BE49-F238E27FC236}">
                <a16:creationId xmlns:a16="http://schemas.microsoft.com/office/drawing/2014/main" id="{B71A936E-B610-12F9-24D9-971F57053272}"/>
              </a:ext>
            </a:extLst>
          </p:cNvPr>
          <p:cNvSpPr/>
          <p:nvPr/>
        </p:nvSpPr>
        <p:spPr>
          <a:xfrm>
            <a:off x="2494625" y="2911876"/>
            <a:ext cx="7066625" cy="13316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74603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5996E-D4C1-4800-277B-F219107EAED4}"/>
            </a:ext>
          </a:extLst>
        </p:cNvPr>
        <p:cNvGrpSpPr/>
        <p:nvPr/>
      </p:nvGrpSpPr>
      <p:grpSpPr>
        <a:xfrm>
          <a:off x="0" y="0"/>
          <a:ext cx="0" cy="0"/>
          <a:chOff x="0" y="0"/>
          <a:chExt cx="0" cy="0"/>
        </a:xfrm>
      </p:grpSpPr>
      <p:sp>
        <p:nvSpPr>
          <p:cNvPr id="7" name="CasellaDiTesto 6">
            <a:extLst>
              <a:ext uri="{FF2B5EF4-FFF2-40B4-BE49-F238E27FC236}">
                <a16:creationId xmlns:a16="http://schemas.microsoft.com/office/drawing/2014/main" id="{4C887579-C3D9-A87A-F007-125944B86751}"/>
              </a:ext>
            </a:extLst>
          </p:cNvPr>
          <p:cNvSpPr txBox="1"/>
          <p:nvPr/>
        </p:nvSpPr>
        <p:spPr>
          <a:xfrm>
            <a:off x="1804358" y="3429000"/>
            <a:ext cx="8583283" cy="1200329"/>
          </a:xfrm>
          <a:prstGeom prst="rect">
            <a:avLst/>
          </a:prstGeom>
          <a:noFill/>
        </p:spPr>
        <p:txBody>
          <a:bodyPr wrap="square" rtlCol="0">
            <a:spAutoFit/>
          </a:bodyPr>
          <a:lstStyle/>
          <a:p>
            <a:pPr algn="ctr"/>
            <a:r>
              <a:rPr lang="it-IT" sz="3600" dirty="0">
                <a:solidFill>
                  <a:srgbClr val="FF0000"/>
                </a:solidFill>
              </a:rPr>
              <a:t>Osservatorio buone pratiche sociosanitarie</a:t>
            </a:r>
          </a:p>
          <a:p>
            <a:pPr algn="ctr"/>
            <a:r>
              <a:rPr lang="it-IT" sz="3600" dirty="0">
                <a:solidFill>
                  <a:srgbClr val="FF0000"/>
                </a:solidFill>
              </a:rPr>
              <a:t>VENETO</a:t>
            </a:r>
          </a:p>
        </p:txBody>
      </p:sp>
      <p:pic>
        <p:nvPicPr>
          <p:cNvPr id="1026" name="Picture 2" descr="Portale Covid-19">
            <a:extLst>
              <a:ext uri="{FF2B5EF4-FFF2-40B4-BE49-F238E27FC236}">
                <a16:creationId xmlns:a16="http://schemas.microsoft.com/office/drawing/2014/main" id="{CA69EF7A-852B-2FFC-E440-51B903B66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9048" y="6104797"/>
            <a:ext cx="2259609" cy="753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stenere la sfida alla cronicità con il supporto dell'ICT">
            <a:extLst>
              <a:ext uri="{FF2B5EF4-FFF2-40B4-BE49-F238E27FC236}">
                <a16:creationId xmlns:a16="http://schemas.microsoft.com/office/drawing/2014/main" id="{35CB8C67-FB52-DFBC-EB8E-566AFF6A5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475" y="6170790"/>
            <a:ext cx="2332008" cy="687210"/>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347558A6-1CB4-198D-A400-623BD83CC477}"/>
              </a:ext>
            </a:extLst>
          </p:cNvPr>
          <p:cNvSpPr txBox="1"/>
          <p:nvPr/>
        </p:nvSpPr>
        <p:spPr>
          <a:xfrm>
            <a:off x="7809723" y="5016567"/>
            <a:ext cx="401105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2400" dirty="0"/>
              <a:t>Venerdì 9 Febbraio 2024</a:t>
            </a:r>
          </a:p>
        </p:txBody>
      </p:sp>
      <p:sp>
        <p:nvSpPr>
          <p:cNvPr id="11" name="Rettangolo 10">
            <a:extLst>
              <a:ext uri="{FF2B5EF4-FFF2-40B4-BE49-F238E27FC236}">
                <a16:creationId xmlns:a16="http://schemas.microsoft.com/office/drawing/2014/main" id="{F732436F-A393-3F6F-53A3-1C8B146C788C}"/>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2" descr="Portale Covid-19">
            <a:extLst>
              <a:ext uri="{FF2B5EF4-FFF2-40B4-BE49-F238E27FC236}">
                <a16:creationId xmlns:a16="http://schemas.microsoft.com/office/drawing/2014/main" id="{E260A3E4-4D11-49A5-F7AE-81BE1DCCC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702" y="29045"/>
            <a:ext cx="2090058" cy="75320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146FD9B-C4A7-9279-9E37-7A63F440CE3D}"/>
              </a:ext>
            </a:extLst>
          </p:cNvPr>
          <p:cNvSpPr txBox="1"/>
          <p:nvPr/>
        </p:nvSpPr>
        <p:spPr>
          <a:xfrm>
            <a:off x="849553" y="1140693"/>
            <a:ext cx="9460773" cy="2062103"/>
          </a:xfrm>
          <a:prstGeom prst="rect">
            <a:avLst/>
          </a:prstGeom>
          <a:noFill/>
        </p:spPr>
        <p:txBody>
          <a:bodyPr wrap="square">
            <a:spAutoFit/>
          </a:bodyPr>
          <a:lstStyle/>
          <a:p>
            <a:r>
              <a:rPr lang="it-IT" sz="3200" dirty="0">
                <a:solidFill>
                  <a:schemeClr val="accent5">
                    <a:lumMod val="75000"/>
                  </a:schemeClr>
                </a:solidFill>
              </a:rPr>
              <a:t>RISPONDERE AI BISOGNI</a:t>
            </a:r>
          </a:p>
          <a:p>
            <a:r>
              <a:rPr lang="it-IT" sz="3200" dirty="0">
                <a:solidFill>
                  <a:schemeClr val="accent5">
                    <a:lumMod val="75000"/>
                  </a:schemeClr>
                </a:solidFill>
              </a:rPr>
              <a:t>DI SALUTE DELLA COMUNITÀ</a:t>
            </a:r>
          </a:p>
          <a:p>
            <a:r>
              <a:rPr lang="it-IT" sz="3200" dirty="0">
                <a:solidFill>
                  <a:schemeClr val="accent5">
                    <a:lumMod val="75000"/>
                  </a:schemeClr>
                </a:solidFill>
              </a:rPr>
              <a:t>L’evoluzione degli Ambiti Territoriali Sociali (ATS)</a:t>
            </a:r>
          </a:p>
          <a:p>
            <a:r>
              <a:rPr lang="it-IT" sz="3200" dirty="0">
                <a:solidFill>
                  <a:schemeClr val="accent5">
                    <a:lumMod val="75000"/>
                  </a:schemeClr>
                </a:solidFill>
              </a:rPr>
              <a:t>e l’integrazione con i Distretti Sociosanitari</a:t>
            </a:r>
          </a:p>
        </p:txBody>
      </p:sp>
      <p:pic>
        <p:nvPicPr>
          <p:cNvPr id="6" name="Immagine 5">
            <a:extLst>
              <a:ext uri="{FF2B5EF4-FFF2-40B4-BE49-F238E27FC236}">
                <a16:creationId xmlns:a16="http://schemas.microsoft.com/office/drawing/2014/main" id="{5EFF45EE-4FC1-D912-1FC9-BFD916DD5079}"/>
              </a:ext>
            </a:extLst>
          </p:cNvPr>
          <p:cNvPicPr>
            <a:picLocks noChangeAspect="1"/>
          </p:cNvPicPr>
          <p:nvPr/>
        </p:nvPicPr>
        <p:blipFill rotWithShape="1">
          <a:blip r:embed="rId4"/>
          <a:srcRect l="15291" r="16661"/>
          <a:stretch/>
        </p:blipFill>
        <p:spPr>
          <a:xfrm>
            <a:off x="5493491" y="-79786"/>
            <a:ext cx="602508" cy="835485"/>
          </a:xfrm>
          <a:prstGeom prst="rect">
            <a:avLst/>
          </a:prstGeom>
        </p:spPr>
      </p:pic>
      <p:pic>
        <p:nvPicPr>
          <p:cNvPr id="12" name="Picture 2" descr="Anci - Home | Facebook">
            <a:extLst>
              <a:ext uri="{FF2B5EF4-FFF2-40B4-BE49-F238E27FC236}">
                <a16:creationId xmlns:a16="http://schemas.microsoft.com/office/drawing/2014/main" id="{6C1B6634-8700-7A4F-258A-FCA11A678C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6195" y="1803"/>
            <a:ext cx="602508" cy="602508"/>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A0C25872-F53C-E7DB-6BEE-5B1D886954A7}"/>
              </a:ext>
            </a:extLst>
          </p:cNvPr>
          <p:cNvSpPr txBox="1"/>
          <p:nvPr/>
        </p:nvSpPr>
        <p:spPr>
          <a:xfrm>
            <a:off x="292836" y="4777071"/>
            <a:ext cx="4316486" cy="1538883"/>
          </a:xfrm>
          <a:prstGeom prst="rect">
            <a:avLst/>
          </a:prstGeom>
          <a:solidFill>
            <a:srgbClr val="9FB9A6"/>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it-IT" b="1" kern="0" dirty="0">
                <a:latin typeface="Calibri" panose="020F0502020204030204" pitchFamily="34" charset="0"/>
                <a:cs typeface="Calibri" panose="020F0502020204030204" pitchFamily="34" charset="0"/>
              </a:rPr>
              <a:t>Portale della Trasparenza </a:t>
            </a:r>
            <a:r>
              <a:rPr lang="it-IT" b="1" kern="0" dirty="0" err="1">
                <a:latin typeface="Calibri" panose="020F0502020204030204" pitchFamily="34" charset="0"/>
                <a:cs typeface="Calibri" panose="020F0502020204030204" pitchFamily="34" charset="0"/>
              </a:rPr>
              <a:t>pnrr</a:t>
            </a:r>
            <a:r>
              <a:rPr lang="it-IT" b="1" kern="0" dirty="0">
                <a:latin typeface="Calibri" panose="020F0502020204030204" pitchFamily="34" charset="0"/>
                <a:cs typeface="Calibri" panose="020F0502020204030204" pitchFamily="34" charset="0"/>
              </a:rPr>
              <a:t> AGENAS</a:t>
            </a:r>
          </a:p>
          <a:p>
            <a:pPr algn="ctr"/>
            <a:r>
              <a:rPr lang="it-IT" sz="1400" b="1" kern="0" dirty="0">
                <a:latin typeface="Calibri" panose="020F0502020204030204" pitchFamily="34" charset="0"/>
                <a:cs typeface="Calibri" panose="020F0502020204030204" pitchFamily="34" charset="0"/>
              </a:rPr>
              <a:t>Già Project Manager progetto PONGOV ICT e Cronicità Agenas</a:t>
            </a:r>
          </a:p>
          <a:p>
            <a:pPr algn="ctr"/>
            <a:r>
              <a:rPr lang="it-IT" sz="2400" kern="0" dirty="0">
                <a:solidFill>
                  <a:srgbClr val="FF0000"/>
                </a:solidFill>
                <a:latin typeface="Calibri" panose="020F0502020204030204" pitchFamily="34" charset="0"/>
                <a:cs typeface="Calibri" panose="020F0502020204030204" pitchFamily="34" charset="0"/>
              </a:rPr>
              <a:t>Francesco Enrichens </a:t>
            </a:r>
          </a:p>
          <a:p>
            <a:pPr algn="ctr"/>
            <a:r>
              <a:rPr lang="it-IT" sz="2400" kern="0" dirty="0">
                <a:solidFill>
                  <a:srgbClr val="FF0000"/>
                </a:solidFill>
                <a:latin typeface="Calibri" panose="020F0502020204030204" pitchFamily="34" charset="0"/>
                <a:cs typeface="Calibri" panose="020F0502020204030204" pitchFamily="34" charset="0"/>
              </a:rPr>
              <a:t>enrichens@agenas.it</a:t>
            </a:r>
          </a:p>
        </p:txBody>
      </p:sp>
    </p:spTree>
    <p:extLst>
      <p:ext uri="{BB962C8B-B14F-4D97-AF65-F5344CB8AC3E}">
        <p14:creationId xmlns:p14="http://schemas.microsoft.com/office/powerpoint/2010/main" val="1998465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a:extLst>
              <a:ext uri="{FF2B5EF4-FFF2-40B4-BE49-F238E27FC236}">
                <a16:creationId xmlns:a16="http://schemas.microsoft.com/office/drawing/2014/main" id="{D15085D2-7E1C-4D1D-BC74-0E012F730F11}"/>
              </a:ext>
            </a:extLst>
          </p:cNvPr>
          <p:cNvSpPr txBox="1">
            <a:spLocks/>
          </p:cNvSpPr>
          <p:nvPr/>
        </p:nvSpPr>
        <p:spPr>
          <a:xfrm>
            <a:off x="7544879" y="552050"/>
            <a:ext cx="5080053" cy="758933"/>
          </a:xfrm>
          <a:prstGeom prst="rect">
            <a:avLst/>
          </a:prstGeom>
        </p:spPr>
        <p:txBody>
          <a:bodyPr vert="horz" lIns="91440" tIns="45720" rIns="91440" bIns="45720" rtlCol="0" anchor="ctr">
            <a:normAutofit/>
          </a:bodyPr>
          <a:lstStyle>
            <a:lvl1pPr algn="ctr">
              <a:lnSpc>
                <a:spcPct val="90000"/>
              </a:lnSpc>
              <a:spcBef>
                <a:spcPct val="0"/>
              </a:spcBef>
              <a:buNone/>
              <a:defRPr sz="3600" b="1">
                <a:solidFill>
                  <a:srgbClr val="002E6A"/>
                </a:solidFill>
                <a:effectLst>
                  <a:outerShdw blurRad="38100" dist="38100" dir="2700000" algn="tl">
                    <a:srgbClr val="000000">
                      <a:alpha val="43137"/>
                    </a:srgbClr>
                  </a:outerShdw>
                </a:effectLst>
                <a:ea typeface="+mj-ea"/>
                <a:cs typeface="+mj-cs"/>
              </a:defRPr>
            </a:lvl1pPr>
          </a:lstStyle>
          <a:p>
            <a:pPr defTabSz="914400"/>
            <a:endParaRPr lang="it-IT" sz="3400" b="0" dirty="0">
              <a:solidFill>
                <a:srgbClr val="FF0000"/>
              </a:solidFill>
              <a:effectLst/>
              <a:latin typeface="Times New Roman" panose="02020603050405020304" pitchFamily="18" charset="0"/>
              <a:cs typeface="Times New Roman" panose="02020603050405020304" pitchFamily="18" charset="0"/>
            </a:endParaRPr>
          </a:p>
        </p:txBody>
      </p:sp>
      <p:sp>
        <p:nvSpPr>
          <p:cNvPr id="16" name="Titolo 1">
            <a:extLst>
              <a:ext uri="{FF2B5EF4-FFF2-40B4-BE49-F238E27FC236}">
                <a16:creationId xmlns:a16="http://schemas.microsoft.com/office/drawing/2014/main" id="{C5DA2AA9-63F4-444F-8E04-23DB2E08B075}"/>
              </a:ext>
            </a:extLst>
          </p:cNvPr>
          <p:cNvSpPr txBox="1">
            <a:spLocks/>
          </p:cNvSpPr>
          <p:nvPr/>
        </p:nvSpPr>
        <p:spPr>
          <a:xfrm>
            <a:off x="369978" y="648201"/>
            <a:ext cx="6034578" cy="1325563"/>
          </a:xfrm>
          <a:prstGeom prst="rect">
            <a:avLst/>
          </a:prstGeom>
        </p:spPr>
        <p:txBody>
          <a:bodyP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000" dirty="0">
                <a:solidFill>
                  <a:srgbClr val="FF0000"/>
                </a:solidFill>
                <a:latin typeface="Times New Roman" panose="02020603050405020304" pitchFamily="18" charset="0"/>
                <a:cs typeface="Times New Roman" panose="02020603050405020304" pitchFamily="18" charset="0"/>
              </a:rPr>
              <a:t>Take home </a:t>
            </a:r>
            <a:r>
              <a:rPr lang="it-IT" sz="3000" dirty="0" err="1">
                <a:solidFill>
                  <a:srgbClr val="FF0000"/>
                </a:solidFill>
                <a:latin typeface="Times New Roman" panose="02020603050405020304" pitchFamily="18" charset="0"/>
                <a:cs typeface="Times New Roman" panose="02020603050405020304" pitchFamily="18" charset="0"/>
              </a:rPr>
              <a:t>message</a:t>
            </a:r>
            <a:endParaRPr lang="it-IT" sz="3000" dirty="0">
              <a:solidFill>
                <a:srgbClr val="FF0000"/>
              </a:solidFill>
              <a:latin typeface="Times New Roman" panose="02020603050405020304" pitchFamily="18" charset="0"/>
              <a:cs typeface="Times New Roman" panose="02020603050405020304" pitchFamily="18" charset="0"/>
            </a:endParaRPr>
          </a:p>
        </p:txBody>
      </p:sp>
      <p:sp>
        <p:nvSpPr>
          <p:cNvPr id="22" name="CasellaDiTesto 21">
            <a:extLst>
              <a:ext uri="{FF2B5EF4-FFF2-40B4-BE49-F238E27FC236}">
                <a16:creationId xmlns:a16="http://schemas.microsoft.com/office/drawing/2014/main" id="{05AB9239-1DC4-4BBD-8858-8787D0803FD3}"/>
              </a:ext>
            </a:extLst>
          </p:cNvPr>
          <p:cNvSpPr txBox="1"/>
          <p:nvPr/>
        </p:nvSpPr>
        <p:spPr>
          <a:xfrm>
            <a:off x="369978" y="1458499"/>
            <a:ext cx="11589489" cy="3970318"/>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68288" algn="just"/>
            <a:endParaRPr lang="it-IT" dirty="0">
              <a:solidFill>
                <a:schemeClr val="accent3">
                  <a:lumMod val="75000"/>
                </a:schemeClr>
              </a:solidFill>
              <a:latin typeface="Times New Roman" panose="02020603050405020304" pitchFamily="18" charset="0"/>
              <a:ea typeface="Microsoft YaHei"/>
              <a:cs typeface="Times New Roman" panose="02020603050405020304" pitchFamily="18" charset="0"/>
            </a:endParaRPr>
          </a:p>
          <a:p>
            <a:pPr marL="554038" indent="-285750" algn="just">
              <a:buFont typeface="Wingdings" panose="05000000000000000000" pitchFamily="2" charset="2"/>
              <a:buChar char="Ø"/>
            </a:pPr>
            <a:r>
              <a:rPr lang="it-IT" dirty="0">
                <a:solidFill>
                  <a:schemeClr val="accent3">
                    <a:lumMod val="75000"/>
                  </a:schemeClr>
                </a:solidFill>
                <a:latin typeface="Times New Roman" panose="02020603050405020304" pitchFamily="18" charset="0"/>
                <a:ea typeface="Microsoft YaHei"/>
                <a:cs typeface="Times New Roman" panose="02020603050405020304" pitchFamily="18" charset="0"/>
              </a:rPr>
              <a:t>Superare la logica del luogo di cura e rendere l’assistenza veramente accessibile valorizzando il concetto di presa in carico e la prossimità alle persone;</a:t>
            </a:r>
          </a:p>
          <a:p>
            <a:pPr marL="554038" indent="-285750" algn="just">
              <a:buFont typeface="Wingdings" panose="05000000000000000000" pitchFamily="2" charset="2"/>
              <a:buChar char="Ø"/>
            </a:pPr>
            <a:endParaRPr lang="it-IT" dirty="0">
              <a:solidFill>
                <a:schemeClr val="accent3">
                  <a:lumMod val="75000"/>
                </a:schemeClr>
              </a:solidFill>
              <a:latin typeface="Times New Roman" panose="02020603050405020304" pitchFamily="18" charset="0"/>
              <a:ea typeface="Microsoft YaHei"/>
              <a:cs typeface="Times New Roman" panose="02020603050405020304" pitchFamily="18" charset="0"/>
            </a:endParaRPr>
          </a:p>
          <a:p>
            <a:pPr marL="554038" indent="-285750" algn="just">
              <a:buFont typeface="Wingdings" panose="05000000000000000000" pitchFamily="2" charset="2"/>
              <a:buChar char="Ø"/>
            </a:pPr>
            <a:r>
              <a:rPr lang="it-IT" dirty="0">
                <a:solidFill>
                  <a:schemeClr val="accent3">
                    <a:lumMod val="75000"/>
                  </a:schemeClr>
                </a:solidFill>
                <a:latin typeface="Times New Roman" panose="02020603050405020304" pitchFamily="18" charset="0"/>
                <a:ea typeface="Microsoft YaHei"/>
                <a:cs typeface="Times New Roman" panose="02020603050405020304" pitchFamily="18" charset="0"/>
              </a:rPr>
              <a:t>Personalizzare l’assistenza grazie alla completezza e alla disponibilità tempestiva delle informazioni cliniche e non degli assistiti, anche per individuare modelli predittivi dello stato di salute per una corretta individuazione dei fabbisogni di prestazioni sanitarie e sociosanitarie; </a:t>
            </a:r>
          </a:p>
          <a:p>
            <a:pPr marL="268288" algn="just"/>
            <a:endParaRPr lang="it-IT" dirty="0">
              <a:solidFill>
                <a:schemeClr val="accent3">
                  <a:lumMod val="75000"/>
                </a:schemeClr>
              </a:solidFill>
              <a:latin typeface="Times New Roman" panose="02020603050405020304" pitchFamily="18" charset="0"/>
              <a:ea typeface="Microsoft YaHei"/>
              <a:cs typeface="Times New Roman" panose="02020603050405020304" pitchFamily="18" charset="0"/>
            </a:endParaRPr>
          </a:p>
          <a:p>
            <a:pPr marL="554038" indent="-285750" algn="just">
              <a:buFont typeface="Wingdings" panose="05000000000000000000" pitchFamily="2" charset="2"/>
              <a:buChar char="Ø"/>
            </a:pPr>
            <a:r>
              <a:rPr lang="it-IT" dirty="0">
                <a:solidFill>
                  <a:schemeClr val="accent3">
                    <a:lumMod val="75000"/>
                  </a:schemeClr>
                </a:solidFill>
                <a:latin typeface="Times New Roman" panose="02020603050405020304" pitchFamily="18" charset="0"/>
                <a:ea typeface="Microsoft YaHei"/>
                <a:cs typeface="Times New Roman" panose="02020603050405020304" pitchFamily="18" charset="0"/>
              </a:rPr>
              <a:t> Eliminare le disomogeneità nell’erogazione dei servizi, nonché implementare l’utilizzo delle nuove tecnologie, aggiornando le competenze dei professionisti della salute;</a:t>
            </a:r>
          </a:p>
          <a:p>
            <a:pPr marL="554038" indent="-285750" algn="just">
              <a:buFont typeface="Wingdings" panose="05000000000000000000" pitchFamily="2" charset="2"/>
              <a:buChar char="Ø"/>
            </a:pPr>
            <a:endParaRPr lang="it-IT" dirty="0">
              <a:solidFill>
                <a:schemeClr val="accent3">
                  <a:lumMod val="75000"/>
                </a:schemeClr>
              </a:solidFill>
              <a:latin typeface="Times New Roman" panose="02020603050405020304" pitchFamily="18" charset="0"/>
              <a:ea typeface="Microsoft YaHei"/>
              <a:cs typeface="Times New Roman" panose="02020603050405020304" pitchFamily="18" charset="0"/>
            </a:endParaRPr>
          </a:p>
          <a:p>
            <a:pPr marL="554038" indent="-285750" algn="just">
              <a:buFont typeface="Wingdings" panose="05000000000000000000" pitchFamily="2" charset="2"/>
              <a:buChar char="Ø"/>
            </a:pPr>
            <a:r>
              <a:rPr lang="it-IT" dirty="0">
                <a:solidFill>
                  <a:schemeClr val="accent3">
                    <a:lumMod val="75000"/>
                  </a:schemeClr>
                </a:solidFill>
                <a:latin typeface="Times New Roman" panose="02020603050405020304" pitchFamily="18" charset="0"/>
                <a:ea typeface="Microsoft YaHei"/>
                <a:cs typeface="Times New Roman" panose="02020603050405020304" pitchFamily="18" charset="0"/>
              </a:rPr>
              <a:t>Creare un modello unico di rete assistenziale integrato sociosanitario che consenta di seguire le persone nel processo di cura dalla prossimità fino ai centri di alta specialità.</a:t>
            </a:r>
          </a:p>
          <a:p>
            <a:pPr marL="554038" indent="-285750" algn="just">
              <a:buFont typeface="Wingdings" panose="05000000000000000000" pitchFamily="2" charset="2"/>
              <a:buChar char="Ø"/>
            </a:pPr>
            <a:endParaRPr lang="it-IT" dirty="0">
              <a:solidFill>
                <a:schemeClr val="accent3">
                  <a:lumMod val="75000"/>
                </a:schemeClr>
              </a:solidFill>
              <a:latin typeface="Times New Roman" panose="02020603050405020304" pitchFamily="18" charset="0"/>
              <a:ea typeface="Microsoft YaHei"/>
              <a:cs typeface="Times New Roman" panose="02020603050405020304" pitchFamily="18" charset="0"/>
            </a:endParaRPr>
          </a:p>
        </p:txBody>
      </p:sp>
    </p:spTree>
    <p:extLst>
      <p:ext uri="{BB962C8B-B14F-4D97-AF65-F5344CB8AC3E}">
        <p14:creationId xmlns:p14="http://schemas.microsoft.com/office/powerpoint/2010/main" val="2048872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4C4640A-964E-4FBF-8058-02E5C6CE1BB1}"/>
              </a:ext>
            </a:extLst>
          </p:cNvPr>
          <p:cNvSpPr txBox="1"/>
          <p:nvPr/>
        </p:nvSpPr>
        <p:spPr>
          <a:xfrm>
            <a:off x="2973909" y="2920414"/>
            <a:ext cx="8056822" cy="95410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it-IT" sz="4000" b="1" i="1" dirty="0">
                <a:solidFill>
                  <a:srgbClr val="FF0000"/>
                </a:solidFill>
                <a:latin typeface="Times New Roman" panose="02020603050405020304" pitchFamily="18" charset="0"/>
                <a:ea typeface="+mj-ea"/>
                <a:cs typeface="Times New Roman" panose="02020603050405020304" pitchFamily="18" charset="0"/>
              </a:rPr>
              <a:t>GRAZIE DELL’ATTENZIONE</a:t>
            </a:r>
          </a:p>
          <a:p>
            <a:pPr marL="0" marR="0" lvl="0" indent="0" algn="just" defTabSz="914400" rtl="0" eaLnBrk="0" fontAlgn="base" latinLnBrk="0" hangingPunct="0">
              <a:lnSpc>
                <a:spcPct val="100000"/>
              </a:lnSpc>
              <a:spcBef>
                <a:spcPct val="0"/>
              </a:spcBef>
              <a:spcAft>
                <a:spcPct val="0"/>
              </a:spcAft>
              <a:buClrTx/>
              <a:buSzTx/>
              <a:buFontTx/>
              <a:buNone/>
              <a:tabLst/>
              <a:defRPr/>
            </a:pPr>
            <a:endParaRPr lang="it-IT" sz="1600" b="1" i="1" dirty="0">
              <a:solidFill>
                <a:srgbClr val="002060"/>
              </a:solidFill>
              <a:cs typeface="Times New Roman" panose="02020603050405020304" pitchFamily="18" charset="0"/>
            </a:endParaRPr>
          </a:p>
        </p:txBody>
      </p:sp>
      <p:sp>
        <p:nvSpPr>
          <p:cNvPr id="8" name="Titolo 1">
            <a:extLst>
              <a:ext uri="{FF2B5EF4-FFF2-40B4-BE49-F238E27FC236}">
                <a16:creationId xmlns:a16="http://schemas.microsoft.com/office/drawing/2014/main" id="{39AD52F4-0C62-4511-8354-82DFA87FC699}"/>
              </a:ext>
            </a:extLst>
          </p:cNvPr>
          <p:cNvSpPr txBox="1">
            <a:spLocks/>
          </p:cNvSpPr>
          <p:nvPr/>
        </p:nvSpPr>
        <p:spPr>
          <a:xfrm rot="10800000" flipV="1">
            <a:off x="6705598" y="617998"/>
            <a:ext cx="3906983" cy="80520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it-IT" sz="2800" kern="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Francesco Enrichens</a:t>
            </a:r>
          </a:p>
          <a:p>
            <a:pPr>
              <a:defRPr/>
            </a:pPr>
            <a:r>
              <a:rPr lang="it-IT" sz="2800" kern="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enrichens@agenas.it</a:t>
            </a:r>
            <a:endParaRPr lang="it-IT"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800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 name="Segnaposto testo 2">
            <a:extLst>
              <a:ext uri="{FF2B5EF4-FFF2-40B4-BE49-F238E27FC236}">
                <a16:creationId xmlns:a16="http://schemas.microsoft.com/office/drawing/2014/main" id="{5C4D838B-9FAD-42CC-A8B7-00AD5F31F1CB}"/>
              </a:ext>
            </a:extLst>
          </p:cNvPr>
          <p:cNvSpPr txBox="1">
            <a:spLocks/>
          </p:cNvSpPr>
          <p:nvPr/>
        </p:nvSpPr>
        <p:spPr>
          <a:xfrm>
            <a:off x="3123522" y="4701309"/>
            <a:ext cx="3447278" cy="805205"/>
          </a:xfrm>
          <a:prstGeom prst="rect">
            <a:avLst/>
          </a:prstGeom>
        </p:spPr>
        <p:txBody>
          <a:bodyPr anchor="b"/>
          <a:lstStyle>
            <a:lvl1pPr marL="0" indent="0" algn="l" rtl="0" eaLnBrk="0" fontAlgn="base" hangingPunct="0">
              <a:spcBef>
                <a:spcPct val="20000"/>
              </a:spcBef>
              <a:spcAft>
                <a:spcPct val="0"/>
              </a:spcAft>
              <a:buNone/>
              <a:defRPr sz="2000">
                <a:solidFill>
                  <a:schemeClr val="tx1"/>
                </a:solidFill>
                <a:latin typeface="+mn-lt"/>
                <a:ea typeface="+mn-ea"/>
                <a:cs typeface="+mn-cs"/>
              </a:defRPr>
            </a:lvl1pPr>
            <a:lvl2pPr marL="457200" indent="0" algn="l" rtl="0" eaLnBrk="0" fontAlgn="base" hangingPunct="0">
              <a:spcBef>
                <a:spcPct val="20000"/>
              </a:spcBef>
              <a:spcAft>
                <a:spcPct val="0"/>
              </a:spcAft>
              <a:buNone/>
              <a:defRPr sz="1800">
                <a:solidFill>
                  <a:schemeClr val="tx1"/>
                </a:solidFill>
                <a:latin typeface="+mn-lt"/>
              </a:defRPr>
            </a:lvl2pPr>
            <a:lvl3pPr marL="914400" indent="0" algn="l" rtl="0" eaLnBrk="0" fontAlgn="base" hangingPunct="0">
              <a:spcBef>
                <a:spcPct val="20000"/>
              </a:spcBef>
              <a:spcAft>
                <a:spcPct val="0"/>
              </a:spcAft>
              <a:buNone/>
              <a:defRPr sz="1600">
                <a:solidFill>
                  <a:schemeClr val="tx1"/>
                </a:solidFill>
                <a:latin typeface="+mn-lt"/>
              </a:defRPr>
            </a:lvl3pPr>
            <a:lvl4pPr marL="1371600" indent="0" algn="l" rtl="0" eaLnBrk="0" fontAlgn="base" hangingPunct="0">
              <a:spcBef>
                <a:spcPct val="20000"/>
              </a:spcBef>
              <a:spcAft>
                <a:spcPct val="0"/>
              </a:spcAft>
              <a:buNone/>
              <a:defRPr sz="1400">
                <a:solidFill>
                  <a:schemeClr val="tx1"/>
                </a:solidFill>
                <a:latin typeface="+mn-lt"/>
              </a:defRPr>
            </a:lvl4pPr>
            <a:lvl5pPr marL="1828800" indent="0" algn="l" rtl="0" eaLnBrk="0" fontAlgn="base" hangingPunct="0">
              <a:spcBef>
                <a:spcPct val="20000"/>
              </a:spcBef>
              <a:spcAft>
                <a:spcPct val="0"/>
              </a:spcAft>
              <a:buNone/>
              <a:defRPr sz="1400">
                <a:solidFill>
                  <a:schemeClr val="tx1"/>
                </a:solidFill>
                <a:latin typeface="+mn-lt"/>
              </a:defRPr>
            </a:lvl5pPr>
            <a:lvl6pPr marL="2286000" indent="0" algn="l" rtl="0" fontAlgn="base">
              <a:spcBef>
                <a:spcPct val="20000"/>
              </a:spcBef>
              <a:spcAft>
                <a:spcPct val="0"/>
              </a:spcAft>
              <a:buNone/>
              <a:defRPr sz="1400">
                <a:solidFill>
                  <a:schemeClr val="tx1"/>
                </a:solidFill>
                <a:latin typeface="+mn-lt"/>
              </a:defRPr>
            </a:lvl6pPr>
            <a:lvl7pPr marL="2743200" indent="0" algn="l" rtl="0" fontAlgn="base">
              <a:spcBef>
                <a:spcPct val="20000"/>
              </a:spcBef>
              <a:spcAft>
                <a:spcPct val="0"/>
              </a:spcAft>
              <a:buNone/>
              <a:defRPr sz="1400">
                <a:solidFill>
                  <a:schemeClr val="tx1"/>
                </a:solidFill>
                <a:latin typeface="+mn-lt"/>
              </a:defRPr>
            </a:lvl7pPr>
            <a:lvl8pPr marL="3200400" indent="0" algn="l" rtl="0" fontAlgn="base">
              <a:spcBef>
                <a:spcPct val="20000"/>
              </a:spcBef>
              <a:spcAft>
                <a:spcPct val="0"/>
              </a:spcAft>
              <a:buNone/>
              <a:defRPr sz="1400">
                <a:solidFill>
                  <a:schemeClr val="tx1"/>
                </a:solidFill>
                <a:latin typeface="+mn-lt"/>
              </a:defRPr>
            </a:lvl8pPr>
            <a:lvl9pPr marL="3657600" indent="0" algn="l" rtl="0" fontAlgn="base">
              <a:spcBef>
                <a:spcPct val="20000"/>
              </a:spcBef>
              <a:spcAft>
                <a:spcPct val="0"/>
              </a:spcAft>
              <a:buNone/>
              <a:defRPr sz="1400">
                <a:solidFill>
                  <a:schemeClr val="tx1"/>
                </a:solidFill>
                <a:latin typeface="+mn-lt"/>
              </a:defRPr>
            </a:lvl9pPr>
          </a:lstStyle>
          <a:p>
            <a:r>
              <a:rPr lang="it-IT" sz="1600" kern="0" dirty="0">
                <a:solidFill>
                  <a:srgbClr val="0070C0"/>
                </a:solidFill>
              </a:rPr>
              <a:t>Direttore  </a:t>
            </a:r>
          </a:p>
          <a:p>
            <a:r>
              <a:rPr lang="it-IT" sz="1600" kern="0" dirty="0">
                <a:solidFill>
                  <a:srgbClr val="0070C0"/>
                </a:solidFill>
              </a:rPr>
              <a:t>dott. Domenico Mantoan</a:t>
            </a:r>
          </a:p>
        </p:txBody>
      </p:sp>
      <p:pic>
        <p:nvPicPr>
          <p:cNvPr id="5" name="Immagine 4">
            <a:extLst>
              <a:ext uri="{FF2B5EF4-FFF2-40B4-BE49-F238E27FC236}">
                <a16:creationId xmlns:a16="http://schemas.microsoft.com/office/drawing/2014/main" id="{E574AB42-F057-44AD-914E-7268D47AA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956" y="4064442"/>
            <a:ext cx="1507566" cy="2288057"/>
          </a:xfrm>
          <a:prstGeom prst="rect">
            <a:avLst/>
          </a:prstGeom>
        </p:spPr>
      </p:pic>
    </p:spTree>
    <p:extLst>
      <p:ext uri="{BB962C8B-B14F-4D97-AF65-F5344CB8AC3E}">
        <p14:creationId xmlns:p14="http://schemas.microsoft.com/office/powerpoint/2010/main" val="3988819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a:extLst>
              <a:ext uri="{FF2B5EF4-FFF2-40B4-BE49-F238E27FC236}">
                <a16:creationId xmlns:a16="http://schemas.microsoft.com/office/drawing/2014/main" id="{03B2F144-D193-4B4B-9D0C-1892504F6EF8}"/>
              </a:ext>
            </a:extLst>
          </p:cNvPr>
          <p:cNvSpPr txBox="1">
            <a:spLocks/>
          </p:cNvSpPr>
          <p:nvPr/>
        </p:nvSpPr>
        <p:spPr>
          <a:xfrm>
            <a:off x="-285564" y="2833435"/>
            <a:ext cx="12192000" cy="8960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4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definizione di Salute</a:t>
            </a:r>
          </a:p>
        </p:txBody>
      </p:sp>
      <p:sp>
        <p:nvSpPr>
          <p:cNvPr id="3" name="CasellaDiTesto 2">
            <a:extLst>
              <a:ext uri="{FF2B5EF4-FFF2-40B4-BE49-F238E27FC236}">
                <a16:creationId xmlns:a16="http://schemas.microsoft.com/office/drawing/2014/main" id="{00C3E3EA-4F33-427B-9A40-4E67CDA675BC}"/>
              </a:ext>
            </a:extLst>
          </p:cNvPr>
          <p:cNvSpPr txBox="1"/>
          <p:nvPr/>
        </p:nvSpPr>
        <p:spPr>
          <a:xfrm>
            <a:off x="3511826" y="2491149"/>
            <a:ext cx="473206" cy="646331"/>
          </a:xfrm>
          <a:prstGeom prst="rect">
            <a:avLst/>
          </a:prstGeom>
          <a:noFill/>
        </p:spPr>
        <p:txBody>
          <a:bodyPr wrap="none" rtlCol="0">
            <a:spAutoFit/>
          </a:bodyPr>
          <a:lstStyle/>
          <a:p>
            <a:endParaRPr lang="it-IT"/>
          </a:p>
          <a:p>
            <a:pPr marL="285750" indent="-285750">
              <a:buFont typeface="Wingdings" panose="05000000000000000000" pitchFamily="2" charset="2"/>
              <a:buChar char="ü"/>
            </a:pPr>
            <a:endParaRPr lang="it-IT"/>
          </a:p>
        </p:txBody>
      </p:sp>
      <p:sp>
        <p:nvSpPr>
          <p:cNvPr id="6" name="CasellaDiTesto 5">
            <a:extLst>
              <a:ext uri="{FF2B5EF4-FFF2-40B4-BE49-F238E27FC236}">
                <a16:creationId xmlns:a16="http://schemas.microsoft.com/office/drawing/2014/main" id="{81CDA41A-CE1C-4B23-807D-D41D784B0848}"/>
              </a:ext>
            </a:extLst>
          </p:cNvPr>
          <p:cNvSpPr txBox="1"/>
          <p:nvPr/>
        </p:nvSpPr>
        <p:spPr>
          <a:xfrm>
            <a:off x="656949" y="3717410"/>
            <a:ext cx="10306974" cy="1384995"/>
          </a:xfrm>
          <a:prstGeom prst="rect">
            <a:avLst/>
          </a:prstGeom>
          <a:noFill/>
        </p:spPr>
        <p:txBody>
          <a:bodyPr wrap="square">
            <a:spAutoFit/>
          </a:bodyPr>
          <a:lstStyle/>
          <a:p>
            <a:pPr algn="ctr"/>
            <a:r>
              <a:rPr lang="it-IT" sz="2800" dirty="0">
                <a:solidFill>
                  <a:schemeClr val="tx2"/>
                </a:solidFill>
                <a:latin typeface="Times New Roman" panose="02020603050405020304" pitchFamily="18" charset="0"/>
                <a:cs typeface="Times New Roman" panose="02020603050405020304" pitchFamily="18" charset="0"/>
              </a:rPr>
              <a:t>L’OMS definisce la salute </a:t>
            </a:r>
          </a:p>
          <a:p>
            <a:pPr algn="ctr"/>
            <a:r>
              <a:rPr lang="it-IT" sz="2800" dirty="0">
                <a:solidFill>
                  <a:srgbClr val="FF0000"/>
                </a:solidFill>
                <a:latin typeface="Times New Roman" panose="02020603050405020304" pitchFamily="18" charset="0"/>
                <a:cs typeface="Times New Roman" panose="02020603050405020304" pitchFamily="18" charset="0"/>
              </a:rPr>
              <a:t>«uno stato di completo benessere fisico, mentale e sociale e non semplice assenza di malattia o infermità»</a:t>
            </a:r>
          </a:p>
        </p:txBody>
      </p:sp>
      <p:sp>
        <p:nvSpPr>
          <p:cNvPr id="8" name="CasellaDiTesto 7">
            <a:extLst>
              <a:ext uri="{FF2B5EF4-FFF2-40B4-BE49-F238E27FC236}">
                <a16:creationId xmlns:a16="http://schemas.microsoft.com/office/drawing/2014/main" id="{C3420A94-099E-48B4-84D5-76E14962E07F}"/>
              </a:ext>
            </a:extLst>
          </p:cNvPr>
          <p:cNvSpPr txBox="1"/>
          <p:nvPr/>
        </p:nvSpPr>
        <p:spPr>
          <a:xfrm>
            <a:off x="10823713" y="6436821"/>
            <a:ext cx="1368287" cy="369332"/>
          </a:xfrm>
          <a:prstGeom prst="rect">
            <a:avLst/>
          </a:prstGeom>
          <a:noFill/>
        </p:spPr>
        <p:txBody>
          <a:bodyPr wrap="square">
            <a:spAutoFit/>
          </a:bodyPr>
          <a:lstStyle/>
          <a:p>
            <a:pPr algn="ctr"/>
            <a:r>
              <a:rPr lang="it-IT">
                <a:latin typeface="Times New Roman" panose="02020603050405020304" pitchFamily="18" charset="0"/>
                <a:cs typeface="Times New Roman" panose="02020603050405020304" pitchFamily="18" charset="0"/>
              </a:rPr>
              <a:t>OMS, 1948</a:t>
            </a:r>
          </a:p>
        </p:txBody>
      </p:sp>
      <p:pic>
        <p:nvPicPr>
          <p:cNvPr id="3076" name="Picture 4" descr="Organizzazione Mondiale Sanità">
            <a:extLst>
              <a:ext uri="{FF2B5EF4-FFF2-40B4-BE49-F238E27FC236}">
                <a16:creationId xmlns:a16="http://schemas.microsoft.com/office/drawing/2014/main" id="{7A87B88B-174E-400F-BDCB-4EAE86E12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6016" y="1409894"/>
            <a:ext cx="2808840" cy="1404420"/>
          </a:xfrm>
          <a:prstGeom prst="rect">
            <a:avLst/>
          </a:prstGeom>
          <a:noFill/>
          <a:extLst>
            <a:ext uri="{909E8E84-426E-40DD-AFC4-6F175D3DCCD1}">
              <a14:hiddenFill xmlns:a14="http://schemas.microsoft.com/office/drawing/2010/main">
                <a:solidFill>
                  <a:srgbClr val="FFFFFF"/>
                </a:solidFill>
              </a14:hiddenFill>
            </a:ext>
          </a:extLst>
        </p:spPr>
      </p:pic>
      <p:sp>
        <p:nvSpPr>
          <p:cNvPr id="11" name="Titolo 1">
            <a:extLst>
              <a:ext uri="{FF2B5EF4-FFF2-40B4-BE49-F238E27FC236}">
                <a16:creationId xmlns:a16="http://schemas.microsoft.com/office/drawing/2014/main" id="{BFBFA221-8B27-4F4F-B24C-E036565579D9}"/>
              </a:ext>
            </a:extLst>
          </p:cNvPr>
          <p:cNvSpPr txBox="1">
            <a:spLocks/>
          </p:cNvSpPr>
          <p:nvPr/>
        </p:nvSpPr>
        <p:spPr>
          <a:xfrm>
            <a:off x="9478180" y="298932"/>
            <a:ext cx="2618570" cy="569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2000" b="1">
              <a:latin typeface="+mn-lt"/>
            </a:endParaRPr>
          </a:p>
        </p:txBody>
      </p:sp>
      <p:sp>
        <p:nvSpPr>
          <p:cNvPr id="2" name="Segnaposto numero diapositiva 1">
            <a:extLst>
              <a:ext uri="{FF2B5EF4-FFF2-40B4-BE49-F238E27FC236}">
                <a16:creationId xmlns:a16="http://schemas.microsoft.com/office/drawing/2014/main" id="{4E7A5456-BB22-4348-926D-8EC6A8E048FB}"/>
              </a:ext>
            </a:extLst>
          </p:cNvPr>
          <p:cNvSpPr>
            <a:spLocks noGrp="1"/>
          </p:cNvSpPr>
          <p:nvPr>
            <p:ph type="sldNum" sz="quarter" idx="12"/>
          </p:nvPr>
        </p:nvSpPr>
        <p:spPr/>
        <p:txBody>
          <a:bodyPr/>
          <a:lstStyle/>
          <a:p>
            <a:fld id="{99865997-19B5-4C20-A934-DE30A6C7B924}" type="slidenum">
              <a:rPr lang="it-IT" smtClean="0">
                <a:solidFill>
                  <a:schemeClr val="tx1"/>
                </a:solidFill>
              </a:rPr>
              <a:t>6</a:t>
            </a:fld>
            <a:endParaRPr lang="it-IT" dirty="0">
              <a:solidFill>
                <a:schemeClr val="tx1"/>
              </a:solidFill>
            </a:endParaRPr>
          </a:p>
        </p:txBody>
      </p:sp>
      <p:grpSp>
        <p:nvGrpSpPr>
          <p:cNvPr id="10" name="Gruppo 9">
            <a:extLst>
              <a:ext uri="{FF2B5EF4-FFF2-40B4-BE49-F238E27FC236}">
                <a16:creationId xmlns:a16="http://schemas.microsoft.com/office/drawing/2014/main" id="{8BF7B27D-97DA-4BD2-8E70-89B6738366B6}"/>
              </a:ext>
            </a:extLst>
          </p:cNvPr>
          <p:cNvGrpSpPr/>
          <p:nvPr/>
        </p:nvGrpSpPr>
        <p:grpSpPr>
          <a:xfrm>
            <a:off x="0" y="0"/>
            <a:ext cx="12192000" cy="695135"/>
            <a:chOff x="0" y="0"/>
            <a:chExt cx="12192000" cy="695135"/>
          </a:xfrm>
        </p:grpSpPr>
        <p:sp>
          <p:nvSpPr>
            <p:cNvPr id="12" name="Rettangolo 11">
              <a:extLst>
                <a:ext uri="{FF2B5EF4-FFF2-40B4-BE49-F238E27FC236}">
                  <a16:creationId xmlns:a16="http://schemas.microsoft.com/office/drawing/2014/main" id="{1BE4DE16-1602-4BDC-ADB3-E1DC258D26D7}"/>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29AA39C5-3C2E-4929-9CFE-611F58C985AF}"/>
                </a:ext>
              </a:extLst>
            </p:cNvPr>
            <p:cNvPicPr>
              <a:picLocks noChangeAspect="1"/>
            </p:cNvPicPr>
            <p:nvPr/>
          </p:nvPicPr>
          <p:blipFill>
            <a:blip r:embed="rId3"/>
            <a:stretch>
              <a:fillRect/>
            </a:stretch>
          </p:blipFill>
          <p:spPr>
            <a:xfrm>
              <a:off x="10366743" y="1"/>
              <a:ext cx="1740189" cy="687405"/>
            </a:xfrm>
            <a:prstGeom prst="rect">
              <a:avLst/>
            </a:prstGeom>
          </p:spPr>
        </p:pic>
        <p:pic>
          <p:nvPicPr>
            <p:cNvPr id="14" name="Picture 2" descr="Portale Covid-19">
              <a:extLst>
                <a:ext uri="{FF2B5EF4-FFF2-40B4-BE49-F238E27FC236}">
                  <a16:creationId xmlns:a16="http://schemas.microsoft.com/office/drawing/2014/main" id="{0A602EC0-8CBB-4CAC-AFB8-7FC7C091E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034" y="66166"/>
              <a:ext cx="1617958" cy="5393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ostenere la sfida alla cronicità con il supporto dell'ICT">
              <a:extLst>
                <a:ext uri="{FF2B5EF4-FFF2-40B4-BE49-F238E27FC236}">
                  <a16:creationId xmlns:a16="http://schemas.microsoft.com/office/drawing/2014/main" id="{A2E3C143-1D6E-4CF3-AEC9-5BF2885A2B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30" y="97432"/>
              <a:ext cx="1617958" cy="47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42503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0C3E3EA-4F33-427B-9A40-4E67CDA675BC}"/>
              </a:ext>
            </a:extLst>
          </p:cNvPr>
          <p:cNvSpPr txBox="1"/>
          <p:nvPr/>
        </p:nvSpPr>
        <p:spPr>
          <a:xfrm>
            <a:off x="3511826" y="2385392"/>
            <a:ext cx="473206" cy="646331"/>
          </a:xfrm>
          <a:prstGeom prst="rect">
            <a:avLst/>
          </a:prstGeom>
          <a:noFill/>
        </p:spPr>
        <p:txBody>
          <a:bodyPr wrap="none" rtlCol="0">
            <a:spAutoFit/>
          </a:bodyPr>
          <a:lstStyle/>
          <a:p>
            <a:endParaRPr lang="it-IT"/>
          </a:p>
          <a:p>
            <a:pPr marL="285750" indent="-285750">
              <a:buFont typeface="Wingdings" panose="05000000000000000000" pitchFamily="2" charset="2"/>
              <a:buChar char="ü"/>
            </a:pPr>
            <a:endParaRPr lang="it-IT"/>
          </a:p>
        </p:txBody>
      </p:sp>
      <p:sp>
        <p:nvSpPr>
          <p:cNvPr id="13" name="CasellaDiTesto 12">
            <a:extLst>
              <a:ext uri="{FF2B5EF4-FFF2-40B4-BE49-F238E27FC236}">
                <a16:creationId xmlns:a16="http://schemas.microsoft.com/office/drawing/2014/main" id="{1B085FBC-2C2D-4C84-8C70-EB9086E0B980}"/>
              </a:ext>
            </a:extLst>
          </p:cNvPr>
          <p:cNvSpPr txBox="1"/>
          <p:nvPr/>
        </p:nvSpPr>
        <p:spPr>
          <a:xfrm>
            <a:off x="338874" y="831660"/>
            <a:ext cx="11514251" cy="1077218"/>
          </a:xfrm>
          <a:prstGeom prst="rect">
            <a:avLst/>
          </a:prstGeom>
          <a:noFill/>
        </p:spPr>
        <p:txBody>
          <a:bodyPr wrap="square">
            <a:spAutoFit/>
          </a:bodyPr>
          <a:lstStyle/>
          <a:p>
            <a:r>
              <a:rPr lang="it-IT" sz="3200" dirty="0">
                <a:solidFill>
                  <a:srgbClr val="FF0000"/>
                </a:solidFill>
                <a:latin typeface="Times New Roman" panose="02020603050405020304" pitchFamily="18" charset="0"/>
                <a:ea typeface="+mj-ea"/>
                <a:cs typeface="Times New Roman" panose="02020603050405020304" pitchFamily="18" charset="0"/>
              </a:rPr>
              <a:t>Il contesto di riferimento </a:t>
            </a:r>
            <a:r>
              <a:rPr lang="it-IT" sz="2000" dirty="0">
                <a:solidFill>
                  <a:srgbClr val="002060"/>
                </a:solidFill>
                <a:latin typeface="Times New Roman" panose="02020603050405020304" pitchFamily="18" charset="0"/>
                <a:ea typeface="+mj-ea"/>
                <a:cs typeface="Times New Roman" panose="02020603050405020304" pitchFamily="18" charset="0"/>
              </a:rPr>
              <a:t>ma forse non tutti </a:t>
            </a:r>
            <a:r>
              <a:rPr lang="it-IT" sz="2000">
                <a:solidFill>
                  <a:srgbClr val="002060"/>
                </a:solidFill>
                <a:latin typeface="Times New Roman" panose="02020603050405020304" pitchFamily="18" charset="0"/>
                <a:ea typeface="+mj-ea"/>
                <a:cs typeface="Times New Roman" panose="02020603050405020304" pitchFamily="18" charset="0"/>
              </a:rPr>
              <a:t>sanno che:</a:t>
            </a:r>
            <a:r>
              <a:rPr lang="it-IT" sz="3200">
                <a:solidFill>
                  <a:srgbClr val="7030A0"/>
                </a:solidFill>
                <a:latin typeface="Times New Roman" panose="02020603050405020304" pitchFamily="18" charset="0"/>
                <a:ea typeface="+mj-ea"/>
                <a:cs typeface="Times New Roman" panose="02020603050405020304" pitchFamily="18" charset="0"/>
              </a:rPr>
              <a:t>  </a:t>
            </a:r>
            <a:r>
              <a:rPr lang="it-IT" sz="3200" dirty="0">
                <a:solidFill>
                  <a:srgbClr val="7030A0"/>
                </a:solidFill>
                <a:latin typeface="Times New Roman" panose="02020603050405020304" pitchFamily="18" charset="0"/>
                <a:ea typeface="+mj-ea"/>
                <a:cs typeface="Times New Roman" panose="02020603050405020304" pitchFamily="18" charset="0"/>
              </a:rPr>
              <a:t>4,2 milioni  vivono soli soli </a:t>
            </a:r>
          </a:p>
        </p:txBody>
      </p:sp>
      <p:sp>
        <p:nvSpPr>
          <p:cNvPr id="14" name="CasellaDiTesto 13">
            <a:extLst>
              <a:ext uri="{FF2B5EF4-FFF2-40B4-BE49-F238E27FC236}">
                <a16:creationId xmlns:a16="http://schemas.microsoft.com/office/drawing/2014/main" id="{FEEB1B0D-70FD-4F09-8EA1-C80DD4E43069}"/>
              </a:ext>
            </a:extLst>
          </p:cNvPr>
          <p:cNvSpPr txBox="1"/>
          <p:nvPr/>
        </p:nvSpPr>
        <p:spPr>
          <a:xfrm>
            <a:off x="338875" y="1389930"/>
            <a:ext cx="11259576" cy="4708981"/>
          </a:xfrm>
          <a:prstGeom prst="rect">
            <a:avLst/>
          </a:prstGeom>
          <a:solidFill>
            <a:schemeClr val="bg1"/>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lnSpc>
                <a:spcPct val="150000"/>
              </a:lnSpc>
              <a:buFont typeface="Wingdings" panose="05000000000000000000" pitchFamily="2" charset="2"/>
              <a:buChar char="§"/>
            </a:pPr>
            <a:r>
              <a:rPr lang="it-IT" sz="2000" b="1" dirty="0">
                <a:latin typeface="Times New Roman" panose="02020603050405020304" pitchFamily="18" charset="0"/>
                <a:cs typeface="Times New Roman" panose="02020603050405020304" pitchFamily="18" charset="0"/>
              </a:rPr>
              <a:t>60 milioni popolazione Italia:</a:t>
            </a:r>
          </a:p>
          <a:p>
            <a:pPr marL="800100" lvl="1" indent="-342900" algn="just">
              <a:lnSpc>
                <a:spcPct val="150000"/>
              </a:lnSpc>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34 milioni popolazione sana o apparentemente sana (57% della popolazione complessiva);</a:t>
            </a:r>
          </a:p>
          <a:p>
            <a:pPr marL="285750" indent="-285750" algn="just">
              <a:buFont typeface="Wingdings" panose="05000000000000000000" pitchFamily="2" charset="2"/>
              <a:buChar char="§"/>
            </a:pPr>
            <a:endParaRPr lang="it-IT" sz="2000" dirty="0">
              <a:latin typeface="Times New Roman" panose="02020603050405020304" pitchFamily="18" charset="0"/>
              <a:cs typeface="Times New Roman" panose="02020603050405020304" pitchFamily="18" charset="0"/>
            </a:endParaRPr>
          </a:p>
          <a:p>
            <a:pPr marL="800100" lvl="1" indent="-342900" algn="just">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23,4 milioni di persone con cronicità semplice (39% della popolazione complessiva);</a:t>
            </a:r>
          </a:p>
          <a:p>
            <a:pPr marL="285750" indent="-285750" algn="just">
              <a:buFont typeface="Wingdings" panose="05000000000000000000" pitchFamily="2" charset="2"/>
              <a:buChar char="§"/>
            </a:pPr>
            <a:endParaRPr lang="it-IT" sz="2000" dirty="0">
              <a:latin typeface="Times New Roman" panose="02020603050405020304" pitchFamily="18" charset="0"/>
              <a:cs typeface="Times New Roman" panose="02020603050405020304" pitchFamily="18" charset="0"/>
            </a:endParaRPr>
          </a:p>
          <a:p>
            <a:pPr marL="800100" lvl="1" indent="-342900" algn="just">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14 milioni di persone sopra i 65 anni (24% della popolazione complessiva);</a:t>
            </a:r>
          </a:p>
          <a:p>
            <a:pPr marL="800100" lvl="1" indent="-342900" algn="just">
              <a:buFont typeface="Arial" panose="020B0604020202020204" pitchFamily="34" charset="0"/>
              <a:buChar char="•"/>
            </a:pPr>
            <a:endParaRPr lang="it-IT" sz="2000" dirty="0">
              <a:latin typeface="Times New Roman" panose="02020603050405020304" pitchFamily="18" charset="0"/>
              <a:cs typeface="Times New Roman" panose="02020603050405020304" pitchFamily="18" charset="0"/>
            </a:endParaRPr>
          </a:p>
          <a:p>
            <a:pPr marL="800100" lvl="1" indent="-342900" algn="just">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2,5 milioni di persone con forme di cronicità complessa e avanzata di cui circa 800.000 con bisogni di cure palliative (4% della popolazione complessiva);</a:t>
            </a:r>
          </a:p>
          <a:p>
            <a:pPr marL="800100" lvl="1" indent="-342900" algn="just">
              <a:buFont typeface="Arial" panose="020B0604020202020204" pitchFamily="34" charset="0"/>
              <a:buChar char="•"/>
            </a:pPr>
            <a:endParaRPr lang="it-IT" sz="2000" dirty="0">
              <a:latin typeface="Times New Roman" panose="02020603050405020304" pitchFamily="18" charset="0"/>
              <a:cs typeface="Times New Roman" panose="02020603050405020304" pitchFamily="18" charset="0"/>
            </a:endParaRPr>
          </a:p>
          <a:p>
            <a:pPr marL="800100" lvl="1" indent="-342900" algn="just">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650.000 persone con disabilità (1,1% della popolazione complessiva);</a:t>
            </a:r>
          </a:p>
          <a:p>
            <a:pPr marL="800100" lvl="1" indent="-342900" algn="just">
              <a:buFont typeface="Arial" panose="020B0604020202020204" pitchFamily="34" charset="0"/>
              <a:buChar char="•"/>
            </a:pPr>
            <a:endParaRPr lang="it-IT" sz="2000" dirty="0">
              <a:latin typeface="Times New Roman" panose="02020603050405020304" pitchFamily="18" charset="0"/>
              <a:cs typeface="Times New Roman" panose="02020603050405020304" pitchFamily="18" charset="0"/>
            </a:endParaRPr>
          </a:p>
          <a:p>
            <a:pPr marL="800100" lvl="1" indent="-342900" algn="just">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780.000 persone con patologie psichiatriche assistite in un anno (1,3% della popolazione complessiva).</a:t>
            </a:r>
          </a:p>
        </p:txBody>
      </p:sp>
      <p:sp>
        <p:nvSpPr>
          <p:cNvPr id="16" name="CasellaDiTesto 15">
            <a:extLst>
              <a:ext uri="{FF2B5EF4-FFF2-40B4-BE49-F238E27FC236}">
                <a16:creationId xmlns:a16="http://schemas.microsoft.com/office/drawing/2014/main" id="{78609C8B-BBAB-41B3-9F87-FF66FB8B6D70}"/>
              </a:ext>
            </a:extLst>
          </p:cNvPr>
          <p:cNvSpPr txBox="1"/>
          <p:nvPr/>
        </p:nvSpPr>
        <p:spPr>
          <a:xfrm>
            <a:off x="1974497" y="6150114"/>
            <a:ext cx="7229742" cy="707886"/>
          </a:xfrm>
          <a:prstGeom prst="rect">
            <a:avLst/>
          </a:prstGeom>
          <a:noFill/>
        </p:spPr>
        <p:txBody>
          <a:bodyPr wrap="square">
            <a:spAutoFit/>
          </a:bodyPr>
          <a:lstStyle/>
          <a:p>
            <a:pPr algn="ctr"/>
            <a:r>
              <a:rPr lang="it-IT" sz="2000" dirty="0">
                <a:solidFill>
                  <a:srgbClr val="FF0000"/>
                </a:solidFill>
                <a:latin typeface="Times New Roman" panose="02020603050405020304" pitchFamily="18" charset="0"/>
                <a:cs typeface="Times New Roman" panose="02020603050405020304" pitchFamily="18" charset="0"/>
              </a:rPr>
              <a:t>Nel 2019 la spesa sanitaria per l’assistenza alle persone con cronicità è stata di circa </a:t>
            </a:r>
            <a:r>
              <a:rPr lang="it-IT" sz="2000" b="1" dirty="0">
                <a:solidFill>
                  <a:srgbClr val="FF0000"/>
                </a:solidFill>
                <a:latin typeface="Times New Roman" panose="02020603050405020304" pitchFamily="18" charset="0"/>
                <a:cs typeface="Times New Roman" panose="02020603050405020304" pitchFamily="18" charset="0"/>
              </a:rPr>
              <a:t>67 miliardi di euro</a:t>
            </a:r>
          </a:p>
        </p:txBody>
      </p:sp>
      <p:sp>
        <p:nvSpPr>
          <p:cNvPr id="9" name="Titolo 1">
            <a:extLst>
              <a:ext uri="{FF2B5EF4-FFF2-40B4-BE49-F238E27FC236}">
                <a16:creationId xmlns:a16="http://schemas.microsoft.com/office/drawing/2014/main" id="{5F2A2B26-DD90-419C-8A78-ADE38B129540}"/>
              </a:ext>
            </a:extLst>
          </p:cNvPr>
          <p:cNvSpPr txBox="1">
            <a:spLocks/>
          </p:cNvSpPr>
          <p:nvPr/>
        </p:nvSpPr>
        <p:spPr>
          <a:xfrm>
            <a:off x="9478180" y="298932"/>
            <a:ext cx="2618570" cy="569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2000" b="1">
              <a:latin typeface="+mn-lt"/>
            </a:endParaRPr>
          </a:p>
        </p:txBody>
      </p:sp>
      <p:sp>
        <p:nvSpPr>
          <p:cNvPr id="2" name="Segnaposto numero diapositiva 1">
            <a:extLst>
              <a:ext uri="{FF2B5EF4-FFF2-40B4-BE49-F238E27FC236}">
                <a16:creationId xmlns:a16="http://schemas.microsoft.com/office/drawing/2014/main" id="{B030383F-19B4-4913-B9EC-547AA37BCD4B}"/>
              </a:ext>
            </a:extLst>
          </p:cNvPr>
          <p:cNvSpPr>
            <a:spLocks noGrp="1"/>
          </p:cNvSpPr>
          <p:nvPr>
            <p:ph type="sldNum" sz="quarter" idx="12"/>
          </p:nvPr>
        </p:nvSpPr>
        <p:spPr/>
        <p:txBody>
          <a:bodyPr/>
          <a:lstStyle/>
          <a:p>
            <a:fld id="{99865997-19B5-4C20-A934-DE30A6C7B924}" type="slidenum">
              <a:rPr lang="it-IT" smtClean="0"/>
              <a:t>7</a:t>
            </a:fld>
            <a:endParaRPr lang="it-IT"/>
          </a:p>
        </p:txBody>
      </p:sp>
      <p:grpSp>
        <p:nvGrpSpPr>
          <p:cNvPr id="4" name="Gruppo 3">
            <a:extLst>
              <a:ext uri="{FF2B5EF4-FFF2-40B4-BE49-F238E27FC236}">
                <a16:creationId xmlns:a16="http://schemas.microsoft.com/office/drawing/2014/main" id="{833F8D37-611B-4E69-B2EE-7C94AF4114E1}"/>
              </a:ext>
            </a:extLst>
          </p:cNvPr>
          <p:cNvGrpSpPr/>
          <p:nvPr/>
        </p:nvGrpSpPr>
        <p:grpSpPr>
          <a:xfrm>
            <a:off x="0" y="0"/>
            <a:ext cx="12192000" cy="695135"/>
            <a:chOff x="0" y="0"/>
            <a:chExt cx="12192000" cy="695135"/>
          </a:xfrm>
        </p:grpSpPr>
        <p:sp>
          <p:nvSpPr>
            <p:cNvPr id="15" name="Rettangolo 14">
              <a:extLst>
                <a:ext uri="{FF2B5EF4-FFF2-40B4-BE49-F238E27FC236}">
                  <a16:creationId xmlns:a16="http://schemas.microsoft.com/office/drawing/2014/main" id="{DB1A6437-5651-4CDC-99FC-62ED2F6D4051}"/>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AF02B43F-12A4-4FA8-A745-B90362154890}"/>
                </a:ext>
              </a:extLst>
            </p:cNvPr>
            <p:cNvPicPr>
              <a:picLocks noChangeAspect="1"/>
            </p:cNvPicPr>
            <p:nvPr/>
          </p:nvPicPr>
          <p:blipFill>
            <a:blip r:embed="rId2"/>
            <a:stretch>
              <a:fillRect/>
            </a:stretch>
          </p:blipFill>
          <p:spPr>
            <a:xfrm>
              <a:off x="10366743" y="1"/>
              <a:ext cx="1740189" cy="687405"/>
            </a:xfrm>
            <a:prstGeom prst="rect">
              <a:avLst/>
            </a:prstGeom>
          </p:spPr>
        </p:pic>
        <p:pic>
          <p:nvPicPr>
            <p:cNvPr id="11" name="Picture 2" descr="Portale Covid-19">
              <a:extLst>
                <a:ext uri="{FF2B5EF4-FFF2-40B4-BE49-F238E27FC236}">
                  <a16:creationId xmlns:a16="http://schemas.microsoft.com/office/drawing/2014/main" id="{81107E4E-A809-47F2-B02D-BF43C0886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034" y="66166"/>
              <a:ext cx="1617958" cy="5393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ostenere la sfida alla cronicità con il supporto dell'ICT">
              <a:extLst>
                <a:ext uri="{FF2B5EF4-FFF2-40B4-BE49-F238E27FC236}">
                  <a16:creationId xmlns:a16="http://schemas.microsoft.com/office/drawing/2014/main" id="{F4590538-618B-477F-AB8A-B84E6B216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30" y="97432"/>
              <a:ext cx="1617958" cy="47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933502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olo 1">
            <a:extLst>
              <a:ext uri="{FF2B5EF4-FFF2-40B4-BE49-F238E27FC236}">
                <a16:creationId xmlns:a16="http://schemas.microsoft.com/office/drawing/2014/main" id="{03B2F144-D193-4B4B-9D0C-1892504F6EF8}"/>
              </a:ext>
            </a:extLst>
          </p:cNvPr>
          <p:cNvSpPr txBox="1">
            <a:spLocks/>
          </p:cNvSpPr>
          <p:nvPr/>
        </p:nvSpPr>
        <p:spPr>
          <a:xfrm>
            <a:off x="6979222" y="1044523"/>
            <a:ext cx="3955362" cy="4658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3200" dirty="0">
                <a:solidFill>
                  <a:srgbClr val="FF0000"/>
                </a:solidFill>
                <a:latin typeface="Times New Roman" panose="02020603050405020304" pitchFamily="18" charset="0"/>
                <a:cs typeface="Times New Roman" panose="02020603050405020304" pitchFamily="18" charset="0"/>
              </a:rPr>
              <a:t>Popolazione e over 65 </a:t>
            </a:r>
          </a:p>
        </p:txBody>
      </p:sp>
      <p:pic>
        <p:nvPicPr>
          <p:cNvPr id="9" name="Immagine 8">
            <a:extLst>
              <a:ext uri="{FF2B5EF4-FFF2-40B4-BE49-F238E27FC236}">
                <a16:creationId xmlns:a16="http://schemas.microsoft.com/office/drawing/2014/main" id="{D9EE2F63-6A1D-4656-84CF-35BF85D06C91}"/>
              </a:ext>
            </a:extLst>
          </p:cNvPr>
          <p:cNvPicPr>
            <a:picLocks noChangeAspect="1"/>
          </p:cNvPicPr>
          <p:nvPr/>
        </p:nvPicPr>
        <p:blipFill>
          <a:blip r:embed="rId2"/>
          <a:stretch>
            <a:fillRect/>
          </a:stretch>
        </p:blipFill>
        <p:spPr>
          <a:xfrm>
            <a:off x="5766328" y="1819597"/>
            <a:ext cx="6381150" cy="3835479"/>
          </a:xfrm>
          <a:prstGeom prst="rect">
            <a:avLst/>
          </a:prstGeom>
          <a:solidFill>
            <a:schemeClr val="bg1"/>
          </a:solidFill>
        </p:spPr>
      </p:pic>
      <p:sp>
        <p:nvSpPr>
          <p:cNvPr id="11" name="Rettangolo 10">
            <a:extLst>
              <a:ext uri="{FF2B5EF4-FFF2-40B4-BE49-F238E27FC236}">
                <a16:creationId xmlns:a16="http://schemas.microsoft.com/office/drawing/2014/main" id="{B3068A80-BC51-4912-AD9C-6C20BE787AD1}"/>
              </a:ext>
            </a:extLst>
          </p:cNvPr>
          <p:cNvSpPr/>
          <p:nvPr/>
        </p:nvSpPr>
        <p:spPr>
          <a:xfrm>
            <a:off x="9930204" y="6416865"/>
            <a:ext cx="2217274" cy="261610"/>
          </a:xfrm>
          <a:prstGeom prst="rect">
            <a:avLst/>
          </a:prstGeom>
          <a:noFill/>
        </p:spPr>
        <p:txBody>
          <a:bodyPr wrap="none">
            <a:spAutoFit/>
          </a:bodyPr>
          <a:lstStyle/>
          <a:p>
            <a:r>
              <a:rPr lang="it-IT" sz="1100">
                <a:latin typeface="Arial Narrow" panose="020B0604020202020204" pitchFamily="34" charset="0"/>
                <a:cs typeface="Arial Narrow" panose="020B0604020202020204" pitchFamily="34" charset="0"/>
              </a:rPr>
              <a:t>Fonte: OECD. </a:t>
            </a:r>
            <a:r>
              <a:rPr lang="it-IT" sz="1100" err="1">
                <a:latin typeface="Arial Narrow" panose="020B0604020202020204" pitchFamily="34" charset="0"/>
                <a:cs typeface="Arial Narrow" panose="020B0604020202020204" pitchFamily="34" charset="0"/>
              </a:rPr>
              <a:t>Health</a:t>
            </a:r>
            <a:r>
              <a:rPr lang="it-IT" sz="1100">
                <a:latin typeface="Arial Narrow" panose="020B0604020202020204" pitchFamily="34" charset="0"/>
                <a:cs typeface="Arial Narrow" panose="020B0604020202020204" pitchFamily="34" charset="0"/>
              </a:rPr>
              <a:t> </a:t>
            </a:r>
            <a:r>
              <a:rPr lang="it-IT" sz="1100" err="1">
                <a:latin typeface="Arial Narrow" panose="020B0604020202020204" pitchFamily="34" charset="0"/>
                <a:cs typeface="Arial Narrow" panose="020B0604020202020204" pitchFamily="34" charset="0"/>
              </a:rPr>
              <a:t>at</a:t>
            </a:r>
            <a:r>
              <a:rPr lang="it-IT" sz="1100">
                <a:latin typeface="Arial Narrow" panose="020B0604020202020204" pitchFamily="34" charset="0"/>
                <a:cs typeface="Arial Narrow" panose="020B0604020202020204" pitchFamily="34" charset="0"/>
              </a:rPr>
              <a:t> a </a:t>
            </a:r>
            <a:r>
              <a:rPr lang="it-IT" sz="1100" err="1">
                <a:latin typeface="Arial Narrow" panose="020B0604020202020204" pitchFamily="34" charset="0"/>
                <a:cs typeface="Arial Narrow" panose="020B0604020202020204" pitchFamily="34" charset="0"/>
              </a:rPr>
              <a:t>Glance</a:t>
            </a:r>
            <a:r>
              <a:rPr lang="it-IT" sz="1100">
                <a:latin typeface="Arial Narrow" panose="020B0604020202020204" pitchFamily="34" charset="0"/>
                <a:cs typeface="Arial Narrow" panose="020B0604020202020204" pitchFamily="34" charset="0"/>
              </a:rPr>
              <a:t>: 2020</a:t>
            </a:r>
            <a:endParaRPr lang="it-IT" sz="1100">
              <a:effectLst/>
              <a:latin typeface="Arial Narrow" panose="020B0604020202020204" pitchFamily="34" charset="0"/>
              <a:cs typeface="Arial Narrow" panose="020B0604020202020204" pitchFamily="34" charset="0"/>
            </a:endParaRPr>
          </a:p>
        </p:txBody>
      </p:sp>
      <p:sp>
        <p:nvSpPr>
          <p:cNvPr id="12" name="Titolo 1">
            <a:extLst>
              <a:ext uri="{FF2B5EF4-FFF2-40B4-BE49-F238E27FC236}">
                <a16:creationId xmlns:a16="http://schemas.microsoft.com/office/drawing/2014/main" id="{EBD97487-43A6-4950-A776-29EC81DDEE27}"/>
              </a:ext>
            </a:extLst>
          </p:cNvPr>
          <p:cNvSpPr txBox="1">
            <a:spLocks/>
          </p:cNvSpPr>
          <p:nvPr/>
        </p:nvSpPr>
        <p:spPr>
          <a:xfrm rot="10800000" flipV="1">
            <a:off x="0" y="6571545"/>
            <a:ext cx="3386747" cy="213859"/>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defRPr/>
            </a:pPr>
            <a:r>
              <a:rPr kumimoji="0" lang="it-IT" sz="1100" i="0" u="none" strike="noStrike" kern="0" cap="none" spc="0" normalizeH="0" baseline="0" noProof="0">
                <a:ln>
                  <a:noFill/>
                </a:ln>
                <a:solidFill>
                  <a:schemeClr val="tx1"/>
                </a:solidFill>
                <a:effectLst/>
                <a:uLnTx/>
                <a:uFillTx/>
                <a:latin typeface="Arial Narrow" panose="020B0606020202030204" pitchFamily="34" charset="0"/>
                <a:cs typeface="Times New Roman" panose="02020603050405020304" pitchFamily="18" charset="0"/>
              </a:rPr>
              <a:t>Fonte: elaborazione AGENAS su </a:t>
            </a:r>
            <a:r>
              <a:rPr lang="it-IT" sz="1100" kern="0">
                <a:solidFill>
                  <a:schemeClr val="tx1"/>
                </a:solidFill>
                <a:latin typeface="Arial Narrow" panose="020B0606020202030204" pitchFamily="34" charset="0"/>
                <a:cs typeface="Times New Roman" panose="02020603050405020304" pitchFamily="18" charset="0"/>
              </a:rPr>
              <a:t>dati ISTAT 2019</a:t>
            </a:r>
            <a:endParaRPr lang="it-IT" sz="110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4" name="Titolo 1">
            <a:extLst>
              <a:ext uri="{FF2B5EF4-FFF2-40B4-BE49-F238E27FC236}">
                <a16:creationId xmlns:a16="http://schemas.microsoft.com/office/drawing/2014/main" id="{E8925B7D-ECA0-4B85-9D28-DBEF7C561BCA}"/>
              </a:ext>
            </a:extLst>
          </p:cNvPr>
          <p:cNvSpPr txBox="1">
            <a:spLocks/>
          </p:cNvSpPr>
          <p:nvPr/>
        </p:nvSpPr>
        <p:spPr>
          <a:xfrm>
            <a:off x="9478180" y="298932"/>
            <a:ext cx="2618570" cy="569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t-IT" sz="2000" b="1">
              <a:latin typeface="+mn-lt"/>
            </a:endParaRPr>
          </a:p>
        </p:txBody>
      </p:sp>
      <p:sp>
        <p:nvSpPr>
          <p:cNvPr id="2" name="Segnaposto numero diapositiva 1">
            <a:extLst>
              <a:ext uri="{FF2B5EF4-FFF2-40B4-BE49-F238E27FC236}">
                <a16:creationId xmlns:a16="http://schemas.microsoft.com/office/drawing/2014/main" id="{6513FD00-6748-48B7-A87E-4AA1CE331FD1}"/>
              </a:ext>
            </a:extLst>
          </p:cNvPr>
          <p:cNvSpPr>
            <a:spLocks noGrp="1"/>
          </p:cNvSpPr>
          <p:nvPr>
            <p:ph type="sldNum" sz="quarter" idx="12"/>
          </p:nvPr>
        </p:nvSpPr>
        <p:spPr/>
        <p:txBody>
          <a:bodyPr/>
          <a:lstStyle/>
          <a:p>
            <a:fld id="{99865997-19B5-4C20-A934-DE30A6C7B924}" type="slidenum">
              <a:rPr lang="it-IT" smtClean="0"/>
              <a:t>8</a:t>
            </a:fld>
            <a:endParaRPr lang="it-IT"/>
          </a:p>
        </p:txBody>
      </p:sp>
      <p:graphicFrame>
        <p:nvGraphicFramePr>
          <p:cNvPr id="13" name="Tabella 12">
            <a:extLst>
              <a:ext uri="{FF2B5EF4-FFF2-40B4-BE49-F238E27FC236}">
                <a16:creationId xmlns:a16="http://schemas.microsoft.com/office/drawing/2014/main" id="{9C160907-3909-43C0-83B9-8EE55207FA61}"/>
              </a:ext>
            </a:extLst>
          </p:cNvPr>
          <p:cNvGraphicFramePr>
            <a:graphicFrameLocks noGrp="1"/>
          </p:cNvGraphicFramePr>
          <p:nvPr>
            <p:extLst>
              <p:ext uri="{D42A27DB-BD31-4B8C-83A1-F6EECF244321}">
                <p14:modId xmlns:p14="http://schemas.microsoft.com/office/powerpoint/2010/main" val="809563130"/>
              </p:ext>
            </p:extLst>
          </p:nvPr>
        </p:nvGraphicFramePr>
        <p:xfrm>
          <a:off x="95250" y="761301"/>
          <a:ext cx="5577580" cy="5810242"/>
        </p:xfrm>
        <a:graphic>
          <a:graphicData uri="http://schemas.openxmlformats.org/drawingml/2006/table">
            <a:tbl>
              <a:tblPr/>
              <a:tblGrid>
                <a:gridCol w="946822">
                  <a:extLst>
                    <a:ext uri="{9D8B030D-6E8A-4147-A177-3AD203B41FA5}">
                      <a16:colId xmlns:a16="http://schemas.microsoft.com/office/drawing/2014/main" val="441845321"/>
                    </a:ext>
                  </a:extLst>
                </a:gridCol>
                <a:gridCol w="1230201">
                  <a:extLst>
                    <a:ext uri="{9D8B030D-6E8A-4147-A177-3AD203B41FA5}">
                      <a16:colId xmlns:a16="http://schemas.microsoft.com/office/drawing/2014/main" val="3512269997"/>
                    </a:ext>
                  </a:extLst>
                </a:gridCol>
                <a:gridCol w="1253538">
                  <a:extLst>
                    <a:ext uri="{9D8B030D-6E8A-4147-A177-3AD203B41FA5}">
                      <a16:colId xmlns:a16="http://schemas.microsoft.com/office/drawing/2014/main" val="3438748681"/>
                    </a:ext>
                  </a:extLst>
                </a:gridCol>
                <a:gridCol w="1013500">
                  <a:extLst>
                    <a:ext uri="{9D8B030D-6E8A-4147-A177-3AD203B41FA5}">
                      <a16:colId xmlns:a16="http://schemas.microsoft.com/office/drawing/2014/main" val="110159089"/>
                    </a:ext>
                  </a:extLst>
                </a:gridCol>
                <a:gridCol w="1133519">
                  <a:extLst>
                    <a:ext uri="{9D8B030D-6E8A-4147-A177-3AD203B41FA5}">
                      <a16:colId xmlns:a16="http://schemas.microsoft.com/office/drawing/2014/main" val="209981370"/>
                    </a:ext>
                  </a:extLst>
                </a:gridCol>
              </a:tblGrid>
              <a:tr h="668434">
                <a:tc>
                  <a:txBody>
                    <a:bodyPr/>
                    <a:lstStyle/>
                    <a:p>
                      <a:pPr algn="ctr" rtl="0" fontAlgn="ctr"/>
                      <a:r>
                        <a:rPr lang="it-IT" sz="900" b="1" i="0" u="none" strike="noStrike" dirty="0">
                          <a:solidFill>
                            <a:srgbClr val="000000"/>
                          </a:solidFill>
                          <a:effectLst/>
                          <a:latin typeface="Calibri" panose="020F0502020204030204" pitchFamily="34" charset="0"/>
                        </a:rPr>
                        <a:t>Regione/PA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900" b="1" i="0" u="none" strike="noStrike" dirty="0">
                          <a:solidFill>
                            <a:srgbClr val="000000"/>
                          </a:solidFill>
                          <a:effectLst/>
                          <a:latin typeface="Calibri" panose="020F0502020204030204" pitchFamily="34" charset="0"/>
                        </a:rPr>
                        <a:t>Popolazione residente </a:t>
                      </a:r>
                      <a:br>
                        <a:rPr lang="it-IT" sz="900" b="1" i="0" u="none" strike="noStrike" dirty="0">
                          <a:solidFill>
                            <a:srgbClr val="000000"/>
                          </a:solidFill>
                          <a:effectLst/>
                          <a:latin typeface="Calibri" panose="020F0502020204030204" pitchFamily="34" charset="0"/>
                        </a:rPr>
                      </a:br>
                      <a:r>
                        <a:rPr lang="it-IT" sz="900" b="1" i="0" u="none" strike="noStrike" dirty="0">
                          <a:solidFill>
                            <a:srgbClr val="000000"/>
                          </a:solidFill>
                          <a:effectLst/>
                          <a:latin typeface="Calibri" panose="020F0502020204030204" pitchFamily="34" charset="0"/>
                        </a:rPr>
                        <a:t>01.01.2020 </a:t>
                      </a:r>
                      <a:br>
                        <a:rPr lang="it-IT" sz="900" b="1" i="0" u="none" strike="noStrike" dirty="0">
                          <a:solidFill>
                            <a:srgbClr val="000000"/>
                          </a:solidFill>
                          <a:effectLst/>
                          <a:latin typeface="Calibri" panose="020F0502020204030204" pitchFamily="34" charset="0"/>
                        </a:rPr>
                      </a:br>
                      <a:r>
                        <a:rPr lang="it-IT" sz="900" b="1" i="0" u="none" strike="noStrike" dirty="0">
                          <a:solidFill>
                            <a:srgbClr val="000000"/>
                          </a:solidFill>
                          <a:effectLst/>
                          <a:latin typeface="Calibri" panose="020F0502020204030204" pitchFamily="34" charset="0"/>
                        </a:rPr>
                        <a:t>post censimento</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900" b="1" i="0" u="none" strike="noStrike" dirty="0">
                          <a:solidFill>
                            <a:srgbClr val="000000"/>
                          </a:solidFill>
                          <a:effectLst/>
                          <a:latin typeface="Calibri" panose="020F0502020204030204" pitchFamily="34" charset="0"/>
                        </a:rPr>
                        <a:t>Popolazione over-65  01.01.2020 </a:t>
                      </a:r>
                      <a:br>
                        <a:rPr lang="it-IT" sz="900" b="1" i="0" u="none" strike="noStrike" dirty="0">
                          <a:solidFill>
                            <a:srgbClr val="000000"/>
                          </a:solidFill>
                          <a:effectLst/>
                          <a:latin typeface="Calibri" panose="020F0502020204030204" pitchFamily="34" charset="0"/>
                        </a:rPr>
                      </a:br>
                      <a:r>
                        <a:rPr lang="it-IT" sz="900" b="1" i="0" u="none" strike="noStrike" dirty="0">
                          <a:solidFill>
                            <a:srgbClr val="000000"/>
                          </a:solidFill>
                          <a:effectLst/>
                          <a:latin typeface="Calibri" panose="020F0502020204030204" pitchFamily="34" charset="0"/>
                        </a:rPr>
                        <a:t>post censimento </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n-US" sz="900" b="1" i="0" u="none" strike="noStrike" dirty="0">
                          <a:solidFill>
                            <a:srgbClr val="000000"/>
                          </a:solidFill>
                          <a:effectLst/>
                          <a:latin typeface="Calibri" panose="020F0502020204030204" pitchFamily="34" charset="0"/>
                        </a:rPr>
                        <a:t>% Pop. over-65 01.01.2020 </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post censimento</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900" b="1" i="0" u="none" strike="noStrike" dirty="0">
                          <a:solidFill>
                            <a:srgbClr val="000000"/>
                          </a:solidFill>
                          <a:effectLst/>
                          <a:latin typeface="Calibri" panose="020F0502020204030204" pitchFamily="34" charset="0"/>
                        </a:rPr>
                        <a:t>Stima popolazione over-65</a:t>
                      </a:r>
                      <a:br>
                        <a:rPr lang="it-IT" sz="900" b="1" i="0" u="none" strike="noStrike" dirty="0">
                          <a:solidFill>
                            <a:srgbClr val="000000"/>
                          </a:solidFill>
                          <a:effectLst/>
                          <a:latin typeface="Calibri" panose="020F0502020204030204" pitchFamily="34" charset="0"/>
                        </a:rPr>
                      </a:br>
                      <a:r>
                        <a:rPr lang="it-IT" sz="900" b="1" i="0" u="none" strike="noStrike" dirty="0">
                          <a:solidFill>
                            <a:srgbClr val="000000"/>
                          </a:solidFill>
                          <a:effectLst/>
                          <a:latin typeface="Calibri" panose="020F0502020204030204" pitchFamily="34" charset="0"/>
                        </a:rPr>
                        <a:t>2031</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96491146"/>
                  </a:ext>
                </a:extLst>
              </a:tr>
              <a:tr h="215956">
                <a:tc>
                  <a:txBody>
                    <a:bodyPr/>
                    <a:lstStyle/>
                    <a:p>
                      <a:pPr algn="l" rtl="0" fontAlgn="ctr"/>
                      <a:r>
                        <a:rPr lang="it-IT" sz="1050" b="1" i="0" u="none" strike="noStrike" dirty="0">
                          <a:solidFill>
                            <a:srgbClr val="000000"/>
                          </a:solidFill>
                          <a:effectLst/>
                          <a:latin typeface="Calibri" panose="020F0502020204030204" pitchFamily="34" charset="0"/>
                        </a:rPr>
                        <a:t>Piemonte</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4.311.217</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1.115.960</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1.263.644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9218098"/>
                  </a:ext>
                </a:extLst>
              </a:tr>
              <a:tr h="215956">
                <a:tc>
                  <a:txBody>
                    <a:bodyPr/>
                    <a:lstStyle/>
                    <a:p>
                      <a:pPr algn="l" rtl="0" fontAlgn="ctr"/>
                      <a:r>
                        <a:rPr lang="it-IT" sz="1050" b="1" i="0" u="none" strike="noStrike" dirty="0">
                          <a:solidFill>
                            <a:srgbClr val="000000"/>
                          </a:solidFill>
                          <a:effectLst/>
                          <a:latin typeface="Calibri" panose="020F0502020204030204" pitchFamily="34" charset="0"/>
                        </a:rPr>
                        <a:t>Valle d'Aosta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125.034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30.309</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35.620</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89947987"/>
                  </a:ext>
                </a:extLst>
              </a:tr>
              <a:tr h="215956">
                <a:tc>
                  <a:txBody>
                    <a:bodyPr/>
                    <a:lstStyle/>
                    <a:p>
                      <a:pPr algn="l" rtl="0" fontAlgn="ctr"/>
                      <a:r>
                        <a:rPr lang="it-IT" sz="1050" b="1" i="0" u="none" strike="noStrike" dirty="0">
                          <a:solidFill>
                            <a:srgbClr val="000000"/>
                          </a:solidFill>
                          <a:effectLst/>
                          <a:latin typeface="Calibri" panose="020F0502020204030204" pitchFamily="34" charset="0"/>
                        </a:rPr>
                        <a:t>Lombardia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10.027.602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2.295.835</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23%</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2.772.126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72978011"/>
                  </a:ext>
                </a:extLst>
              </a:tr>
              <a:tr h="215956">
                <a:tc>
                  <a:txBody>
                    <a:bodyPr/>
                    <a:lstStyle/>
                    <a:p>
                      <a:pPr algn="l" rtl="0" fontAlgn="ctr"/>
                      <a:r>
                        <a:rPr lang="it-IT" sz="1050" b="1" i="0" u="none" strike="noStrike">
                          <a:solidFill>
                            <a:srgbClr val="000000"/>
                          </a:solidFill>
                          <a:effectLst/>
                          <a:latin typeface="Calibri" panose="020F0502020204030204" pitchFamily="34" charset="0"/>
                        </a:rPr>
                        <a:t>PA Bolzano</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532.644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105.656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20%</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136.653</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09296034"/>
                  </a:ext>
                </a:extLst>
              </a:tr>
              <a:tr h="215956">
                <a:tc>
                  <a:txBody>
                    <a:bodyPr/>
                    <a:lstStyle/>
                    <a:p>
                      <a:pPr algn="l" rtl="0" fontAlgn="ctr"/>
                      <a:r>
                        <a:rPr lang="it-IT" sz="1050" b="1" i="0" u="none" strike="noStrike">
                          <a:solidFill>
                            <a:srgbClr val="000000"/>
                          </a:solidFill>
                          <a:effectLst/>
                          <a:latin typeface="Calibri" panose="020F0502020204030204" pitchFamily="34" charset="0"/>
                        </a:rPr>
                        <a:t>PA Trento</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545.425</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122.248</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152.803</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75675419"/>
                  </a:ext>
                </a:extLst>
              </a:tr>
              <a:tr h="215956">
                <a:tc>
                  <a:txBody>
                    <a:bodyPr/>
                    <a:lstStyle/>
                    <a:p>
                      <a:pPr algn="l" rtl="0" fontAlgn="ctr"/>
                      <a:r>
                        <a:rPr lang="it-IT" sz="1050" b="1" i="0" u="none" strike="noStrike">
                          <a:solidFill>
                            <a:srgbClr val="000000"/>
                          </a:solidFill>
                          <a:effectLst/>
                          <a:latin typeface="Calibri" panose="020F0502020204030204" pitchFamily="34" charset="0"/>
                        </a:rPr>
                        <a:t>Veneto</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4.879.133</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1.135.667</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23%</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1.389.755</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0913514"/>
                  </a:ext>
                </a:extLst>
              </a:tr>
              <a:tr h="411344">
                <a:tc>
                  <a:txBody>
                    <a:bodyPr/>
                    <a:lstStyle/>
                    <a:p>
                      <a:pPr algn="l" rtl="0" fontAlgn="ctr"/>
                      <a:r>
                        <a:rPr lang="it-IT" sz="1050" b="1" i="0" u="none" strike="noStrike">
                          <a:solidFill>
                            <a:srgbClr val="000000"/>
                          </a:solidFill>
                          <a:effectLst/>
                          <a:latin typeface="Calibri" panose="020F0502020204030204" pitchFamily="34" charset="0"/>
                        </a:rPr>
                        <a:t>Friuli Venezia Giulia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1.206.216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319.905</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27%</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361.639</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0089155"/>
                  </a:ext>
                </a:extLst>
              </a:tr>
              <a:tr h="215956">
                <a:tc>
                  <a:txBody>
                    <a:bodyPr/>
                    <a:lstStyle/>
                    <a:p>
                      <a:pPr algn="l" rtl="0" fontAlgn="ctr"/>
                      <a:r>
                        <a:rPr lang="it-IT" sz="1050" b="1" i="0" u="none" strike="noStrike">
                          <a:solidFill>
                            <a:srgbClr val="000000"/>
                          </a:solidFill>
                          <a:effectLst/>
                          <a:latin typeface="Calibri" panose="020F0502020204030204" pitchFamily="34" charset="0"/>
                        </a:rPr>
                        <a:t>Liguria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1.524.826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438.344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29%</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475.792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4302457"/>
                  </a:ext>
                </a:extLst>
              </a:tr>
              <a:tr h="411344">
                <a:tc>
                  <a:txBody>
                    <a:bodyPr/>
                    <a:lstStyle/>
                    <a:p>
                      <a:pPr algn="l" rtl="0" fontAlgn="ctr"/>
                      <a:r>
                        <a:rPr lang="it-IT" sz="1050" b="1" i="0" u="none" strike="noStrike">
                          <a:solidFill>
                            <a:srgbClr val="000000"/>
                          </a:solidFill>
                          <a:effectLst/>
                          <a:latin typeface="Calibri" panose="020F0502020204030204" pitchFamily="34" charset="0"/>
                        </a:rPr>
                        <a:t>Emilia Romagna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4.464.119</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1.079.476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1.259.051</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21688765"/>
                  </a:ext>
                </a:extLst>
              </a:tr>
              <a:tr h="215956">
                <a:tc>
                  <a:txBody>
                    <a:bodyPr/>
                    <a:lstStyle/>
                    <a:p>
                      <a:pPr algn="l" rtl="0" fontAlgn="ctr"/>
                      <a:r>
                        <a:rPr lang="it-IT" sz="1050" b="1" i="0" u="none" strike="noStrike">
                          <a:solidFill>
                            <a:srgbClr val="000000"/>
                          </a:solidFill>
                          <a:effectLst/>
                          <a:latin typeface="Calibri" panose="020F0502020204030204" pitchFamily="34" charset="0"/>
                        </a:rPr>
                        <a:t>Toscana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3.692.555</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950.428</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1.083.586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03709695"/>
                  </a:ext>
                </a:extLst>
              </a:tr>
              <a:tr h="215956">
                <a:tc>
                  <a:txBody>
                    <a:bodyPr/>
                    <a:lstStyle/>
                    <a:p>
                      <a:pPr algn="l" rtl="0" fontAlgn="ctr"/>
                      <a:r>
                        <a:rPr lang="it-IT" sz="1050" b="1" i="0" u="none" strike="noStrike">
                          <a:solidFill>
                            <a:srgbClr val="000000"/>
                          </a:solidFill>
                          <a:effectLst/>
                          <a:latin typeface="Calibri" panose="020F0502020204030204" pitchFamily="34" charset="0"/>
                        </a:rPr>
                        <a:t>Umbria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870.165</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225.810</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259.072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72363533"/>
                  </a:ext>
                </a:extLst>
              </a:tr>
              <a:tr h="215956">
                <a:tc>
                  <a:txBody>
                    <a:bodyPr/>
                    <a:lstStyle/>
                    <a:p>
                      <a:pPr algn="l" rtl="0" fontAlgn="ctr"/>
                      <a:r>
                        <a:rPr lang="it-IT" sz="1050" b="1" i="0" u="none" strike="noStrike">
                          <a:solidFill>
                            <a:srgbClr val="000000"/>
                          </a:solidFill>
                          <a:effectLst/>
                          <a:latin typeface="Calibri" panose="020F0502020204030204" pitchFamily="34" charset="0"/>
                        </a:rPr>
                        <a:t>Marche</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1.512.672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381.026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25%</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438.542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08478501"/>
                  </a:ext>
                </a:extLst>
              </a:tr>
              <a:tr h="215956">
                <a:tc>
                  <a:txBody>
                    <a:bodyPr/>
                    <a:lstStyle/>
                    <a:p>
                      <a:pPr algn="l" rtl="0" fontAlgn="ctr"/>
                      <a:r>
                        <a:rPr lang="it-IT" sz="1050" b="1" i="0" u="none" strike="noStrike">
                          <a:solidFill>
                            <a:srgbClr val="000000"/>
                          </a:solidFill>
                          <a:effectLst/>
                          <a:latin typeface="Calibri" panose="020F0502020204030204" pitchFamily="34" charset="0"/>
                        </a:rPr>
                        <a:t>Lazio</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5.755.700</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1.276.877</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22%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1.575.490</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91888209"/>
                  </a:ext>
                </a:extLst>
              </a:tr>
              <a:tr h="215956">
                <a:tc>
                  <a:txBody>
                    <a:bodyPr/>
                    <a:lstStyle/>
                    <a:p>
                      <a:pPr algn="l" rtl="0" fontAlgn="ctr"/>
                      <a:r>
                        <a:rPr lang="it-IT" sz="1050" b="1" i="0" u="none" strike="noStrike">
                          <a:solidFill>
                            <a:srgbClr val="000000"/>
                          </a:solidFill>
                          <a:effectLst/>
                          <a:latin typeface="Calibri" panose="020F0502020204030204" pitchFamily="34" charset="0"/>
                        </a:rPr>
                        <a:t>Abruzzo</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1.293.941</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314.288</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369.861</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99847016"/>
                  </a:ext>
                </a:extLst>
              </a:tr>
              <a:tr h="215956">
                <a:tc>
                  <a:txBody>
                    <a:bodyPr/>
                    <a:lstStyle/>
                    <a:p>
                      <a:pPr algn="l" rtl="0" fontAlgn="ctr"/>
                      <a:r>
                        <a:rPr lang="it-IT" sz="1050" b="1" i="0" u="none" strike="noStrike">
                          <a:solidFill>
                            <a:srgbClr val="000000"/>
                          </a:solidFill>
                          <a:effectLst/>
                          <a:latin typeface="Calibri" panose="020F0502020204030204" pitchFamily="34" charset="0"/>
                        </a:rPr>
                        <a:t>Molise</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300.516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75.887</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25%</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87.022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9944592"/>
                  </a:ext>
                </a:extLst>
              </a:tr>
              <a:tr h="215956">
                <a:tc>
                  <a:txBody>
                    <a:bodyPr/>
                    <a:lstStyle/>
                    <a:p>
                      <a:pPr algn="l" rtl="0" fontAlgn="ctr"/>
                      <a:r>
                        <a:rPr lang="it-IT" sz="1050" b="1" i="0" u="none" strike="noStrike">
                          <a:solidFill>
                            <a:srgbClr val="000000"/>
                          </a:solidFill>
                          <a:effectLst/>
                          <a:latin typeface="Calibri" panose="020F0502020204030204" pitchFamily="34" charset="0"/>
                        </a:rPr>
                        <a:t>Campania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5.712.143</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1.099.634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19%</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1.391.656</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96711957"/>
                  </a:ext>
                </a:extLst>
              </a:tr>
              <a:tr h="215956">
                <a:tc>
                  <a:txBody>
                    <a:bodyPr/>
                    <a:lstStyle/>
                    <a:p>
                      <a:pPr algn="l" rtl="0" fontAlgn="ctr"/>
                      <a:r>
                        <a:rPr lang="it-IT" sz="1050" b="1" i="0" u="none" strike="noStrike">
                          <a:solidFill>
                            <a:srgbClr val="000000"/>
                          </a:solidFill>
                          <a:effectLst/>
                          <a:latin typeface="Calibri" panose="020F0502020204030204" pitchFamily="34" charset="0"/>
                        </a:rPr>
                        <a:t>Puglia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3.953.305</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891.842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23%</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1.079.370</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22789852"/>
                  </a:ext>
                </a:extLst>
              </a:tr>
              <a:tr h="215956">
                <a:tc>
                  <a:txBody>
                    <a:bodyPr/>
                    <a:lstStyle/>
                    <a:p>
                      <a:pPr algn="l" rtl="0" fontAlgn="ctr"/>
                      <a:r>
                        <a:rPr lang="it-IT" sz="1050" b="1" i="0" u="none" strike="noStrike">
                          <a:solidFill>
                            <a:srgbClr val="000000"/>
                          </a:solidFill>
                          <a:effectLst/>
                          <a:latin typeface="Calibri" panose="020F0502020204030204" pitchFamily="34" charset="0"/>
                        </a:rPr>
                        <a:t>Basilicata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553.254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130.001</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23%</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155.068</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48948111"/>
                  </a:ext>
                </a:extLst>
              </a:tr>
              <a:tr h="215956">
                <a:tc>
                  <a:txBody>
                    <a:bodyPr/>
                    <a:lstStyle/>
                    <a:p>
                      <a:pPr algn="l" rtl="0" fontAlgn="ctr"/>
                      <a:r>
                        <a:rPr lang="it-IT" sz="1050" b="1" i="0" u="none" strike="noStrike">
                          <a:solidFill>
                            <a:srgbClr val="000000"/>
                          </a:solidFill>
                          <a:effectLst/>
                          <a:latin typeface="Calibri" panose="020F0502020204030204" pitchFamily="34" charset="0"/>
                        </a:rPr>
                        <a:t>Calabria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1.894.110</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419.874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509.644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35410131"/>
                  </a:ext>
                </a:extLst>
              </a:tr>
              <a:tr h="215956">
                <a:tc>
                  <a:txBody>
                    <a:bodyPr/>
                    <a:lstStyle/>
                    <a:p>
                      <a:pPr algn="l" rtl="0" fontAlgn="ctr"/>
                      <a:r>
                        <a:rPr lang="it-IT" sz="1050" b="1" i="0" u="none" strike="noStrike">
                          <a:solidFill>
                            <a:srgbClr val="000000"/>
                          </a:solidFill>
                          <a:effectLst/>
                          <a:latin typeface="Calibri" panose="020F0502020204030204" pitchFamily="34" charset="0"/>
                        </a:rPr>
                        <a:t>Sicilia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4.875.290</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1.056.210</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1.274.852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81434923"/>
                  </a:ext>
                </a:extLst>
              </a:tr>
              <a:tr h="215956">
                <a:tc>
                  <a:txBody>
                    <a:bodyPr/>
                    <a:lstStyle/>
                    <a:p>
                      <a:pPr algn="l" rtl="0" fontAlgn="ctr"/>
                      <a:r>
                        <a:rPr lang="it-IT" sz="1050" b="1" i="0" u="none" strike="noStrike">
                          <a:solidFill>
                            <a:srgbClr val="000000"/>
                          </a:solidFill>
                          <a:effectLst/>
                          <a:latin typeface="Calibri" panose="020F0502020204030204" pitchFamily="34" charset="0"/>
                        </a:rPr>
                        <a:t>Sardegna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1.611.621</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393.813</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a:solidFill>
                            <a:srgbClr val="000000"/>
                          </a:solidFill>
                          <a:effectLst/>
                          <a:latin typeface="Calibri" panose="020F0502020204030204" pitchFamily="34" charset="0"/>
                        </a:rPr>
                        <a:t>24%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1050" b="1" i="0" u="none" strike="noStrike" dirty="0">
                          <a:solidFill>
                            <a:srgbClr val="000000"/>
                          </a:solidFill>
                          <a:effectLst/>
                          <a:latin typeface="Calibri" panose="020F0502020204030204" pitchFamily="34" charset="0"/>
                        </a:rPr>
                        <a:t>487.264</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28250515"/>
                  </a:ext>
                </a:extLst>
              </a:tr>
              <a:tr h="215956">
                <a:tc>
                  <a:txBody>
                    <a:bodyPr/>
                    <a:lstStyle/>
                    <a:p>
                      <a:pPr algn="l" rtl="0" fontAlgn="ctr"/>
                      <a:r>
                        <a:rPr lang="it-IT" sz="1050" b="1" i="0" u="none" strike="noStrike">
                          <a:solidFill>
                            <a:srgbClr val="000000"/>
                          </a:solidFill>
                          <a:effectLst/>
                          <a:latin typeface="Calibri" panose="020F0502020204030204" pitchFamily="34" charset="0"/>
                        </a:rPr>
                        <a:t>ITALIA</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it-IT" sz="1050" b="1" i="0" u="none" strike="noStrike">
                          <a:solidFill>
                            <a:srgbClr val="000000"/>
                          </a:solidFill>
                          <a:effectLst/>
                          <a:latin typeface="Calibri" panose="020F0502020204030204" pitchFamily="34" charset="0"/>
                        </a:rPr>
                        <a:t>59.641.488</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it-IT" sz="1050" b="1" i="0" u="none" strike="noStrike">
                          <a:solidFill>
                            <a:srgbClr val="000000"/>
                          </a:solidFill>
                          <a:effectLst/>
                          <a:latin typeface="Calibri" panose="020F0502020204030204" pitchFamily="34" charset="0"/>
                        </a:rPr>
                        <a:t>13.859.090</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it-IT" sz="1050" b="1" i="0" u="none" strike="noStrike">
                          <a:solidFill>
                            <a:srgbClr val="000000"/>
                          </a:solidFill>
                          <a:effectLst/>
                          <a:latin typeface="Calibri" panose="020F0502020204030204" pitchFamily="34" charset="0"/>
                        </a:rPr>
                        <a:t>23%</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it-IT" sz="1050" b="1" i="0" u="none" strike="noStrike" dirty="0">
                          <a:solidFill>
                            <a:srgbClr val="000000"/>
                          </a:solidFill>
                          <a:effectLst/>
                          <a:latin typeface="Calibri" panose="020F0502020204030204" pitchFamily="34" charset="0"/>
                        </a:rPr>
                        <a:t>16.558.492</a:t>
                      </a:r>
                    </a:p>
                  </a:txBody>
                  <a:tcPr marL="6870" marR="6870" marT="68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56959226"/>
                  </a:ext>
                </a:extLst>
              </a:tr>
            </a:tbl>
          </a:graphicData>
        </a:graphic>
      </p:graphicFrame>
      <p:grpSp>
        <p:nvGrpSpPr>
          <p:cNvPr id="19" name="Gruppo 18">
            <a:extLst>
              <a:ext uri="{FF2B5EF4-FFF2-40B4-BE49-F238E27FC236}">
                <a16:creationId xmlns:a16="http://schemas.microsoft.com/office/drawing/2014/main" id="{5AA30EA0-785E-49C2-9704-C71CD7A47C47}"/>
              </a:ext>
            </a:extLst>
          </p:cNvPr>
          <p:cNvGrpSpPr/>
          <p:nvPr/>
        </p:nvGrpSpPr>
        <p:grpSpPr>
          <a:xfrm>
            <a:off x="0" y="0"/>
            <a:ext cx="12192000" cy="695135"/>
            <a:chOff x="0" y="0"/>
            <a:chExt cx="12192000" cy="695135"/>
          </a:xfrm>
        </p:grpSpPr>
        <p:sp>
          <p:nvSpPr>
            <p:cNvPr id="20" name="Rettangolo 19">
              <a:extLst>
                <a:ext uri="{FF2B5EF4-FFF2-40B4-BE49-F238E27FC236}">
                  <a16:creationId xmlns:a16="http://schemas.microsoft.com/office/drawing/2014/main" id="{C479A850-A1D8-4F32-955F-C6E885ABBD6E}"/>
                </a:ext>
              </a:extLst>
            </p:cNvPr>
            <p:cNvSpPr/>
            <p:nvPr/>
          </p:nvSpPr>
          <p:spPr>
            <a:xfrm>
              <a:off x="0" y="0"/>
              <a:ext cx="12192000" cy="695135"/>
            </a:xfrm>
            <a:prstGeom prst="rect">
              <a:avLst/>
            </a:prstGeom>
            <a:solidFill>
              <a:srgbClr val="9FB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Immagine 21">
              <a:extLst>
                <a:ext uri="{FF2B5EF4-FFF2-40B4-BE49-F238E27FC236}">
                  <a16:creationId xmlns:a16="http://schemas.microsoft.com/office/drawing/2014/main" id="{3EBAE13E-2C34-4607-B49C-1A15655808B9}"/>
                </a:ext>
              </a:extLst>
            </p:cNvPr>
            <p:cNvPicPr>
              <a:picLocks noChangeAspect="1"/>
            </p:cNvPicPr>
            <p:nvPr/>
          </p:nvPicPr>
          <p:blipFill>
            <a:blip r:embed="rId3"/>
            <a:stretch>
              <a:fillRect/>
            </a:stretch>
          </p:blipFill>
          <p:spPr>
            <a:xfrm>
              <a:off x="10366743" y="1"/>
              <a:ext cx="1740189" cy="687405"/>
            </a:xfrm>
            <a:prstGeom prst="rect">
              <a:avLst/>
            </a:prstGeom>
          </p:spPr>
        </p:pic>
        <p:pic>
          <p:nvPicPr>
            <p:cNvPr id="23" name="Picture 2" descr="Portale Covid-19">
              <a:extLst>
                <a:ext uri="{FF2B5EF4-FFF2-40B4-BE49-F238E27FC236}">
                  <a16:creationId xmlns:a16="http://schemas.microsoft.com/office/drawing/2014/main" id="{C47FB582-0EC8-43AB-8559-68B13B427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034" y="66166"/>
              <a:ext cx="1617958" cy="5393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ostenere la sfida alla cronicità con il supporto dell'ICT">
              <a:extLst>
                <a:ext uri="{FF2B5EF4-FFF2-40B4-BE49-F238E27FC236}">
                  <a16:creationId xmlns:a16="http://schemas.microsoft.com/office/drawing/2014/main" id="{D2C77B96-A891-483F-9489-E6BBD9ADA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30" y="97432"/>
              <a:ext cx="1617958" cy="476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0273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A8E3AE45-D36B-42EB-FC14-F01BD27C2A73}"/>
              </a:ext>
            </a:extLst>
          </p:cNvPr>
          <p:cNvSpPr txBox="1">
            <a:spLocks/>
          </p:cNvSpPr>
          <p:nvPr/>
        </p:nvSpPr>
        <p:spPr>
          <a:xfrm>
            <a:off x="398754" y="850415"/>
            <a:ext cx="11148609" cy="994172"/>
          </a:xfrm>
          <a:prstGeom prst="rect">
            <a:avLst/>
          </a:prstGeom>
        </p:spPr>
        <p:txBody>
          <a:bodyP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3200" b="1" dirty="0">
                <a:solidFill>
                  <a:srgbClr val="002060"/>
                </a:solidFill>
                <a:latin typeface="+mn-lt"/>
                <a:cs typeface="Times New Roman" panose="02020603050405020304" pitchFamily="18" charset="0"/>
              </a:rPr>
              <a:t>La Riforma e gli interventi finanziati nell’ambito del PNRR M6C1</a:t>
            </a:r>
          </a:p>
        </p:txBody>
      </p:sp>
      <p:sp>
        <p:nvSpPr>
          <p:cNvPr id="18" name="CasellaDiTesto 17">
            <a:extLst>
              <a:ext uri="{FF2B5EF4-FFF2-40B4-BE49-F238E27FC236}">
                <a16:creationId xmlns:a16="http://schemas.microsoft.com/office/drawing/2014/main" id="{BDB30E17-76B4-1A9F-0464-1A07D9931F8E}"/>
              </a:ext>
            </a:extLst>
          </p:cNvPr>
          <p:cNvSpPr txBox="1"/>
          <p:nvPr/>
        </p:nvSpPr>
        <p:spPr>
          <a:xfrm>
            <a:off x="1404567" y="1403850"/>
            <a:ext cx="9136982" cy="584775"/>
          </a:xfrm>
          <a:prstGeom prst="rect">
            <a:avLst/>
          </a:prstGeom>
          <a:noFill/>
        </p:spPr>
        <p:txBody>
          <a:bodyPr wrap="square" rtlCol="0">
            <a:spAutoFit/>
          </a:bodyPr>
          <a:lstStyle/>
          <a:p>
            <a:pPr algn="ctr"/>
            <a:r>
              <a:rPr lang="it-IT" sz="1600" dirty="0">
                <a:solidFill>
                  <a:schemeClr val="accent6">
                    <a:lumMod val="50000"/>
                  </a:schemeClr>
                </a:solidFill>
              </a:rPr>
              <a:t>Nel giugno 2022 </a:t>
            </a:r>
            <a:r>
              <a:rPr lang="it-IT" sz="1600" dirty="0">
                <a:solidFill>
                  <a:schemeClr val="accent1">
                    <a:lumMod val="75000"/>
                  </a:schemeClr>
                </a:solidFill>
              </a:rPr>
              <a:t>tutte le Regioni e Province Autonome hanno sottoscritto con il Ministro della Salute il Contratto Istituzionale di Sviluppo per la realizzazione degli interventi finanziati con la M6 del PNRR</a:t>
            </a:r>
          </a:p>
        </p:txBody>
      </p:sp>
      <p:pic>
        <p:nvPicPr>
          <p:cNvPr id="23" name="Immagine 22">
            <a:extLst>
              <a:ext uri="{FF2B5EF4-FFF2-40B4-BE49-F238E27FC236}">
                <a16:creationId xmlns:a16="http://schemas.microsoft.com/office/drawing/2014/main" id="{EB3C12B4-82B6-BB05-A665-DA69C05A73DF}"/>
              </a:ext>
            </a:extLst>
          </p:cNvPr>
          <p:cNvPicPr>
            <a:picLocks noChangeAspect="1"/>
          </p:cNvPicPr>
          <p:nvPr/>
        </p:nvPicPr>
        <p:blipFill rotWithShape="1">
          <a:blip r:embed="rId2"/>
          <a:srcRect l="1111" t="1496" r="13310" b="3748"/>
          <a:stretch/>
        </p:blipFill>
        <p:spPr>
          <a:xfrm>
            <a:off x="9758102" y="2993333"/>
            <a:ext cx="2216410" cy="1243039"/>
          </a:xfrm>
          <a:prstGeom prst="rect">
            <a:avLst/>
          </a:prstGeom>
          <a:ln>
            <a:solidFill>
              <a:schemeClr val="tx1"/>
            </a:solidFill>
          </a:ln>
        </p:spPr>
      </p:pic>
      <p:pic>
        <p:nvPicPr>
          <p:cNvPr id="28" name="Immagine 27">
            <a:extLst>
              <a:ext uri="{FF2B5EF4-FFF2-40B4-BE49-F238E27FC236}">
                <a16:creationId xmlns:a16="http://schemas.microsoft.com/office/drawing/2014/main" id="{E51FD74D-4B97-B863-B460-A97B6E8E0CF0}"/>
              </a:ext>
            </a:extLst>
          </p:cNvPr>
          <p:cNvPicPr>
            <a:picLocks noChangeAspect="1"/>
          </p:cNvPicPr>
          <p:nvPr/>
        </p:nvPicPr>
        <p:blipFill rotWithShape="1">
          <a:blip r:embed="rId3"/>
          <a:srcRect t="13258" b="10349"/>
          <a:stretch/>
        </p:blipFill>
        <p:spPr>
          <a:xfrm>
            <a:off x="9895082" y="4757851"/>
            <a:ext cx="1942451" cy="1243039"/>
          </a:xfrm>
          <a:prstGeom prst="rect">
            <a:avLst/>
          </a:prstGeom>
        </p:spPr>
      </p:pic>
      <p:sp>
        <p:nvSpPr>
          <p:cNvPr id="32" name="CasellaDiTesto 31">
            <a:extLst>
              <a:ext uri="{FF2B5EF4-FFF2-40B4-BE49-F238E27FC236}">
                <a16:creationId xmlns:a16="http://schemas.microsoft.com/office/drawing/2014/main" id="{1B9A9B68-EAA7-477E-11A7-0BFEE6EEBE6F}"/>
              </a:ext>
            </a:extLst>
          </p:cNvPr>
          <p:cNvSpPr txBox="1"/>
          <p:nvPr/>
        </p:nvSpPr>
        <p:spPr>
          <a:xfrm>
            <a:off x="1232776" y="6171040"/>
            <a:ext cx="6148597" cy="553998"/>
          </a:xfrm>
          <a:prstGeom prst="rect">
            <a:avLst/>
          </a:prstGeom>
          <a:noFill/>
        </p:spPr>
        <p:txBody>
          <a:bodyPr wrap="square" rtlCol="0">
            <a:spAutoFit/>
          </a:bodyPr>
          <a:lstStyle/>
          <a:p>
            <a:r>
              <a:rPr lang="it-IT" sz="1000" dirty="0"/>
              <a:t>* DM Salute 20/01/2022 «</a:t>
            </a:r>
            <a:r>
              <a:rPr lang="it-IT" sz="1000" i="1" dirty="0"/>
              <a:t>Ripartizione programmatica delle risorse alle regioni e alle province autonome per i progetti del Piano nazionale di ripresa e resilienza e del </a:t>
            </a:r>
            <a:r>
              <a:rPr lang="it-IT" sz="900" i="1" dirty="0"/>
              <a:t>Piano</a:t>
            </a:r>
            <a:r>
              <a:rPr lang="it-IT" sz="1000" i="1" dirty="0"/>
              <a:t> per gli investimenti complementari</a:t>
            </a:r>
            <a:r>
              <a:rPr lang="it-IT" sz="1000" dirty="0"/>
              <a:t>»</a:t>
            </a:r>
          </a:p>
          <a:p>
            <a:r>
              <a:rPr lang="it-IT" sz="1000" dirty="0"/>
              <a:t>**Si è considerato un bacino di 45.000 ab.</a:t>
            </a:r>
          </a:p>
        </p:txBody>
      </p:sp>
      <p:pic>
        <p:nvPicPr>
          <p:cNvPr id="8" name="Immagine 7">
            <a:extLst>
              <a:ext uri="{FF2B5EF4-FFF2-40B4-BE49-F238E27FC236}">
                <a16:creationId xmlns:a16="http://schemas.microsoft.com/office/drawing/2014/main" id="{CB9B48C4-0B11-0A03-C61E-5939EBDD1D6F}"/>
              </a:ext>
            </a:extLst>
          </p:cNvPr>
          <p:cNvPicPr>
            <a:picLocks noChangeAspect="1"/>
          </p:cNvPicPr>
          <p:nvPr/>
        </p:nvPicPr>
        <p:blipFill>
          <a:blip r:embed="rId4"/>
          <a:stretch>
            <a:fillRect/>
          </a:stretch>
        </p:blipFill>
        <p:spPr>
          <a:xfrm>
            <a:off x="217488" y="2172130"/>
            <a:ext cx="9412184" cy="3948366"/>
          </a:xfrm>
          <a:prstGeom prst="rect">
            <a:avLst/>
          </a:prstGeom>
        </p:spPr>
      </p:pic>
    </p:spTree>
    <p:extLst>
      <p:ext uri="{BB962C8B-B14F-4D97-AF65-F5344CB8AC3E}">
        <p14:creationId xmlns:p14="http://schemas.microsoft.com/office/powerpoint/2010/main" val="248724245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TotalTime>
  <Words>3640</Words>
  <Application>Microsoft Office PowerPoint</Application>
  <PresentationFormat>Widescreen</PresentationFormat>
  <Paragraphs>732</Paragraphs>
  <Slides>51</Slides>
  <Notes>1</Notes>
  <HiddenSlides>0</HiddenSlides>
  <MMClips>0</MMClips>
  <ScaleCrop>false</ScaleCrop>
  <HeadingPairs>
    <vt:vector size="6" baseType="variant">
      <vt:variant>
        <vt:lpstr>Caratteri utilizzati</vt:lpstr>
      </vt:variant>
      <vt:variant>
        <vt:i4>18</vt:i4>
      </vt:variant>
      <vt:variant>
        <vt:lpstr>Tema</vt:lpstr>
      </vt:variant>
      <vt:variant>
        <vt:i4>1</vt:i4>
      </vt:variant>
      <vt:variant>
        <vt:lpstr>Titoli diapositive</vt:lpstr>
      </vt:variant>
      <vt:variant>
        <vt:i4>51</vt:i4>
      </vt:variant>
    </vt:vector>
  </HeadingPairs>
  <TitlesOfParts>
    <vt:vector size="70" baseType="lpstr">
      <vt:lpstr>Microsoft YaHei</vt:lpstr>
      <vt:lpstr>Arial</vt:lpstr>
      <vt:lpstr>Arial Narrow</vt:lpstr>
      <vt:lpstr>Arial Unicode MS</vt:lpstr>
      <vt:lpstr>Calbri</vt:lpstr>
      <vt:lpstr>Calibri</vt:lpstr>
      <vt:lpstr>Calibri Light</vt:lpstr>
      <vt:lpstr>Century Gothic</vt:lpstr>
      <vt:lpstr>DecimaWE</vt:lpstr>
      <vt:lpstr>Oswald</vt:lpstr>
      <vt:lpstr>Raleway</vt:lpstr>
      <vt:lpstr>Roboto</vt:lpstr>
      <vt:lpstr>Roboto Condensed</vt:lpstr>
      <vt:lpstr>Times New Roman</vt:lpstr>
      <vt:lpstr>TitilliumWeb-Regular</vt:lpstr>
      <vt:lpstr>Tw Cen MT</vt:lpstr>
      <vt:lpstr>Wingdings</vt:lpstr>
      <vt:lpstr>WordVisi_MSFontService</vt:lpstr>
      <vt:lpstr>Tema di Office</vt:lpstr>
      <vt:lpstr>Presentazione standard di PowerPoint</vt:lpstr>
      <vt:lpstr>Il nuovo modello di assistenza territoriale  Francesco Enrichens pongov Agenas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Antonio Paris</dc:creator>
  <cp:lastModifiedBy>HvF Video 2</cp:lastModifiedBy>
  <cp:revision>31</cp:revision>
  <dcterms:created xsi:type="dcterms:W3CDTF">2022-04-12T08:09:08Z</dcterms:created>
  <dcterms:modified xsi:type="dcterms:W3CDTF">2024-03-01T13:12:16Z</dcterms:modified>
</cp:coreProperties>
</file>