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8" r:id="rId2"/>
    <p:sldId id="304" r:id="rId3"/>
    <p:sldId id="259" r:id="rId4"/>
    <p:sldId id="276" r:id="rId5"/>
    <p:sldId id="262" r:id="rId6"/>
    <p:sldId id="303" r:id="rId7"/>
    <p:sldId id="269" r:id="rId8"/>
    <p:sldId id="270" r:id="rId9"/>
    <p:sldId id="271" r:id="rId10"/>
    <p:sldId id="268" r:id="rId11"/>
    <p:sldId id="301" r:id="rId12"/>
    <p:sldId id="302" r:id="rId13"/>
    <p:sldId id="26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43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33CC"/>
    <a:srgbClr val="0099CC"/>
    <a:srgbClr val="005A8A"/>
    <a:srgbClr val="006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81" y="417"/>
      </p:cViewPr>
      <p:guideLst>
        <p:guide orient="horz" pos="3770"/>
        <p:guide pos="43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DED56-AE4E-4AB6-95B8-B05F66A0E62A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9243-C8D8-4632-8827-C53C39A658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11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468B6-7BFF-DEBC-3ECB-9C55CB838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744B66-F837-0CFF-7011-0998F4B06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5CA8B6-AD5A-6070-7EB8-B316B6E9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3E55-6E0A-4754-850F-CBCBCF5754A5}" type="datetime1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CA5F11-128A-2879-DC97-BF6FB9AF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8762ED-07A8-B825-51C2-D0BDA19A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10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3015E-C18F-2767-D5FD-4CA55690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32536A-9B7D-878A-89D8-E6DAB897D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8D4C23-FC78-F6C4-EAC0-790C87D1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18D3-F588-4860-8892-44B2D8416822}" type="datetime1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6157E7-C82D-AC83-42CB-ADA340A7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1B2A07-95E9-9B10-DD3C-082AD80B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92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AADF8F1-E9B7-58A1-01D8-8B4710F60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21D044-C7CB-1AF5-0CEF-FA1617416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F1D426-073F-B571-DCF8-213268DA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9C6C-FDA0-4B7D-BC4F-76D72475E4B8}" type="datetime1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29765F-1C83-5043-957B-04CD0304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897454-87B3-FADC-7C9D-06188FA2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05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78FB4-D538-8DA5-C8B5-B8021195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10D144-7BB8-AF68-CE2C-D070E518C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889F3D-B8A5-14BA-06D8-F6535C5E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8FA-28DB-4DE0-828B-5AFB9DA07A35}" type="datetime1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8D4D8-ACEB-5276-1149-50549674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458C2B-D1EF-2A81-30A6-03E63098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41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46EDCD-2E4B-F0AB-3C5F-E828CBAB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E9CEB6-2120-3B73-6E57-4EC3C0E69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B07C0F-DA69-10D0-B0D4-9B84B976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CC61-D783-43AF-9577-94B8B403AB4A}" type="datetime1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C942F1-40F9-BD95-2926-B0663367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909A67-8862-72DB-872F-B1DF05C7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21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0A9C86-817B-7A60-120F-3DDA9B81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CA9BF-29A8-0696-A871-B4A98D49B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4B0DF4-F4E8-5CB4-D958-DB8F93D18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424B5B-2524-A274-F3D3-7DF6DC81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113-7361-4229-9EEE-672AC3CFC53B}" type="datetime1">
              <a:rPr lang="it-IT" smtClean="0"/>
              <a:t>29/02/2024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30D5E5-F3FF-8240-A2F0-7B0CEDE4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12B478-F12F-00D2-BFA2-FACC858F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50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371BF-44DC-0F86-0EDA-A9070B58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5ED5A3-43E4-B2D4-D6F2-C92AEC96B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4E1E71-FBCB-6CA0-07A5-63221802F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A74204-3431-62BB-202A-277EB3586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B4F596-5E5C-B3C3-BFA9-5DFA7C411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D10B3BB-532D-9571-9234-6BCE0921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F35-AB90-429F-8D03-896FE962B96D}" type="datetime1">
              <a:rPr lang="it-IT" smtClean="0"/>
              <a:t>29/02/2024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4B21FD2-D6B4-AAE1-E84A-6C29C86B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7977E4F-FBE6-CADB-BA29-11CD04DD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38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00AB5-30D1-30DD-E540-EC4B9AFC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56D8D3-BA22-C8A8-D3E7-37168150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7ED0-A219-47F3-A590-B88804AE107B}" type="datetime1">
              <a:rPr lang="it-IT" smtClean="0"/>
              <a:t>29/02/2024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56E027-71DF-5C79-9372-FE037E79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6170E8-3FA2-FD25-7DCB-3B616C12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59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501F9D5-0A7E-17FF-1DA9-1233079E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23C0-0FC3-4DF2-98DE-3331A30E2D8A}" type="datetime1">
              <a:rPr lang="it-IT" smtClean="0"/>
              <a:t>29/02/2024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03F1ADF-D9B4-D07C-5D45-37BC26BA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ECF816-DB7F-5FA2-604A-AF30BB0E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21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34F9E9-9336-06D3-A55E-855C1CA8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76B436-5E05-AB20-D231-BA592F336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5C7BC7-19C3-5644-75BF-64CEFC69A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7FA23A-A535-F580-04C7-09F4E3E3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49C1-B96E-48CE-86AA-8179FCE43E5A}" type="datetime1">
              <a:rPr lang="it-IT" smtClean="0"/>
              <a:t>29/02/2024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6DD969-8453-E83D-1746-0E3D4126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B28558-DBA9-E844-AB03-3369D3DF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61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191CF6-0A95-7833-415F-D31E4015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F048721-1E01-CFB1-D91B-3BBEE7E71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F07B70-9F8A-86DB-6B1F-5EE7B4A30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497CB0-FB72-DB2B-A2F5-CB899F5A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B16-2DC7-45AB-98FA-99ABF59E3C00}" type="datetime1">
              <a:rPr lang="it-IT" smtClean="0"/>
              <a:t>29/02/2024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B0EAB2-5B22-D13B-7B3E-1E70B1ED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CA6AB2-3E1C-0A9D-FB09-265A2309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2CDFD3-20CF-C8E2-C310-BAC88D5B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9C3C48-12AC-AD6F-68F2-5203F0064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C465EB-FBB4-16D3-D962-36A19E9CE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9645-0661-4F8D-B921-9A1D07F9295F}" type="datetime1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019F7D-02DA-C3E9-25D9-E24C351A3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818E71-28B7-EBBC-2A0E-A1E901EE9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1AF8-1FC7-42E1-A987-55FB91F81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17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356348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682B479-2B49-DECD-B9BD-F7B96FE7D695}"/>
              </a:ext>
            </a:extLst>
          </p:cNvPr>
          <p:cNvGrpSpPr/>
          <p:nvPr/>
        </p:nvGrpSpPr>
        <p:grpSpPr>
          <a:xfrm>
            <a:off x="1108942" y="6467154"/>
            <a:ext cx="9090746" cy="45719"/>
            <a:chOff x="1118580" y="5628514"/>
            <a:chExt cx="9090746" cy="108000"/>
          </a:xfrm>
        </p:grpSpPr>
        <p:sp>
          <p:nvSpPr>
            <p:cNvPr id="14" name="Dati 13">
              <a:extLst>
                <a:ext uri="{FF2B5EF4-FFF2-40B4-BE49-F238E27FC236}">
                  <a16:creationId xmlns:a16="http://schemas.microsoft.com/office/drawing/2014/main" id="{D29A969A-9C3E-9E92-0090-AB4B70926205}"/>
                </a:ext>
              </a:extLst>
            </p:cNvPr>
            <p:cNvSpPr/>
            <p:nvPr/>
          </p:nvSpPr>
          <p:spPr>
            <a:xfrm>
              <a:off x="9374825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Dati 14">
              <a:extLst>
                <a:ext uri="{FF2B5EF4-FFF2-40B4-BE49-F238E27FC236}">
                  <a16:creationId xmlns:a16="http://schemas.microsoft.com/office/drawing/2014/main" id="{F3C4EE6E-C347-7663-58D3-21B9722C88B2}"/>
                </a:ext>
              </a:extLst>
            </p:cNvPr>
            <p:cNvSpPr/>
            <p:nvPr/>
          </p:nvSpPr>
          <p:spPr>
            <a:xfrm flipH="1">
              <a:off x="1118580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860C840-C3CC-ADD2-A502-D6072CF1B1F3}"/>
                </a:ext>
              </a:extLst>
            </p:cNvPr>
            <p:cNvSpPr/>
            <p:nvPr/>
          </p:nvSpPr>
          <p:spPr>
            <a:xfrm>
              <a:off x="1704513" y="5628514"/>
              <a:ext cx="7918881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A8E8DE84-5955-5B7B-7B59-151FA7E5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41" y="84497"/>
            <a:ext cx="8722273" cy="60323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D86BCE-F07D-1BA2-B75C-1BB38B4D446E}"/>
              </a:ext>
            </a:extLst>
          </p:cNvPr>
          <p:cNvSpPr txBox="1"/>
          <p:nvPr/>
        </p:nvSpPr>
        <p:spPr>
          <a:xfrm>
            <a:off x="2983998" y="6259180"/>
            <a:ext cx="548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SACILE, 1 Marzo 2024 – Palazzo Ragazzoni</a:t>
            </a:r>
          </a:p>
        </p:txBody>
      </p:sp>
    </p:spTree>
    <p:extLst>
      <p:ext uri="{BB962C8B-B14F-4D97-AF65-F5344CB8AC3E}">
        <p14:creationId xmlns:p14="http://schemas.microsoft.com/office/powerpoint/2010/main" val="37659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26871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499870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8111"/>
            <a:ext cx="6096000" cy="400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Integrazione Istituzionale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A4F98C0-51D8-9A7C-DA83-0A74B2D6BEA7}"/>
              </a:ext>
            </a:extLst>
          </p:cNvPr>
          <p:cNvGrpSpPr/>
          <p:nvPr/>
        </p:nvGrpSpPr>
        <p:grpSpPr>
          <a:xfrm>
            <a:off x="0" y="-54373"/>
            <a:ext cx="12192000" cy="590721"/>
            <a:chOff x="0" y="-59426"/>
            <a:chExt cx="12192000" cy="59072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EA294A8-46EB-819B-C714-BEFF1B4CB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59426"/>
              <a:ext cx="12192000" cy="590721"/>
            </a:xfrm>
            <a:prstGeom prst="rect">
              <a:avLst/>
            </a:prstGeom>
          </p:spPr>
        </p:pic>
        <p:sp>
          <p:nvSpPr>
            <p:cNvPr id="5" name="Operazione manuale 4">
              <a:extLst>
                <a:ext uri="{FF2B5EF4-FFF2-40B4-BE49-F238E27FC236}">
                  <a16:creationId xmlns:a16="http://schemas.microsoft.com/office/drawing/2014/main" id="{DAF7245A-C851-CF9D-8EEB-C04BB0DB3C34}"/>
                </a:ext>
              </a:extLst>
            </p:cNvPr>
            <p:cNvSpPr/>
            <p:nvPr/>
          </p:nvSpPr>
          <p:spPr>
            <a:xfrm flipV="1">
              <a:off x="4003074" y="118075"/>
              <a:ext cx="6196614" cy="413219"/>
            </a:xfrm>
            <a:prstGeom prst="flowChartManualOpe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E5CBDD9-3944-ECE2-8525-53942C39A8AE}"/>
              </a:ext>
            </a:extLst>
          </p:cNvPr>
          <p:cNvGrpSpPr/>
          <p:nvPr/>
        </p:nvGrpSpPr>
        <p:grpSpPr>
          <a:xfrm>
            <a:off x="1108942" y="6626870"/>
            <a:ext cx="9090746" cy="45719"/>
            <a:chOff x="1118580" y="5628514"/>
            <a:chExt cx="9090746" cy="108000"/>
          </a:xfrm>
        </p:grpSpPr>
        <p:sp>
          <p:nvSpPr>
            <p:cNvPr id="8" name="Dati 7">
              <a:extLst>
                <a:ext uri="{FF2B5EF4-FFF2-40B4-BE49-F238E27FC236}">
                  <a16:creationId xmlns:a16="http://schemas.microsoft.com/office/drawing/2014/main" id="{9DC0830A-CEF5-8358-3ADF-FF5DAF9FF345}"/>
                </a:ext>
              </a:extLst>
            </p:cNvPr>
            <p:cNvSpPr/>
            <p:nvPr/>
          </p:nvSpPr>
          <p:spPr>
            <a:xfrm>
              <a:off x="9374825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Dati 8">
              <a:extLst>
                <a:ext uri="{FF2B5EF4-FFF2-40B4-BE49-F238E27FC236}">
                  <a16:creationId xmlns:a16="http://schemas.microsoft.com/office/drawing/2014/main" id="{9FCF72B6-8D07-94AF-070E-01F59C242EB4}"/>
                </a:ext>
              </a:extLst>
            </p:cNvPr>
            <p:cNvSpPr/>
            <p:nvPr/>
          </p:nvSpPr>
          <p:spPr>
            <a:xfrm flipH="1">
              <a:off x="1118580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B4B45D3-14C3-6D41-9ACC-8C461F073CE2}"/>
                </a:ext>
              </a:extLst>
            </p:cNvPr>
            <p:cNvSpPr/>
            <p:nvPr/>
          </p:nvSpPr>
          <p:spPr>
            <a:xfrm>
              <a:off x="1704513" y="5628514"/>
              <a:ext cx="7918881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40083FC-F7FC-C2BA-83CF-994BB8CBC459}"/>
              </a:ext>
            </a:extLst>
          </p:cNvPr>
          <p:cNvGrpSpPr/>
          <p:nvPr/>
        </p:nvGrpSpPr>
        <p:grpSpPr>
          <a:xfrm>
            <a:off x="7956510" y="706222"/>
            <a:ext cx="4140000" cy="5760000"/>
            <a:chOff x="7244179" y="1088453"/>
            <a:chExt cx="4140000" cy="5760000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09E5034F-CD3B-7F86-5F08-B8DBAEE2589F}"/>
                </a:ext>
              </a:extLst>
            </p:cNvPr>
            <p:cNvCxnSpPr/>
            <p:nvPr/>
          </p:nvCxnSpPr>
          <p:spPr>
            <a:xfrm>
              <a:off x="7244179" y="1088453"/>
              <a:ext cx="0" cy="5760000"/>
            </a:xfrm>
            <a:prstGeom prst="line">
              <a:avLst/>
            </a:prstGeom>
            <a:ln w="19050">
              <a:solidFill>
                <a:srgbClr val="00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423B1B1-EA83-4102-5906-A440E9A8F319}"/>
                </a:ext>
              </a:extLst>
            </p:cNvPr>
            <p:cNvSpPr txBox="1"/>
            <p:nvPr/>
          </p:nvSpPr>
          <p:spPr>
            <a:xfrm>
              <a:off x="7244179" y="1090075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Definizione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8D842F4-2141-96A0-B669-AFC49E0C9914}"/>
                </a:ext>
              </a:extLst>
            </p:cNvPr>
            <p:cNvSpPr txBox="1"/>
            <p:nvPr/>
          </p:nvSpPr>
          <p:spPr>
            <a:xfrm>
              <a:off x="7244179" y="2891661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Scenario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D1ABEA93-7FC7-D421-3081-9ABD08D6E855}"/>
                </a:ext>
              </a:extLst>
            </p:cNvPr>
            <p:cNvSpPr txBox="1"/>
            <p:nvPr/>
          </p:nvSpPr>
          <p:spPr>
            <a:xfrm>
              <a:off x="7244179" y="4690272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Esperienze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01728A-8879-A815-A1D9-2439DC6F0AC2}"/>
              </a:ext>
            </a:extLst>
          </p:cNvPr>
          <p:cNvSpPr txBox="1"/>
          <p:nvPr/>
        </p:nvSpPr>
        <p:spPr>
          <a:xfrm>
            <a:off x="7952972" y="1054703"/>
            <a:ext cx="4114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 riforma costituzionale del 2001 declina l’esercizio delle funzioni fondamentali secondo l’articolazione verticale dei poteri amministrativi di livello statale, regionale e comunale. 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 funzione di ‘assistenza sanitaria’ è di competenza regionale e la funzione di ‘assistenza sociale’ è di competenza comunale, mentre al livello statale spetta la definizione dei LEA sanitari e dei LEP sociali.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9F84AA-DF88-F3DF-100A-33A62DAE6A20}"/>
              </a:ext>
            </a:extLst>
          </p:cNvPr>
          <p:cNvSpPr txBox="1"/>
          <p:nvPr/>
        </p:nvSpPr>
        <p:spPr>
          <a:xfrm>
            <a:off x="7952259" y="2847984"/>
            <a:ext cx="413472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Asimmetrie Costitutive delle due Funzioni</a:t>
            </a:r>
          </a:p>
          <a:p>
            <a:pPr algn="just"/>
            <a:endParaRPr lang="it-IT" sz="4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Svolgimento: SSN - FSN - LEA | Regioni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Realizzazione: Enti dei Sistemi Sanitari Regionali (Aziende)</a:t>
            </a:r>
          </a:p>
          <a:p>
            <a:pPr algn="just"/>
            <a:endParaRPr lang="it-IT" sz="4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Svolgimento: Stato - Regioni | Comuni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Realizzazione: Comuni Singoli o Associati - Enti Strumentali</a:t>
            </a:r>
          </a:p>
          <a:p>
            <a:pPr algn="just"/>
            <a:endParaRPr lang="it-IT" sz="10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 </a:t>
            </a: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Esercizio congiunto delle due funzioni (ATS e Distretto)</a:t>
            </a:r>
          </a:p>
          <a:p>
            <a:pPr algn="just"/>
            <a:endParaRPr lang="it-IT" sz="12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6DFA2C1-F75A-83CF-A2AD-DD6531C56D1E}"/>
              </a:ext>
            </a:extLst>
          </p:cNvPr>
          <p:cNvSpPr txBox="1"/>
          <p:nvPr/>
        </p:nvSpPr>
        <p:spPr>
          <a:xfrm>
            <a:off x="7952259" y="4646032"/>
            <a:ext cx="4134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Conferenze/Comitati dei Sindaci</a:t>
            </a:r>
            <a:r>
              <a:rPr lang="it-IT" sz="10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(502/1992)</a:t>
            </a:r>
          </a:p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Evoluzioni delle Conferenze </a:t>
            </a:r>
            <a:r>
              <a:rPr lang="it-IT" sz="10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(Città Metropolitane)</a:t>
            </a:r>
          </a:p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Presenza di ‘deleghe sociali’</a:t>
            </a:r>
          </a:p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Esperienze di condotta congiunta dell’ATS e del Distretto</a:t>
            </a:r>
          </a:p>
          <a:p>
            <a:pPr marL="180000" indent="-180000" algn="just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Criticità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Mancata tematizzazione delle Funzioni Fondamentali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Bassa attitudine istituzionale delle aziende sanitarie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Bassa attitudine all’associazione dei comuni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11720353-B106-A94A-926E-4457C6A3A08D}"/>
              </a:ext>
            </a:extLst>
          </p:cNvPr>
          <p:cNvSpPr/>
          <p:nvPr/>
        </p:nvSpPr>
        <p:spPr>
          <a:xfrm>
            <a:off x="1259292" y="1463624"/>
            <a:ext cx="2343149" cy="72130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Funzione Fondamentale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Assistenza Sanitaria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2653244F-D578-BCA8-E3B5-37FEB0330746}"/>
              </a:ext>
            </a:extLst>
          </p:cNvPr>
          <p:cNvSpPr/>
          <p:nvPr/>
        </p:nvSpPr>
        <p:spPr>
          <a:xfrm>
            <a:off x="4241199" y="1463624"/>
            <a:ext cx="2343149" cy="72130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Funzione Fondamentale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Assistenza Sociale</a:t>
            </a:r>
          </a:p>
        </p:txBody>
      </p:sp>
      <p:sp>
        <p:nvSpPr>
          <p:cNvPr id="24" name="Freccia bidirezionale orizzontale 23">
            <a:extLst>
              <a:ext uri="{FF2B5EF4-FFF2-40B4-BE49-F238E27FC236}">
                <a16:creationId xmlns:a16="http://schemas.microsoft.com/office/drawing/2014/main" id="{D39FFDB9-A262-6D2C-0E0A-94A57F92B17D}"/>
              </a:ext>
            </a:extLst>
          </p:cNvPr>
          <p:cNvSpPr/>
          <p:nvPr/>
        </p:nvSpPr>
        <p:spPr>
          <a:xfrm>
            <a:off x="3739669" y="1724025"/>
            <a:ext cx="387230" cy="213533"/>
          </a:xfrm>
          <a:prstGeom prst="left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FD30878A-3621-11AB-8D49-16CC6E76C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79" y="2318103"/>
            <a:ext cx="6120000" cy="4060935"/>
          </a:xfrm>
          <a:prstGeom prst="rect">
            <a:avLst/>
          </a:prstGeom>
        </p:spPr>
      </p:pic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31AD088B-3B4E-1261-67CC-0EE992411822}"/>
              </a:ext>
            </a:extLst>
          </p:cNvPr>
          <p:cNvSpPr/>
          <p:nvPr/>
        </p:nvSpPr>
        <p:spPr>
          <a:xfrm>
            <a:off x="6905625" y="1847850"/>
            <a:ext cx="81954" cy="661580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in giù 40">
            <a:extLst>
              <a:ext uri="{FF2B5EF4-FFF2-40B4-BE49-F238E27FC236}">
                <a16:creationId xmlns:a16="http://schemas.microsoft.com/office/drawing/2014/main" id="{1DAC7550-65A5-2D11-DAA9-23D4D79E1ABD}"/>
              </a:ext>
            </a:extLst>
          </p:cNvPr>
          <p:cNvSpPr/>
          <p:nvPr/>
        </p:nvSpPr>
        <p:spPr>
          <a:xfrm>
            <a:off x="810334" y="1839654"/>
            <a:ext cx="81954" cy="661580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307DE5-007B-52E8-E3D6-47456D35DC78}"/>
              </a:ext>
            </a:extLst>
          </p:cNvPr>
          <p:cNvSpPr txBox="1"/>
          <p:nvPr/>
        </p:nvSpPr>
        <p:spPr>
          <a:xfrm>
            <a:off x="6584348" y="1551680"/>
            <a:ext cx="1046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Svolgimento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0A49A2B-CF01-55AC-E5B6-A32D2503EE73}"/>
              </a:ext>
            </a:extLst>
          </p:cNvPr>
          <p:cNvSpPr txBox="1"/>
          <p:nvPr/>
        </p:nvSpPr>
        <p:spPr>
          <a:xfrm>
            <a:off x="220520" y="1570913"/>
            <a:ext cx="1046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Svolgimento</a:t>
            </a:r>
          </a:p>
        </p:txBody>
      </p:sp>
    </p:spTree>
    <p:extLst>
      <p:ext uri="{BB962C8B-B14F-4D97-AF65-F5344CB8AC3E}">
        <p14:creationId xmlns:p14="http://schemas.microsoft.com/office/powerpoint/2010/main" val="21078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 animBg="1"/>
      <p:bldP spid="23" grpId="0" animBg="1"/>
      <p:bldP spid="24" grpId="0" animBg="1"/>
      <p:bldP spid="26" grpId="0" animBg="1"/>
      <p:bldP spid="41" grpId="0" animBg="1"/>
      <p:bldP spid="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35749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172E24A-2FBE-C514-76A3-92D2D71D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611"/>
            <a:ext cx="12192000" cy="590721"/>
          </a:xfrm>
          <a:prstGeom prst="rect">
            <a:avLst/>
          </a:prstGeom>
        </p:spPr>
      </p:pic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508748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8111"/>
            <a:ext cx="6096000" cy="546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A. Raccogliere le esperienze sul campo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25293B-DF5E-751A-A998-1F3E8D9F57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23" y="2136413"/>
            <a:ext cx="5619979" cy="2994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A6E4FEE-CE91-A4AA-1DF4-44C2BE7ED2D6}"/>
              </a:ext>
            </a:extLst>
          </p:cNvPr>
          <p:cNvSpPr txBox="1"/>
          <p:nvPr/>
        </p:nvSpPr>
        <p:spPr>
          <a:xfrm>
            <a:off x="284085" y="2068497"/>
            <a:ext cx="58119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Attività di Integrazione</a:t>
            </a:r>
          </a:p>
          <a:p>
            <a:r>
              <a:rPr lang="it-IT" sz="1200" b="1" dirty="0">
                <a:solidFill>
                  <a:srgbClr val="7886A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Titolo | Descrizione Sintetica | Organizzazione Principale | Area Territoriale | Durata</a:t>
            </a:r>
          </a:p>
          <a:p>
            <a:endParaRPr lang="it-IT" sz="1200" b="1" dirty="0">
              <a:solidFill>
                <a:srgbClr val="7886A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it-IT" sz="16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Tipologia Integrazione</a:t>
            </a:r>
          </a:p>
          <a:p>
            <a:r>
              <a:rPr lang="it-IT" sz="1200" b="1" dirty="0">
                <a:solidFill>
                  <a:srgbClr val="7886A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Istituzionale | Programmatoria| Interprofessionale | Gestionale | Comunitaria | PNRR</a:t>
            </a:r>
          </a:p>
          <a:p>
            <a:endParaRPr lang="it-IT" sz="1200" b="1" dirty="0">
              <a:solidFill>
                <a:srgbClr val="7886A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it-IT" sz="16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Contenuto Attività</a:t>
            </a:r>
          </a:p>
          <a:p>
            <a:r>
              <a:rPr lang="it-IT" sz="1200" b="1" dirty="0">
                <a:solidFill>
                  <a:srgbClr val="7886A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Attività di Governance | Strumenti di Programmazione | Attività Interprofessionali </a:t>
            </a:r>
          </a:p>
          <a:p>
            <a:r>
              <a:rPr lang="it-IT" sz="1200" b="1" dirty="0">
                <a:solidFill>
                  <a:srgbClr val="7886A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| Realizzazione di Servizi | Attivazione di Reti</a:t>
            </a:r>
          </a:p>
          <a:p>
            <a:endParaRPr lang="it-IT" sz="1200" b="1" dirty="0">
              <a:solidFill>
                <a:srgbClr val="7886A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it-IT" sz="16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Autovalutazione</a:t>
            </a:r>
          </a:p>
          <a:p>
            <a:r>
              <a:rPr lang="it-IT" sz="1200" b="1" dirty="0">
                <a:solidFill>
                  <a:srgbClr val="7886A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Elementi positivi e di successo | Elementi negativi e di criticità | Errori compiuti | Condizioni che possono favorire</a:t>
            </a:r>
          </a:p>
          <a:p>
            <a:endParaRPr lang="it-IT" sz="1200" b="1" dirty="0">
              <a:solidFill>
                <a:srgbClr val="7886A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it-IT" sz="16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Possibilità di Allegare File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DB6959C7-9754-AF89-8F9B-8C8F47B485F5}"/>
              </a:ext>
            </a:extLst>
          </p:cNvPr>
          <p:cNvSpPr/>
          <p:nvPr/>
        </p:nvSpPr>
        <p:spPr>
          <a:xfrm>
            <a:off x="104085" y="4136994"/>
            <a:ext cx="180000" cy="20418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0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35749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172E24A-2FBE-C514-76A3-92D2D71D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611"/>
            <a:ext cx="12192000" cy="590721"/>
          </a:xfrm>
          <a:prstGeom prst="rect">
            <a:avLst/>
          </a:prstGeom>
        </p:spPr>
      </p:pic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508748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8111"/>
            <a:ext cx="6096000" cy="546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L’Organizzazione di OISS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780F6A-14AD-9497-3AF1-C6038384C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42" y="1910964"/>
            <a:ext cx="11211516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35749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172E24A-2FBE-C514-76A3-92D2D71D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611"/>
            <a:ext cx="12192000" cy="590721"/>
          </a:xfrm>
          <a:prstGeom prst="rect">
            <a:avLst/>
          </a:prstGeom>
        </p:spPr>
      </p:pic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508748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8111"/>
            <a:ext cx="6383338" cy="400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Cosa è stato fatto finora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13AB8C-66A7-FA46-0CA4-DF00309AF9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24" y="4423569"/>
            <a:ext cx="3116968" cy="1705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CD6DBA4-315D-6A73-FE7D-C15B71A9CC5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062909" y="2678129"/>
            <a:ext cx="2222028" cy="2128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18BA829-E1DF-519B-9824-E57A70C4A4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91" y="1785855"/>
            <a:ext cx="2276459" cy="1963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DE36C2-FE57-158C-88BB-BBE1749E269F}"/>
              </a:ext>
            </a:extLst>
          </p:cNvPr>
          <p:cNvSpPr txBox="1"/>
          <p:nvPr/>
        </p:nvSpPr>
        <p:spPr>
          <a:xfrm>
            <a:off x="6609651" y="709049"/>
            <a:ext cx="5350572" cy="646331"/>
          </a:xfrm>
          <a:prstGeom prst="rect">
            <a:avLst/>
          </a:prstGeom>
          <a:solidFill>
            <a:srgbClr val="7886A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Condiviso l’approccio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Sistemico e Strutturale all’integrazione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C279261-4C18-CA03-417F-98A0537CA6CA}"/>
              </a:ext>
            </a:extLst>
          </p:cNvPr>
          <p:cNvSpPr txBox="1"/>
          <p:nvPr/>
        </p:nvSpPr>
        <p:spPr>
          <a:xfrm>
            <a:off x="142040" y="1498898"/>
            <a:ext cx="6241298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52000">
              <a:lnSpc>
                <a:spcPct val="150000"/>
              </a:lnSpc>
              <a:buClr>
                <a:srgbClr val="006699"/>
              </a:buClr>
              <a:buFont typeface="+mj-lt"/>
              <a:buAutoNum type="alphaUcPeriod"/>
            </a:pPr>
            <a:r>
              <a:rPr lang="it-IT" sz="16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Raccogliere le esperienze sul campo e le buone pratiche</a:t>
            </a:r>
          </a:p>
          <a:p>
            <a:pPr marL="324000" indent="-180000">
              <a:lnSpc>
                <a:spcPct val="150000"/>
              </a:lnSpc>
              <a:buClr>
                <a:srgbClr val="7886A2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7886A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Individuati due referenti per ogni raggruppamento regionale</a:t>
            </a:r>
          </a:p>
          <a:p>
            <a:pPr marL="324000" indent="-180000">
              <a:lnSpc>
                <a:spcPct val="150000"/>
              </a:lnSpc>
              <a:buClr>
                <a:srgbClr val="7886A2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7886A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Attivati 6 gruppi regionali</a:t>
            </a:r>
          </a:p>
          <a:p>
            <a:pPr marL="324000" indent="-180000">
              <a:lnSpc>
                <a:spcPct val="150000"/>
              </a:lnSpc>
              <a:buClr>
                <a:srgbClr val="7886A2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7886A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Costituito e alimentato l’archivio web (89 esperienze 2022)</a:t>
            </a:r>
          </a:p>
          <a:p>
            <a:pPr marL="324000" indent="-180000">
              <a:lnSpc>
                <a:spcPct val="150000"/>
              </a:lnSpc>
              <a:buClr>
                <a:srgbClr val="7886A2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7886A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Costituito un piccolo gruppo operativo per il sostegno tecnico (F. T.)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7AC64BF-4E9D-6BA5-B127-F18D6F1F0E25}"/>
              </a:ext>
            </a:extLst>
          </p:cNvPr>
          <p:cNvSpPr txBox="1"/>
          <p:nvPr/>
        </p:nvSpPr>
        <p:spPr>
          <a:xfrm>
            <a:off x="126654" y="3615691"/>
            <a:ext cx="6241298" cy="205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52000">
              <a:lnSpc>
                <a:spcPct val="150000"/>
              </a:lnSpc>
              <a:buClr>
                <a:srgbClr val="006699"/>
              </a:buClr>
              <a:buFont typeface="+mj-lt"/>
              <a:buAutoNum type="alphaUcPeriod" startAt="2"/>
            </a:pPr>
            <a:r>
              <a:rPr lang="it-IT" sz="16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Alimentare il confronto competente tra le diverse componenti </a:t>
            </a:r>
          </a:p>
          <a:p>
            <a:pPr marL="324000" indent="-180000">
              <a:lnSpc>
                <a:spcPct val="150000"/>
              </a:lnSpc>
              <a:buClr>
                <a:srgbClr val="7886A2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7886A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Incontri web con i referenti regionali</a:t>
            </a:r>
          </a:p>
          <a:p>
            <a:pPr marL="324000" indent="-180000">
              <a:lnSpc>
                <a:spcPct val="150000"/>
              </a:lnSpc>
              <a:buClr>
                <a:srgbClr val="7886A2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7886A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Partecipazione a Iniziative Pubbliche</a:t>
            </a:r>
            <a:endParaRPr lang="it-IT" sz="1000" b="1" dirty="0">
              <a:solidFill>
                <a:srgbClr val="7886A2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324000" indent="-180000">
              <a:lnSpc>
                <a:spcPct val="150000"/>
              </a:lnSpc>
              <a:buClr>
                <a:srgbClr val="7886A2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7886A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Insediamento del Comitato Tecnico Scientifico in Anci</a:t>
            </a:r>
          </a:p>
          <a:p>
            <a:pPr marL="324000" indent="-180000">
              <a:lnSpc>
                <a:spcPct val="150000"/>
              </a:lnSpc>
              <a:buClr>
                <a:srgbClr val="7886A2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7886A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Iniziativa annuale in Agenas</a:t>
            </a:r>
          </a:p>
          <a:p>
            <a:pPr marL="324000" indent="-180000">
              <a:lnSpc>
                <a:spcPct val="150000"/>
              </a:lnSpc>
              <a:buClr>
                <a:srgbClr val="7886A2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C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Laboratori Territoriali</a:t>
            </a:r>
            <a:endParaRPr lang="it-IT" sz="1000" b="1" dirty="0">
              <a:solidFill>
                <a:srgbClr val="C00000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36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F961-5C7E-3C9B-93BF-6F71C4B9D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431F4CBC-EB1D-EFE1-2118-DD505F5728CD}"/>
              </a:ext>
            </a:extLst>
          </p:cNvPr>
          <p:cNvSpPr/>
          <p:nvPr/>
        </p:nvSpPr>
        <p:spPr>
          <a:xfrm>
            <a:off x="0" y="6484910"/>
            <a:ext cx="12192000" cy="10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93C3B6B9-4D73-0FEF-119B-8626BB65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356348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520AD2-0C29-0CF3-1CE3-61BA4E49F932}"/>
              </a:ext>
            </a:extLst>
          </p:cNvPr>
          <p:cNvSpPr txBox="1"/>
          <p:nvPr/>
        </p:nvSpPr>
        <p:spPr>
          <a:xfrm>
            <a:off x="2118800" y="1310566"/>
            <a:ext cx="80816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Black" panose="020B0A04020102020204" pitchFamily="34" charset="0"/>
              </a:rPr>
              <a:t>LABORATORIO TERRITORIALE FRIULI VENEZIA GIULIA</a:t>
            </a: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dirty="0">
                <a:latin typeface="Arial Black" panose="020B0A04020102020204" pitchFamily="34" charset="0"/>
              </a:rPr>
              <a:t>Il Sistema Salute e Welfare sul Territorio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r>
              <a:rPr lang="it-IT" sz="1600" i="1" dirty="0">
                <a:latin typeface="Arial Black" panose="020B0A04020102020204" pitchFamily="34" charset="0"/>
              </a:rPr>
              <a:t>Sacile - 1 Marzo 2024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200406-8472-D8DC-CBBC-63B143B177BD}"/>
              </a:ext>
            </a:extLst>
          </p:cNvPr>
          <p:cNvSpPr txBox="1"/>
          <p:nvPr/>
        </p:nvSpPr>
        <p:spPr>
          <a:xfrm>
            <a:off x="2986411" y="3476937"/>
            <a:ext cx="9274021" cy="179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solidFill>
                  <a:srgbClr val="006699"/>
                </a:solidFill>
                <a:latin typeface="Arial Black" panose="020B0A04020102020204" pitchFamily="34" charset="0"/>
              </a:rPr>
              <a:t>L’Osservatorio per le buone pratiche di integrazione sociosanitaria</a:t>
            </a:r>
          </a:p>
          <a:p>
            <a:pPr>
              <a:lnSpc>
                <a:spcPct val="150000"/>
              </a:lnSpc>
            </a:pPr>
            <a:endParaRPr lang="it-IT" sz="700" dirty="0">
              <a:solidFill>
                <a:srgbClr val="006699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400" dirty="0">
                <a:solidFill>
                  <a:srgbClr val="006699"/>
                </a:solidFill>
                <a:latin typeface="Arial Black" panose="020B0A04020102020204" pitchFamily="34" charset="0"/>
              </a:rPr>
              <a:t>Domenico Scibetta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699"/>
                </a:solidFill>
                <a:latin typeface="Arial Black" panose="020B0A04020102020204" pitchFamily="34" charset="0"/>
              </a:rPr>
              <a:t>Coordinatore OISS - Vicepresidente Federsanità - Presidente </a:t>
            </a:r>
            <a:r>
              <a:rPr lang="it-IT" sz="1200" dirty="0" err="1">
                <a:solidFill>
                  <a:srgbClr val="006699"/>
                </a:solidFill>
                <a:latin typeface="Arial Black" panose="020B0A04020102020204" pitchFamily="34" charset="0"/>
              </a:rPr>
              <a:t>Federsanità</a:t>
            </a:r>
            <a:r>
              <a:rPr lang="it-IT" sz="1200" dirty="0">
                <a:solidFill>
                  <a:srgbClr val="006699"/>
                </a:solidFill>
                <a:latin typeface="Arial Black" panose="020B0A04020102020204" pitchFamily="34" charset="0"/>
              </a:rPr>
              <a:t> Veneto</a:t>
            </a:r>
          </a:p>
          <a:p>
            <a:pPr>
              <a:lnSpc>
                <a:spcPct val="150000"/>
              </a:lnSpc>
            </a:pPr>
            <a:r>
              <a:rPr lang="it-IT" sz="1400" dirty="0">
                <a:solidFill>
                  <a:srgbClr val="006699"/>
                </a:solidFill>
                <a:latin typeface="Arial Black" panose="020B0A04020102020204" pitchFamily="34" charset="0"/>
              </a:rPr>
              <a:t>Michelangelo </a:t>
            </a:r>
            <a:r>
              <a:rPr lang="it-IT" sz="1400" dirty="0" err="1">
                <a:solidFill>
                  <a:srgbClr val="006699"/>
                </a:solidFill>
                <a:latin typeface="Arial Black" panose="020B0A04020102020204" pitchFamily="34" charset="0"/>
              </a:rPr>
              <a:t>Caiolfa</a:t>
            </a:r>
            <a:endParaRPr lang="it-IT" sz="1400" dirty="0">
              <a:solidFill>
                <a:srgbClr val="006699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699"/>
                </a:solidFill>
                <a:latin typeface="Arial Black" panose="020B0A04020102020204" pitchFamily="34" charset="0"/>
              </a:rPr>
              <a:t>Responsabile Scientifico OISS – </a:t>
            </a:r>
            <a:r>
              <a:rPr lang="it-IT" sz="1200" dirty="0" err="1">
                <a:solidFill>
                  <a:srgbClr val="006699"/>
                </a:solidFill>
                <a:latin typeface="Arial Black" panose="020B0A04020102020204" pitchFamily="34" charset="0"/>
              </a:rPr>
              <a:t>Federsanità</a:t>
            </a:r>
            <a:r>
              <a:rPr lang="it-IT" sz="1200" dirty="0">
                <a:solidFill>
                  <a:srgbClr val="006699"/>
                </a:solidFill>
                <a:latin typeface="Arial Black" panose="020B0A04020102020204" pitchFamily="34" charset="0"/>
              </a:rPr>
              <a:t> Anci Toscana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864728F-BF6F-B4FE-499B-9CB1DDC2B79B}"/>
              </a:ext>
            </a:extLst>
          </p:cNvPr>
          <p:cNvGrpSpPr/>
          <p:nvPr/>
        </p:nvGrpSpPr>
        <p:grpSpPr>
          <a:xfrm>
            <a:off x="0" y="-30271"/>
            <a:ext cx="12192000" cy="590721"/>
            <a:chOff x="0" y="-59426"/>
            <a:chExt cx="12192000" cy="590721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90FBE374-F8B5-4811-D75B-48F0ADAAC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59426"/>
              <a:ext cx="12192000" cy="590721"/>
            </a:xfrm>
            <a:prstGeom prst="rect">
              <a:avLst/>
            </a:prstGeom>
          </p:spPr>
        </p:pic>
        <p:sp>
          <p:nvSpPr>
            <p:cNvPr id="3" name="Operazione manuale 2">
              <a:extLst>
                <a:ext uri="{FF2B5EF4-FFF2-40B4-BE49-F238E27FC236}">
                  <a16:creationId xmlns:a16="http://schemas.microsoft.com/office/drawing/2014/main" id="{B0403FA1-4483-BAC7-2512-D7BDEB1D653C}"/>
                </a:ext>
              </a:extLst>
            </p:cNvPr>
            <p:cNvSpPr/>
            <p:nvPr/>
          </p:nvSpPr>
          <p:spPr>
            <a:xfrm flipV="1">
              <a:off x="4003074" y="51035"/>
              <a:ext cx="6196614" cy="480260"/>
            </a:xfrm>
            <a:prstGeom prst="flowChartManualOpe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00B85274-97BC-659B-532E-E53E7174BFDA}"/>
              </a:ext>
            </a:extLst>
          </p:cNvPr>
          <p:cNvGrpSpPr/>
          <p:nvPr/>
        </p:nvGrpSpPr>
        <p:grpSpPr>
          <a:xfrm>
            <a:off x="1108942" y="6467154"/>
            <a:ext cx="9090746" cy="45719"/>
            <a:chOff x="1118580" y="5628514"/>
            <a:chExt cx="9090746" cy="108000"/>
          </a:xfrm>
        </p:grpSpPr>
        <p:sp>
          <p:nvSpPr>
            <p:cNvPr id="14" name="Dati 13">
              <a:extLst>
                <a:ext uri="{FF2B5EF4-FFF2-40B4-BE49-F238E27FC236}">
                  <a16:creationId xmlns:a16="http://schemas.microsoft.com/office/drawing/2014/main" id="{8C75D733-8E4B-22E1-4E68-A32C741A120B}"/>
                </a:ext>
              </a:extLst>
            </p:cNvPr>
            <p:cNvSpPr/>
            <p:nvPr/>
          </p:nvSpPr>
          <p:spPr>
            <a:xfrm>
              <a:off x="9374825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Dati 14">
              <a:extLst>
                <a:ext uri="{FF2B5EF4-FFF2-40B4-BE49-F238E27FC236}">
                  <a16:creationId xmlns:a16="http://schemas.microsoft.com/office/drawing/2014/main" id="{62630063-875E-A920-E662-16F920750465}"/>
                </a:ext>
              </a:extLst>
            </p:cNvPr>
            <p:cNvSpPr/>
            <p:nvPr/>
          </p:nvSpPr>
          <p:spPr>
            <a:xfrm flipH="1">
              <a:off x="1118580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34E3FCEA-B50A-10F7-015A-82F454FEEC93}"/>
                </a:ext>
              </a:extLst>
            </p:cNvPr>
            <p:cNvSpPr/>
            <p:nvPr/>
          </p:nvSpPr>
          <p:spPr>
            <a:xfrm>
              <a:off x="1704513" y="5628514"/>
              <a:ext cx="7918881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DC6364B9-D688-DA6B-FAC4-674BF3B2D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4" y="3428999"/>
            <a:ext cx="2386216" cy="1559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5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35749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172E24A-2FBE-C514-76A3-92D2D71D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611"/>
            <a:ext cx="12192000" cy="590721"/>
          </a:xfrm>
          <a:prstGeom prst="rect">
            <a:avLst/>
          </a:prstGeom>
        </p:spPr>
      </p:pic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508748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8111"/>
            <a:ext cx="6400800" cy="400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L’Osservatorio per l’Integrazione Sociosanitaria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C09404-4732-2502-FA8C-09AB2A6E671C}"/>
              </a:ext>
            </a:extLst>
          </p:cNvPr>
          <p:cNvSpPr txBox="1"/>
          <p:nvPr/>
        </p:nvSpPr>
        <p:spPr>
          <a:xfrm>
            <a:off x="142041" y="1531544"/>
            <a:ext cx="419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L’idea nasce prima della pandemia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707A1A-44F1-FC43-9B6F-2F23A0BEB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84" y="947374"/>
            <a:ext cx="4891866" cy="470770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529251-743B-3A44-7FB0-D86F2524159B}"/>
              </a:ext>
            </a:extLst>
          </p:cNvPr>
          <p:cNvSpPr txBox="1"/>
          <p:nvPr/>
        </p:nvSpPr>
        <p:spPr>
          <a:xfrm>
            <a:off x="142041" y="5231962"/>
            <a:ext cx="6835807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Due obiettivi operativi contestuali</a:t>
            </a:r>
          </a:p>
          <a:p>
            <a:pPr marL="288000" indent="-252000">
              <a:lnSpc>
                <a:spcPct val="150000"/>
              </a:lnSpc>
              <a:buClr>
                <a:srgbClr val="006699"/>
              </a:buClr>
              <a:buFont typeface="+mj-lt"/>
              <a:buAutoNum type="alphaUcPeriod"/>
            </a:pPr>
            <a:r>
              <a:rPr lang="it-IT" sz="14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Raccogliere le esperienze sul campo e le buone pratiche</a:t>
            </a:r>
          </a:p>
          <a:p>
            <a:pPr marL="288000" indent="-252000">
              <a:lnSpc>
                <a:spcPct val="150000"/>
              </a:lnSpc>
              <a:buClr>
                <a:srgbClr val="006699"/>
              </a:buClr>
              <a:buFont typeface="+mj-lt"/>
              <a:buAutoNum type="alphaUcPeriod"/>
            </a:pPr>
            <a:r>
              <a:rPr lang="it-IT" sz="14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Alimentare il confronto competente tra le diverse componenti dell’integrazione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BF5AB8-456E-6671-E984-49997F57B92B}"/>
              </a:ext>
            </a:extLst>
          </p:cNvPr>
          <p:cNvSpPr txBox="1"/>
          <p:nvPr/>
        </p:nvSpPr>
        <p:spPr>
          <a:xfrm>
            <a:off x="142043" y="2169324"/>
            <a:ext cx="6258757" cy="274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Convenzione Agenas - Federsanità – Anci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sz="400" b="1" dirty="0">
              <a:solidFill>
                <a:srgbClr val="006699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288000" indent="-216000" algn="just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Raccolta e diffusione di esperienze efficaci sull’integrazione</a:t>
            </a:r>
          </a:p>
          <a:p>
            <a:pPr marL="288000" indent="-216000" algn="just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Char char="§"/>
            </a:pPr>
            <a:endParaRPr lang="it-IT" sz="400" b="1" dirty="0">
              <a:solidFill>
                <a:srgbClr val="006699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288000" indent="-216000" algn="just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Stimolare tutti i migliori contributi dalla comunità scientifica </a:t>
            </a:r>
          </a:p>
          <a:p>
            <a:pPr marL="288000" indent="-216000" algn="just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Char char="§"/>
            </a:pPr>
            <a:endParaRPr lang="it-IT" sz="400" b="1" dirty="0">
              <a:solidFill>
                <a:srgbClr val="006699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288000" indent="-216000" algn="just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Favorire la contaminazione verso il cambiamento</a:t>
            </a:r>
          </a:p>
          <a:p>
            <a:pPr marL="288000" indent="-216000" algn="just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Char char="§"/>
            </a:pPr>
            <a:endParaRPr lang="it-IT" sz="400" b="1" dirty="0">
              <a:solidFill>
                <a:srgbClr val="003366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72000" algn="just">
              <a:lnSpc>
                <a:spcPct val="150000"/>
              </a:lnSpc>
              <a:buClr>
                <a:srgbClr val="006699"/>
              </a:buClr>
            </a:pPr>
            <a:r>
              <a:rPr lang="it-IT" sz="1400" b="1" dirty="0">
                <a:solidFill>
                  <a:srgbClr val="7886A2"/>
                </a:solidFill>
                <a:latin typeface="Dubai Medium" panose="020B0603030403030204" pitchFamily="34" charset="-78"/>
                <a:cs typeface="Dubai Medium" panose="020B0603030403030204" pitchFamily="34" charset="-78"/>
                <a:sym typeface="Wingdings" panose="05000000000000000000" pitchFamily="2" charset="2"/>
              </a:rPr>
              <a:t> </a:t>
            </a:r>
            <a:r>
              <a:rPr lang="it-IT" sz="1400" b="1" dirty="0">
                <a:solidFill>
                  <a:srgbClr val="7886A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con l’esplicita finalità di supportare la costruzione di politiche pubbliche innovative in grado di scavalcare le attuali linee di frattura e produrre trasformazioni di sistema. </a:t>
            </a:r>
          </a:p>
        </p:txBody>
      </p:sp>
    </p:spTree>
    <p:extLst>
      <p:ext uri="{BB962C8B-B14F-4D97-AF65-F5344CB8AC3E}">
        <p14:creationId xmlns:p14="http://schemas.microsoft.com/office/powerpoint/2010/main" val="21762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26871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499870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8111"/>
            <a:ext cx="6096000" cy="400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La transizione dei sistemi di salute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A294A8-46EB-819B-C714-BEFF1B4C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373"/>
            <a:ext cx="12192000" cy="590721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AF43EE7-E214-5660-A663-06CF790DB9AC}"/>
              </a:ext>
            </a:extLst>
          </p:cNvPr>
          <p:cNvSpPr txBox="1"/>
          <p:nvPr/>
        </p:nvSpPr>
        <p:spPr>
          <a:xfrm>
            <a:off x="0" y="4106093"/>
            <a:ext cx="57245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Integrazione a chiamata successiva</a:t>
            </a:r>
          </a:p>
          <a:p>
            <a:pPr marL="171450" indent="-17145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Le organizzazioni affrontano i bisogni complessi continuando a erogare singole prestazioni secondo i propri consueti protocolli operativi.</a:t>
            </a:r>
          </a:p>
          <a:p>
            <a:pPr marL="171450" indent="-17145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Se l’erogazione non raggiunge risultati sufficienti ‘vengono chiamate’ altre strutture organizzative a erogare a loro volta ulteriori prestazioni di competenza, e così via.</a:t>
            </a:r>
          </a:p>
          <a:p>
            <a:pPr marL="171450" indent="-17145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La sequenza di queste chiamate successive viene chiamata ‘integrazione’.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8EEE5D7-1538-AD5B-B3ED-F5D2A77AC179}"/>
              </a:ext>
            </a:extLst>
          </p:cNvPr>
          <p:cNvSpPr txBox="1"/>
          <p:nvPr/>
        </p:nvSpPr>
        <p:spPr>
          <a:xfrm>
            <a:off x="-1355" y="5398294"/>
            <a:ext cx="57245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Integrazione sistemica e strutturata</a:t>
            </a:r>
          </a:p>
          <a:p>
            <a:pPr marL="171450" indent="-17145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La risposta ai bisogni complessi è affrontata organizzando infrastrutture già </a:t>
            </a:r>
            <a:r>
              <a:rPr lang="it-IT" sz="1200" b="1" dirty="0" err="1">
                <a:solidFill>
                  <a:schemeClr val="bg2">
                    <a:lumMod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pre</a:t>
            </a:r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-impostate in modo nativo sulla cooperazione tra sanitario, sociosanitario e sociale, permanente e codificata.</a:t>
            </a:r>
          </a:p>
          <a:p>
            <a:pPr marL="171450" indent="-17145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Integrazione Istituzionale - Direzionale - Professionale - Gestionale - Comunitaria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C5BFAFC6-98B4-6886-9B76-66161165C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513" y="1261568"/>
            <a:ext cx="9000000" cy="283500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B3E94BC8-BA3B-E6EB-3F13-0B7D5C8B7339}"/>
              </a:ext>
            </a:extLst>
          </p:cNvPr>
          <p:cNvGrpSpPr/>
          <p:nvPr/>
        </p:nvGrpSpPr>
        <p:grpSpPr>
          <a:xfrm>
            <a:off x="6638926" y="4633788"/>
            <a:ext cx="4714874" cy="1185987"/>
            <a:chOff x="6767489" y="4653953"/>
            <a:chExt cx="4590074" cy="1062556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E818C7BB-3AA9-569D-3AC6-EF232F0CD88C}"/>
                </a:ext>
              </a:extLst>
            </p:cNvPr>
            <p:cNvSpPr txBox="1"/>
            <p:nvPr/>
          </p:nvSpPr>
          <p:spPr>
            <a:xfrm>
              <a:off x="6767489" y="5008623"/>
              <a:ext cx="1656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6699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Integrazione </a:t>
              </a:r>
            </a:p>
            <a:p>
              <a:pPr algn="ctr"/>
              <a:r>
                <a:rPr lang="it-IT" sz="2000" b="1" dirty="0">
                  <a:solidFill>
                    <a:srgbClr val="006699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nella Sanità</a:t>
              </a:r>
              <a:endParaRPr lang="it-IT" sz="10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C27EE449-DD99-1FB1-6059-04DE6A6FF9B6}"/>
                </a:ext>
              </a:extLst>
            </p:cNvPr>
            <p:cNvSpPr txBox="1"/>
            <p:nvPr/>
          </p:nvSpPr>
          <p:spPr>
            <a:xfrm>
              <a:off x="9725536" y="5008623"/>
              <a:ext cx="1632027" cy="634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6699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Integrazione </a:t>
              </a:r>
            </a:p>
            <a:p>
              <a:pPr algn="ctr"/>
              <a:r>
                <a:rPr lang="it-IT" sz="2000" b="1" dirty="0">
                  <a:solidFill>
                    <a:srgbClr val="006699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nel Sociale</a:t>
              </a:r>
              <a:endParaRPr lang="it-IT" sz="10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32" name="Freccia bidirezionale orizzontale 31">
              <a:extLst>
                <a:ext uri="{FF2B5EF4-FFF2-40B4-BE49-F238E27FC236}">
                  <a16:creationId xmlns:a16="http://schemas.microsoft.com/office/drawing/2014/main" id="{16AAC2A7-8BD3-CFEE-A689-5820DFA8A319}"/>
                </a:ext>
              </a:extLst>
            </p:cNvPr>
            <p:cNvSpPr/>
            <p:nvPr/>
          </p:nvSpPr>
          <p:spPr>
            <a:xfrm>
              <a:off x="8496300" y="5289574"/>
              <a:ext cx="1171575" cy="13133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165E97E6-2334-6789-EB2F-35602D74BD59}"/>
                </a:ext>
              </a:extLst>
            </p:cNvPr>
            <p:cNvSpPr txBox="1"/>
            <p:nvPr/>
          </p:nvSpPr>
          <p:spPr>
            <a:xfrm>
              <a:off x="8254078" y="4653953"/>
              <a:ext cx="1656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006699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Integrazione </a:t>
              </a:r>
            </a:p>
            <a:p>
              <a:pPr algn="ctr"/>
              <a:r>
                <a:rPr lang="it-IT" sz="1600" b="1" dirty="0">
                  <a:solidFill>
                    <a:srgbClr val="006699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Sociosanitaria</a:t>
              </a:r>
              <a:endParaRPr lang="it-IT" sz="800" b="1" dirty="0">
                <a:solidFill>
                  <a:srgbClr val="006699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F6D8D3D-DB45-2970-5C6A-E324AB786B13}"/>
              </a:ext>
            </a:extLst>
          </p:cNvPr>
          <p:cNvGrpSpPr/>
          <p:nvPr/>
        </p:nvGrpSpPr>
        <p:grpSpPr>
          <a:xfrm>
            <a:off x="6096000" y="1104900"/>
            <a:ext cx="5638800" cy="4933950"/>
            <a:chOff x="6096000" y="1104900"/>
            <a:chExt cx="5638800" cy="4933950"/>
          </a:xfrm>
        </p:grpSpPr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0CCEC9D1-6DB9-A19D-35C5-572EEE46DDE1}"/>
                </a:ext>
              </a:extLst>
            </p:cNvPr>
            <p:cNvSpPr/>
            <p:nvPr/>
          </p:nvSpPr>
          <p:spPr>
            <a:xfrm>
              <a:off x="6096000" y="1104900"/>
              <a:ext cx="4248150" cy="101917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CCC73156-3780-B002-A5F7-87DE6C765D36}"/>
                </a:ext>
              </a:extLst>
            </p:cNvPr>
            <p:cNvSpPr/>
            <p:nvPr/>
          </p:nvSpPr>
          <p:spPr>
            <a:xfrm>
              <a:off x="6362700" y="4562475"/>
              <a:ext cx="5372100" cy="147637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8" name="Connettore a gomito 37">
              <a:extLst>
                <a:ext uri="{FF2B5EF4-FFF2-40B4-BE49-F238E27FC236}">
                  <a16:creationId xmlns:a16="http://schemas.microsoft.com/office/drawing/2014/main" id="{461FD725-53BD-8C88-4CE4-9D2BE297FA2B}"/>
                </a:ext>
              </a:extLst>
            </p:cNvPr>
            <p:cNvCxnSpPr>
              <a:stCxn id="36" idx="7"/>
              <a:endCxn id="34" idx="6"/>
            </p:cNvCxnSpPr>
            <p:nvPr/>
          </p:nvCxnSpPr>
          <p:spPr>
            <a:xfrm rot="16200000" flipV="1">
              <a:off x="9064014" y="2894625"/>
              <a:ext cx="3164197" cy="603924"/>
            </a:xfrm>
            <a:prstGeom prst="bentConnector2">
              <a:avLst/>
            </a:prstGeom>
            <a:ln w="1905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24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26871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499870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8111"/>
            <a:ext cx="6096000" cy="400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L’approccio Sistemico e Strutturale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A4F98C0-51D8-9A7C-DA83-0A74B2D6BEA7}"/>
              </a:ext>
            </a:extLst>
          </p:cNvPr>
          <p:cNvGrpSpPr/>
          <p:nvPr/>
        </p:nvGrpSpPr>
        <p:grpSpPr>
          <a:xfrm>
            <a:off x="0" y="-54373"/>
            <a:ext cx="12192000" cy="590721"/>
            <a:chOff x="0" y="-59426"/>
            <a:chExt cx="12192000" cy="59072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EA294A8-46EB-819B-C714-BEFF1B4CB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59426"/>
              <a:ext cx="12192000" cy="590721"/>
            </a:xfrm>
            <a:prstGeom prst="rect">
              <a:avLst/>
            </a:prstGeom>
          </p:spPr>
        </p:pic>
        <p:sp>
          <p:nvSpPr>
            <p:cNvPr id="5" name="Operazione manuale 4">
              <a:extLst>
                <a:ext uri="{FF2B5EF4-FFF2-40B4-BE49-F238E27FC236}">
                  <a16:creationId xmlns:a16="http://schemas.microsoft.com/office/drawing/2014/main" id="{DAF7245A-C851-CF9D-8EEB-C04BB0DB3C34}"/>
                </a:ext>
              </a:extLst>
            </p:cNvPr>
            <p:cNvSpPr/>
            <p:nvPr/>
          </p:nvSpPr>
          <p:spPr>
            <a:xfrm flipV="1">
              <a:off x="4003074" y="118075"/>
              <a:ext cx="6196614" cy="413219"/>
            </a:xfrm>
            <a:prstGeom prst="flowChartManualOpe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E5CBDD9-3944-ECE2-8525-53942C39A8AE}"/>
              </a:ext>
            </a:extLst>
          </p:cNvPr>
          <p:cNvGrpSpPr/>
          <p:nvPr/>
        </p:nvGrpSpPr>
        <p:grpSpPr>
          <a:xfrm>
            <a:off x="1108942" y="6626870"/>
            <a:ext cx="9090746" cy="45719"/>
            <a:chOff x="1118580" y="5628514"/>
            <a:chExt cx="9090746" cy="108000"/>
          </a:xfrm>
        </p:grpSpPr>
        <p:sp>
          <p:nvSpPr>
            <p:cNvPr id="8" name="Dati 7">
              <a:extLst>
                <a:ext uri="{FF2B5EF4-FFF2-40B4-BE49-F238E27FC236}">
                  <a16:creationId xmlns:a16="http://schemas.microsoft.com/office/drawing/2014/main" id="{9DC0830A-CEF5-8358-3ADF-FF5DAF9FF345}"/>
                </a:ext>
              </a:extLst>
            </p:cNvPr>
            <p:cNvSpPr/>
            <p:nvPr/>
          </p:nvSpPr>
          <p:spPr>
            <a:xfrm>
              <a:off x="9374825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Dati 8">
              <a:extLst>
                <a:ext uri="{FF2B5EF4-FFF2-40B4-BE49-F238E27FC236}">
                  <a16:creationId xmlns:a16="http://schemas.microsoft.com/office/drawing/2014/main" id="{9FCF72B6-8D07-94AF-070E-01F59C242EB4}"/>
                </a:ext>
              </a:extLst>
            </p:cNvPr>
            <p:cNvSpPr/>
            <p:nvPr/>
          </p:nvSpPr>
          <p:spPr>
            <a:xfrm flipH="1">
              <a:off x="1118580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B4B45D3-14C3-6D41-9ACC-8C461F073CE2}"/>
                </a:ext>
              </a:extLst>
            </p:cNvPr>
            <p:cNvSpPr/>
            <p:nvPr/>
          </p:nvSpPr>
          <p:spPr>
            <a:xfrm>
              <a:off x="1704513" y="5628514"/>
              <a:ext cx="7918881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9180C7DE-64CE-3ACF-2880-D34DF1122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676" y="1146386"/>
            <a:ext cx="9512448" cy="254797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8C3103C7-A870-698A-B352-B33D478DE755}"/>
              </a:ext>
            </a:extLst>
          </p:cNvPr>
          <p:cNvGrpSpPr/>
          <p:nvPr/>
        </p:nvGrpSpPr>
        <p:grpSpPr>
          <a:xfrm>
            <a:off x="3171825" y="3732530"/>
            <a:ext cx="7896299" cy="2773229"/>
            <a:chOff x="1494720" y="4031314"/>
            <a:chExt cx="6832565" cy="2025525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799177CE-034C-B455-C943-629F45CE6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1870" y="4040839"/>
              <a:ext cx="6775415" cy="2016000"/>
            </a:xfrm>
            <a:prstGeom prst="rect">
              <a:avLst/>
            </a:prstGeom>
          </p:spPr>
        </p:pic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4D7A8D12-1362-4F1E-B3E2-42EA3EB05CEC}"/>
                </a:ext>
              </a:extLst>
            </p:cNvPr>
            <p:cNvCxnSpPr/>
            <p:nvPr/>
          </p:nvCxnSpPr>
          <p:spPr>
            <a:xfrm>
              <a:off x="1494720" y="4031314"/>
              <a:ext cx="0" cy="201600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9C3601E-D594-DC5B-B28D-0633A3AA2AD5}"/>
              </a:ext>
            </a:extLst>
          </p:cNvPr>
          <p:cNvSpPr/>
          <p:nvPr/>
        </p:nvSpPr>
        <p:spPr>
          <a:xfrm>
            <a:off x="2692811" y="3005405"/>
            <a:ext cx="8899678" cy="815893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1B15AA73-0948-FAFB-9252-772C7CAD6CE0}"/>
              </a:ext>
            </a:extLst>
          </p:cNvPr>
          <p:cNvGrpSpPr/>
          <p:nvPr/>
        </p:nvGrpSpPr>
        <p:grpSpPr>
          <a:xfrm>
            <a:off x="2056662" y="4429957"/>
            <a:ext cx="997254" cy="1323220"/>
            <a:chOff x="2056662" y="4429957"/>
            <a:chExt cx="997254" cy="1323220"/>
          </a:xfrm>
        </p:grpSpPr>
        <p:sp>
          <p:nvSpPr>
            <p:cNvPr id="2" name="Parentesi quadra chiusa 1">
              <a:extLst>
                <a:ext uri="{FF2B5EF4-FFF2-40B4-BE49-F238E27FC236}">
                  <a16:creationId xmlns:a16="http://schemas.microsoft.com/office/drawing/2014/main" id="{795D878E-EA01-DD2F-6983-85E7709967B0}"/>
                </a:ext>
              </a:extLst>
            </p:cNvPr>
            <p:cNvSpPr/>
            <p:nvPr/>
          </p:nvSpPr>
          <p:spPr>
            <a:xfrm rot="10800000">
              <a:off x="2952196" y="4429957"/>
              <a:ext cx="101720" cy="1323220"/>
            </a:xfrm>
            <a:prstGeom prst="rightBracket">
              <a:avLst>
                <a:gd name="adj" fmla="val 0"/>
              </a:avLst>
            </a:prstGeom>
            <a:ln w="19050">
              <a:solidFill>
                <a:srgbClr val="00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3DDD12B8-0A9F-0310-9868-BE7E0B527343}"/>
                </a:ext>
              </a:extLst>
            </p:cNvPr>
            <p:cNvSpPr txBox="1"/>
            <p:nvPr/>
          </p:nvSpPr>
          <p:spPr>
            <a:xfrm>
              <a:off x="2056662" y="4858963"/>
              <a:ext cx="893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006699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Prima Evoluzione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D83733EB-3D37-7E9A-DDBF-FE6DD7664E9B}"/>
              </a:ext>
            </a:extLst>
          </p:cNvPr>
          <p:cNvGrpSpPr/>
          <p:nvPr/>
        </p:nvGrpSpPr>
        <p:grpSpPr>
          <a:xfrm>
            <a:off x="941499" y="3815476"/>
            <a:ext cx="1010943" cy="2600576"/>
            <a:chOff x="2056662" y="3817247"/>
            <a:chExt cx="1010943" cy="2600576"/>
          </a:xfrm>
        </p:grpSpPr>
        <p:sp>
          <p:nvSpPr>
            <p:cNvPr id="21" name="Parentesi quadra chiusa 20">
              <a:extLst>
                <a:ext uri="{FF2B5EF4-FFF2-40B4-BE49-F238E27FC236}">
                  <a16:creationId xmlns:a16="http://schemas.microsoft.com/office/drawing/2014/main" id="{448A3EB6-3988-41DE-82BC-CB14E834E6E2}"/>
                </a:ext>
              </a:extLst>
            </p:cNvPr>
            <p:cNvSpPr/>
            <p:nvPr/>
          </p:nvSpPr>
          <p:spPr>
            <a:xfrm rot="10800000">
              <a:off x="2952194" y="3817247"/>
              <a:ext cx="115411" cy="2600576"/>
            </a:xfrm>
            <a:prstGeom prst="rightBracket">
              <a:avLst>
                <a:gd name="adj" fmla="val 0"/>
              </a:avLst>
            </a:prstGeom>
            <a:ln w="19050">
              <a:solidFill>
                <a:srgbClr val="00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E57ACA15-D6D0-A666-F652-1CD4C3FB46A7}"/>
                </a:ext>
              </a:extLst>
            </p:cNvPr>
            <p:cNvSpPr txBox="1"/>
            <p:nvPr/>
          </p:nvSpPr>
          <p:spPr>
            <a:xfrm>
              <a:off x="2056662" y="4858963"/>
              <a:ext cx="893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006699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Seconda Evoluzione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1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26871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499870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7775"/>
            <a:ext cx="6096000" cy="400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Integrazione Professionale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A4F98C0-51D8-9A7C-DA83-0A74B2D6BEA7}"/>
              </a:ext>
            </a:extLst>
          </p:cNvPr>
          <p:cNvGrpSpPr/>
          <p:nvPr/>
        </p:nvGrpSpPr>
        <p:grpSpPr>
          <a:xfrm>
            <a:off x="0" y="-4623"/>
            <a:ext cx="12192000" cy="590721"/>
            <a:chOff x="0" y="-59426"/>
            <a:chExt cx="12192000" cy="59072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EA294A8-46EB-819B-C714-BEFF1B4CB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59426"/>
              <a:ext cx="12192000" cy="590721"/>
            </a:xfrm>
            <a:prstGeom prst="rect">
              <a:avLst/>
            </a:prstGeom>
          </p:spPr>
        </p:pic>
        <p:sp>
          <p:nvSpPr>
            <p:cNvPr id="5" name="Operazione manuale 4">
              <a:extLst>
                <a:ext uri="{FF2B5EF4-FFF2-40B4-BE49-F238E27FC236}">
                  <a16:creationId xmlns:a16="http://schemas.microsoft.com/office/drawing/2014/main" id="{DAF7245A-C851-CF9D-8EEB-C04BB0DB3C34}"/>
                </a:ext>
              </a:extLst>
            </p:cNvPr>
            <p:cNvSpPr/>
            <p:nvPr/>
          </p:nvSpPr>
          <p:spPr>
            <a:xfrm flipV="1">
              <a:off x="4003074" y="118075"/>
              <a:ext cx="6196614" cy="413219"/>
            </a:xfrm>
            <a:prstGeom prst="flowChartManualOpe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E5CBDD9-3944-ECE2-8525-53942C39A8AE}"/>
              </a:ext>
            </a:extLst>
          </p:cNvPr>
          <p:cNvGrpSpPr/>
          <p:nvPr/>
        </p:nvGrpSpPr>
        <p:grpSpPr>
          <a:xfrm>
            <a:off x="1108942" y="6627356"/>
            <a:ext cx="9090746" cy="45719"/>
            <a:chOff x="1118580" y="5628514"/>
            <a:chExt cx="9090746" cy="108000"/>
          </a:xfrm>
        </p:grpSpPr>
        <p:sp>
          <p:nvSpPr>
            <p:cNvPr id="8" name="Dati 7">
              <a:extLst>
                <a:ext uri="{FF2B5EF4-FFF2-40B4-BE49-F238E27FC236}">
                  <a16:creationId xmlns:a16="http://schemas.microsoft.com/office/drawing/2014/main" id="{9DC0830A-CEF5-8358-3ADF-FF5DAF9FF345}"/>
                </a:ext>
              </a:extLst>
            </p:cNvPr>
            <p:cNvSpPr/>
            <p:nvPr/>
          </p:nvSpPr>
          <p:spPr>
            <a:xfrm>
              <a:off x="9374825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Dati 8">
              <a:extLst>
                <a:ext uri="{FF2B5EF4-FFF2-40B4-BE49-F238E27FC236}">
                  <a16:creationId xmlns:a16="http://schemas.microsoft.com/office/drawing/2014/main" id="{9FCF72B6-8D07-94AF-070E-01F59C242EB4}"/>
                </a:ext>
              </a:extLst>
            </p:cNvPr>
            <p:cNvSpPr/>
            <p:nvPr/>
          </p:nvSpPr>
          <p:spPr>
            <a:xfrm flipH="1">
              <a:off x="1118580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B4B45D3-14C3-6D41-9ACC-8C461F073CE2}"/>
                </a:ext>
              </a:extLst>
            </p:cNvPr>
            <p:cNvSpPr/>
            <p:nvPr/>
          </p:nvSpPr>
          <p:spPr>
            <a:xfrm>
              <a:off x="1704513" y="5628514"/>
              <a:ext cx="7918881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D8EEFB3-7CB3-09A8-90BB-79CA907AFAB3}"/>
              </a:ext>
            </a:extLst>
          </p:cNvPr>
          <p:cNvGrpSpPr>
            <a:grpSpLocks noChangeAspect="1"/>
          </p:cNvGrpSpPr>
          <p:nvPr/>
        </p:nvGrpSpPr>
        <p:grpSpPr>
          <a:xfrm>
            <a:off x="682235" y="1142766"/>
            <a:ext cx="5106666" cy="3168000"/>
            <a:chOff x="3035617" y="1780539"/>
            <a:chExt cx="6120765" cy="3296921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3185E08E-4633-B592-294D-6464F2566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7"/>
            <a:stretch/>
          </p:blipFill>
          <p:spPr bwMode="auto">
            <a:xfrm>
              <a:off x="3035617" y="1780540"/>
              <a:ext cx="6120765" cy="32969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riangolo rettangolo 13">
              <a:extLst>
                <a:ext uri="{FF2B5EF4-FFF2-40B4-BE49-F238E27FC236}">
                  <a16:creationId xmlns:a16="http://schemas.microsoft.com/office/drawing/2014/main" id="{B5B78A66-7004-0397-328A-1A122438F4FD}"/>
                </a:ext>
              </a:extLst>
            </p:cNvPr>
            <p:cNvSpPr/>
            <p:nvPr/>
          </p:nvSpPr>
          <p:spPr>
            <a:xfrm rot="10800000">
              <a:off x="7359588" y="1780539"/>
              <a:ext cx="1796794" cy="185930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A726BC6E-E56D-DDA9-8B16-417B994F1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215" y="1386102"/>
            <a:ext cx="2844000" cy="132597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6E31FE9-557A-58B6-760F-31EE2AA32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90" y="2405283"/>
            <a:ext cx="2268000" cy="61358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FF6ACEE-C401-3F17-54CA-9003055BEAE5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86421" y="2562774"/>
            <a:ext cx="5364000" cy="172138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A83FCD9-C040-1C08-4634-C48E68AA2E8C}"/>
              </a:ext>
            </a:extLst>
          </p:cNvPr>
          <p:cNvSpPr txBox="1"/>
          <p:nvPr/>
        </p:nvSpPr>
        <p:spPr>
          <a:xfrm>
            <a:off x="1811141" y="4304349"/>
            <a:ext cx="2914559" cy="27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0099FF"/>
                </a:solidFill>
                <a:latin typeface="Arial Black" panose="020B0A04020102020204" pitchFamily="34" charset="0"/>
              </a:rPr>
              <a:t>Percorsi Assistenziali Integrati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F62DE85-2EA3-12B5-B016-4B08EAA69D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1863" y="4358810"/>
            <a:ext cx="2189141" cy="660788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D3BD1A3D-F4A1-DD43-C77D-E04AE7B6E9DF}"/>
              </a:ext>
            </a:extLst>
          </p:cNvPr>
          <p:cNvGrpSpPr/>
          <p:nvPr/>
        </p:nvGrpSpPr>
        <p:grpSpPr>
          <a:xfrm>
            <a:off x="7956510" y="693274"/>
            <a:ext cx="4140000" cy="5760000"/>
            <a:chOff x="7244179" y="1088453"/>
            <a:chExt cx="4140000" cy="5760000"/>
          </a:xfrm>
        </p:grpSpPr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447A50B7-6F7F-BDE8-3174-02F1A42BB7BD}"/>
                </a:ext>
              </a:extLst>
            </p:cNvPr>
            <p:cNvCxnSpPr/>
            <p:nvPr/>
          </p:nvCxnSpPr>
          <p:spPr>
            <a:xfrm>
              <a:off x="7244179" y="1088453"/>
              <a:ext cx="0" cy="5760000"/>
            </a:xfrm>
            <a:prstGeom prst="line">
              <a:avLst/>
            </a:prstGeom>
            <a:ln w="19050">
              <a:solidFill>
                <a:srgbClr val="00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D51728F3-68D0-2FF0-AF82-7F8CA8453865}"/>
                </a:ext>
              </a:extLst>
            </p:cNvPr>
            <p:cNvSpPr txBox="1"/>
            <p:nvPr/>
          </p:nvSpPr>
          <p:spPr>
            <a:xfrm>
              <a:off x="7244179" y="1090075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Definizione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050558A2-374E-BF64-56E2-330C693B4EA3}"/>
                </a:ext>
              </a:extLst>
            </p:cNvPr>
            <p:cNvSpPr txBox="1"/>
            <p:nvPr/>
          </p:nvSpPr>
          <p:spPr>
            <a:xfrm>
              <a:off x="7244179" y="2891661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Scenario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DAEE5882-21E3-A29F-357D-6AB51B2AB66F}"/>
                </a:ext>
              </a:extLst>
            </p:cNvPr>
            <p:cNvSpPr txBox="1"/>
            <p:nvPr/>
          </p:nvSpPr>
          <p:spPr>
            <a:xfrm>
              <a:off x="7244179" y="4690272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Esperienze</a:t>
              </a: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CC053E0-6E5F-2C36-8D38-0B7355337AFF}"/>
              </a:ext>
            </a:extLst>
          </p:cNvPr>
          <p:cNvSpPr txBox="1"/>
          <p:nvPr/>
        </p:nvSpPr>
        <p:spPr>
          <a:xfrm>
            <a:off x="0" y="5105401"/>
            <a:ext cx="401739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Progetto di Salute </a:t>
            </a:r>
            <a:r>
              <a:rPr lang="it-IT" sz="10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(DM 77/2022)</a:t>
            </a:r>
          </a:p>
          <a:p>
            <a:pPr algn="just"/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E’ uno strumento di programmazione, gestione e verifica, associa la stratificazione della popolazione alla classificazione del ‘bisogno di salute’ identificando gli standard essenziali delle risposte cliniche, assistenziali, diagnostiche, riabilitative e di prevenzione.</a:t>
            </a:r>
          </a:p>
          <a:p>
            <a:pPr algn="just"/>
            <a:r>
              <a:rPr lang="it-IT" sz="1100" b="1" kern="100" dirty="0">
                <a:solidFill>
                  <a:srgbClr val="006699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Rende accessibili i diversi PAI e PRI anche attraverso la COT e i sistemi di e-health.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733217E-C10E-818A-46E7-33BD721E17F1}"/>
              </a:ext>
            </a:extLst>
          </p:cNvPr>
          <p:cNvSpPr txBox="1"/>
          <p:nvPr/>
        </p:nvSpPr>
        <p:spPr>
          <a:xfrm>
            <a:off x="4017390" y="5113541"/>
            <a:ext cx="393912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Processo Assistenziale </a:t>
            </a:r>
            <a:r>
              <a:rPr lang="it-IT" sz="10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(PNNA 2022-2024)</a:t>
            </a:r>
          </a:p>
          <a:p>
            <a:pPr algn="just"/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Dedicato alle persone non autosufficienti o in condizione di grave disabilità è costituito da 5 macrofasi: </a:t>
            </a:r>
          </a:p>
          <a:p>
            <a:r>
              <a:rPr lang="it-IT" sz="105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Accesso - Prima valutazione - Valutazione multidimensionale - Piano assistenziale personalizzato - Monitoraggio degli esiti di salute </a:t>
            </a:r>
          </a:p>
          <a:p>
            <a:pPr algn="just"/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Le macrofasi sono un insieme unitario e indivisibile di </a:t>
            </a:r>
            <a:r>
              <a:rPr lang="it-IT" sz="1100" b="1" dirty="0" err="1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endo</a:t>
            </a:r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-procedimenti che costituisce un </a:t>
            </a:r>
            <a:r>
              <a:rPr lang="it-IT" sz="1100" b="1" dirty="0" err="1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LEPs</a:t>
            </a:r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di Processo </a:t>
            </a:r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 PUA</a:t>
            </a:r>
            <a:endParaRPr lang="it-IT" sz="11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E87642B-D2CA-1D0E-25C6-3F6633030BE2}"/>
              </a:ext>
            </a:extLst>
          </p:cNvPr>
          <p:cNvSpPr txBox="1"/>
          <p:nvPr/>
        </p:nvSpPr>
        <p:spPr>
          <a:xfrm>
            <a:off x="7962500" y="1025153"/>
            <a:ext cx="4114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Processi assistenziali integrati con obiettivi, strumenti e modalità organizzative comuni </a:t>
            </a:r>
            <a:r>
              <a:rPr lang="it-IT" sz="10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(non solo valutazione).</a:t>
            </a:r>
          </a:p>
          <a:p>
            <a:pPr algn="just"/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indent="-180000" algn="just">
              <a:buClr>
                <a:srgbClr val="006699"/>
              </a:buClr>
              <a:buFont typeface="Wingdings" panose="05000000000000000000" pitchFamily="2" charset="2"/>
              <a:buChar char="à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DM 77 </a:t>
            </a:r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- Capitolo 3 e Progetto di Salute</a:t>
            </a:r>
            <a:endParaRPr lang="it-IT" sz="12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  <a:sym typeface="Wingdings" panose="05000000000000000000" pitchFamily="2" charset="2"/>
            </a:endParaRPr>
          </a:p>
          <a:p>
            <a:pPr marL="180000" indent="-180000" algn="just">
              <a:buClr>
                <a:srgbClr val="006699"/>
              </a:buClr>
              <a:buFont typeface="Wingdings" panose="05000000000000000000" pitchFamily="2" charset="2"/>
              <a:buChar char="à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PNNA 2022-2024 </a:t>
            </a:r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- LEP di Processo e Accordo Istituzionale</a:t>
            </a:r>
            <a:endParaRPr lang="it-IT" sz="12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C8FD778-5C41-CCDC-91DD-97C4AEDD003A}"/>
              </a:ext>
            </a:extLst>
          </p:cNvPr>
          <p:cNvSpPr txBox="1"/>
          <p:nvPr/>
        </p:nvSpPr>
        <p:spPr>
          <a:xfrm>
            <a:off x="7961784" y="2835036"/>
            <a:ext cx="41347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Le riforme recate dalle Missioni M6C1 e M5C2, tendono a incastonare le classiche strutture multiprofessionali all’interno di un ridisegno dei servizi più ampio e articolato.</a:t>
            </a:r>
          </a:p>
          <a:p>
            <a:pPr algn="just"/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 transizione epidemiologica dei bisogni porta ad affrontare sempre più spesso dei quadri complessi </a:t>
            </a:r>
            <a:r>
              <a:rPr lang="it-IT" sz="10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(cronicità - non autosufficienze e disabilità - fragilità e marginalità sociali).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A4142D4-DE3C-A17B-29A9-F0AE66DB874C}"/>
              </a:ext>
            </a:extLst>
          </p:cNvPr>
          <p:cNvSpPr txBox="1"/>
          <p:nvPr/>
        </p:nvSpPr>
        <p:spPr>
          <a:xfrm>
            <a:off x="7961784" y="4633084"/>
            <a:ext cx="41347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Piani assistenziali e budget di progetto</a:t>
            </a:r>
          </a:p>
          <a:p>
            <a:pPr marL="144000" indent="-14400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PTDA e Percorsi assistenziali integrati</a:t>
            </a:r>
          </a:p>
          <a:p>
            <a:pPr marL="144000" indent="-14400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Percorsi sociosanitari e altre integrazioni </a:t>
            </a:r>
          </a:p>
          <a:p>
            <a:pPr algn="just">
              <a:buClr>
                <a:srgbClr val="006699"/>
              </a:buClr>
            </a:pPr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>
              <a:buClr>
                <a:srgbClr val="006699"/>
              </a:buClr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Criticità.</a:t>
            </a:r>
          </a:p>
          <a:p>
            <a:pPr marL="144000" indent="-14400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Pensare i percorsi assistenziali come la normale modalità di accesso, in luogo delle prestazioni singole.</a:t>
            </a:r>
          </a:p>
          <a:p>
            <a:pPr marL="144000" indent="-14400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Percorsi capaci di legare protocolli operativi, modalità organizzative, allocazioni delle risorse.</a:t>
            </a:r>
          </a:p>
        </p:txBody>
      </p:sp>
    </p:spTree>
    <p:extLst>
      <p:ext uri="{BB962C8B-B14F-4D97-AF65-F5344CB8AC3E}">
        <p14:creationId xmlns:p14="http://schemas.microsoft.com/office/powerpoint/2010/main" val="241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26871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499870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8111"/>
            <a:ext cx="6096000" cy="400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Integrazione Gestionale </a:t>
            </a:r>
            <a:r>
              <a:rPr lang="it-IT" sz="1000" b="1" dirty="0">
                <a:solidFill>
                  <a:srgbClr val="005A8A"/>
                </a:solidFill>
                <a:latin typeface="Arial Black" panose="020B0A04020102020204" pitchFamily="34" charset="0"/>
              </a:rPr>
              <a:t>(e organizzativa)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A4F98C0-51D8-9A7C-DA83-0A74B2D6BEA7}"/>
              </a:ext>
            </a:extLst>
          </p:cNvPr>
          <p:cNvGrpSpPr/>
          <p:nvPr/>
        </p:nvGrpSpPr>
        <p:grpSpPr>
          <a:xfrm>
            <a:off x="0" y="-54373"/>
            <a:ext cx="12192000" cy="590721"/>
            <a:chOff x="0" y="-59426"/>
            <a:chExt cx="12192000" cy="59072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EA294A8-46EB-819B-C714-BEFF1B4CB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59426"/>
              <a:ext cx="12192000" cy="590721"/>
            </a:xfrm>
            <a:prstGeom prst="rect">
              <a:avLst/>
            </a:prstGeom>
          </p:spPr>
        </p:pic>
        <p:sp>
          <p:nvSpPr>
            <p:cNvPr id="5" name="Operazione manuale 4">
              <a:extLst>
                <a:ext uri="{FF2B5EF4-FFF2-40B4-BE49-F238E27FC236}">
                  <a16:creationId xmlns:a16="http://schemas.microsoft.com/office/drawing/2014/main" id="{DAF7245A-C851-CF9D-8EEB-C04BB0DB3C34}"/>
                </a:ext>
              </a:extLst>
            </p:cNvPr>
            <p:cNvSpPr/>
            <p:nvPr/>
          </p:nvSpPr>
          <p:spPr>
            <a:xfrm flipV="1">
              <a:off x="4003074" y="118075"/>
              <a:ext cx="6196614" cy="413219"/>
            </a:xfrm>
            <a:prstGeom prst="flowChartManualOpe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E5CBDD9-3944-ECE2-8525-53942C39A8AE}"/>
              </a:ext>
            </a:extLst>
          </p:cNvPr>
          <p:cNvGrpSpPr/>
          <p:nvPr/>
        </p:nvGrpSpPr>
        <p:grpSpPr>
          <a:xfrm>
            <a:off x="1108942" y="6626870"/>
            <a:ext cx="9090746" cy="45719"/>
            <a:chOff x="1118580" y="5628514"/>
            <a:chExt cx="9090746" cy="108000"/>
          </a:xfrm>
        </p:grpSpPr>
        <p:sp>
          <p:nvSpPr>
            <p:cNvPr id="8" name="Dati 7">
              <a:extLst>
                <a:ext uri="{FF2B5EF4-FFF2-40B4-BE49-F238E27FC236}">
                  <a16:creationId xmlns:a16="http://schemas.microsoft.com/office/drawing/2014/main" id="{9DC0830A-CEF5-8358-3ADF-FF5DAF9FF345}"/>
                </a:ext>
              </a:extLst>
            </p:cNvPr>
            <p:cNvSpPr/>
            <p:nvPr/>
          </p:nvSpPr>
          <p:spPr>
            <a:xfrm>
              <a:off x="9374825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Dati 8">
              <a:extLst>
                <a:ext uri="{FF2B5EF4-FFF2-40B4-BE49-F238E27FC236}">
                  <a16:creationId xmlns:a16="http://schemas.microsoft.com/office/drawing/2014/main" id="{9FCF72B6-8D07-94AF-070E-01F59C242EB4}"/>
                </a:ext>
              </a:extLst>
            </p:cNvPr>
            <p:cNvSpPr/>
            <p:nvPr/>
          </p:nvSpPr>
          <p:spPr>
            <a:xfrm flipH="1">
              <a:off x="1118580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B4B45D3-14C3-6D41-9ACC-8C461F073CE2}"/>
                </a:ext>
              </a:extLst>
            </p:cNvPr>
            <p:cNvSpPr/>
            <p:nvPr/>
          </p:nvSpPr>
          <p:spPr>
            <a:xfrm>
              <a:off x="1704513" y="5628514"/>
              <a:ext cx="7918881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C61EF53-A219-4972-A656-BC4FB55E5F5E}"/>
              </a:ext>
            </a:extLst>
          </p:cNvPr>
          <p:cNvGrpSpPr/>
          <p:nvPr/>
        </p:nvGrpSpPr>
        <p:grpSpPr>
          <a:xfrm>
            <a:off x="7956510" y="696697"/>
            <a:ext cx="4140000" cy="5760000"/>
            <a:chOff x="7244179" y="1088453"/>
            <a:chExt cx="4140000" cy="5760000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AA4F39E0-30A7-F842-5F95-1C3A27BA7C3B}"/>
                </a:ext>
              </a:extLst>
            </p:cNvPr>
            <p:cNvCxnSpPr/>
            <p:nvPr/>
          </p:nvCxnSpPr>
          <p:spPr>
            <a:xfrm>
              <a:off x="7244179" y="1088453"/>
              <a:ext cx="0" cy="5760000"/>
            </a:xfrm>
            <a:prstGeom prst="line">
              <a:avLst/>
            </a:prstGeom>
            <a:ln w="19050">
              <a:solidFill>
                <a:srgbClr val="00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96F08D8-2F1E-35D2-2A67-4F5E899011FF}"/>
                </a:ext>
              </a:extLst>
            </p:cNvPr>
            <p:cNvSpPr txBox="1"/>
            <p:nvPr/>
          </p:nvSpPr>
          <p:spPr>
            <a:xfrm>
              <a:off x="7244179" y="1090075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Definizione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7F0951E-CDCC-E259-192C-B5961417DA0E}"/>
                </a:ext>
              </a:extLst>
            </p:cNvPr>
            <p:cNvSpPr txBox="1"/>
            <p:nvPr/>
          </p:nvSpPr>
          <p:spPr>
            <a:xfrm>
              <a:off x="7244179" y="2891661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Scenario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4460FB7-867B-5971-E3B1-BF506528E009}"/>
                </a:ext>
              </a:extLst>
            </p:cNvPr>
            <p:cNvSpPr txBox="1"/>
            <p:nvPr/>
          </p:nvSpPr>
          <p:spPr>
            <a:xfrm>
              <a:off x="7244179" y="4690272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Esperienze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D05602-A039-E8EC-B6A1-38F32C0A5E07}"/>
              </a:ext>
            </a:extLst>
          </p:cNvPr>
          <p:cNvSpPr txBox="1"/>
          <p:nvPr/>
        </p:nvSpPr>
        <p:spPr>
          <a:xfrm>
            <a:off x="7952975" y="1038101"/>
            <a:ext cx="4114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A. Realizzazione ed erogazione di servizi o attività in cui siano presenti contemporaneamente prestazioni sanitarie e prestazioni sociali, ognuna delle quali resta legata al proprio ambito organizzativo. 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B. Organizzazione di servizi nati già in origine secondo modalità integrate, con la condivisione delle relative responsabilità direzionali, amministrative e contabili.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1A6827E-D8BD-5928-6992-233903869B21}"/>
              </a:ext>
            </a:extLst>
          </p:cNvPr>
          <p:cNvSpPr txBox="1"/>
          <p:nvPr/>
        </p:nvSpPr>
        <p:spPr>
          <a:xfrm>
            <a:off x="7952975" y="2839023"/>
            <a:ext cx="4134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Costruzione dei contesti territoriali gestionali e loro integrazione sistemica e strutturale.</a:t>
            </a:r>
          </a:p>
          <a:p>
            <a:pPr algn="just"/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80000" indent="-180000" algn="just">
              <a:buFont typeface="Wingdings" panose="05000000000000000000" pitchFamily="2" charset="2"/>
              <a:buChar char="à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Distretto Sanitario</a:t>
            </a:r>
          </a:p>
          <a:p>
            <a:pPr marL="180000" indent="-180000" algn="just">
              <a:buFont typeface="Wingdings" panose="05000000000000000000" pitchFamily="2" charset="2"/>
              <a:buChar char="à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Ambito Territoriale Sociale</a:t>
            </a:r>
            <a:endParaRPr lang="it-IT" sz="12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79D1BD1-7D6E-7AA1-89DE-5C43A583BBFB}"/>
              </a:ext>
            </a:extLst>
          </p:cNvPr>
          <p:cNvSpPr txBox="1"/>
          <p:nvPr/>
        </p:nvSpPr>
        <p:spPr>
          <a:xfrm>
            <a:off x="7961784" y="4636507"/>
            <a:ext cx="4134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 gran parte delle esperienze rilevate agisce nel terreno delle attività operative, con una spinta evidente all’integrazione dell’erogazione. </a:t>
            </a:r>
          </a:p>
          <a:p>
            <a:pPr algn="just"/>
            <a:endParaRPr lang="it-IT" sz="12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Criticità.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Per OISS è forse troppo presto per riuscire ad evidenziare esperienze complesse di integrazione gestionale: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Fondazione di comunità di Vicenza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Sistemi </a:t>
            </a:r>
            <a:r>
              <a:rPr lang="it-IT" sz="1200" b="1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aziendali delegati</a:t>
            </a:r>
            <a:endParaRPr lang="it-IT" sz="12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Società della Salute e Convenzioni Sociosanitarie della Toscana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6EDA536-4314-10CA-0B7B-F28E6557F9DA}"/>
              </a:ext>
            </a:extLst>
          </p:cNvPr>
          <p:cNvCxnSpPr>
            <a:cxnSpLocks/>
          </p:cNvCxnSpPr>
          <p:nvPr/>
        </p:nvCxnSpPr>
        <p:spPr>
          <a:xfrm>
            <a:off x="3584640" y="2955736"/>
            <a:ext cx="406393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D588BE12-7592-6326-148C-88CB72862E02}"/>
              </a:ext>
            </a:extLst>
          </p:cNvPr>
          <p:cNvGrpSpPr/>
          <p:nvPr/>
        </p:nvGrpSpPr>
        <p:grpSpPr>
          <a:xfrm>
            <a:off x="3657600" y="2015840"/>
            <a:ext cx="3904703" cy="850142"/>
            <a:chOff x="8317288" y="1986980"/>
            <a:chExt cx="3904703" cy="850142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26BE9FEB-AB4D-EA7B-DCE1-15440A8CFB11}"/>
                </a:ext>
              </a:extLst>
            </p:cNvPr>
            <p:cNvSpPr txBox="1"/>
            <p:nvPr/>
          </p:nvSpPr>
          <p:spPr>
            <a:xfrm>
              <a:off x="8317288" y="1986980"/>
              <a:ext cx="3904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B0F0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Il Sistema dei Servizi di un Territorio</a:t>
              </a:r>
            </a:p>
          </p:txBody>
        </p: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775C387A-0077-A070-D694-8C0A7E9EF03E}"/>
                </a:ext>
              </a:extLst>
            </p:cNvPr>
            <p:cNvCxnSpPr>
              <a:cxnSpLocks/>
            </p:cNvCxnSpPr>
            <p:nvPr/>
          </p:nvCxnSpPr>
          <p:spPr>
            <a:xfrm>
              <a:off x="8400217" y="2348108"/>
              <a:ext cx="0" cy="4320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181CEE01-DBB0-6DFB-50E4-AD794DD76737}"/>
                </a:ext>
              </a:extLst>
            </p:cNvPr>
            <p:cNvSpPr txBox="1"/>
            <p:nvPr/>
          </p:nvSpPr>
          <p:spPr>
            <a:xfrm>
              <a:off x="8409742" y="2316547"/>
              <a:ext cx="3252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accent1">
                      <a:lumMod val="75000"/>
                    </a:schemeClr>
                  </a:solidFill>
                </a:rPr>
                <a:t>Soggetti Organizzati in Strutture e in </a:t>
              </a:r>
              <a:r>
                <a:rPr lang="it-IT" sz="1200" b="1" dirty="0">
                  <a:solidFill>
                    <a:srgbClr val="00B0F0"/>
                  </a:solidFill>
                </a:rPr>
                <a:t>Reti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75E3675E-64F9-A145-F062-677AE6050DDB}"/>
                </a:ext>
              </a:extLst>
            </p:cNvPr>
            <p:cNvSpPr txBox="1"/>
            <p:nvPr/>
          </p:nvSpPr>
          <p:spPr>
            <a:xfrm>
              <a:off x="8413341" y="2560123"/>
              <a:ext cx="3211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accent1">
                      <a:lumMod val="75000"/>
                    </a:schemeClr>
                  </a:solidFill>
                </a:rPr>
                <a:t>Diritti alla Salute e all’Assistenza</a:t>
              </a: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C769C2D8-C915-EF14-F03A-C0C234B333E9}"/>
              </a:ext>
            </a:extLst>
          </p:cNvPr>
          <p:cNvGrpSpPr/>
          <p:nvPr/>
        </p:nvGrpSpPr>
        <p:grpSpPr>
          <a:xfrm>
            <a:off x="95490" y="1243502"/>
            <a:ext cx="985756" cy="1020536"/>
            <a:chOff x="167425" y="1375461"/>
            <a:chExt cx="1013161" cy="1020536"/>
          </a:xfrm>
        </p:grpSpPr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572D8193-E4CB-6F8A-AC81-790059C32BB5}"/>
                </a:ext>
              </a:extLst>
            </p:cNvPr>
            <p:cNvCxnSpPr/>
            <p:nvPr/>
          </p:nvCxnSpPr>
          <p:spPr>
            <a:xfrm>
              <a:off x="1180586" y="1423997"/>
              <a:ext cx="0" cy="97200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A9FA435A-D15B-B444-BADB-036BC49D6F7D}"/>
                </a:ext>
              </a:extLst>
            </p:cNvPr>
            <p:cNvSpPr txBox="1"/>
            <p:nvPr/>
          </p:nvSpPr>
          <p:spPr>
            <a:xfrm>
              <a:off x="167425" y="1375461"/>
              <a:ext cx="10036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200" b="1" dirty="0">
                  <a:solidFill>
                    <a:schemeClr val="accent5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Salute </a:t>
              </a:r>
              <a:r>
                <a:rPr lang="it-IT" sz="1200" b="1" dirty="0">
                  <a:solidFill>
                    <a:schemeClr val="accent5"/>
                  </a:solidFill>
                  <a:latin typeface="Dubai" panose="020B0503030403030204" pitchFamily="34" charset="-78"/>
                  <a:cs typeface="Dubai" panose="020B0503030403030204" pitchFamily="34" charset="-78"/>
                  <a:sym typeface="Wingdings" panose="05000000000000000000" pitchFamily="2" charset="2"/>
                </a:rPr>
                <a:t></a:t>
              </a:r>
            </a:p>
            <a:p>
              <a:pPr algn="r"/>
              <a:endParaRPr lang="it-IT" sz="600" b="1" dirty="0">
                <a:solidFill>
                  <a:schemeClr val="tx1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r"/>
              <a:r>
                <a:rPr lang="it-IT" sz="1200" b="1" dirty="0">
                  <a:solidFill>
                    <a:schemeClr val="tx1">
                      <a:lumMod val="75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Stili di Vita</a:t>
              </a:r>
            </a:p>
            <a:p>
              <a:pPr algn="r"/>
              <a:r>
                <a:rPr lang="it-IT" sz="1200" b="1" dirty="0">
                  <a:solidFill>
                    <a:schemeClr val="tx1">
                      <a:lumMod val="75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Prevenzione</a:t>
              </a:r>
            </a:p>
            <a:p>
              <a:pPr algn="r"/>
              <a:r>
                <a:rPr lang="it-IT" sz="1200" b="1" dirty="0">
                  <a:solidFill>
                    <a:schemeClr val="tx1">
                      <a:lumMod val="75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Ospedale</a:t>
              </a: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EAEED7AD-716E-EA43-9060-A47FEC1BEFFA}"/>
              </a:ext>
            </a:extLst>
          </p:cNvPr>
          <p:cNvGrpSpPr/>
          <p:nvPr/>
        </p:nvGrpSpPr>
        <p:grpSpPr>
          <a:xfrm>
            <a:off x="6728913" y="4555634"/>
            <a:ext cx="1100638" cy="1027599"/>
            <a:chOff x="10356533" y="5367626"/>
            <a:chExt cx="1296469" cy="1027599"/>
          </a:xfrm>
        </p:grpSpPr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7B18E0E2-6964-626E-506F-2F06A9751C10}"/>
                </a:ext>
              </a:extLst>
            </p:cNvPr>
            <p:cNvCxnSpPr/>
            <p:nvPr/>
          </p:nvCxnSpPr>
          <p:spPr>
            <a:xfrm>
              <a:off x="10356533" y="5367626"/>
              <a:ext cx="0" cy="97200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9BACB50C-A629-AAA4-4913-8E68B2C334EE}"/>
                </a:ext>
              </a:extLst>
            </p:cNvPr>
            <p:cNvSpPr txBox="1"/>
            <p:nvPr/>
          </p:nvSpPr>
          <p:spPr>
            <a:xfrm>
              <a:off x="10356533" y="5471895"/>
              <a:ext cx="12964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Abitazione</a:t>
              </a:r>
            </a:p>
            <a:p>
              <a:r>
                <a:rPr lang="it-IT" sz="1200" b="1" dirty="0">
                  <a:solidFill>
                    <a:schemeClr val="tx1">
                      <a:lumMod val="75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Istruzione</a:t>
              </a:r>
            </a:p>
            <a:p>
              <a:r>
                <a:rPr lang="it-IT" sz="1200" b="1" dirty="0">
                  <a:solidFill>
                    <a:schemeClr val="tx1">
                      <a:lumMod val="75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Lavoro</a:t>
              </a:r>
            </a:p>
            <a:p>
              <a:endParaRPr lang="it-IT" sz="600" b="1" dirty="0">
                <a:solidFill>
                  <a:schemeClr val="tx1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r>
                <a:rPr lang="it-IT" sz="1200" b="1" dirty="0">
                  <a:solidFill>
                    <a:schemeClr val="accent5"/>
                  </a:solidFill>
                  <a:latin typeface="Dubai" panose="020B0503030403030204" pitchFamily="34" charset="-78"/>
                  <a:cs typeface="Dubai" panose="020B0503030403030204" pitchFamily="34" charset="-78"/>
                  <a:sym typeface="Wingdings" panose="05000000000000000000" pitchFamily="2" charset="2"/>
                </a:rPr>
                <a:t> Autonomia</a:t>
              </a:r>
              <a:endParaRPr lang="it-IT" sz="1200" b="1" dirty="0">
                <a:solidFill>
                  <a:schemeClr val="accent5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pic>
        <p:nvPicPr>
          <p:cNvPr id="49" name="Immagine 48">
            <a:extLst>
              <a:ext uri="{FF2B5EF4-FFF2-40B4-BE49-F238E27FC236}">
                <a16:creationId xmlns:a16="http://schemas.microsoft.com/office/drawing/2014/main" id="{95D689DD-F774-9911-A331-0D815BE72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5408" y="2477401"/>
            <a:ext cx="3989683" cy="2340810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D8BAC0F5-F5C9-596C-F041-DD5A6A7F4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375" y="3194649"/>
            <a:ext cx="1994911" cy="1122137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D50C6094-DAC1-F14D-30CB-B9339BD60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802" y="3172952"/>
            <a:ext cx="2674330" cy="1130757"/>
          </a:xfrm>
          <a:prstGeom prst="rect">
            <a:avLst/>
          </a:prstGeom>
        </p:spPr>
      </p:pic>
      <p:grpSp>
        <p:nvGrpSpPr>
          <p:cNvPr id="70" name="Gruppo 69">
            <a:extLst>
              <a:ext uri="{FF2B5EF4-FFF2-40B4-BE49-F238E27FC236}">
                <a16:creationId xmlns:a16="http://schemas.microsoft.com/office/drawing/2014/main" id="{BA450C93-1122-9990-0496-15DF1145F413}"/>
              </a:ext>
            </a:extLst>
          </p:cNvPr>
          <p:cNvGrpSpPr/>
          <p:nvPr/>
        </p:nvGrpSpPr>
        <p:grpSpPr>
          <a:xfrm>
            <a:off x="4243926" y="4409879"/>
            <a:ext cx="1994911" cy="763004"/>
            <a:chOff x="4282026" y="4581329"/>
            <a:chExt cx="1994911" cy="763004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B46EDAE6-3604-557F-FC6E-9E6CADA1F5A1}"/>
                </a:ext>
              </a:extLst>
            </p:cNvPr>
            <p:cNvSpPr txBox="1"/>
            <p:nvPr/>
          </p:nvSpPr>
          <p:spPr>
            <a:xfrm>
              <a:off x="4282026" y="4758262"/>
              <a:ext cx="1994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6699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Non Autosufficienze </a:t>
              </a:r>
            </a:p>
            <a:p>
              <a:pPr algn="ctr"/>
              <a:r>
                <a:rPr lang="it-IT" sz="1200" b="1" dirty="0">
                  <a:solidFill>
                    <a:srgbClr val="006699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Disabilità</a:t>
              </a:r>
            </a:p>
          </p:txBody>
        </p:sp>
        <p:sp>
          <p:nvSpPr>
            <p:cNvPr id="62" name="Freccia in su 61">
              <a:extLst>
                <a:ext uri="{FF2B5EF4-FFF2-40B4-BE49-F238E27FC236}">
                  <a16:creationId xmlns:a16="http://schemas.microsoft.com/office/drawing/2014/main" id="{A6D72BDD-82F6-27F2-8BB2-7F6AC5F84174}"/>
                </a:ext>
              </a:extLst>
            </p:cNvPr>
            <p:cNvSpPr/>
            <p:nvPr/>
          </p:nvSpPr>
          <p:spPr>
            <a:xfrm>
              <a:off x="5212878" y="4581329"/>
              <a:ext cx="121123" cy="176932"/>
            </a:xfrm>
            <a:prstGeom prst="up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67" name="Connettore a gomito 66">
              <a:extLst>
                <a:ext uri="{FF2B5EF4-FFF2-40B4-BE49-F238E27FC236}">
                  <a16:creationId xmlns:a16="http://schemas.microsoft.com/office/drawing/2014/main" id="{C2D1DA69-453D-F944-1B5D-9D5FF13E27EF}"/>
                </a:ext>
              </a:extLst>
            </p:cNvPr>
            <p:cNvCxnSpPr>
              <a:cxnSpLocks/>
            </p:cNvCxnSpPr>
            <p:nvPr/>
          </p:nvCxnSpPr>
          <p:spPr>
            <a:xfrm>
              <a:off x="5275386" y="5212482"/>
              <a:ext cx="514425" cy="131851"/>
            </a:xfrm>
            <a:prstGeom prst="bentConnector3">
              <a:avLst>
                <a:gd name="adj1" fmla="val 3711"/>
              </a:avLst>
            </a:prstGeom>
            <a:ln>
              <a:solidFill>
                <a:srgbClr val="00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a gomito 68">
              <a:extLst>
                <a:ext uri="{FF2B5EF4-FFF2-40B4-BE49-F238E27FC236}">
                  <a16:creationId xmlns:a16="http://schemas.microsoft.com/office/drawing/2014/main" id="{AF544AD4-78C4-15EE-91D7-372A2B551CF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762284" y="5212483"/>
              <a:ext cx="527228" cy="131850"/>
            </a:xfrm>
            <a:prstGeom prst="bentConnector3">
              <a:avLst>
                <a:gd name="adj1" fmla="val 1221"/>
              </a:avLst>
            </a:prstGeom>
            <a:ln>
              <a:solidFill>
                <a:srgbClr val="00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9A5D6AD0-3536-863A-5C73-C976D605AE2A}"/>
              </a:ext>
            </a:extLst>
          </p:cNvPr>
          <p:cNvCxnSpPr>
            <a:cxnSpLocks/>
          </p:cNvCxnSpPr>
          <p:nvPr/>
        </p:nvCxnSpPr>
        <p:spPr>
          <a:xfrm>
            <a:off x="48207" y="5700667"/>
            <a:ext cx="5141454" cy="0"/>
          </a:xfrm>
          <a:prstGeom prst="straightConnector1">
            <a:avLst/>
          </a:prstGeom>
          <a:ln w="57150">
            <a:solidFill>
              <a:srgbClr val="0066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9649F318-9314-0BF3-F277-2710E9DD2A16}"/>
              </a:ext>
            </a:extLst>
          </p:cNvPr>
          <p:cNvCxnSpPr>
            <a:cxnSpLocks/>
          </p:cNvCxnSpPr>
          <p:nvPr/>
        </p:nvCxnSpPr>
        <p:spPr>
          <a:xfrm>
            <a:off x="5314950" y="5689468"/>
            <a:ext cx="2556000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FBD34D52-7ABD-F92A-BA96-E8CBC6AE2048}"/>
              </a:ext>
            </a:extLst>
          </p:cNvPr>
          <p:cNvSpPr txBox="1"/>
          <p:nvPr/>
        </p:nvSpPr>
        <p:spPr>
          <a:xfrm>
            <a:off x="47865" y="5817669"/>
            <a:ext cx="514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Distretto Sanitario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4E5CD448-2FC1-2C80-BD22-5279346DA981}"/>
              </a:ext>
            </a:extLst>
          </p:cNvPr>
          <p:cNvSpPr txBox="1"/>
          <p:nvPr/>
        </p:nvSpPr>
        <p:spPr>
          <a:xfrm>
            <a:off x="5314950" y="5817669"/>
            <a:ext cx="2540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5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Ambito Territoriale Sociale</a:t>
            </a:r>
          </a:p>
        </p:txBody>
      </p:sp>
    </p:spTree>
    <p:extLst>
      <p:ext uri="{BB962C8B-B14F-4D97-AF65-F5344CB8AC3E}">
        <p14:creationId xmlns:p14="http://schemas.microsoft.com/office/powerpoint/2010/main" val="32664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26871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499870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8111"/>
            <a:ext cx="6096000" cy="400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Integrazione Programmatoria </a:t>
            </a:r>
            <a:r>
              <a:rPr lang="it-IT" sz="1200" b="1" dirty="0">
                <a:solidFill>
                  <a:srgbClr val="005A8A"/>
                </a:solidFill>
                <a:latin typeface="Arial Black" panose="020B0A04020102020204" pitchFamily="34" charset="0"/>
              </a:rPr>
              <a:t>(e direzionale)</a:t>
            </a:r>
            <a:endParaRPr lang="it-IT" b="1" dirty="0">
              <a:solidFill>
                <a:srgbClr val="005A8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A4F98C0-51D8-9A7C-DA83-0A74B2D6BEA7}"/>
              </a:ext>
            </a:extLst>
          </p:cNvPr>
          <p:cNvGrpSpPr/>
          <p:nvPr/>
        </p:nvGrpSpPr>
        <p:grpSpPr>
          <a:xfrm>
            <a:off x="0" y="-54373"/>
            <a:ext cx="12192000" cy="590721"/>
            <a:chOff x="0" y="-59426"/>
            <a:chExt cx="12192000" cy="59072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EA294A8-46EB-819B-C714-BEFF1B4CB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59426"/>
              <a:ext cx="12192000" cy="590721"/>
            </a:xfrm>
            <a:prstGeom prst="rect">
              <a:avLst/>
            </a:prstGeom>
          </p:spPr>
        </p:pic>
        <p:sp>
          <p:nvSpPr>
            <p:cNvPr id="5" name="Operazione manuale 4">
              <a:extLst>
                <a:ext uri="{FF2B5EF4-FFF2-40B4-BE49-F238E27FC236}">
                  <a16:creationId xmlns:a16="http://schemas.microsoft.com/office/drawing/2014/main" id="{DAF7245A-C851-CF9D-8EEB-C04BB0DB3C34}"/>
                </a:ext>
              </a:extLst>
            </p:cNvPr>
            <p:cNvSpPr/>
            <p:nvPr/>
          </p:nvSpPr>
          <p:spPr>
            <a:xfrm flipV="1">
              <a:off x="4003074" y="118075"/>
              <a:ext cx="6196614" cy="413219"/>
            </a:xfrm>
            <a:prstGeom prst="flowChartManualOpe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E5CBDD9-3944-ECE2-8525-53942C39A8AE}"/>
              </a:ext>
            </a:extLst>
          </p:cNvPr>
          <p:cNvGrpSpPr/>
          <p:nvPr/>
        </p:nvGrpSpPr>
        <p:grpSpPr>
          <a:xfrm>
            <a:off x="1108942" y="6626870"/>
            <a:ext cx="9090746" cy="45719"/>
            <a:chOff x="1118580" y="5628514"/>
            <a:chExt cx="9090746" cy="108000"/>
          </a:xfrm>
        </p:grpSpPr>
        <p:sp>
          <p:nvSpPr>
            <p:cNvPr id="8" name="Dati 7">
              <a:extLst>
                <a:ext uri="{FF2B5EF4-FFF2-40B4-BE49-F238E27FC236}">
                  <a16:creationId xmlns:a16="http://schemas.microsoft.com/office/drawing/2014/main" id="{9DC0830A-CEF5-8358-3ADF-FF5DAF9FF345}"/>
                </a:ext>
              </a:extLst>
            </p:cNvPr>
            <p:cNvSpPr/>
            <p:nvPr/>
          </p:nvSpPr>
          <p:spPr>
            <a:xfrm>
              <a:off x="9374825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Dati 8">
              <a:extLst>
                <a:ext uri="{FF2B5EF4-FFF2-40B4-BE49-F238E27FC236}">
                  <a16:creationId xmlns:a16="http://schemas.microsoft.com/office/drawing/2014/main" id="{9FCF72B6-8D07-94AF-070E-01F59C242EB4}"/>
                </a:ext>
              </a:extLst>
            </p:cNvPr>
            <p:cNvSpPr/>
            <p:nvPr/>
          </p:nvSpPr>
          <p:spPr>
            <a:xfrm flipH="1">
              <a:off x="1118580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B4B45D3-14C3-6D41-9ACC-8C461F073CE2}"/>
                </a:ext>
              </a:extLst>
            </p:cNvPr>
            <p:cNvSpPr/>
            <p:nvPr/>
          </p:nvSpPr>
          <p:spPr>
            <a:xfrm>
              <a:off x="1704513" y="5628514"/>
              <a:ext cx="7918881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53BFC90-1639-C871-6EE3-6BEAC0BBF8A2}"/>
              </a:ext>
            </a:extLst>
          </p:cNvPr>
          <p:cNvGrpSpPr/>
          <p:nvPr/>
        </p:nvGrpSpPr>
        <p:grpSpPr>
          <a:xfrm>
            <a:off x="7956510" y="692150"/>
            <a:ext cx="4140000" cy="5760000"/>
            <a:chOff x="7244179" y="1088453"/>
            <a:chExt cx="4140000" cy="5760000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8B385D42-1EF4-7C84-B789-361F298F940F}"/>
                </a:ext>
              </a:extLst>
            </p:cNvPr>
            <p:cNvCxnSpPr/>
            <p:nvPr/>
          </p:nvCxnSpPr>
          <p:spPr>
            <a:xfrm>
              <a:off x="7244179" y="1088453"/>
              <a:ext cx="0" cy="5760000"/>
            </a:xfrm>
            <a:prstGeom prst="line">
              <a:avLst/>
            </a:prstGeom>
            <a:ln w="19050">
              <a:solidFill>
                <a:srgbClr val="00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B11E9A4-ECC1-F092-C813-536B1CF892C5}"/>
                </a:ext>
              </a:extLst>
            </p:cNvPr>
            <p:cNvSpPr txBox="1"/>
            <p:nvPr/>
          </p:nvSpPr>
          <p:spPr>
            <a:xfrm>
              <a:off x="7244179" y="1090075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Definizione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C69151F-D0ED-5CEF-504E-397764EB1039}"/>
                </a:ext>
              </a:extLst>
            </p:cNvPr>
            <p:cNvSpPr txBox="1"/>
            <p:nvPr/>
          </p:nvSpPr>
          <p:spPr>
            <a:xfrm>
              <a:off x="7244179" y="2891661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Scenario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C99CE1A-DEE3-DD32-8DB7-5765F2D0BD8B}"/>
                </a:ext>
              </a:extLst>
            </p:cNvPr>
            <p:cNvSpPr txBox="1"/>
            <p:nvPr/>
          </p:nvSpPr>
          <p:spPr>
            <a:xfrm>
              <a:off x="7244179" y="4690272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Esperienze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473A308-DCE0-C7F3-B717-86D843291E34}"/>
              </a:ext>
            </a:extLst>
          </p:cNvPr>
          <p:cNvSpPr txBox="1"/>
          <p:nvPr/>
        </p:nvSpPr>
        <p:spPr>
          <a:xfrm>
            <a:off x="7956510" y="1036873"/>
            <a:ext cx="4114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 programmazione degli Enti pubblici e il sistema obiettivi - risorse - risultati.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 programmazione delle Aziende sanitarie e il sistema programmazione strategica - budget - negoziazione - reportistica.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 programmazione come passaggio indispensabile per coordinare azioni realizzate da strutture differenti.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D93E62-5EB8-FDDB-1841-F76667400A78}"/>
              </a:ext>
            </a:extLst>
          </p:cNvPr>
          <p:cNvSpPr txBox="1"/>
          <p:nvPr/>
        </p:nvSpPr>
        <p:spPr>
          <a:xfrm>
            <a:off x="7961784" y="2838459"/>
            <a:ext cx="4134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Ricomposizione di due strumenti degli anni 2000: il Piano delle Attività Territoriali (PAT) e il Piano di Zona (</a:t>
            </a:r>
            <a:r>
              <a:rPr lang="it-IT" sz="1200" b="1" dirty="0" err="1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PdZ</a:t>
            </a: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).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Orientare i due strumenti verso le polarità dei Determinanti di salute.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Adottare una logica multilivello in grado di legare tra loro i livelli locali, aziendali e regionali con la programmazione di livello statale.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0A4C87-507F-E957-D49A-EBE4FE6C4ADD}"/>
              </a:ext>
            </a:extLst>
          </p:cNvPr>
          <p:cNvSpPr txBox="1"/>
          <p:nvPr/>
        </p:nvSpPr>
        <p:spPr>
          <a:xfrm>
            <a:off x="7961784" y="4636507"/>
            <a:ext cx="41347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Il Piano di Zona integrato con progetti sociosanitari nel rapporto tra Conferenza dei Sindaci e Direzione ASL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Programmazioni di settore nella continuità ospedale-territorio o con le Aziende Ospedaliero-Universitarie.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Programmazioni integrate di ambito territoriale.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Criticità:</a:t>
            </a:r>
          </a:p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 debolezza degli attuali strumenti di programmazione in ambito sanitario e sociale che rende a sua volta molto fragile un possibile ciclo integrato.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5A65E27-DEC5-304E-EB3E-6B837D74C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23438"/>
            <a:ext cx="7920000" cy="407360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0784501-8013-42E6-5788-303984877A83}"/>
              </a:ext>
            </a:extLst>
          </p:cNvPr>
          <p:cNvSpPr/>
          <p:nvPr/>
        </p:nvSpPr>
        <p:spPr>
          <a:xfrm>
            <a:off x="0" y="2833912"/>
            <a:ext cx="1352550" cy="21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29CCC18-B461-1BC4-29CF-B146D1053D26}"/>
              </a:ext>
            </a:extLst>
          </p:cNvPr>
          <p:cNvSpPr/>
          <p:nvPr/>
        </p:nvSpPr>
        <p:spPr>
          <a:xfrm>
            <a:off x="1382911" y="2372851"/>
            <a:ext cx="5038725" cy="90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3A454A0-45FA-9FE2-2E7E-89D5B84E5D47}"/>
              </a:ext>
            </a:extLst>
          </p:cNvPr>
          <p:cNvGrpSpPr/>
          <p:nvPr/>
        </p:nvGrpSpPr>
        <p:grpSpPr>
          <a:xfrm>
            <a:off x="3524250" y="1449388"/>
            <a:ext cx="4395750" cy="4190502"/>
            <a:chOff x="3524250" y="1449388"/>
            <a:chExt cx="4395750" cy="4190502"/>
          </a:xfrm>
          <a:solidFill>
            <a:schemeClr val="bg1"/>
          </a:solidFill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59CF4BBB-23B8-DB3E-F253-A92172B6F64C}"/>
                </a:ext>
              </a:extLst>
            </p:cNvPr>
            <p:cNvSpPr/>
            <p:nvPr/>
          </p:nvSpPr>
          <p:spPr>
            <a:xfrm>
              <a:off x="4667250" y="1449388"/>
              <a:ext cx="3252750" cy="9248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27CB41EF-A9FF-61EF-8841-54ED76AB4E41}"/>
                </a:ext>
              </a:extLst>
            </p:cNvPr>
            <p:cNvSpPr/>
            <p:nvPr/>
          </p:nvSpPr>
          <p:spPr>
            <a:xfrm>
              <a:off x="3524250" y="4720509"/>
              <a:ext cx="4395749" cy="919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08A21D64-C82D-AE63-73AC-0BB06264193A}"/>
                </a:ext>
              </a:extLst>
            </p:cNvPr>
            <p:cNvSpPr/>
            <p:nvPr/>
          </p:nvSpPr>
          <p:spPr>
            <a:xfrm>
              <a:off x="6391275" y="2374242"/>
              <a:ext cx="1528724" cy="2346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943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4565029-94E7-F9FF-E427-D36F47A9137F}"/>
              </a:ext>
            </a:extLst>
          </p:cNvPr>
          <p:cNvSpPr/>
          <p:nvPr/>
        </p:nvSpPr>
        <p:spPr>
          <a:xfrm>
            <a:off x="4715" y="6626871"/>
            <a:ext cx="12192000" cy="108000"/>
          </a:xfrm>
          <a:prstGeom prst="rect">
            <a:avLst/>
          </a:prstGeom>
          <a:blipFill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091A406-C759-1A7D-C3B7-F1AA9E94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0" y="6499870"/>
            <a:ext cx="361950" cy="36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fld id="{0C901AF8-1FC7-42E1-A987-55FB91F81209}" type="slidenum">
              <a:rPr lang="it-IT" sz="1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fld>
            <a:endParaRPr lang="it-IT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105096-EFFE-654C-8F0E-30A9FEA55C12}"/>
              </a:ext>
            </a:extLst>
          </p:cNvPr>
          <p:cNvSpPr/>
          <p:nvPr/>
        </p:nvSpPr>
        <p:spPr>
          <a:xfrm>
            <a:off x="0" y="708111"/>
            <a:ext cx="6096000" cy="400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5A8A"/>
                </a:solidFill>
                <a:latin typeface="Arial Black" panose="020B0A04020102020204" pitchFamily="34" charset="0"/>
              </a:rPr>
              <a:t>Integrazione Comunitaria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A4F98C0-51D8-9A7C-DA83-0A74B2D6BEA7}"/>
              </a:ext>
            </a:extLst>
          </p:cNvPr>
          <p:cNvGrpSpPr/>
          <p:nvPr/>
        </p:nvGrpSpPr>
        <p:grpSpPr>
          <a:xfrm>
            <a:off x="0" y="-54373"/>
            <a:ext cx="12192000" cy="590721"/>
            <a:chOff x="0" y="-59426"/>
            <a:chExt cx="12192000" cy="59072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EA294A8-46EB-819B-C714-BEFF1B4CB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59426"/>
              <a:ext cx="12192000" cy="590721"/>
            </a:xfrm>
            <a:prstGeom prst="rect">
              <a:avLst/>
            </a:prstGeom>
          </p:spPr>
        </p:pic>
        <p:sp>
          <p:nvSpPr>
            <p:cNvPr id="5" name="Operazione manuale 4">
              <a:extLst>
                <a:ext uri="{FF2B5EF4-FFF2-40B4-BE49-F238E27FC236}">
                  <a16:creationId xmlns:a16="http://schemas.microsoft.com/office/drawing/2014/main" id="{DAF7245A-C851-CF9D-8EEB-C04BB0DB3C34}"/>
                </a:ext>
              </a:extLst>
            </p:cNvPr>
            <p:cNvSpPr/>
            <p:nvPr/>
          </p:nvSpPr>
          <p:spPr>
            <a:xfrm flipV="1">
              <a:off x="4003074" y="118075"/>
              <a:ext cx="6196614" cy="413219"/>
            </a:xfrm>
            <a:prstGeom prst="flowChartManualOpe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E5CBDD9-3944-ECE2-8525-53942C39A8AE}"/>
              </a:ext>
            </a:extLst>
          </p:cNvPr>
          <p:cNvGrpSpPr/>
          <p:nvPr/>
        </p:nvGrpSpPr>
        <p:grpSpPr>
          <a:xfrm>
            <a:off x="1108942" y="6626870"/>
            <a:ext cx="9090746" cy="45719"/>
            <a:chOff x="1118580" y="5628514"/>
            <a:chExt cx="9090746" cy="108000"/>
          </a:xfrm>
        </p:grpSpPr>
        <p:sp>
          <p:nvSpPr>
            <p:cNvPr id="8" name="Dati 7">
              <a:extLst>
                <a:ext uri="{FF2B5EF4-FFF2-40B4-BE49-F238E27FC236}">
                  <a16:creationId xmlns:a16="http://schemas.microsoft.com/office/drawing/2014/main" id="{9DC0830A-CEF5-8358-3ADF-FF5DAF9FF345}"/>
                </a:ext>
              </a:extLst>
            </p:cNvPr>
            <p:cNvSpPr/>
            <p:nvPr/>
          </p:nvSpPr>
          <p:spPr>
            <a:xfrm>
              <a:off x="9374825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Dati 8">
              <a:extLst>
                <a:ext uri="{FF2B5EF4-FFF2-40B4-BE49-F238E27FC236}">
                  <a16:creationId xmlns:a16="http://schemas.microsoft.com/office/drawing/2014/main" id="{9FCF72B6-8D07-94AF-070E-01F59C242EB4}"/>
                </a:ext>
              </a:extLst>
            </p:cNvPr>
            <p:cNvSpPr/>
            <p:nvPr/>
          </p:nvSpPr>
          <p:spPr>
            <a:xfrm flipH="1">
              <a:off x="1118580" y="5628514"/>
              <a:ext cx="834501" cy="108000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B4B45D3-14C3-6D41-9ACC-8C461F073CE2}"/>
                </a:ext>
              </a:extLst>
            </p:cNvPr>
            <p:cNvSpPr/>
            <p:nvPr/>
          </p:nvSpPr>
          <p:spPr>
            <a:xfrm>
              <a:off x="1704513" y="5628514"/>
              <a:ext cx="7918881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83B53EE-91FF-C230-D644-F38C4251DF3A}"/>
              </a:ext>
            </a:extLst>
          </p:cNvPr>
          <p:cNvGrpSpPr/>
          <p:nvPr/>
        </p:nvGrpSpPr>
        <p:grpSpPr>
          <a:xfrm>
            <a:off x="7956510" y="688255"/>
            <a:ext cx="4140000" cy="5760000"/>
            <a:chOff x="7244179" y="1088453"/>
            <a:chExt cx="4140000" cy="5760000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1BA323E1-D4C9-4F70-F65F-EA89CF23C78C}"/>
                </a:ext>
              </a:extLst>
            </p:cNvPr>
            <p:cNvCxnSpPr/>
            <p:nvPr/>
          </p:nvCxnSpPr>
          <p:spPr>
            <a:xfrm>
              <a:off x="7244179" y="1088453"/>
              <a:ext cx="0" cy="5760000"/>
            </a:xfrm>
            <a:prstGeom prst="line">
              <a:avLst/>
            </a:prstGeom>
            <a:ln w="19050">
              <a:solidFill>
                <a:srgbClr val="00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91B9A9A-1192-6230-27C1-F42A47A971C2}"/>
                </a:ext>
              </a:extLst>
            </p:cNvPr>
            <p:cNvSpPr txBox="1"/>
            <p:nvPr/>
          </p:nvSpPr>
          <p:spPr>
            <a:xfrm>
              <a:off x="7244179" y="1090075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Definizione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FC523EA-BF63-91FA-A5E2-FA649F3A8F56}"/>
                </a:ext>
              </a:extLst>
            </p:cNvPr>
            <p:cNvSpPr txBox="1"/>
            <p:nvPr/>
          </p:nvSpPr>
          <p:spPr>
            <a:xfrm>
              <a:off x="7244179" y="2891661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Scenario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6496849-E38E-2719-F2C9-801AB426DA2B}"/>
                </a:ext>
              </a:extLst>
            </p:cNvPr>
            <p:cNvSpPr txBox="1"/>
            <p:nvPr/>
          </p:nvSpPr>
          <p:spPr>
            <a:xfrm>
              <a:off x="7244179" y="4690272"/>
              <a:ext cx="4140000" cy="338554"/>
            </a:xfrm>
            <a:prstGeom prst="rect">
              <a:avLst/>
            </a:prstGeom>
            <a:solidFill>
              <a:srgbClr val="006699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Esperienze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5B86D3-B3F8-BF32-A543-A901FBC36485}"/>
              </a:ext>
            </a:extLst>
          </p:cNvPr>
          <p:cNvSpPr txBox="1"/>
          <p:nvPr/>
        </p:nvSpPr>
        <p:spPr>
          <a:xfrm>
            <a:off x="7952975" y="1039184"/>
            <a:ext cx="411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territori e le comunità locali sono il crocevia di una linea di sussidiarietà verticale che connette l’articolazione Stato-Regioni-Aziende-Comuni, con una linea di sussidiarietà orizzontale che connette enti locali, organizzazioni della cittadinanza attiva, famiglie, cittadini e abitanti.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7615238-F170-C998-1C3F-94991126B9C8}"/>
              </a:ext>
            </a:extLst>
          </p:cNvPr>
          <p:cNvSpPr txBox="1"/>
          <p:nvPr/>
        </p:nvSpPr>
        <p:spPr>
          <a:xfrm>
            <a:off x="7961784" y="2830017"/>
            <a:ext cx="4134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Il fondamentale rapporto tra Salute e Comunità, da sempre alla base dei processi complessi che investono i diversi determinanti di salute, ritrova degli straordinari motori propulsivi nella spinta verso la dimensione territoriale della sanità e dell’integrazione unita ai nuovi strumenti di sussidiarietà orizzontale della cosiddetta ‘amministrazione condivisa’.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CB925A4-0793-562C-B69C-2C1E50AF9026}"/>
              </a:ext>
            </a:extLst>
          </p:cNvPr>
          <p:cNvSpPr txBox="1"/>
          <p:nvPr/>
        </p:nvSpPr>
        <p:spPr>
          <a:xfrm>
            <a:off x="7952259" y="4636507"/>
            <a:ext cx="4134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Attività di tipo comunitario legate alle azioni di promozione e prevenzione della salute. </a:t>
            </a:r>
          </a:p>
          <a:p>
            <a:pPr marL="171450" indent="-17145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Attività di tipo comunitario legate alla costruzione dei servizi e dei sistemi.</a:t>
            </a:r>
          </a:p>
          <a:p>
            <a:pPr marL="171450" indent="-171450" algn="just">
              <a:buClr>
                <a:srgbClr val="006699"/>
              </a:buClr>
              <a:buFont typeface="Wingdings" panose="05000000000000000000" pitchFamily="2" charset="2"/>
              <a:buChar char="§"/>
            </a:pPr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>
              <a:buClr>
                <a:srgbClr val="006699"/>
              </a:buClr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Criticità </a:t>
            </a:r>
            <a:r>
              <a:rPr lang="it-IT" sz="8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(opportunità)</a:t>
            </a:r>
          </a:p>
          <a:p>
            <a:pPr algn="just">
              <a:buClr>
                <a:srgbClr val="006699"/>
              </a:buClr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E’ in atto una impetuosa produzione di attività di co-progettazione in campo sociale e, in misura minore, in campo sociosanitario; meno consistente nelle materie sanitarie.</a:t>
            </a:r>
          </a:p>
          <a:p>
            <a:pPr algn="just">
              <a:buClr>
                <a:srgbClr val="006699"/>
              </a:buClr>
            </a:pPr>
            <a:r>
              <a:rPr lang="it-IT" sz="12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Iniziano anche attività di co-programmazione.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F38A1D1-F7FE-FE2E-6EA0-80DCED50F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0" y="1318418"/>
            <a:ext cx="4680000" cy="2410253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A8213F59-2336-A1A9-971B-65AA4DC4A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0" y="3676200"/>
            <a:ext cx="4680000" cy="2834464"/>
          </a:xfrm>
          <a:prstGeom prst="rect">
            <a:avLst/>
          </a:prstGeom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9A335A76-835A-7006-787A-551C3DB688F6}"/>
              </a:ext>
            </a:extLst>
          </p:cNvPr>
          <p:cNvGrpSpPr/>
          <p:nvPr/>
        </p:nvGrpSpPr>
        <p:grpSpPr>
          <a:xfrm>
            <a:off x="4270235" y="1928408"/>
            <a:ext cx="3600000" cy="2824570"/>
            <a:chOff x="4832210" y="1937933"/>
            <a:chExt cx="3600000" cy="2824570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626FD7E6-EE22-98BC-8D1C-31A02782EF03}"/>
                </a:ext>
              </a:extLst>
            </p:cNvPr>
            <p:cNvCxnSpPr/>
            <p:nvPr/>
          </p:nvCxnSpPr>
          <p:spPr>
            <a:xfrm>
              <a:off x="5543550" y="1937933"/>
              <a:ext cx="0" cy="282457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3FECC78F-BB86-7DA7-C0C6-1F37F3670BD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32210" y="2207443"/>
              <a:ext cx="0" cy="360000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D4467833-9FCE-22FE-CF8B-2572E281C8AA}"/>
                </a:ext>
              </a:extLst>
            </p:cNvPr>
            <p:cNvSpPr/>
            <p:nvPr/>
          </p:nvSpPr>
          <p:spPr>
            <a:xfrm>
              <a:off x="5248275" y="3800478"/>
              <a:ext cx="561975" cy="422976"/>
            </a:xfrm>
            <a:prstGeom prst="ellipse">
              <a:avLst/>
            </a:prstGeom>
            <a:solidFill>
              <a:schemeClr val="bg1"/>
            </a:solidFill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6092EEC-FCF4-7DD5-F493-7FF3984B9D50}"/>
              </a:ext>
            </a:extLst>
          </p:cNvPr>
          <p:cNvSpPr txBox="1"/>
          <p:nvPr/>
        </p:nvSpPr>
        <p:spPr>
          <a:xfrm>
            <a:off x="5032505" y="2105635"/>
            <a:ext cx="990599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Stato</a:t>
            </a:r>
          </a:p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Regioni</a:t>
            </a:r>
          </a:p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Aziende</a:t>
            </a:r>
          </a:p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Comuni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42BB28C-84D0-A280-3CCA-4EAC48F66597}"/>
              </a:ext>
            </a:extLst>
          </p:cNvPr>
          <p:cNvSpPr txBox="1"/>
          <p:nvPr/>
        </p:nvSpPr>
        <p:spPr>
          <a:xfrm>
            <a:off x="4975522" y="4213879"/>
            <a:ext cx="2949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ETS - Cittadinanza Attiva - Cittadini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C58000D-C25A-CFED-270F-9FD6F4249BF9}"/>
              </a:ext>
            </a:extLst>
          </p:cNvPr>
          <p:cNvGrpSpPr/>
          <p:nvPr/>
        </p:nvGrpSpPr>
        <p:grpSpPr>
          <a:xfrm>
            <a:off x="6054604" y="2576338"/>
            <a:ext cx="1774447" cy="461665"/>
            <a:chOff x="6054604" y="2757313"/>
            <a:chExt cx="1774447" cy="461665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E86AFE6F-5846-60EB-212E-19E100F90916}"/>
                </a:ext>
              </a:extLst>
            </p:cNvPr>
            <p:cNvSpPr txBox="1"/>
            <p:nvPr/>
          </p:nvSpPr>
          <p:spPr>
            <a:xfrm>
              <a:off x="6054817" y="2757313"/>
              <a:ext cx="1774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006699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Determinanti di Salute</a:t>
              </a:r>
            </a:p>
            <a:p>
              <a:r>
                <a:rPr lang="it-IT" sz="1200" b="1" dirty="0">
                  <a:solidFill>
                    <a:srgbClr val="006699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Prossimità</a:t>
              </a:r>
            </a:p>
          </p:txBody>
        </p:sp>
        <p:sp>
          <p:nvSpPr>
            <p:cNvPr id="34" name="Parentesi quadra chiusa 33">
              <a:extLst>
                <a:ext uri="{FF2B5EF4-FFF2-40B4-BE49-F238E27FC236}">
                  <a16:creationId xmlns:a16="http://schemas.microsoft.com/office/drawing/2014/main" id="{8336522E-1254-A59B-7DE4-B6B5177B130C}"/>
                </a:ext>
              </a:extLst>
            </p:cNvPr>
            <p:cNvSpPr/>
            <p:nvPr/>
          </p:nvSpPr>
          <p:spPr>
            <a:xfrm flipH="1">
              <a:off x="6054604" y="2758704"/>
              <a:ext cx="45719" cy="396000"/>
            </a:xfrm>
            <a:prstGeom prst="rightBracke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20346B72-0A69-FF31-A26A-2CDC0077DF80}"/>
              </a:ext>
            </a:extLst>
          </p:cNvPr>
          <p:cNvGrpSpPr/>
          <p:nvPr/>
        </p:nvGrpSpPr>
        <p:grpSpPr>
          <a:xfrm>
            <a:off x="5614588" y="4585310"/>
            <a:ext cx="1671141" cy="461665"/>
            <a:chOff x="5429691" y="5134499"/>
            <a:chExt cx="1671141" cy="461665"/>
          </a:xfrm>
        </p:grpSpPr>
        <p:sp>
          <p:nvSpPr>
            <p:cNvPr id="35" name="Parentesi quadra chiusa 34">
              <a:extLst>
                <a:ext uri="{FF2B5EF4-FFF2-40B4-BE49-F238E27FC236}">
                  <a16:creationId xmlns:a16="http://schemas.microsoft.com/office/drawing/2014/main" id="{6DE784D8-678C-AD04-87BC-F8797BEC146C}"/>
                </a:ext>
              </a:extLst>
            </p:cNvPr>
            <p:cNvSpPr/>
            <p:nvPr/>
          </p:nvSpPr>
          <p:spPr>
            <a:xfrm flipH="1">
              <a:off x="5454900" y="5144296"/>
              <a:ext cx="77886" cy="396000"/>
            </a:xfrm>
            <a:prstGeom prst="rightBracke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7DB159EC-00F0-1233-F600-34EAF56FB8F7}"/>
                </a:ext>
              </a:extLst>
            </p:cNvPr>
            <p:cNvSpPr txBox="1"/>
            <p:nvPr/>
          </p:nvSpPr>
          <p:spPr>
            <a:xfrm>
              <a:off x="5429691" y="5134499"/>
              <a:ext cx="1671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006699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Co-programmazione</a:t>
              </a:r>
            </a:p>
            <a:p>
              <a:r>
                <a:rPr lang="it-IT" sz="1200" b="1" dirty="0">
                  <a:solidFill>
                    <a:srgbClr val="006699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Co-progettazione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0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Microsoft Office PowerPoint</Application>
  <PresentationFormat>Widescreen</PresentationFormat>
  <Paragraphs>213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Dubai</vt:lpstr>
      <vt:lpstr>Dubai Medium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Michelangelo Caiolfa</dc:creator>
  <cp:lastModifiedBy>domenicoscibetta</cp:lastModifiedBy>
  <cp:revision>91</cp:revision>
  <dcterms:created xsi:type="dcterms:W3CDTF">2022-06-18T16:56:13Z</dcterms:created>
  <dcterms:modified xsi:type="dcterms:W3CDTF">2024-02-29T22:46:13Z</dcterms:modified>
</cp:coreProperties>
</file>