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5" r:id="rId5"/>
    <p:sldId id="263" r:id="rId6"/>
    <p:sldId id="269" r:id="rId7"/>
    <p:sldId id="270" r:id="rId8"/>
    <p:sldId id="264" r:id="rId9"/>
    <p:sldId id="268" r:id="rId10"/>
    <p:sldId id="262" r:id="rId11"/>
    <p:sldId id="266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9DF0D2-F61F-93FB-FBC2-D246A1A57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195F076-B8CF-3F36-C8E3-652FD1BCC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A6103B-3B39-5C36-9A08-BDD5028B4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FF91-33DC-4078-B2E5-13FC0B0BAB36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51EE84-4F22-8926-B018-42CFE1D0B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682D24-80D0-DC00-72A2-DB5D2C66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8C5C-C745-4BCB-9652-86F522CF48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4790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9ABABD-8FC8-59A2-222B-E34A36743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AF37D08-F165-3F8C-0BD4-2307DB913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F7BB79-4A84-4EB7-73AE-F49731C4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FF91-33DC-4078-B2E5-13FC0B0BAB36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B9EFBC-68F1-EAAC-8422-07173A693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E085EE-1B93-169B-7C73-2358CEE7E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8C5C-C745-4BCB-9652-86F522CF48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6264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C73C172-E20B-6531-1C43-96C5CA6DDF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3D1E824-9D45-E2C0-086D-D088687F1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CE56D5-2F40-29D0-1D39-90A3C7FE4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FF91-33DC-4078-B2E5-13FC0B0BAB36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C7C479-4172-848F-0ED7-3DE749EC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180674-027D-726B-25E3-163AE483B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8C5C-C745-4BCB-9652-86F522CF48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892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D7D210-D814-E5B2-C850-A7696C53B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C6AA0C-DDD9-C217-92AD-6ADF15768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AA54563-5BEB-6C29-EFB7-873A3751A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FF91-33DC-4078-B2E5-13FC0B0BAB36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F8DC89-AC69-3EF4-A341-79678A198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205CE5-CFC3-4E90-61CF-D4C174C7F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8C5C-C745-4BCB-9652-86F522CF48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3349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B487BF-9B8A-347A-3432-AF96A15C2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E3932A8-D645-F555-B8AC-59B5ED09B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E94892-0770-9D42-67C7-76998F5F9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FF91-33DC-4078-B2E5-13FC0B0BAB36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FD13A1-C452-C375-4476-3AA52257E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2AE7B3-FB93-4C55-F946-CB2B586F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8C5C-C745-4BCB-9652-86F522CF48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3216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549817-C03B-40E0-DEDD-8E24E022C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6E41FE-0C41-2005-3C40-EB7D37B8DC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D51A306-DA38-10CB-4834-A837FDC3B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0343EA-CB3C-E291-B94D-26EA99AD6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FF91-33DC-4078-B2E5-13FC0B0BAB36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2CE406-461F-DDCA-EC92-64ED66224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4652715-E45B-580E-C86F-E17697A47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8C5C-C745-4BCB-9652-86F522CF48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778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8DDA33-E915-BBFC-6051-6655352AD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3ECF666-65D2-9A8C-BA8D-FB185168C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C0124DE-0090-E1B2-491D-237906D7A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C4E619C-6402-C978-0B42-A7343D09B9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DDF7842-E019-38F2-89F3-871183D0E2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14FCCC0-8EA4-D1DD-8BAE-7AB326086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FF91-33DC-4078-B2E5-13FC0B0BAB36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838A6D5-38AD-B873-564C-3328947FA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39DD25C-AF15-8DDE-D78A-ABBF31801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8C5C-C745-4BCB-9652-86F522CF48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105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276134-B78A-1AB7-427B-952DD4A39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ECC3A37-2162-CAFB-B750-35561B024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FF91-33DC-4078-B2E5-13FC0B0BAB36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0030A4D-B943-452B-22CA-9AE5BDF91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E43DDE1-54F9-EE45-921B-452F4F322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8C5C-C745-4BCB-9652-86F522CF48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012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5E03791-3F40-D913-AE74-11C1FAA69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FF91-33DC-4078-B2E5-13FC0B0BAB36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B7E4BE9-803E-B161-9BE9-13592244E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42B8665-1A43-30D1-2246-12B6B2AD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8C5C-C745-4BCB-9652-86F522CF48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456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1A984E-12EE-AB29-73A4-CD79DC946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741946-B28F-2322-C8C4-58E1550FB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A5E3C57-AF6E-ED53-C350-59B142095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FD64B0A-87BD-4499-FF2B-9A7FD47C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FF91-33DC-4078-B2E5-13FC0B0BAB36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E4AECCC-631F-8082-0117-A3031533E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24309ED-16CA-C1BA-5267-8941AD7CE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8C5C-C745-4BCB-9652-86F522CF48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70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9D2AA6-E583-0A08-BAEC-CD387EA46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11726D0-3596-8A91-9562-2BB4C683E9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D631FFB-EC28-927D-A46F-8F14F9505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87AA676-5380-A868-265C-5C76B51F2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FF91-33DC-4078-B2E5-13FC0B0BAB36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0D1C8F4-50D2-91C3-CEC3-94EB36E05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D871A9C-E29C-154D-53B8-933A43D65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8C5C-C745-4BCB-9652-86F522CF48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777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A4B3986-FE02-20B6-E626-7CC73A7C9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596BD62-BCD9-7AFF-D01C-72E6880E5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F8DC12-9202-AF0A-5A9A-81AB038DCD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3FF91-33DC-4078-B2E5-13FC0B0BAB36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1F31D9-1DFD-936A-5960-5EA61C6A5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B1AEEC-46D6-2100-8649-0A1DD6F97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8C5C-C745-4BCB-9652-86F522CF48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10974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A776CE-A811-D887-5A07-9217E02F3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290" y="867590"/>
            <a:ext cx="11417416" cy="1655762"/>
          </a:xfrm>
        </p:spPr>
        <p:txBody>
          <a:bodyPr>
            <a:noAutofit/>
          </a:bodyPr>
          <a:lstStyle/>
          <a:p>
            <a:r>
              <a:rPr lang="it-IT" sz="4400" b="1" dirty="0">
                <a:latin typeface="+mn-lt"/>
              </a:rPr>
              <a:t>Progetto Regionale «Un dono in Comune»</a:t>
            </a:r>
            <a:br>
              <a:rPr lang="it-IT" sz="4400" b="1" dirty="0">
                <a:latin typeface="+mn-lt"/>
              </a:rPr>
            </a:br>
            <a:r>
              <a:rPr lang="it-IT" sz="4400" b="1" dirty="0">
                <a:latin typeface="+mn-lt"/>
              </a:rPr>
              <a:t> Sportello comuni per la donazione degli organi: le esperienze di </a:t>
            </a:r>
            <a:r>
              <a:rPr lang="it-IT" sz="4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Codroipo</a:t>
            </a:r>
            <a:r>
              <a:rPr lang="it-IT" sz="4400" b="1" dirty="0">
                <a:latin typeface="+mn-lt"/>
              </a:rPr>
              <a:t> e del </a:t>
            </a:r>
            <a:r>
              <a:rPr lang="it-IT" sz="4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Medio Friuli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8852628-65A0-F94C-6C5D-FE29CCB77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7134" y="3568075"/>
            <a:ext cx="7317727" cy="436562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Centro Regionale Trapianti Friuli Venezia Giulia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FD38A3F-F265-2DA7-F2B5-DDF8B9B8A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77"/>
          <a:stretch/>
        </p:blipFill>
        <p:spPr>
          <a:xfrm>
            <a:off x="387290" y="5063720"/>
            <a:ext cx="789940" cy="111904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4B24953-6E8E-2944-0D8E-BB35E081F7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9" t="5859" r="3439"/>
          <a:stretch/>
        </p:blipFill>
        <p:spPr>
          <a:xfrm>
            <a:off x="3005195" y="5049360"/>
            <a:ext cx="2176821" cy="114776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EF3C2D9-64BA-F265-59CD-467736313B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766" y="5085397"/>
            <a:ext cx="789940" cy="1075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90AE914-A2DA-F3B7-44F6-46EDF5F44C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263"/>
          <a:stretch/>
        </p:blipFill>
        <p:spPr>
          <a:xfrm>
            <a:off x="6969678" y="5156454"/>
            <a:ext cx="2257425" cy="93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60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00EC15-4A78-BE3F-1DC9-53CAB526D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10515600" cy="771466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Qualche numero: richieste CI e consensi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EB306B75-567B-28CC-7340-DDDB439820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331398"/>
              </p:ext>
            </p:extLst>
          </p:nvPr>
        </p:nvGraphicFramePr>
        <p:xfrm>
          <a:off x="276312" y="1382077"/>
          <a:ext cx="11639376" cy="49911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6459">
                  <a:extLst>
                    <a:ext uri="{9D8B030D-6E8A-4147-A177-3AD203B41FA5}">
                      <a16:colId xmlns:a16="http://schemas.microsoft.com/office/drawing/2014/main" val="279911674"/>
                    </a:ext>
                  </a:extLst>
                </a:gridCol>
                <a:gridCol w="1677377">
                  <a:extLst>
                    <a:ext uri="{9D8B030D-6E8A-4147-A177-3AD203B41FA5}">
                      <a16:colId xmlns:a16="http://schemas.microsoft.com/office/drawing/2014/main" val="974461094"/>
                    </a:ext>
                  </a:extLst>
                </a:gridCol>
                <a:gridCol w="1159108">
                  <a:extLst>
                    <a:ext uri="{9D8B030D-6E8A-4147-A177-3AD203B41FA5}">
                      <a16:colId xmlns:a16="http://schemas.microsoft.com/office/drawing/2014/main" val="1361615436"/>
                    </a:ext>
                  </a:extLst>
                </a:gridCol>
                <a:gridCol w="1159108">
                  <a:extLst>
                    <a:ext uri="{9D8B030D-6E8A-4147-A177-3AD203B41FA5}">
                      <a16:colId xmlns:a16="http://schemas.microsoft.com/office/drawing/2014/main" val="2168303987"/>
                    </a:ext>
                  </a:extLst>
                </a:gridCol>
                <a:gridCol w="1159108">
                  <a:extLst>
                    <a:ext uri="{9D8B030D-6E8A-4147-A177-3AD203B41FA5}">
                      <a16:colId xmlns:a16="http://schemas.microsoft.com/office/drawing/2014/main" val="3992319716"/>
                    </a:ext>
                  </a:extLst>
                </a:gridCol>
                <a:gridCol w="1159108">
                  <a:extLst>
                    <a:ext uri="{9D8B030D-6E8A-4147-A177-3AD203B41FA5}">
                      <a16:colId xmlns:a16="http://schemas.microsoft.com/office/drawing/2014/main" val="3136399976"/>
                    </a:ext>
                  </a:extLst>
                </a:gridCol>
                <a:gridCol w="1159108">
                  <a:extLst>
                    <a:ext uri="{9D8B030D-6E8A-4147-A177-3AD203B41FA5}">
                      <a16:colId xmlns:a16="http://schemas.microsoft.com/office/drawing/2014/main" val="3614791848"/>
                    </a:ext>
                  </a:extLst>
                </a:gridCol>
              </a:tblGrid>
              <a:tr h="1069534">
                <a:tc rowSpan="3">
                  <a:txBody>
                    <a:bodyPr/>
                    <a:lstStyle/>
                    <a:p>
                      <a:r>
                        <a:rPr lang="it-IT" sz="1100">
                          <a:effectLst/>
                        </a:rPr>
                        <a:t>Comune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r>
                        <a:rPr lang="it-IT" sz="1100">
                          <a:effectLst/>
                        </a:rPr>
                        <a:t>Inizio attività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lstStyle/>
                    <a:p>
                      <a:r>
                        <a:rPr lang="it-IT" sz="1100" dirty="0">
                          <a:effectLst/>
                        </a:rPr>
                        <a:t>Dichiarazioni registrate presso i Comuni (**)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064341"/>
                  </a:ext>
                </a:extLst>
              </a:tr>
              <a:tr h="106953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t-IT" sz="1100">
                          <a:effectLst/>
                        </a:rPr>
                        <a:t>Consensi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t-IT" sz="1100">
                          <a:effectLst/>
                        </a:rPr>
                        <a:t>Opposizioni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it-IT" sz="1100">
                          <a:effectLst/>
                        </a:rPr>
                        <a:t>Totale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0087745"/>
                  </a:ext>
                </a:extLst>
              </a:tr>
              <a:tr h="106953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</a:rPr>
                        <a:t>Num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</a:rPr>
                        <a:t>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</a:rPr>
                        <a:t>Num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</a:rPr>
                        <a:t>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236059"/>
                  </a:ext>
                </a:extLst>
              </a:tr>
              <a:tr h="1782555">
                <a:tc>
                  <a:txBody>
                    <a:bodyPr/>
                    <a:lstStyle/>
                    <a:p>
                      <a:r>
                        <a:rPr lang="it-IT" sz="2000">
                          <a:effectLst/>
                        </a:rPr>
                        <a:t>CODROIPO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it-IT" sz="2000" b="1" dirty="0">
                          <a:effectLst/>
                        </a:rPr>
                        <a:t>17-08 2017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it-IT" sz="2000" b="1" dirty="0">
                          <a:effectLst/>
                        </a:rPr>
                        <a:t>3231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it-IT" sz="2000" b="1">
                          <a:effectLst/>
                        </a:rPr>
                        <a:t>75</a:t>
                      </a:r>
                      <a:endParaRPr lang="it-IT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it-IT" sz="2000" b="1">
                          <a:effectLst/>
                        </a:rPr>
                        <a:t>1076</a:t>
                      </a:r>
                      <a:endParaRPr lang="it-IT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it-IT" sz="2000" b="1">
                          <a:effectLst/>
                        </a:rPr>
                        <a:t>25</a:t>
                      </a:r>
                      <a:endParaRPr lang="it-IT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it-IT" sz="2000" b="1" dirty="0">
                          <a:effectLst/>
                        </a:rPr>
                        <a:t>4307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616951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D3CC424-D4BA-67B1-F25B-4B75EE1D8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237742" y="0"/>
            <a:ext cx="2207625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2537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3F2F0B-2A43-8782-8F6A-1D97C23D1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4975" y="3066686"/>
            <a:ext cx="5982050" cy="7246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4800" b="1" dirty="0">
                <a:solidFill>
                  <a:schemeClr val="accent6">
                    <a:lumMod val="75000"/>
                  </a:schemeClr>
                </a:solidFill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3600703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326D8448-4D67-2C63-5321-8787036FFC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064073"/>
              </p:ext>
            </p:extLst>
          </p:nvPr>
        </p:nvGraphicFramePr>
        <p:xfrm>
          <a:off x="436228" y="-239414"/>
          <a:ext cx="6319706" cy="7510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3" imgW="4400485" imgH="6067266" progId="Acrobat.Document.DC">
                  <p:embed/>
                </p:oleObj>
              </mc:Choice>
              <mc:Fallback>
                <p:oleObj name="Acrobat Document" r:id="rId3" imgW="4400485" imgH="606726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228" y="-239414"/>
                        <a:ext cx="6319706" cy="7510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C790B23A-41FB-40A4-B883-99D5BF0B7D7E}"/>
              </a:ext>
            </a:extLst>
          </p:cNvPr>
          <p:cNvSpPr/>
          <p:nvPr/>
        </p:nvSpPr>
        <p:spPr>
          <a:xfrm>
            <a:off x="7105475" y="628088"/>
            <a:ext cx="46502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4000" b="1" dirty="0">
                <a:solidFill>
                  <a:srgbClr val="F79646">
                    <a:lumMod val="75000"/>
                  </a:srgbClr>
                </a:solidFill>
                <a:ea typeface="+mj-ea"/>
                <a:cs typeface="+mj-cs"/>
              </a:rPr>
              <a:t>Un dono per la vita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3236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828B3469-7F96-C543-37EF-5BF7813431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667268"/>
              </p:ext>
            </p:extLst>
          </p:nvPr>
        </p:nvGraphicFramePr>
        <p:xfrm>
          <a:off x="362125" y="188326"/>
          <a:ext cx="11467750" cy="6481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Acrobat Document" r:id="rId3" imgW="9075101" imgH="6415694" progId="Acrobat.Document.DC">
                  <p:embed/>
                </p:oleObj>
              </mc:Choice>
              <mc:Fallback>
                <p:oleObj name="Acrobat Document" r:id="rId3" imgW="9075101" imgH="641569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2125" y="188326"/>
                        <a:ext cx="11467750" cy="6481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2908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CC8843F-A571-553F-E961-8B67E30D2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20" y="264381"/>
            <a:ext cx="11338560" cy="6329238"/>
          </a:xfrm>
        </p:spPr>
      </p:pic>
    </p:spTree>
    <p:extLst>
      <p:ext uri="{BB962C8B-B14F-4D97-AF65-F5344CB8AC3E}">
        <p14:creationId xmlns:p14="http://schemas.microsoft.com/office/powerpoint/2010/main" val="1179385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2F7EA4-ED9E-5C70-BD29-EA178D737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847"/>
            <a:ext cx="10515600" cy="792556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Delibera di Consiglio Comunale del 2010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54E9D04F-C57B-3230-CBAA-FA7F821E654A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284629"/>
              </p:ext>
            </p:extLst>
          </p:nvPr>
        </p:nvGraphicFramePr>
        <p:xfrm>
          <a:off x="838200" y="1278546"/>
          <a:ext cx="4755518" cy="5471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Acrobat Document" r:id="rId3" imgW="4533723" imgH="6415694" progId="Acrobat.Document.DC">
                  <p:embed/>
                </p:oleObj>
              </mc:Choice>
              <mc:Fallback>
                <p:oleObj name="Acrobat Document" r:id="rId3" imgW="4533723" imgH="6415694" progId="Acrobat.Document.DC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5E9644A8-385F-941F-8A19-2CFD163CCB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278546"/>
                        <a:ext cx="4755518" cy="5471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ADF15191-09F1-43F1-8CEC-1E47B8F99F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690820"/>
              </p:ext>
            </p:extLst>
          </p:nvPr>
        </p:nvGraphicFramePr>
        <p:xfrm>
          <a:off x="6598282" y="1266738"/>
          <a:ext cx="4755518" cy="5446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Acrobat Document" r:id="rId5" imgW="5667214" imgH="8019731" progId="Acrobat.Document.DC">
                  <p:embed/>
                </p:oleObj>
              </mc:Choice>
              <mc:Fallback>
                <p:oleObj name="Acrobat Document" r:id="rId5" imgW="5667214" imgH="8019731" progId="Acrobat.Document.DC">
                  <p:embed/>
                  <p:pic>
                    <p:nvPicPr>
                      <p:cNvPr id="2" name="Oggetto 1">
                        <a:extLst>
                          <a:ext uri="{FF2B5EF4-FFF2-40B4-BE49-F238E27FC236}">
                            <a16:creationId xmlns:a16="http://schemas.microsoft.com/office/drawing/2014/main" id="{67CF84C8-9F23-C9CA-0DC6-92C01E101D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98282" y="1266738"/>
                        <a:ext cx="4755518" cy="5446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4420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FC21AF-A6F8-5580-8D09-FBF7841E6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04"/>
            <a:ext cx="10515600" cy="813732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Centro regionale Trapianti FVG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EC8434-FE95-A72A-87F5-88FAD643F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985" y="1526796"/>
            <a:ext cx="11560029" cy="4462943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00000"/>
              </a:lnSpc>
              <a:buAutoNum type="arabicParenR"/>
            </a:pPr>
            <a:r>
              <a:rPr lang="it-IT" sz="2000" dirty="0"/>
              <a:t>Organizza specifici 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</a:rPr>
              <a:t>incontri di formazione per il personale</a:t>
            </a:r>
            <a:r>
              <a:rPr lang="it-IT" sz="2000" dirty="0"/>
              <a:t> dei Servizi Anagrafici interessati; </a:t>
            </a:r>
          </a:p>
          <a:p>
            <a:pPr marL="514350" indent="-514350" algn="just">
              <a:lnSpc>
                <a:spcPct val="100000"/>
              </a:lnSpc>
              <a:buAutoNum type="arabicParenR"/>
            </a:pPr>
            <a:r>
              <a:rPr lang="it-IT" sz="2000" dirty="0"/>
              <a:t>Realizza e 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</a:rPr>
              <a:t>consegna</a:t>
            </a:r>
            <a:r>
              <a:rPr lang="it-IT" sz="2000" dirty="0"/>
              <a:t> ai Servizi Anagrafici coinvolti il 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</a:rPr>
              <a:t>materiale informativo</a:t>
            </a:r>
            <a:r>
              <a:rPr lang="it-IT" sz="2000" dirty="0"/>
              <a:t>; </a:t>
            </a:r>
          </a:p>
          <a:p>
            <a:pPr marL="514350" indent="-514350" algn="just">
              <a:lnSpc>
                <a:spcPct val="100000"/>
              </a:lnSpc>
              <a:buAutoNum type="arabicParenR"/>
            </a:pPr>
            <a:r>
              <a:rPr lang="it-IT" sz="2000" dirty="0">
                <a:solidFill>
                  <a:schemeClr val="accent6">
                    <a:lumMod val="75000"/>
                  </a:schemeClr>
                </a:solidFill>
              </a:rPr>
              <a:t>Fornisce i moduli</a:t>
            </a:r>
            <a:r>
              <a:rPr lang="it-IT" sz="2000" dirty="0"/>
              <a:t> utili all'espressione della volontà in merito alla donazione di organi e tessuti; </a:t>
            </a:r>
          </a:p>
          <a:p>
            <a:pPr marL="514350" indent="-514350" algn="just">
              <a:lnSpc>
                <a:spcPct val="100000"/>
              </a:lnSpc>
              <a:buAutoNum type="arabicParenR"/>
            </a:pPr>
            <a:r>
              <a:rPr lang="it-IT" sz="2000" dirty="0"/>
              <a:t>Mette a disposizione 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</a:rPr>
              <a:t>personale specializzato</a:t>
            </a:r>
            <a:r>
              <a:rPr lang="it-IT" sz="2000" dirty="0"/>
              <a:t> per fornire approfondimenti ai cittadini che lo richiedano;</a:t>
            </a:r>
          </a:p>
          <a:p>
            <a:pPr marL="514350" indent="-514350" algn="just">
              <a:lnSpc>
                <a:spcPct val="100000"/>
              </a:lnSpc>
              <a:buAutoNum type="arabicParenR"/>
            </a:pPr>
            <a:r>
              <a:rPr lang="it-IT" sz="2000" dirty="0"/>
              <a:t>Divulga l'iniziativa sul territorio attraverso 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</a:rPr>
              <a:t>l'organizzazione di incontri pubblici</a:t>
            </a:r>
            <a:r>
              <a:rPr lang="it-IT" sz="2000" dirty="0"/>
              <a:t>, in collaborazione con le Associazioni di Volontariato, presso i Comuni coinvolti nella sperimentazione; </a:t>
            </a:r>
          </a:p>
          <a:p>
            <a:pPr marL="514350" indent="-514350" algn="just">
              <a:lnSpc>
                <a:spcPct val="100000"/>
              </a:lnSpc>
              <a:buAutoNum type="arabicParenR"/>
            </a:pPr>
            <a:r>
              <a:rPr lang="it-IT" sz="2000" dirty="0"/>
              <a:t>Monitora il 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</a:rPr>
              <a:t>numero delle espressioni di volontà</a:t>
            </a:r>
            <a:r>
              <a:rPr lang="it-IT" sz="2000" dirty="0"/>
              <a:t> depositate presso l’Azienda Sanitaria; </a:t>
            </a:r>
          </a:p>
          <a:p>
            <a:pPr marL="514350" indent="-514350" algn="just">
              <a:lnSpc>
                <a:spcPct val="100000"/>
              </a:lnSpc>
              <a:buAutoNum type="arabicParenR"/>
            </a:pPr>
            <a:r>
              <a:rPr lang="it-IT" sz="2000" dirty="0"/>
              <a:t>Raccoglie mensilmente, tramite i Coordinatori Locali delle ASS competenti o tramite il proprio personale, i moduli per l'espressione di volontà compilati e resi ai Servizi Anagrafici, destinati all'inserimento nel 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</a:rPr>
              <a:t>Sistema Informativo Trapianti</a:t>
            </a:r>
            <a:r>
              <a:rPr lang="it-IT" sz="2000" dirty="0"/>
              <a:t>;</a:t>
            </a:r>
          </a:p>
          <a:p>
            <a:pPr marL="514350" indent="-514350" algn="just">
              <a:lnSpc>
                <a:spcPct val="100000"/>
              </a:lnSpc>
              <a:buAutoNum type="arabicParenR"/>
            </a:pPr>
            <a:r>
              <a:rPr lang="it-IT" sz="2000" dirty="0">
                <a:solidFill>
                  <a:schemeClr val="accent6">
                    <a:lumMod val="75000"/>
                  </a:schemeClr>
                </a:solidFill>
              </a:rPr>
              <a:t>Raccoglie i dati</a:t>
            </a:r>
            <a:r>
              <a:rPr lang="it-IT" sz="2000" dirty="0"/>
              <a:t>, analizza i risultati della sperimentazione e li rende disponibili a tutti i soggetti coinvolti.</a:t>
            </a:r>
          </a:p>
        </p:txBody>
      </p:sp>
    </p:spTree>
    <p:extLst>
      <p:ext uri="{BB962C8B-B14F-4D97-AF65-F5344CB8AC3E}">
        <p14:creationId xmlns:p14="http://schemas.microsoft.com/office/powerpoint/2010/main" val="1472924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568E70-F5EA-4839-3014-6D8427EB3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89" y="224941"/>
            <a:ext cx="10515600" cy="655903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Ruolo degli ufficiali dell’anagrafe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8E040D0-0FFE-1E90-436B-6B6833195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596" y="1045999"/>
            <a:ext cx="11576807" cy="5522582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it-IT" sz="1800" dirty="0">
                <a:solidFill>
                  <a:schemeClr val="accent6">
                    <a:lumMod val="75000"/>
                  </a:schemeClr>
                </a:solidFill>
              </a:rPr>
              <a:t>Segnalare</a:t>
            </a:r>
            <a:r>
              <a:rPr lang="it-IT" sz="1800" dirty="0"/>
              <a:t> tempestivamente al Centro Regionale eventuali difficoltà e contribuire alla messa a punto delle procedure;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it-IT" sz="1800" dirty="0"/>
              <a:t>Distribuire il </a:t>
            </a:r>
            <a:r>
              <a:rPr lang="it-IT" sz="1800" dirty="0">
                <a:solidFill>
                  <a:schemeClr val="accent6">
                    <a:lumMod val="75000"/>
                  </a:schemeClr>
                </a:solidFill>
              </a:rPr>
              <a:t>materiale informativo a ciascun cittadino maggiorenne </a:t>
            </a:r>
            <a:r>
              <a:rPr lang="it-IT" sz="1800" dirty="0"/>
              <a:t>che si rechi al Servizio Anagrafico per richiedere il rilascio o il rinnovo della Carta d'Identità; Distribuire la brochure a ciascun cittadino maggiorenne assieme al modulo di espressione della volontà;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it-IT" sz="1800" dirty="0"/>
              <a:t>Acquisire </a:t>
            </a:r>
            <a:r>
              <a:rPr lang="it-IT" sz="1800" dirty="0">
                <a:solidFill>
                  <a:schemeClr val="accent6">
                    <a:lumMod val="75000"/>
                  </a:schemeClr>
                </a:solidFill>
              </a:rPr>
              <a:t>l’espressione di volontà e imputare i dati </a:t>
            </a:r>
            <a:r>
              <a:rPr lang="it-IT" sz="1800" dirty="0"/>
              <a:t>nel data base SIT;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it-IT" sz="1800" dirty="0">
                <a:solidFill>
                  <a:schemeClr val="accent6">
                    <a:lumMod val="75000"/>
                  </a:schemeClr>
                </a:solidFill>
              </a:rPr>
              <a:t>Garantire</a:t>
            </a:r>
            <a:r>
              <a:rPr lang="it-IT" sz="1800" dirty="0"/>
              <a:t>, in ogni caso, </a:t>
            </a:r>
            <a:r>
              <a:rPr lang="it-IT" sz="1800" dirty="0">
                <a:solidFill>
                  <a:schemeClr val="accent6">
                    <a:lumMod val="75000"/>
                  </a:schemeClr>
                </a:solidFill>
              </a:rPr>
              <a:t>la libera espressione della volontà di ciascuno</a:t>
            </a:r>
            <a:r>
              <a:rPr lang="it-IT" sz="1800" dirty="0"/>
              <a:t>, evitando considerazioni che possano influenzare l'orientamento o la decisione del singolo cittadino;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it-IT" sz="1800" dirty="0">
                <a:solidFill>
                  <a:schemeClr val="accent6">
                    <a:lumMod val="75000"/>
                  </a:schemeClr>
                </a:solidFill>
              </a:rPr>
              <a:t>Tranquillizzare i cittadini </a:t>
            </a:r>
            <a:r>
              <a:rPr lang="it-IT" sz="1800" dirty="0"/>
              <a:t>sul fatto che non c'è bisogno di decidere in fretta perché non esiste un </a:t>
            </a:r>
            <a:r>
              <a:rPr lang="it-IT" sz="1800" dirty="0">
                <a:solidFill>
                  <a:schemeClr val="accent6">
                    <a:lumMod val="75000"/>
                  </a:schemeClr>
                </a:solidFill>
              </a:rPr>
              <a:t>limite di tempo </a:t>
            </a:r>
            <a:r>
              <a:rPr lang="it-IT" sz="1800" dirty="0"/>
              <a:t>per la consegna del modulo; 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it-IT" sz="1800" dirty="0"/>
              <a:t>Precisare che il modulo va riconsegnato all'Ufficio Anagrafe; 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it-IT" sz="1800" dirty="0"/>
              <a:t>Rassicurare che </a:t>
            </a:r>
            <a:r>
              <a:rPr lang="it-IT" sz="1800" dirty="0">
                <a:solidFill>
                  <a:schemeClr val="accent6">
                    <a:lumMod val="75000"/>
                  </a:schemeClr>
                </a:solidFill>
              </a:rPr>
              <a:t>la scelta di donare organi e tessuti non è irreversibile </a:t>
            </a:r>
            <a:r>
              <a:rPr lang="it-IT" sz="1800" dirty="0"/>
              <a:t>e può essere cambiata in ogni momento; 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it-IT" sz="1800" dirty="0"/>
              <a:t>Indicare i referenti in cui il cittadino potrà fare affidamento, per ottenere ulteriori informazioni sulla tematica; 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it-IT" sz="1800" dirty="0"/>
              <a:t>Verificare la </a:t>
            </a:r>
            <a:r>
              <a:rPr lang="it-IT" sz="1800" dirty="0">
                <a:solidFill>
                  <a:schemeClr val="accent6">
                    <a:lumMod val="75000"/>
                  </a:schemeClr>
                </a:solidFill>
              </a:rPr>
              <a:t>compilazione corretta</a:t>
            </a:r>
            <a:r>
              <a:rPr lang="it-IT" sz="1800" dirty="0"/>
              <a:t> e completa dei moduli resi; 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it-IT" sz="1800" dirty="0"/>
              <a:t>Apporre il timbro del comune e la firma e fornire al cittadino una fotocopia del modulo compilato; 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it-IT" sz="1800" dirty="0"/>
              <a:t>Inserire i </a:t>
            </a:r>
            <a:r>
              <a:rPr lang="it-IT" sz="1800" dirty="0">
                <a:solidFill>
                  <a:schemeClr val="accent6">
                    <a:lumMod val="75000"/>
                  </a:schemeClr>
                </a:solidFill>
              </a:rPr>
              <a:t>moduli raccolti </a:t>
            </a:r>
            <a:r>
              <a:rPr lang="it-IT" sz="1800" dirty="0"/>
              <a:t>nella busta con il logo della Regione, </a:t>
            </a:r>
            <a:r>
              <a:rPr lang="it-IT" sz="1800" dirty="0">
                <a:solidFill>
                  <a:schemeClr val="accent6">
                    <a:lumMod val="75000"/>
                  </a:schemeClr>
                </a:solidFill>
              </a:rPr>
              <a:t>custodirli</a:t>
            </a:r>
            <a:r>
              <a:rPr lang="it-IT" sz="1800" dirty="0"/>
              <a:t> presso i locali del Servizio Anagrafico e </a:t>
            </a:r>
            <a:r>
              <a:rPr lang="it-IT" sz="1800" dirty="0">
                <a:solidFill>
                  <a:schemeClr val="accent6">
                    <a:lumMod val="75000"/>
                  </a:schemeClr>
                </a:solidFill>
              </a:rPr>
              <a:t>consegnarli</a:t>
            </a:r>
            <a:r>
              <a:rPr lang="it-IT" sz="1800" dirty="0"/>
              <a:t> al personale </a:t>
            </a:r>
            <a:r>
              <a:rPr lang="it-IT" sz="2000" dirty="0"/>
              <a:t>del </a:t>
            </a:r>
            <a:r>
              <a:rPr lang="it-IT" sz="1800" dirty="0"/>
              <a:t>Centro Regionale Trapianti.</a:t>
            </a:r>
          </a:p>
        </p:txBody>
      </p:sp>
    </p:spTree>
    <p:extLst>
      <p:ext uri="{BB962C8B-B14F-4D97-AF65-F5344CB8AC3E}">
        <p14:creationId xmlns:p14="http://schemas.microsoft.com/office/powerpoint/2010/main" val="911362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20CAA5-3624-9DAB-5249-DCC0D83FB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81" y="2959555"/>
            <a:ext cx="4987131" cy="938889"/>
          </a:xfrm>
        </p:spPr>
        <p:txBody>
          <a:bodyPr>
            <a:noAutofit/>
          </a:bodyPr>
          <a:lstStyle/>
          <a:p>
            <a:r>
              <a:rPr lang="it-IT" sz="3600" b="1" dirty="0">
                <a:latin typeface="+mn-lt"/>
              </a:rPr>
              <a:t>Ultime iniziative a Codroipo: </a:t>
            </a:r>
            <a:r>
              <a:rPr lang="it-IT" sz="3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«La donazione di organi e tessuti: quando un gesto può salvare la vita»                 </a:t>
            </a:r>
            <a:br>
              <a:rPr lang="it-IT" sz="3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it-IT" sz="3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                             </a:t>
            </a:r>
            <a:r>
              <a:rPr lang="it-IT" sz="2800" i="1" dirty="0">
                <a:latin typeface="+mn-lt"/>
              </a:rPr>
              <a:t>23.09.2023, conferenza a cura del gruppo della Croce Rossa di Codroipo – sezione di Udine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F76C63F-36CE-0147-29EA-7B660F551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074" y="156769"/>
            <a:ext cx="5363545" cy="654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6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40EBF6-77D4-D98B-201C-3EE57B4CD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835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Ultime iniziative:</a:t>
            </a:r>
            <a:endParaRPr lang="it-IT" sz="4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EC7DB8-3590-0D30-DE88-D82576EAC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Riunione informativa di aggiornamento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>
                <a:solidFill>
                  <a:schemeClr val="accent6">
                    <a:lumMod val="75000"/>
                  </a:schemeClr>
                </a:solidFill>
              </a:rPr>
              <a:t>23.11.2023 </a:t>
            </a:r>
            <a:r>
              <a:rPr lang="it-IT" sz="2800" dirty="0"/>
              <a:t>con i funzionari degli uffici anagrafe dei 14 comuni di:</a:t>
            </a:r>
          </a:p>
          <a:p>
            <a:endParaRPr lang="it-IT" dirty="0"/>
          </a:p>
          <a:p>
            <a:pPr marL="0" indent="0" algn="just">
              <a:buNone/>
            </a:pPr>
            <a:r>
              <a:rPr lang="it-IT" sz="2800" dirty="0"/>
              <a:t>Camino al Tagliamento, Varmo, Rivignano, Mereto di Tomba. Sedegliano, Bertiolo,  Lestizza, Talmassons, Flaibano, Basiliano, Castions di Strada</a:t>
            </a:r>
            <a:r>
              <a:rPr lang="it-IT" dirty="0"/>
              <a:t>,</a:t>
            </a:r>
            <a:r>
              <a:rPr lang="it-IT" sz="2800" dirty="0"/>
              <a:t> San Vito al  Tagliamento, Casarsa, Dignano. 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800" dirty="0"/>
              <a:t>in 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collaborazione con Centro Regionale Trapianti FVG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endParaRPr lang="it-IT" sz="2800" b="1" dirty="0"/>
          </a:p>
          <a:p>
            <a:pPr marL="0" indent="0">
              <a:buNone/>
            </a:pPr>
            <a:endParaRPr lang="it-IT" sz="2800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445499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561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Tema di Office</vt:lpstr>
      <vt:lpstr>Adobe Acrobat Document</vt:lpstr>
      <vt:lpstr>Acrobat Document</vt:lpstr>
      <vt:lpstr>Progetto Regionale «Un dono in Comune»  Sportello comuni per la donazione degli organi: le esperienze di Codroipo e del Medio Friuli</vt:lpstr>
      <vt:lpstr>Presentazione standard di PowerPoint</vt:lpstr>
      <vt:lpstr>Presentazione standard di PowerPoint</vt:lpstr>
      <vt:lpstr>Presentazione standard di PowerPoint</vt:lpstr>
      <vt:lpstr>Delibera di Consiglio Comunale del 2010</vt:lpstr>
      <vt:lpstr>Centro regionale Trapianti FVG</vt:lpstr>
      <vt:lpstr>Ruolo degli ufficiali dell’anagrafe</vt:lpstr>
      <vt:lpstr>Ultime iniziative a Codroipo: «La donazione di organi e tessuti: quando un gesto può salvare la vita»                                                23.09.2023, conferenza a cura del gruppo della Croce Rossa di Codroipo – sezione di Udine</vt:lpstr>
      <vt:lpstr>Ultime iniziative:</vt:lpstr>
      <vt:lpstr>Qualche numero: richieste CI e consensi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Regionale» Un dono in Comune»  Sportello comuni per la donazione degli organi ,esperienze di Codroipo e Medio Friuli</dc:title>
  <dc:creator>Guido Nardini</dc:creator>
  <cp:lastModifiedBy>Giovanni Soramel</cp:lastModifiedBy>
  <cp:revision>16</cp:revision>
  <dcterms:created xsi:type="dcterms:W3CDTF">2024-02-21T09:17:10Z</dcterms:created>
  <dcterms:modified xsi:type="dcterms:W3CDTF">2024-02-28T10:49:47Z</dcterms:modified>
</cp:coreProperties>
</file>