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5" r:id="rId2"/>
    <p:sldId id="331" r:id="rId3"/>
    <p:sldId id="344" r:id="rId4"/>
    <p:sldId id="332" r:id="rId5"/>
    <p:sldId id="333" r:id="rId6"/>
    <p:sldId id="347" r:id="rId7"/>
    <p:sldId id="327" r:id="rId8"/>
    <p:sldId id="334" r:id="rId9"/>
    <p:sldId id="339" r:id="rId10"/>
    <p:sldId id="340" r:id="rId11"/>
    <p:sldId id="341" r:id="rId12"/>
    <p:sldId id="342" r:id="rId13"/>
    <p:sldId id="343" r:id="rId14"/>
    <p:sldId id="336" r:id="rId15"/>
    <p:sldId id="322" r:id="rId16"/>
    <p:sldId id="346" r:id="rId17"/>
    <p:sldId id="328" r:id="rId18"/>
    <p:sldId id="317" r:id="rId19"/>
  </p:sldIdLst>
  <p:sldSz cx="9144000" cy="6858000" type="screen4x3"/>
  <p:notesSz cx="6794500" cy="9906000"/>
  <p:defaultTextStyle>
    <a:defPPr>
      <a:defRPr lang="it-IT"/>
    </a:defPPr>
    <a:lvl1pPr algn="l" rtl="0" eaLnBrk="0" fontAlgn="base" hangingPunct="0">
      <a:spcBef>
        <a:spcPct val="0"/>
      </a:spcBef>
      <a:spcAft>
        <a:spcPct val="0"/>
      </a:spcAft>
      <a:defRPr sz="4400" kern="1200">
        <a:solidFill>
          <a:schemeClr val="tx1"/>
        </a:solidFill>
        <a:latin typeface="DecimaWE Rg" pitchFamily="2" charset="0"/>
        <a:ea typeface="+mn-ea"/>
        <a:cs typeface="+mn-cs"/>
      </a:defRPr>
    </a:lvl1pPr>
    <a:lvl2pPr marL="457200" algn="l" rtl="0" eaLnBrk="0" fontAlgn="base" hangingPunct="0">
      <a:spcBef>
        <a:spcPct val="0"/>
      </a:spcBef>
      <a:spcAft>
        <a:spcPct val="0"/>
      </a:spcAft>
      <a:defRPr sz="4400" kern="1200">
        <a:solidFill>
          <a:schemeClr val="tx1"/>
        </a:solidFill>
        <a:latin typeface="DecimaWE Rg" pitchFamily="2" charset="0"/>
        <a:ea typeface="+mn-ea"/>
        <a:cs typeface="+mn-cs"/>
      </a:defRPr>
    </a:lvl2pPr>
    <a:lvl3pPr marL="914400" algn="l" rtl="0" eaLnBrk="0" fontAlgn="base" hangingPunct="0">
      <a:spcBef>
        <a:spcPct val="0"/>
      </a:spcBef>
      <a:spcAft>
        <a:spcPct val="0"/>
      </a:spcAft>
      <a:defRPr sz="4400" kern="1200">
        <a:solidFill>
          <a:schemeClr val="tx1"/>
        </a:solidFill>
        <a:latin typeface="DecimaWE Rg" pitchFamily="2" charset="0"/>
        <a:ea typeface="+mn-ea"/>
        <a:cs typeface="+mn-cs"/>
      </a:defRPr>
    </a:lvl3pPr>
    <a:lvl4pPr marL="1371600" algn="l" rtl="0" eaLnBrk="0" fontAlgn="base" hangingPunct="0">
      <a:spcBef>
        <a:spcPct val="0"/>
      </a:spcBef>
      <a:spcAft>
        <a:spcPct val="0"/>
      </a:spcAft>
      <a:defRPr sz="4400" kern="1200">
        <a:solidFill>
          <a:schemeClr val="tx1"/>
        </a:solidFill>
        <a:latin typeface="DecimaWE Rg" pitchFamily="2" charset="0"/>
        <a:ea typeface="+mn-ea"/>
        <a:cs typeface="+mn-cs"/>
      </a:defRPr>
    </a:lvl4pPr>
    <a:lvl5pPr marL="1828800" algn="l" rtl="0" eaLnBrk="0" fontAlgn="base" hangingPunct="0">
      <a:spcBef>
        <a:spcPct val="0"/>
      </a:spcBef>
      <a:spcAft>
        <a:spcPct val="0"/>
      </a:spcAft>
      <a:defRPr sz="4400" kern="1200">
        <a:solidFill>
          <a:schemeClr val="tx1"/>
        </a:solidFill>
        <a:latin typeface="DecimaWE Rg" pitchFamily="2" charset="0"/>
        <a:ea typeface="+mn-ea"/>
        <a:cs typeface="+mn-cs"/>
      </a:defRPr>
    </a:lvl5pPr>
    <a:lvl6pPr marL="2286000" algn="l" defTabSz="914400" rtl="0" eaLnBrk="1" latinLnBrk="0" hangingPunct="1">
      <a:defRPr sz="4400" kern="1200">
        <a:solidFill>
          <a:schemeClr val="tx1"/>
        </a:solidFill>
        <a:latin typeface="DecimaWE Rg" pitchFamily="2" charset="0"/>
        <a:ea typeface="+mn-ea"/>
        <a:cs typeface="+mn-cs"/>
      </a:defRPr>
    </a:lvl6pPr>
    <a:lvl7pPr marL="2743200" algn="l" defTabSz="914400" rtl="0" eaLnBrk="1" latinLnBrk="0" hangingPunct="1">
      <a:defRPr sz="4400" kern="1200">
        <a:solidFill>
          <a:schemeClr val="tx1"/>
        </a:solidFill>
        <a:latin typeface="DecimaWE Rg" pitchFamily="2" charset="0"/>
        <a:ea typeface="+mn-ea"/>
        <a:cs typeface="+mn-cs"/>
      </a:defRPr>
    </a:lvl7pPr>
    <a:lvl8pPr marL="3200400" algn="l" defTabSz="914400" rtl="0" eaLnBrk="1" latinLnBrk="0" hangingPunct="1">
      <a:defRPr sz="4400" kern="1200">
        <a:solidFill>
          <a:schemeClr val="tx1"/>
        </a:solidFill>
        <a:latin typeface="DecimaWE Rg" pitchFamily="2" charset="0"/>
        <a:ea typeface="+mn-ea"/>
        <a:cs typeface="+mn-cs"/>
      </a:defRPr>
    </a:lvl8pPr>
    <a:lvl9pPr marL="3657600" algn="l" defTabSz="914400" rtl="0" eaLnBrk="1" latinLnBrk="0" hangingPunct="1">
      <a:defRPr sz="4400" kern="1200">
        <a:solidFill>
          <a:schemeClr val="tx1"/>
        </a:solidFill>
        <a:latin typeface="DecimaWE Rg" pitchFamily="2"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A3838"/>
    <a:srgbClr val="214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0" autoAdjust="0"/>
    <p:restoredTop sz="90929"/>
  </p:normalViewPr>
  <p:slideViewPr>
    <p:cSldViewPr>
      <p:cViewPr varScale="1">
        <p:scale>
          <a:sx n="66" d="100"/>
          <a:sy n="66" d="100"/>
        </p:scale>
        <p:origin x="1512" y="66"/>
      </p:cViewPr>
      <p:guideLst>
        <p:guide orient="horz" pos="8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18" y="-7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Andromeda\dati\unita\epidemiologia\bacheca\Cooperazione\BachecaD\Profilo%20di%20salute%20FVG\Grafici%20ADULTI%20e%20PD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'PASSI 18-69'!$B$291</c:f>
              <c:strCache>
                <c:ptCount val="1"/>
                <c:pt idx="0">
                  <c:v>Eccesso ponderale</c:v>
                </c:pt>
              </c:strCache>
            </c:strRef>
          </c:tx>
          <c:spPr>
            <a:solidFill>
              <a:schemeClr val="accent1"/>
            </a:solidFill>
            <a:ln>
              <a:noFill/>
            </a:ln>
            <a:effectLst/>
          </c:spPr>
          <c:invertIfNegative val="0"/>
          <c:dLbls>
            <c:dLbl>
              <c:idx val="0"/>
              <c:layout>
                <c:manualLayout>
                  <c:x val="0"/>
                  <c:y val="7.5462796395730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8C-44C4-A7FC-8916E8A1F987}"/>
                </c:ext>
              </c:extLst>
            </c:dLbl>
            <c:dLbl>
              <c:idx val="1"/>
              <c:layout>
                <c:manualLayout>
                  <c:x val="0"/>
                  <c:y val="1.1319419459359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8C-44C4-A7FC-8916E8A1F987}"/>
                </c:ext>
              </c:extLst>
            </c:dLbl>
            <c:dLbl>
              <c:idx val="2"/>
              <c:layout>
                <c:manualLayout>
                  <c:x val="0"/>
                  <c:y val="1.1319419459359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8C-44C4-A7FC-8916E8A1F987}"/>
                </c:ext>
              </c:extLst>
            </c:dLbl>
            <c:dLbl>
              <c:idx val="3"/>
              <c:layout>
                <c:manualLayout>
                  <c:x val="-9.222398036849073E-17"/>
                  <c:y val="1.1319419459359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8C-44C4-A7FC-8916E8A1F987}"/>
                </c:ext>
              </c:extLst>
            </c:dLbl>
            <c:dLbl>
              <c:idx val="4"/>
              <c:layout>
                <c:manualLayout>
                  <c:x val="0"/>
                  <c:y val="7.5462796395730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8C-44C4-A7FC-8916E8A1F987}"/>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Times New Roman" panose="02020603050405020304" pitchFamily="18"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'PASSI 18-69'!$A$292:$A$296</c:f>
              <c:strCache>
                <c:ptCount val="5"/>
                <c:pt idx="0">
                  <c:v>ipertensione 
arteriosa</c:v>
                </c:pt>
                <c:pt idx="1">
                  <c:v>colesterolo alto</c:v>
                </c:pt>
                <c:pt idx="2">
                  <c:v>diabete</c:v>
                </c:pt>
                <c:pt idx="3">
                  <c:v>infarto del
 miocardio</c:v>
                </c:pt>
                <c:pt idx="4">
                  <c:v>malattie 
respiratorie
 croniche</c:v>
                </c:pt>
              </c:strCache>
            </c:strRef>
          </c:cat>
          <c:val>
            <c:numRef>
              <c:f>'PASSI 18-69'!$B$292:$B$296</c:f>
              <c:numCache>
                <c:formatCode>0%</c:formatCode>
                <c:ptCount val="5"/>
                <c:pt idx="0">
                  <c:v>0.31</c:v>
                </c:pt>
                <c:pt idx="1">
                  <c:v>0.28999999999999998</c:v>
                </c:pt>
                <c:pt idx="2">
                  <c:v>7.0000000000000007E-2</c:v>
                </c:pt>
                <c:pt idx="3">
                  <c:v>0.04</c:v>
                </c:pt>
                <c:pt idx="4">
                  <c:v>0.09</c:v>
                </c:pt>
              </c:numCache>
            </c:numRef>
          </c:val>
          <c:extLst>
            <c:ext xmlns:c16="http://schemas.microsoft.com/office/drawing/2014/chart" uri="{C3380CC4-5D6E-409C-BE32-E72D297353CC}">
              <c16:uniqueId val="{00000005-958C-44C4-A7FC-8916E8A1F987}"/>
            </c:ext>
          </c:extLst>
        </c:ser>
        <c:ser>
          <c:idx val="1"/>
          <c:order val="1"/>
          <c:tx>
            <c:strRef>
              <c:f>'PASSI 18-69'!$C$291</c:f>
              <c:strCache>
                <c:ptCount val="1"/>
                <c:pt idx="0">
                  <c:v>Sotto/normopeso</c:v>
                </c:pt>
              </c:strCache>
            </c:strRef>
          </c:tx>
          <c:spPr>
            <a:solidFill>
              <a:schemeClr val="accent2"/>
            </a:solidFill>
            <a:ln>
              <a:noFill/>
            </a:ln>
            <a:effectLst/>
          </c:spPr>
          <c:invertIfNegative val="0"/>
          <c:dLbls>
            <c:dLbl>
              <c:idx val="0"/>
              <c:layout>
                <c:manualLayout>
                  <c:x val="-2.3055995092122682E-17"/>
                  <c:y val="7.5462796395730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8C-44C4-A7FC-8916E8A1F987}"/>
                </c:ext>
              </c:extLst>
            </c:dLbl>
            <c:dLbl>
              <c:idx val="1"/>
              <c:layout>
                <c:manualLayout>
                  <c:x val="0"/>
                  <c:y val="7.5462796395730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8C-44C4-A7FC-8916E8A1F987}"/>
                </c:ext>
              </c:extLst>
            </c:dLbl>
            <c:dLbl>
              <c:idx val="2"/>
              <c:layout>
                <c:manualLayout>
                  <c:x val="0"/>
                  <c:y val="7.5462796395730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8C-44C4-A7FC-8916E8A1F987}"/>
                </c:ext>
              </c:extLst>
            </c:dLbl>
            <c:dLbl>
              <c:idx val="3"/>
              <c:layout>
                <c:manualLayout>
                  <c:x val="0"/>
                  <c:y val="7.5462796395730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8C-44C4-A7FC-8916E8A1F987}"/>
                </c:ext>
              </c:extLst>
            </c:dLbl>
            <c:dLbl>
              <c:idx val="4"/>
              <c:layout>
                <c:manualLayout>
                  <c:x val="-1.8444796073698146E-16"/>
                  <c:y val="7.5462796395731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8C-44C4-A7FC-8916E8A1F987}"/>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Times New Roman" panose="02020603050405020304" pitchFamily="18"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'PASSI 18-69'!$A$292:$A$296</c:f>
              <c:strCache>
                <c:ptCount val="5"/>
                <c:pt idx="0">
                  <c:v>ipertensione 
arteriosa</c:v>
                </c:pt>
                <c:pt idx="1">
                  <c:v>colesterolo alto</c:v>
                </c:pt>
                <c:pt idx="2">
                  <c:v>diabete</c:v>
                </c:pt>
                <c:pt idx="3">
                  <c:v>infarto del
 miocardio</c:v>
                </c:pt>
                <c:pt idx="4">
                  <c:v>malattie 
respiratorie
 croniche</c:v>
                </c:pt>
              </c:strCache>
            </c:strRef>
          </c:cat>
          <c:val>
            <c:numRef>
              <c:f>'PASSI 18-69'!$C$292:$C$296</c:f>
              <c:numCache>
                <c:formatCode>0%</c:formatCode>
                <c:ptCount val="5"/>
                <c:pt idx="0">
                  <c:v>0.1</c:v>
                </c:pt>
                <c:pt idx="1">
                  <c:v>0.19</c:v>
                </c:pt>
                <c:pt idx="2">
                  <c:v>0.02</c:v>
                </c:pt>
                <c:pt idx="3">
                  <c:v>0.01</c:v>
                </c:pt>
                <c:pt idx="4">
                  <c:v>0.06</c:v>
                </c:pt>
              </c:numCache>
            </c:numRef>
          </c:val>
          <c:extLst>
            <c:ext xmlns:c16="http://schemas.microsoft.com/office/drawing/2014/chart" uri="{C3380CC4-5D6E-409C-BE32-E72D297353CC}">
              <c16:uniqueId val="{0000000B-958C-44C4-A7FC-8916E8A1F987}"/>
            </c:ext>
          </c:extLst>
        </c:ser>
        <c:dLbls>
          <c:showLegendKey val="0"/>
          <c:showVal val="0"/>
          <c:showCatName val="0"/>
          <c:showSerName val="0"/>
          <c:showPercent val="0"/>
          <c:showBubbleSize val="0"/>
        </c:dLbls>
        <c:gapWidth val="100"/>
        <c:axId val="185661952"/>
        <c:axId val="173759232"/>
        <c:extLst>
          <c:ext xmlns:c15="http://schemas.microsoft.com/office/drawing/2012/chart" uri="{02D57815-91ED-43cb-92C2-25804820EDAC}">
            <c15:filteredBarSeries>
              <c15:ser>
                <c:idx val="2"/>
                <c:order val="2"/>
                <c:tx>
                  <c:strRef>
                    <c:extLst>
                      <c:ext uri="{02D57815-91ED-43cb-92C2-25804820EDAC}">
                        <c15:formulaRef>
                          <c15:sqref>'PASSI 18-69'!$D$291</c15:sqref>
                        </c15:formulaRef>
                      </c:ext>
                    </c:extLst>
                    <c:strCache>
                      <c:ptCount val="1"/>
                    </c:strCache>
                  </c:strRef>
                </c:tx>
                <c:spPr>
                  <a:solidFill>
                    <a:schemeClr val="accent3"/>
                  </a:solidFill>
                  <a:ln>
                    <a:noFill/>
                  </a:ln>
                  <a:effectLst/>
                </c:spPr>
                <c:invertIfNegative val="0"/>
                <c:cat>
                  <c:strRef>
                    <c:extLst>
                      <c:ext uri="{02D57815-91ED-43cb-92C2-25804820EDAC}">
                        <c15:formulaRef>
                          <c15:sqref>'PASSI 18-69'!$A$292:$A$296</c15:sqref>
                        </c15:formulaRef>
                      </c:ext>
                    </c:extLst>
                    <c:strCache>
                      <c:ptCount val="5"/>
                      <c:pt idx="0">
                        <c:v>ipertensione 
arteriosa</c:v>
                      </c:pt>
                      <c:pt idx="1">
                        <c:v>colesterolo alto</c:v>
                      </c:pt>
                      <c:pt idx="2">
                        <c:v>diabete</c:v>
                      </c:pt>
                      <c:pt idx="3">
                        <c:v>infarto del
 miocardio</c:v>
                      </c:pt>
                      <c:pt idx="4">
                        <c:v>malattie 
respiratorie
 croniche</c:v>
                      </c:pt>
                    </c:strCache>
                  </c:strRef>
                </c:cat>
                <c:val>
                  <c:numRef>
                    <c:extLst>
                      <c:ext uri="{02D57815-91ED-43cb-92C2-25804820EDAC}">
                        <c15:formulaRef>
                          <c15:sqref>'PASSI 18-69'!$D$292:$D$296</c15:sqref>
                        </c15:formulaRef>
                      </c:ext>
                    </c:extLst>
                    <c:numCache>
                      <c:formatCode>General</c:formatCode>
                      <c:ptCount val="5"/>
                    </c:numCache>
                  </c:numRef>
                </c:val>
                <c:extLst>
                  <c:ext xmlns:c16="http://schemas.microsoft.com/office/drawing/2014/chart" uri="{C3380CC4-5D6E-409C-BE32-E72D297353CC}">
                    <c16:uniqueId val="{0000000C-958C-44C4-A7FC-8916E8A1F987}"/>
                  </c:ext>
                </c:extLst>
              </c15:ser>
            </c15:filteredBarSeries>
          </c:ext>
        </c:extLst>
      </c:barChart>
      <c:catAx>
        <c:axId val="18566195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Times New Roman" panose="02020603050405020304" pitchFamily="18" charset="0"/>
              </a:defRPr>
            </a:pPr>
            <a:endParaRPr lang="it-IT"/>
          </a:p>
        </c:txPr>
        <c:crossAx val="173759232"/>
        <c:crosses val="autoZero"/>
        <c:auto val="1"/>
        <c:lblAlgn val="ctr"/>
        <c:lblOffset val="100"/>
        <c:noMultiLvlLbl val="0"/>
      </c:catAx>
      <c:valAx>
        <c:axId val="17375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Times New Roman" panose="02020603050405020304" pitchFamily="18" charset="0"/>
              </a:defRPr>
            </a:pPr>
            <a:endParaRPr lang="it-IT"/>
          </a:p>
        </c:txPr>
        <c:crossAx val="185661952"/>
        <c:crosses val="autoZero"/>
        <c:crossBetween val="between"/>
      </c:valAx>
      <c:spPr>
        <a:noFill/>
        <a:ln>
          <a:noFill/>
        </a:ln>
        <a:effectLst/>
      </c:spPr>
    </c:plotArea>
    <c:legend>
      <c:legendPos val="b"/>
      <c:overlay val="0"/>
      <c:spPr>
        <a:noFill/>
        <a:ln>
          <a:solidFill>
            <a:schemeClr val="bg1">
              <a:lumMod val="95000"/>
            </a:schemeClr>
          </a:solid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Times New Roman" panose="02020603050405020304" pitchFamily="18" charset="0"/>
            </a:defRPr>
          </a:pPr>
          <a:endParaRPr lang="it-IT"/>
        </a:p>
      </c:txPr>
    </c:legend>
    <c:plotVisOnly val="1"/>
    <c:dispBlanksAs val="gap"/>
    <c:showDLblsOverMax val="0"/>
  </c:chart>
  <c:spPr>
    <a:solidFill>
      <a:schemeClr val="bg1"/>
    </a:solidFill>
    <a:ln w="3175" cap="flat" cmpd="sng" algn="ctr">
      <a:solidFill>
        <a:schemeClr val="tx1"/>
      </a:solidFill>
      <a:round/>
    </a:ln>
    <a:effectLst/>
  </c:spPr>
  <c:txPr>
    <a:bodyPr/>
    <a:lstStyle/>
    <a:p>
      <a:pPr>
        <a:defRPr sz="1100">
          <a:solidFill>
            <a:sysClr val="windowText" lastClr="000000"/>
          </a:solidFill>
          <a:latin typeface="+mn-lt"/>
          <a:cs typeface="Times New Roman" panose="02020603050405020304" pitchFamily="18" charset="0"/>
        </a:defRPr>
      </a:pPr>
      <a:endParaRPr lang="it-IT"/>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l" eaLnBrk="1" hangingPunct="1">
              <a:defRPr sz="1200">
                <a:latin typeface="Times New Roman" panose="02020603050405020304" pitchFamily="18" charset="0"/>
              </a:defRPr>
            </a:lvl1pPr>
          </a:lstStyle>
          <a:p>
            <a:pPr>
              <a:defRPr/>
            </a:pPr>
            <a:endParaRPr lang="it-IT" altLang="it-IT"/>
          </a:p>
        </p:txBody>
      </p:sp>
      <p:sp>
        <p:nvSpPr>
          <p:cNvPr id="58371" name="Rectangle 3"/>
          <p:cNvSpPr>
            <a:spLocks noGrp="1" noChangeArrowheads="1"/>
          </p:cNvSpPr>
          <p:nvPr>
            <p:ph type="dt" sz="quarter" idx="1"/>
          </p:nvPr>
        </p:nvSpPr>
        <p:spPr bwMode="auto">
          <a:xfrm>
            <a:off x="3849688" y="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it-IT" altLang="it-IT"/>
          </a:p>
        </p:txBody>
      </p:sp>
      <p:sp>
        <p:nvSpPr>
          <p:cNvPr id="58372" name="Rectangle 4"/>
          <p:cNvSpPr>
            <a:spLocks noGrp="1" noChangeArrowheads="1"/>
          </p:cNvSpPr>
          <p:nvPr>
            <p:ph type="ftr" sz="quarter" idx="2"/>
          </p:nvPr>
        </p:nvSpPr>
        <p:spPr bwMode="auto">
          <a:xfrm>
            <a:off x="0" y="941070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l" eaLnBrk="1" hangingPunct="1">
              <a:defRPr sz="1200">
                <a:latin typeface="Times New Roman" panose="02020603050405020304" pitchFamily="18" charset="0"/>
              </a:defRPr>
            </a:lvl1pPr>
          </a:lstStyle>
          <a:p>
            <a:pPr>
              <a:defRPr/>
            </a:pPr>
            <a:endParaRPr lang="it-IT" altLang="it-IT"/>
          </a:p>
        </p:txBody>
      </p:sp>
      <p:sp>
        <p:nvSpPr>
          <p:cNvPr id="58373" name="Rectangle 5"/>
          <p:cNvSpPr>
            <a:spLocks noGrp="1" noChangeArrowheads="1"/>
          </p:cNvSpPr>
          <p:nvPr>
            <p:ph type="sldNum" sz="quarter" idx="3"/>
          </p:nvPr>
        </p:nvSpPr>
        <p:spPr bwMode="auto">
          <a:xfrm>
            <a:off x="3849688" y="941070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r" eaLnBrk="1" hangingPunct="1">
              <a:defRPr sz="1200" smtClean="0">
                <a:latin typeface="Times New Roman" pitchFamily="18" charset="0"/>
              </a:defRPr>
            </a:lvl1pPr>
          </a:lstStyle>
          <a:p>
            <a:pPr>
              <a:defRPr/>
            </a:pPr>
            <a:fld id="{2E013D55-EFE3-46A3-AFC1-F0A8CEC92817}" type="slidenum">
              <a:rPr lang="it-IT" altLang="it-IT"/>
              <a:pPr>
                <a:defRPr/>
              </a:pPr>
              <a:t>‹N›</a:t>
            </a:fld>
            <a:endParaRPr lang="it-IT" altLang="it-IT"/>
          </a:p>
        </p:txBody>
      </p:sp>
    </p:spTree>
    <p:extLst>
      <p:ext uri="{BB962C8B-B14F-4D97-AF65-F5344CB8AC3E}">
        <p14:creationId xmlns:p14="http://schemas.microsoft.com/office/powerpoint/2010/main" val="3398321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l" eaLnBrk="1" hangingPunct="1">
              <a:defRPr sz="1200">
                <a:latin typeface="Times New Roman" panose="02020603050405020304" pitchFamily="18" charset="0"/>
              </a:defRPr>
            </a:lvl1pPr>
          </a:lstStyle>
          <a:p>
            <a:pPr>
              <a:defRPr/>
            </a:pPr>
            <a:endParaRPr lang="it-IT" altLang="it-IT"/>
          </a:p>
        </p:txBody>
      </p:sp>
      <p:sp>
        <p:nvSpPr>
          <p:cNvPr id="53251" name="Rectangle 3"/>
          <p:cNvSpPr>
            <a:spLocks noGrp="1" noChangeArrowheads="1"/>
          </p:cNvSpPr>
          <p:nvPr>
            <p:ph type="dt" idx="1"/>
          </p:nvPr>
        </p:nvSpPr>
        <p:spPr bwMode="auto">
          <a:xfrm>
            <a:off x="3849688" y="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it-IT" altLang="it-IT"/>
          </a:p>
        </p:txBody>
      </p:sp>
      <p:sp>
        <p:nvSpPr>
          <p:cNvPr id="35844"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906463" y="4705350"/>
            <a:ext cx="49815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53254" name="Rectangle 6"/>
          <p:cNvSpPr>
            <a:spLocks noGrp="1" noChangeArrowheads="1"/>
          </p:cNvSpPr>
          <p:nvPr>
            <p:ph type="ftr" sz="quarter" idx="4"/>
          </p:nvPr>
        </p:nvSpPr>
        <p:spPr bwMode="auto">
          <a:xfrm>
            <a:off x="0" y="941070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l" eaLnBrk="1" hangingPunct="1">
              <a:defRPr sz="1200">
                <a:latin typeface="Times New Roman" panose="02020603050405020304" pitchFamily="18" charset="0"/>
              </a:defRPr>
            </a:lvl1pPr>
          </a:lstStyle>
          <a:p>
            <a:pPr>
              <a:defRPr/>
            </a:pPr>
            <a:endParaRPr lang="it-IT" altLang="it-IT"/>
          </a:p>
        </p:txBody>
      </p:sp>
      <p:sp>
        <p:nvSpPr>
          <p:cNvPr id="53255" name="Rectangle 7"/>
          <p:cNvSpPr>
            <a:spLocks noGrp="1" noChangeArrowheads="1"/>
          </p:cNvSpPr>
          <p:nvPr>
            <p:ph type="sldNum" sz="quarter" idx="5"/>
          </p:nvPr>
        </p:nvSpPr>
        <p:spPr bwMode="auto">
          <a:xfrm>
            <a:off x="3849688" y="941070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r" eaLnBrk="1" hangingPunct="1">
              <a:defRPr sz="1200" smtClean="0">
                <a:latin typeface="Times New Roman" pitchFamily="18" charset="0"/>
              </a:defRPr>
            </a:lvl1pPr>
          </a:lstStyle>
          <a:p>
            <a:pPr>
              <a:defRPr/>
            </a:pPr>
            <a:fld id="{2164A28A-BCBC-4B42-B31A-6174FFE3FDF2}" type="slidenum">
              <a:rPr lang="it-IT" altLang="it-IT"/>
              <a:pPr>
                <a:defRPr/>
              </a:pPr>
              <a:t>‹N›</a:t>
            </a:fld>
            <a:endParaRPr lang="it-IT" altLang="it-IT"/>
          </a:p>
        </p:txBody>
      </p:sp>
    </p:spTree>
    <p:extLst>
      <p:ext uri="{BB962C8B-B14F-4D97-AF65-F5344CB8AC3E}">
        <p14:creationId xmlns:p14="http://schemas.microsoft.com/office/powerpoint/2010/main" val="2716374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p:cNvSpPr txBox="1">
            <a:spLocks noChangeArrowheads="1"/>
          </p:cNvSpPr>
          <p:nvPr userDrawn="1"/>
        </p:nvSpPr>
        <p:spPr bwMode="auto">
          <a:xfrm>
            <a:off x="2914650" y="228600"/>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1"/>
                </a:solidFill>
                <a:latin typeface="DecimaWE Rg" panose="02000000000000000000" pitchFamily="2" charset="0"/>
              </a:defRPr>
            </a:lvl1pPr>
            <a:lvl2pPr marL="742950" indent="-285750" algn="ctr">
              <a:defRPr sz="4400">
                <a:solidFill>
                  <a:schemeClr val="tx1"/>
                </a:solidFill>
                <a:latin typeface="DecimaWE Rg" panose="02000000000000000000" pitchFamily="2" charset="0"/>
              </a:defRPr>
            </a:lvl2pPr>
            <a:lvl3pPr marL="1143000" indent="-228600" algn="ctr">
              <a:defRPr sz="4400">
                <a:solidFill>
                  <a:schemeClr val="tx1"/>
                </a:solidFill>
                <a:latin typeface="DecimaWE Rg" panose="02000000000000000000" pitchFamily="2" charset="0"/>
              </a:defRPr>
            </a:lvl3pPr>
            <a:lvl4pPr marL="1600200" indent="-228600" algn="ctr">
              <a:defRPr sz="4400">
                <a:solidFill>
                  <a:schemeClr val="tx1"/>
                </a:solidFill>
                <a:latin typeface="DecimaWE Rg" panose="02000000000000000000" pitchFamily="2" charset="0"/>
              </a:defRPr>
            </a:lvl4pPr>
            <a:lvl5pPr marL="2057400" indent="-228600" algn="ctr">
              <a:defRPr sz="4400">
                <a:solidFill>
                  <a:schemeClr val="tx1"/>
                </a:solidFill>
                <a:latin typeface="DecimaWE Rg" panose="02000000000000000000" pitchFamily="2" charset="0"/>
              </a:defRPr>
            </a:lvl5pPr>
            <a:lvl6pPr marL="2514600" indent="-228600" algn="ctr" eaLnBrk="0" fontAlgn="base" hangingPunct="0">
              <a:spcBef>
                <a:spcPct val="0"/>
              </a:spcBef>
              <a:spcAft>
                <a:spcPct val="0"/>
              </a:spcAft>
              <a:defRPr sz="4400">
                <a:solidFill>
                  <a:schemeClr val="tx1"/>
                </a:solidFill>
                <a:latin typeface="DecimaWE Rg" panose="02000000000000000000" pitchFamily="2" charset="0"/>
              </a:defRPr>
            </a:lvl6pPr>
            <a:lvl7pPr marL="2971800" indent="-228600" algn="ctr" eaLnBrk="0" fontAlgn="base" hangingPunct="0">
              <a:spcBef>
                <a:spcPct val="0"/>
              </a:spcBef>
              <a:spcAft>
                <a:spcPct val="0"/>
              </a:spcAft>
              <a:defRPr sz="4400">
                <a:solidFill>
                  <a:schemeClr val="tx1"/>
                </a:solidFill>
                <a:latin typeface="DecimaWE Rg" panose="02000000000000000000" pitchFamily="2" charset="0"/>
              </a:defRPr>
            </a:lvl7pPr>
            <a:lvl8pPr marL="3429000" indent="-228600" algn="ctr" eaLnBrk="0" fontAlgn="base" hangingPunct="0">
              <a:spcBef>
                <a:spcPct val="0"/>
              </a:spcBef>
              <a:spcAft>
                <a:spcPct val="0"/>
              </a:spcAft>
              <a:defRPr sz="4400">
                <a:solidFill>
                  <a:schemeClr val="tx1"/>
                </a:solidFill>
                <a:latin typeface="DecimaWE Rg" panose="02000000000000000000" pitchFamily="2" charset="0"/>
              </a:defRPr>
            </a:lvl8pPr>
            <a:lvl9pPr marL="3886200" indent="-228600" algn="ctr" eaLnBrk="0" fontAlgn="base" hangingPunct="0">
              <a:spcBef>
                <a:spcPct val="0"/>
              </a:spcBef>
              <a:spcAft>
                <a:spcPct val="0"/>
              </a:spcAft>
              <a:defRPr sz="4400">
                <a:solidFill>
                  <a:schemeClr val="tx1"/>
                </a:solidFill>
                <a:latin typeface="DecimaWE Rg" panose="02000000000000000000" pitchFamily="2" charset="0"/>
              </a:defRPr>
            </a:lvl9pPr>
          </a:lstStyle>
          <a:p>
            <a:pPr algn="l" eaLnBrk="1" hangingPunct="1">
              <a:spcBef>
                <a:spcPct val="50000"/>
              </a:spcBef>
              <a:defRPr/>
            </a:pPr>
            <a:r>
              <a:rPr lang="en-US" altLang="it-IT" sz="2000">
                <a:solidFill>
                  <a:schemeClr val="bg1"/>
                </a:solidFill>
                <a:latin typeface="DecimaUNI02 Rg" pitchFamily="50" charset="0"/>
              </a:rPr>
              <a:t>Al servizio di gente unica</a:t>
            </a:r>
            <a:endParaRPr lang="it-IT" altLang="it-IT" sz="2000">
              <a:solidFill>
                <a:schemeClr val="bg1"/>
              </a:solidFill>
              <a:latin typeface="DecimaUNI02 Rg" pitchFamily="50" charset="0"/>
            </a:endParaRPr>
          </a:p>
        </p:txBody>
      </p:sp>
      <p:sp>
        <p:nvSpPr>
          <p:cNvPr id="3" name="Text Box 1032"/>
          <p:cNvSpPr txBox="1">
            <a:spLocks noChangeArrowheads="1"/>
          </p:cNvSpPr>
          <p:nvPr userDrawn="1"/>
        </p:nvSpPr>
        <p:spPr bwMode="auto">
          <a:xfrm>
            <a:off x="3257550" y="5029200"/>
            <a:ext cx="3028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1"/>
                </a:solidFill>
                <a:latin typeface="DecimaWE Rg" panose="02000000000000000000" pitchFamily="2" charset="0"/>
              </a:defRPr>
            </a:lvl1pPr>
            <a:lvl2pPr marL="742950" indent="-285750" algn="ctr">
              <a:defRPr sz="4400">
                <a:solidFill>
                  <a:schemeClr val="tx1"/>
                </a:solidFill>
                <a:latin typeface="DecimaWE Rg" panose="02000000000000000000" pitchFamily="2" charset="0"/>
              </a:defRPr>
            </a:lvl2pPr>
            <a:lvl3pPr marL="1143000" indent="-228600" algn="ctr">
              <a:defRPr sz="4400">
                <a:solidFill>
                  <a:schemeClr val="tx1"/>
                </a:solidFill>
                <a:latin typeface="DecimaWE Rg" panose="02000000000000000000" pitchFamily="2" charset="0"/>
              </a:defRPr>
            </a:lvl3pPr>
            <a:lvl4pPr marL="1600200" indent="-228600" algn="ctr">
              <a:defRPr sz="4400">
                <a:solidFill>
                  <a:schemeClr val="tx1"/>
                </a:solidFill>
                <a:latin typeface="DecimaWE Rg" panose="02000000000000000000" pitchFamily="2" charset="0"/>
              </a:defRPr>
            </a:lvl4pPr>
            <a:lvl5pPr marL="2057400" indent="-228600" algn="ctr">
              <a:defRPr sz="4400">
                <a:solidFill>
                  <a:schemeClr val="tx1"/>
                </a:solidFill>
                <a:latin typeface="DecimaWE Rg" panose="02000000000000000000" pitchFamily="2" charset="0"/>
              </a:defRPr>
            </a:lvl5pPr>
            <a:lvl6pPr marL="2514600" indent="-228600" algn="ctr" eaLnBrk="0" fontAlgn="base" hangingPunct="0">
              <a:spcBef>
                <a:spcPct val="0"/>
              </a:spcBef>
              <a:spcAft>
                <a:spcPct val="0"/>
              </a:spcAft>
              <a:defRPr sz="4400">
                <a:solidFill>
                  <a:schemeClr val="tx1"/>
                </a:solidFill>
                <a:latin typeface="DecimaWE Rg" panose="02000000000000000000" pitchFamily="2" charset="0"/>
              </a:defRPr>
            </a:lvl6pPr>
            <a:lvl7pPr marL="2971800" indent="-228600" algn="ctr" eaLnBrk="0" fontAlgn="base" hangingPunct="0">
              <a:spcBef>
                <a:spcPct val="0"/>
              </a:spcBef>
              <a:spcAft>
                <a:spcPct val="0"/>
              </a:spcAft>
              <a:defRPr sz="4400">
                <a:solidFill>
                  <a:schemeClr val="tx1"/>
                </a:solidFill>
                <a:latin typeface="DecimaWE Rg" panose="02000000000000000000" pitchFamily="2" charset="0"/>
              </a:defRPr>
            </a:lvl7pPr>
            <a:lvl8pPr marL="3429000" indent="-228600" algn="ctr" eaLnBrk="0" fontAlgn="base" hangingPunct="0">
              <a:spcBef>
                <a:spcPct val="0"/>
              </a:spcBef>
              <a:spcAft>
                <a:spcPct val="0"/>
              </a:spcAft>
              <a:defRPr sz="4400">
                <a:solidFill>
                  <a:schemeClr val="tx1"/>
                </a:solidFill>
                <a:latin typeface="DecimaWE Rg" panose="02000000000000000000" pitchFamily="2" charset="0"/>
              </a:defRPr>
            </a:lvl8pPr>
            <a:lvl9pPr marL="3886200" indent="-228600" algn="ctr" eaLnBrk="0" fontAlgn="base" hangingPunct="0">
              <a:spcBef>
                <a:spcPct val="0"/>
              </a:spcBef>
              <a:spcAft>
                <a:spcPct val="0"/>
              </a:spcAft>
              <a:defRPr sz="4400">
                <a:solidFill>
                  <a:schemeClr val="tx1"/>
                </a:solidFill>
                <a:latin typeface="DecimaWE Rg" panose="02000000000000000000" pitchFamily="2" charset="0"/>
              </a:defRPr>
            </a:lvl9pPr>
          </a:lstStyle>
          <a:p>
            <a:pPr algn="l" eaLnBrk="1" hangingPunct="1">
              <a:spcBef>
                <a:spcPct val="50000"/>
              </a:spcBef>
              <a:defRPr/>
            </a:pPr>
            <a:endParaRPr lang="it-IT" altLang="it-IT" sz="2800">
              <a:solidFill>
                <a:schemeClr val="bg1"/>
              </a:solidFill>
              <a:latin typeface="DecimaUNI02 Rg" pitchFamily="50" charset="0"/>
            </a:endParaRPr>
          </a:p>
        </p:txBody>
      </p:sp>
      <p:sp>
        <p:nvSpPr>
          <p:cNvPr id="4" name="Text Box 1033"/>
          <p:cNvSpPr txBox="1">
            <a:spLocks noChangeArrowheads="1"/>
          </p:cNvSpPr>
          <p:nvPr userDrawn="1"/>
        </p:nvSpPr>
        <p:spPr bwMode="auto">
          <a:xfrm>
            <a:off x="0" y="6096000"/>
            <a:ext cx="2400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1"/>
                </a:solidFill>
                <a:latin typeface="DecimaWE Rg" panose="02000000000000000000" pitchFamily="2" charset="0"/>
              </a:defRPr>
            </a:lvl1pPr>
            <a:lvl2pPr marL="742950" indent="-285750" algn="ctr">
              <a:defRPr sz="4400">
                <a:solidFill>
                  <a:schemeClr val="tx1"/>
                </a:solidFill>
                <a:latin typeface="DecimaWE Rg" panose="02000000000000000000" pitchFamily="2" charset="0"/>
              </a:defRPr>
            </a:lvl2pPr>
            <a:lvl3pPr marL="1143000" indent="-228600" algn="ctr">
              <a:defRPr sz="4400">
                <a:solidFill>
                  <a:schemeClr val="tx1"/>
                </a:solidFill>
                <a:latin typeface="DecimaWE Rg" panose="02000000000000000000" pitchFamily="2" charset="0"/>
              </a:defRPr>
            </a:lvl3pPr>
            <a:lvl4pPr marL="1600200" indent="-228600" algn="ctr">
              <a:defRPr sz="4400">
                <a:solidFill>
                  <a:schemeClr val="tx1"/>
                </a:solidFill>
                <a:latin typeface="DecimaWE Rg" panose="02000000000000000000" pitchFamily="2" charset="0"/>
              </a:defRPr>
            </a:lvl4pPr>
            <a:lvl5pPr marL="2057400" indent="-228600" algn="ctr">
              <a:defRPr sz="4400">
                <a:solidFill>
                  <a:schemeClr val="tx1"/>
                </a:solidFill>
                <a:latin typeface="DecimaWE Rg" panose="02000000000000000000" pitchFamily="2" charset="0"/>
              </a:defRPr>
            </a:lvl5pPr>
            <a:lvl6pPr marL="2514600" indent="-228600" algn="ctr" eaLnBrk="0" fontAlgn="base" hangingPunct="0">
              <a:spcBef>
                <a:spcPct val="0"/>
              </a:spcBef>
              <a:spcAft>
                <a:spcPct val="0"/>
              </a:spcAft>
              <a:defRPr sz="4400">
                <a:solidFill>
                  <a:schemeClr val="tx1"/>
                </a:solidFill>
                <a:latin typeface="DecimaWE Rg" panose="02000000000000000000" pitchFamily="2" charset="0"/>
              </a:defRPr>
            </a:lvl6pPr>
            <a:lvl7pPr marL="2971800" indent="-228600" algn="ctr" eaLnBrk="0" fontAlgn="base" hangingPunct="0">
              <a:spcBef>
                <a:spcPct val="0"/>
              </a:spcBef>
              <a:spcAft>
                <a:spcPct val="0"/>
              </a:spcAft>
              <a:defRPr sz="4400">
                <a:solidFill>
                  <a:schemeClr val="tx1"/>
                </a:solidFill>
                <a:latin typeface="DecimaWE Rg" panose="02000000000000000000" pitchFamily="2" charset="0"/>
              </a:defRPr>
            </a:lvl7pPr>
            <a:lvl8pPr marL="3429000" indent="-228600" algn="ctr" eaLnBrk="0" fontAlgn="base" hangingPunct="0">
              <a:spcBef>
                <a:spcPct val="0"/>
              </a:spcBef>
              <a:spcAft>
                <a:spcPct val="0"/>
              </a:spcAft>
              <a:defRPr sz="4400">
                <a:solidFill>
                  <a:schemeClr val="tx1"/>
                </a:solidFill>
                <a:latin typeface="DecimaWE Rg" panose="02000000000000000000" pitchFamily="2" charset="0"/>
              </a:defRPr>
            </a:lvl8pPr>
            <a:lvl9pPr marL="3886200" indent="-228600" algn="ctr" eaLnBrk="0" fontAlgn="base" hangingPunct="0">
              <a:spcBef>
                <a:spcPct val="0"/>
              </a:spcBef>
              <a:spcAft>
                <a:spcPct val="0"/>
              </a:spcAft>
              <a:defRPr sz="4400">
                <a:solidFill>
                  <a:schemeClr val="tx1"/>
                </a:solidFill>
                <a:latin typeface="DecimaWE Rg" panose="02000000000000000000" pitchFamily="2" charset="0"/>
              </a:defRPr>
            </a:lvl9pPr>
          </a:lstStyle>
          <a:p>
            <a:pPr algn="l" eaLnBrk="1" hangingPunct="1">
              <a:spcBef>
                <a:spcPct val="50000"/>
              </a:spcBef>
              <a:defRPr/>
            </a:pPr>
            <a:endParaRPr lang="it-IT" altLang="it-IT">
              <a:latin typeface="Times New Roman" panose="02020603050405020304" pitchFamily="18" charset="0"/>
            </a:endParaRPr>
          </a:p>
        </p:txBody>
      </p:sp>
    </p:spTree>
    <p:extLst>
      <p:ext uri="{BB962C8B-B14F-4D97-AF65-F5344CB8AC3E}">
        <p14:creationId xmlns:p14="http://schemas.microsoft.com/office/powerpoint/2010/main" val="14275391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120796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43663" y="990600"/>
            <a:ext cx="2014537" cy="4495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00050" y="990600"/>
            <a:ext cx="5891213" cy="44958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625771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a:t>Fare clic per modificare lo stile del titolo</a:t>
            </a:r>
          </a:p>
        </p:txBody>
      </p:sp>
      <p:sp>
        <p:nvSpPr>
          <p:cNvPr id="3" name="Segnaposto tabella 2"/>
          <p:cNvSpPr>
            <a:spLocks noGrp="1"/>
          </p:cNvSpPr>
          <p:nvPr>
            <p:ph type="tbl" idx="1"/>
          </p:nvPr>
        </p:nvSpPr>
        <p:spPr>
          <a:xfrm>
            <a:off x="400050" y="1981200"/>
            <a:ext cx="8058150" cy="3505200"/>
          </a:xfrm>
        </p:spPr>
        <p:txBody>
          <a:bodyPr/>
          <a:lstStyle/>
          <a:p>
            <a:pPr lvl="0"/>
            <a:endParaRPr lang="it-IT" noProof="0"/>
          </a:p>
        </p:txBody>
      </p:sp>
    </p:spTree>
    <p:extLst>
      <p:ext uri="{BB962C8B-B14F-4D97-AF65-F5344CB8AC3E}">
        <p14:creationId xmlns:p14="http://schemas.microsoft.com/office/powerpoint/2010/main" val="39781599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a:t>Fare clic per modificare lo stile del titolo</a:t>
            </a:r>
          </a:p>
        </p:txBody>
      </p:sp>
      <p:sp>
        <p:nvSpPr>
          <p:cNvPr id="3" name="Segnaposto testo 2"/>
          <p:cNvSpPr>
            <a:spLocks noGrp="1"/>
          </p:cNvSpPr>
          <p:nvPr>
            <p:ph type="body" sz="half" idx="1"/>
          </p:nvPr>
        </p:nvSpPr>
        <p:spPr>
          <a:xfrm>
            <a:off x="400050" y="1981200"/>
            <a:ext cx="3952875" cy="3505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4505325" y="1981200"/>
            <a:ext cx="3952875" cy="3505200"/>
          </a:xfrm>
        </p:spPr>
        <p:txBody>
          <a:bodyPr/>
          <a:lstStyle/>
          <a:p>
            <a:pPr lvl="0"/>
            <a:endParaRPr lang="it-IT" noProof="0"/>
          </a:p>
        </p:txBody>
      </p:sp>
    </p:spTree>
    <p:extLst>
      <p:ext uri="{BB962C8B-B14F-4D97-AF65-F5344CB8AC3E}">
        <p14:creationId xmlns:p14="http://schemas.microsoft.com/office/powerpoint/2010/main" val="25651993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a:t>Fare clic per modificare lo stile del titolo</a:t>
            </a:r>
          </a:p>
        </p:txBody>
      </p:sp>
      <p:sp>
        <p:nvSpPr>
          <p:cNvPr id="3" name="Segnaposto grafico 2"/>
          <p:cNvSpPr>
            <a:spLocks noGrp="1"/>
          </p:cNvSpPr>
          <p:nvPr>
            <p:ph type="chart" sz="half" idx="1"/>
          </p:nvPr>
        </p:nvSpPr>
        <p:spPr>
          <a:xfrm>
            <a:off x="400050" y="1981200"/>
            <a:ext cx="3952875" cy="3505200"/>
          </a:xfrm>
        </p:spPr>
        <p:txBody>
          <a:bodyPr/>
          <a:lstStyle/>
          <a:p>
            <a:pPr lvl="0"/>
            <a:endParaRPr lang="it-IT" noProof="0"/>
          </a:p>
        </p:txBody>
      </p:sp>
      <p:sp>
        <p:nvSpPr>
          <p:cNvPr id="4" name="Segnaposto testo 3"/>
          <p:cNvSpPr>
            <a:spLocks noGrp="1"/>
          </p:cNvSpPr>
          <p:nvPr>
            <p:ph type="body" sz="half" idx="2"/>
          </p:nvPr>
        </p:nvSpPr>
        <p:spPr>
          <a:xfrm>
            <a:off x="4505325" y="1981200"/>
            <a:ext cx="3952875" cy="3505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435604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a:t>Fare clic per modificare lo stile del titolo</a:t>
            </a:r>
          </a:p>
        </p:txBody>
      </p:sp>
      <p:sp>
        <p:nvSpPr>
          <p:cNvPr id="3" name="Segnaposto SmartArt 2"/>
          <p:cNvSpPr>
            <a:spLocks noGrp="1"/>
          </p:cNvSpPr>
          <p:nvPr>
            <p:ph type="dgm" idx="1"/>
          </p:nvPr>
        </p:nvSpPr>
        <p:spPr>
          <a:xfrm>
            <a:off x="400050" y="1981200"/>
            <a:ext cx="8058150" cy="3505200"/>
          </a:xfrm>
        </p:spPr>
        <p:txBody>
          <a:bodyPr/>
          <a:lstStyle/>
          <a:p>
            <a:pPr lvl="0"/>
            <a:endParaRPr lang="it-IT" noProof="0"/>
          </a:p>
        </p:txBody>
      </p:sp>
    </p:spTree>
    <p:extLst>
      <p:ext uri="{BB962C8B-B14F-4D97-AF65-F5344CB8AC3E}">
        <p14:creationId xmlns:p14="http://schemas.microsoft.com/office/powerpoint/2010/main" val="184380440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a:t>Fare clic per modificare lo stile del titolo</a:t>
            </a:r>
          </a:p>
        </p:txBody>
      </p:sp>
      <p:sp>
        <p:nvSpPr>
          <p:cNvPr id="3" name="Segnaposto grafico 2"/>
          <p:cNvSpPr>
            <a:spLocks noGrp="1"/>
          </p:cNvSpPr>
          <p:nvPr>
            <p:ph type="chart" idx="1"/>
          </p:nvPr>
        </p:nvSpPr>
        <p:spPr>
          <a:xfrm>
            <a:off x="400050" y="1981200"/>
            <a:ext cx="8058150" cy="3505200"/>
          </a:xfrm>
        </p:spPr>
        <p:txBody>
          <a:bodyPr/>
          <a:lstStyle/>
          <a:p>
            <a:pPr lvl="0"/>
            <a:endParaRPr lang="it-IT" noProof="0"/>
          </a:p>
        </p:txBody>
      </p:sp>
    </p:spTree>
    <p:extLst>
      <p:ext uri="{BB962C8B-B14F-4D97-AF65-F5344CB8AC3E}">
        <p14:creationId xmlns:p14="http://schemas.microsoft.com/office/powerpoint/2010/main" val="7556169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196716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15940700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00050" y="1981200"/>
            <a:ext cx="3952875" cy="3505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05325" y="1981200"/>
            <a:ext cx="3952875" cy="3505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181941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243314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40908079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7408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3905690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0808762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92202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p:cNvSpPr>
            <a:spLocks noGrp="1" noChangeArrowheads="1"/>
          </p:cNvSpPr>
          <p:nvPr>
            <p:ph type="title"/>
          </p:nvPr>
        </p:nvSpPr>
        <p:spPr bwMode="auto">
          <a:xfrm>
            <a:off x="400050" y="990600"/>
            <a:ext cx="805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8" name="Rectangle 13"/>
          <p:cNvSpPr>
            <a:spLocks noGrp="1" noChangeArrowheads="1"/>
          </p:cNvSpPr>
          <p:nvPr>
            <p:ph type="body" idx="1"/>
          </p:nvPr>
        </p:nvSpPr>
        <p:spPr bwMode="auto">
          <a:xfrm>
            <a:off x="400050" y="1981200"/>
            <a:ext cx="80581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Questo è lo stile da usare per l’elenco puntato.</a:t>
            </a:r>
          </a:p>
          <a:p>
            <a:pPr lvl="1"/>
            <a:r>
              <a:rPr lang="it-IT" altLang="it-IT"/>
              <a:t>Questo è lo stile per il secondo livello asdfasdfasdf asdf asdf asdfasd</a:t>
            </a:r>
          </a:p>
          <a:p>
            <a:pPr lvl="1"/>
            <a:r>
              <a:rPr lang="it-IT" altLang="it-IT"/>
              <a:t>	questo è lo stile per il terzo livello</a:t>
            </a:r>
          </a:p>
          <a:p>
            <a:pPr lvl="2"/>
            <a:r>
              <a:rPr lang="it-IT" altLang="it-IT"/>
              <a:t>questo è per il quarto</a:t>
            </a:r>
          </a:p>
          <a:p>
            <a:pPr lvl="3"/>
            <a:r>
              <a:rPr lang="it-IT" altLang="it-IT"/>
              <a:t>Questo è il quinto</a:t>
            </a:r>
          </a:p>
          <a:p>
            <a:pPr lvl="1"/>
            <a:endParaRPr lang="it-IT" altLang="it-IT"/>
          </a:p>
        </p:txBody>
      </p:sp>
    </p:spTree>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 id="2147484480" r:id="rId15"/>
    <p:sldLayoutId id="2147484481" r:id="rId16"/>
  </p:sldLayoutIdLst>
  <p:transition/>
  <p:txStyles>
    <p:titleStyle>
      <a:lvl1pPr algn="l" rtl="0" eaLnBrk="0" fontAlgn="base" hangingPunct="0">
        <a:spcBef>
          <a:spcPct val="0"/>
        </a:spcBef>
        <a:spcAft>
          <a:spcPct val="0"/>
        </a:spcAft>
        <a:defRPr sz="3600" b="1" kern="1200">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anose="02000000000000000000" pitchFamily="2" charset="0"/>
        </a:defRPr>
      </a:lvl2pPr>
      <a:lvl3pPr algn="l" rtl="0" eaLnBrk="0" fontAlgn="base" hangingPunct="0">
        <a:spcBef>
          <a:spcPct val="0"/>
        </a:spcBef>
        <a:spcAft>
          <a:spcPct val="0"/>
        </a:spcAft>
        <a:defRPr sz="3600" b="1">
          <a:solidFill>
            <a:schemeClr val="tx2"/>
          </a:solidFill>
          <a:latin typeface="DecimaWE Rg" panose="02000000000000000000" pitchFamily="2" charset="0"/>
        </a:defRPr>
      </a:lvl3pPr>
      <a:lvl4pPr algn="l" rtl="0" eaLnBrk="0" fontAlgn="base" hangingPunct="0">
        <a:spcBef>
          <a:spcPct val="0"/>
        </a:spcBef>
        <a:spcAft>
          <a:spcPct val="0"/>
        </a:spcAft>
        <a:defRPr sz="3600" b="1">
          <a:solidFill>
            <a:schemeClr val="tx2"/>
          </a:solidFill>
          <a:latin typeface="DecimaWE Rg" panose="02000000000000000000" pitchFamily="2" charset="0"/>
        </a:defRPr>
      </a:lvl4pPr>
      <a:lvl5pPr algn="l" rtl="0" eaLnBrk="0" fontAlgn="base" hangingPunct="0">
        <a:spcBef>
          <a:spcPct val="0"/>
        </a:spcBef>
        <a:spcAft>
          <a:spcPct val="0"/>
        </a:spcAft>
        <a:defRPr sz="3600" b="1">
          <a:solidFill>
            <a:schemeClr val="tx2"/>
          </a:solidFill>
          <a:latin typeface="DecimaWE Rg" panose="02000000000000000000" pitchFamily="2" charset="0"/>
        </a:defRPr>
      </a:lvl5pPr>
      <a:lvl6pPr marL="457200" algn="l" rtl="0" fontAlgn="base">
        <a:spcBef>
          <a:spcPct val="0"/>
        </a:spcBef>
        <a:spcAft>
          <a:spcPct val="0"/>
        </a:spcAft>
        <a:defRPr sz="3600" b="1">
          <a:solidFill>
            <a:schemeClr val="tx2"/>
          </a:solidFill>
          <a:latin typeface="DecimaWE Rg" panose="02000000000000000000" pitchFamily="2" charset="0"/>
        </a:defRPr>
      </a:lvl6pPr>
      <a:lvl7pPr marL="914400" algn="l" rtl="0" fontAlgn="base">
        <a:spcBef>
          <a:spcPct val="0"/>
        </a:spcBef>
        <a:spcAft>
          <a:spcPct val="0"/>
        </a:spcAft>
        <a:defRPr sz="3600" b="1">
          <a:solidFill>
            <a:schemeClr val="tx2"/>
          </a:solidFill>
          <a:latin typeface="DecimaWE Rg" panose="02000000000000000000" pitchFamily="2" charset="0"/>
        </a:defRPr>
      </a:lvl7pPr>
      <a:lvl8pPr marL="1371600" algn="l" rtl="0" fontAlgn="base">
        <a:spcBef>
          <a:spcPct val="0"/>
        </a:spcBef>
        <a:spcAft>
          <a:spcPct val="0"/>
        </a:spcAft>
        <a:defRPr sz="3600" b="1">
          <a:solidFill>
            <a:schemeClr val="tx2"/>
          </a:solidFill>
          <a:latin typeface="DecimaWE Rg" panose="02000000000000000000" pitchFamily="2" charset="0"/>
        </a:defRPr>
      </a:lvl8pPr>
      <a:lvl9pPr marL="1828800" algn="l" rtl="0" fontAlgn="base">
        <a:spcBef>
          <a:spcPct val="0"/>
        </a:spcBef>
        <a:spcAft>
          <a:spcPct val="0"/>
        </a:spcAft>
        <a:defRPr sz="3600" b="1">
          <a:solidFill>
            <a:schemeClr val="tx2"/>
          </a:solidFill>
          <a:latin typeface="DecimaWE Rg" panose="02000000000000000000" pitchFamily="2" charset="0"/>
        </a:defRPr>
      </a:lvl9pPr>
    </p:titleStyle>
    <p:bodyStyle>
      <a:lvl1pPr marL="342900" indent="-342900" algn="l" rtl="0" eaLnBrk="0" fontAlgn="base" hangingPunct="0">
        <a:spcBef>
          <a:spcPct val="20000"/>
        </a:spcBef>
        <a:spcAft>
          <a:spcPct val="0"/>
        </a:spcAft>
        <a:buClr>
          <a:srgbClr val="21449C"/>
        </a:buClr>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defRPr kern="1200">
          <a:solidFill>
            <a:schemeClr val="tx1"/>
          </a:solidFill>
          <a:latin typeface="DecimaW03 Rg" pitchFamily="2" charset="0"/>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DecimaW03 Rg"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1.bin"/><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27"/>
          <p:cNvSpPr txBox="1">
            <a:spLocks noChangeArrowheads="1"/>
          </p:cNvSpPr>
          <p:nvPr/>
        </p:nvSpPr>
        <p:spPr bwMode="auto">
          <a:xfrm>
            <a:off x="1143000" y="6323013"/>
            <a:ext cx="7467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itchFamily="2" charset="0"/>
              </a:defRPr>
            </a:lvl1pPr>
            <a:lvl2pPr marL="742950" indent="-285750">
              <a:spcBef>
                <a:spcPct val="20000"/>
              </a:spcBef>
              <a:buFont typeface="Wingdings" pitchFamily="2" charset="2"/>
              <a:buChar char="§"/>
              <a:defRPr sz="2400">
                <a:solidFill>
                  <a:schemeClr val="tx1"/>
                </a:solidFill>
                <a:latin typeface="DecimaWE Rg" pitchFamily="2" charset="0"/>
              </a:defRPr>
            </a:lvl2pPr>
            <a:lvl3pPr marL="1143000" indent="-228600">
              <a:spcBef>
                <a:spcPct val="20000"/>
              </a:spcBef>
              <a:buChar char="•"/>
              <a:defRPr sz="2200">
                <a:solidFill>
                  <a:schemeClr val="tx1"/>
                </a:solidFill>
                <a:latin typeface="DecimaWE Rg"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eaLnBrk="1" hangingPunct="1">
              <a:spcBef>
                <a:spcPct val="50000"/>
              </a:spcBef>
              <a:buClrTx/>
              <a:buFontTx/>
              <a:buNone/>
            </a:pPr>
            <a:r>
              <a:rPr lang="it-IT" altLang="it-IT" sz="2000">
                <a:solidFill>
                  <a:schemeClr val="bg1"/>
                </a:solidFill>
              </a:rPr>
              <a:t>Direzione centrale salute integrazione sociosanitaria e disabilità</a:t>
            </a:r>
          </a:p>
        </p:txBody>
      </p:sp>
      <p:sp>
        <p:nvSpPr>
          <p:cNvPr id="18436" name="Text Box 25"/>
          <p:cNvSpPr txBox="1">
            <a:spLocks noChangeArrowheads="1"/>
          </p:cNvSpPr>
          <p:nvPr/>
        </p:nvSpPr>
        <p:spPr bwMode="auto">
          <a:xfrm>
            <a:off x="201613" y="3517900"/>
            <a:ext cx="6545262"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1449C"/>
              </a:buClr>
              <a:buChar char="•"/>
              <a:defRPr sz="2800">
                <a:solidFill>
                  <a:schemeClr val="tx1"/>
                </a:solidFill>
                <a:latin typeface="DecimaWE Rg" pitchFamily="2" charset="0"/>
              </a:defRPr>
            </a:lvl1pPr>
            <a:lvl2pPr marL="742950" indent="-285750">
              <a:spcBef>
                <a:spcPct val="20000"/>
              </a:spcBef>
              <a:buFont typeface="Wingdings" pitchFamily="2" charset="2"/>
              <a:buChar char="§"/>
              <a:defRPr sz="2400">
                <a:solidFill>
                  <a:schemeClr val="tx1"/>
                </a:solidFill>
                <a:latin typeface="DecimaWE Rg" pitchFamily="2" charset="0"/>
              </a:defRPr>
            </a:lvl2pPr>
            <a:lvl3pPr marL="1143000" indent="-228600">
              <a:spcBef>
                <a:spcPct val="20000"/>
              </a:spcBef>
              <a:buChar char="•"/>
              <a:defRPr sz="2200">
                <a:solidFill>
                  <a:schemeClr val="tx1"/>
                </a:solidFill>
                <a:latin typeface="DecimaWE Rg"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lgn="ctr" eaLnBrk="1" hangingPunct="1">
              <a:spcBef>
                <a:spcPct val="0"/>
              </a:spcBef>
              <a:buClrTx/>
              <a:buFontTx/>
              <a:buNone/>
            </a:pPr>
            <a:r>
              <a:rPr lang="it-IT" altLang="it-IT" sz="4800" b="1">
                <a:solidFill>
                  <a:schemeClr val="bg1"/>
                </a:solidFill>
              </a:rPr>
              <a:t> Promuovere la salute</a:t>
            </a:r>
          </a:p>
          <a:p>
            <a:pPr algn="ctr" eaLnBrk="1" hangingPunct="1">
              <a:spcBef>
                <a:spcPct val="0"/>
              </a:spcBef>
              <a:buClrTx/>
              <a:buFontTx/>
              <a:buNone/>
            </a:pPr>
            <a:r>
              <a:rPr lang="it-IT" altLang="it-IT" sz="4800" b="1">
                <a:solidFill>
                  <a:schemeClr val="bg1"/>
                </a:solidFill>
              </a:rPr>
              <a:t>nella comunità </a:t>
            </a:r>
          </a:p>
          <a:p>
            <a:pPr eaLnBrk="1" hangingPunct="1">
              <a:spcBef>
                <a:spcPct val="0"/>
              </a:spcBef>
              <a:buClrTx/>
              <a:buFontTx/>
              <a:buNone/>
            </a:pPr>
            <a:endParaRPr lang="it-IT" altLang="it-IT" sz="1800" b="1">
              <a:solidFill>
                <a:schemeClr val="bg1"/>
              </a:solidFill>
            </a:endParaRPr>
          </a:p>
          <a:p>
            <a:pPr eaLnBrk="1" hangingPunct="1">
              <a:spcBef>
                <a:spcPct val="0"/>
              </a:spcBef>
              <a:buClrTx/>
              <a:buFontTx/>
              <a:buNone/>
            </a:pPr>
            <a:r>
              <a:rPr lang="it-IT" altLang="it-IT" sz="1800" b="1">
                <a:solidFill>
                  <a:schemeClr val="bg1"/>
                </a:solidFill>
              </a:rPr>
              <a:t>Luana Sandrin </a:t>
            </a:r>
          </a:p>
          <a:p>
            <a:pPr eaLnBrk="1" hangingPunct="1">
              <a:spcBef>
                <a:spcPct val="0"/>
              </a:spcBef>
              <a:buClrTx/>
              <a:buFontTx/>
              <a:buNone/>
            </a:pPr>
            <a:r>
              <a:rPr lang="it-IT" altLang="it-IT" sz="1800" b="1">
                <a:solidFill>
                  <a:schemeClr val="bg1"/>
                </a:solidFill>
              </a:rPr>
              <a:t>luana.sandrin@regione.fvg.it</a:t>
            </a:r>
          </a:p>
        </p:txBody>
      </p:sp>
      <p:pic>
        <p:nvPicPr>
          <p:cNvPr id="1843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3517900"/>
            <a:ext cx="206851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ttangolo 1"/>
          <p:cNvSpPr>
            <a:spLocks noChangeArrowheads="1"/>
          </p:cNvSpPr>
          <p:nvPr/>
        </p:nvSpPr>
        <p:spPr bwMode="auto">
          <a:xfrm>
            <a:off x="201613" y="1066800"/>
            <a:ext cx="88153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1449C"/>
              </a:buClr>
              <a:buChar char="•"/>
              <a:defRPr sz="2800">
                <a:solidFill>
                  <a:schemeClr val="tx1"/>
                </a:solidFill>
                <a:latin typeface="DecimaWE Rg" pitchFamily="2" charset="0"/>
              </a:defRPr>
            </a:lvl1pPr>
            <a:lvl2pPr marL="742950" indent="-285750">
              <a:spcBef>
                <a:spcPct val="20000"/>
              </a:spcBef>
              <a:buFont typeface="Wingdings" pitchFamily="2" charset="2"/>
              <a:buChar char="§"/>
              <a:defRPr sz="2400">
                <a:solidFill>
                  <a:schemeClr val="tx1"/>
                </a:solidFill>
                <a:latin typeface="DecimaWE Rg" pitchFamily="2" charset="0"/>
              </a:defRPr>
            </a:lvl2pPr>
            <a:lvl3pPr marL="1143000" indent="-228600">
              <a:spcBef>
                <a:spcPct val="20000"/>
              </a:spcBef>
              <a:buChar char="•"/>
              <a:defRPr sz="2200">
                <a:solidFill>
                  <a:schemeClr val="tx1"/>
                </a:solidFill>
                <a:latin typeface="DecimaWE Rg"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lgn="ctr">
              <a:spcBef>
                <a:spcPct val="0"/>
              </a:spcBef>
              <a:buClrTx/>
              <a:buFontTx/>
              <a:buNone/>
            </a:pPr>
            <a:endParaRPr lang="it-IT" altLang="it-IT" sz="2400">
              <a:solidFill>
                <a:srgbClr val="FFC000"/>
              </a:solidFill>
              <a:latin typeface="Calibri" pitchFamily="34" charset="0"/>
            </a:endParaRPr>
          </a:p>
          <a:p>
            <a:pPr algn="ctr">
              <a:spcBef>
                <a:spcPct val="0"/>
              </a:spcBef>
              <a:buClrTx/>
              <a:buFontTx/>
              <a:buNone/>
            </a:pPr>
            <a:r>
              <a:rPr lang="it-IT" altLang="it-IT" sz="2400">
                <a:solidFill>
                  <a:srgbClr val="FFC000"/>
                </a:solidFill>
                <a:latin typeface="Calibri" pitchFamily="34" charset="0"/>
              </a:rPr>
              <a:t> </a:t>
            </a:r>
            <a:r>
              <a:rPr lang="it-IT" altLang="it-IT" sz="2400" b="1" i="1">
                <a:solidFill>
                  <a:srgbClr val="FFC000"/>
                </a:solidFill>
                <a:latin typeface="Calibri" pitchFamily="34" charset="0"/>
              </a:rPr>
              <a:t>Il Sistema Salute e Welfare su territorio </a:t>
            </a:r>
          </a:p>
          <a:p>
            <a:pPr algn="ctr">
              <a:spcBef>
                <a:spcPct val="0"/>
              </a:spcBef>
              <a:buClrTx/>
              <a:buFontTx/>
              <a:buNone/>
            </a:pPr>
            <a:r>
              <a:rPr lang="it-IT" altLang="it-IT" sz="2400" b="1" i="1">
                <a:solidFill>
                  <a:srgbClr val="00B0F0"/>
                </a:solidFill>
                <a:latin typeface="Calibri" pitchFamily="34" charset="0"/>
              </a:rPr>
              <a:t>Laboratorio territoriale Friuli Venezia Giulia </a:t>
            </a:r>
          </a:p>
          <a:p>
            <a:pPr algn="ctr">
              <a:spcBef>
                <a:spcPct val="0"/>
              </a:spcBef>
              <a:buClrTx/>
              <a:buFontTx/>
              <a:buNone/>
            </a:pPr>
            <a:r>
              <a:rPr lang="it-IT" altLang="it-IT" sz="2400" b="1" i="1">
                <a:solidFill>
                  <a:srgbClr val="FFC000"/>
                </a:solidFill>
                <a:latin typeface="Calibri" pitchFamily="34" charset="0"/>
              </a:rPr>
              <a:t>1 marzo 2024, Palazzo Ragazzoni, Sacile (PN) </a:t>
            </a:r>
            <a:endParaRPr lang="it-IT" altLang="it-IT" sz="2400">
              <a:solidFill>
                <a:srgbClr val="FFC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contenuto 2"/>
          <p:cNvSpPr>
            <a:spLocks noGrp="1"/>
          </p:cNvSpPr>
          <p:nvPr>
            <p:ph idx="1"/>
          </p:nvPr>
        </p:nvSpPr>
        <p:spPr>
          <a:xfrm>
            <a:off x="431800" y="1125538"/>
            <a:ext cx="8058150" cy="4535487"/>
          </a:xfrm>
        </p:spPr>
        <p:txBody>
          <a:bodyPr/>
          <a:lstStyle/>
          <a:p>
            <a:pPr>
              <a:defRPr/>
            </a:pPr>
            <a:r>
              <a:rPr lang="it-IT" altLang="it-IT" sz="1800" dirty="0">
                <a:latin typeface="Calibri Light" panose="020F0302020204030204" pitchFamily="34" charset="0"/>
                <a:cs typeface="Calibri Light" panose="020F0302020204030204" pitchFamily="34" charset="0"/>
              </a:rPr>
              <a:t>L'attività fisica regolare è una delle cose più importanti che le persone possono fare per una vita sana. Non solo riduce significativamente il rischio di numerose malattie non trasmissibili, ma migliora anche la salute mentale e aumenta il benessere</a:t>
            </a:r>
          </a:p>
          <a:p>
            <a:pPr marL="0" indent="0">
              <a:buFontTx/>
              <a:buNone/>
              <a:defRPr/>
            </a:pPr>
            <a:endParaRPr lang="it-IT" altLang="it-IT" sz="1800" dirty="0">
              <a:latin typeface="Calibri Light" panose="020F0302020204030204" pitchFamily="34" charset="0"/>
              <a:cs typeface="Calibri Light" panose="020F0302020204030204" pitchFamily="34" charset="0"/>
            </a:endParaRPr>
          </a:p>
          <a:p>
            <a:pPr>
              <a:defRPr/>
            </a:pPr>
            <a:r>
              <a:rPr lang="it-IT" altLang="it-IT" sz="1800" dirty="0">
                <a:latin typeface="Calibri Light" panose="020F0302020204030204" pitchFamily="34" charset="0"/>
                <a:cs typeface="Calibri Light" panose="020F0302020204030204" pitchFamily="34" charset="0"/>
              </a:rPr>
              <a:t>L'OMS raccomanda almeno 150 minuti di attività fisica di intensità moderata a settimana e ogni movimento conta per una salute migliore</a:t>
            </a:r>
          </a:p>
          <a:p>
            <a:pPr>
              <a:defRPr/>
            </a:pPr>
            <a:endParaRPr lang="it-IT" altLang="it-IT" sz="1800" dirty="0">
              <a:latin typeface="Calibri Light" panose="020F0302020204030204" pitchFamily="34" charset="0"/>
              <a:cs typeface="Calibri Light" panose="020F0302020204030204" pitchFamily="34" charset="0"/>
            </a:endParaRPr>
          </a:p>
          <a:p>
            <a:pPr>
              <a:defRPr/>
            </a:pPr>
            <a:r>
              <a:rPr lang="it-IT" altLang="it-IT" sz="1800" dirty="0">
                <a:latin typeface="Calibri Light" panose="020F0302020204030204" pitchFamily="34" charset="0"/>
                <a:cs typeface="Calibri Light" panose="020F0302020204030204" pitchFamily="34" charset="0"/>
              </a:rPr>
              <a:t>L’ultimo rapporto </a:t>
            </a:r>
            <a:r>
              <a:rPr lang="it-IT" altLang="it-IT" sz="1800">
                <a:latin typeface="Calibri Light" panose="020F0302020204030204" pitchFamily="34" charset="0"/>
                <a:cs typeface="Calibri Light" panose="020F0302020204030204" pitchFamily="34" charset="0"/>
              </a:rPr>
              <a:t>OMS/OCSE  </a:t>
            </a:r>
            <a:r>
              <a:rPr lang="it-IT" altLang="it-IT" sz="1800" dirty="0">
                <a:latin typeface="Calibri Light" panose="020F0302020204030204" pitchFamily="34" charset="0"/>
                <a:cs typeface="Calibri Light" panose="020F0302020204030204" pitchFamily="34" charset="0"/>
              </a:rPr>
              <a:t>mostra che se tutti nell'UE dovessero soddisfare i livelli di attività fisica raccomandati, si potrebbero prevenire più di 10.000 morti premature ogni anno</a:t>
            </a:r>
          </a:p>
          <a:p>
            <a:pPr marL="0" indent="0">
              <a:buFontTx/>
              <a:buNone/>
              <a:defRPr/>
            </a:pPr>
            <a:endParaRPr lang="it-IT" altLang="it-IT" sz="1800" dirty="0">
              <a:latin typeface="Calibri Light" panose="020F0302020204030204" pitchFamily="34" charset="0"/>
              <a:cs typeface="Calibri Light" panose="020F0302020204030204" pitchFamily="34" charset="0"/>
            </a:endParaRPr>
          </a:p>
          <a:p>
            <a:pPr>
              <a:defRPr/>
            </a:pPr>
            <a:r>
              <a:rPr lang="it-IT" altLang="it-IT" sz="1800" dirty="0">
                <a:latin typeface="Calibri Light" panose="020F0302020204030204" pitchFamily="34" charset="0"/>
                <a:cs typeface="Calibri Light" panose="020F0302020204030204" pitchFamily="34" charset="0"/>
              </a:rPr>
              <a:t>Risparmio  dello 0,6%, in media, del budget sanitario in ogni paese dell’UE</a:t>
            </a:r>
          </a:p>
          <a:p>
            <a:pPr>
              <a:defRPr/>
            </a:pPr>
            <a:endParaRPr lang="it-IT" altLang="it-IT" sz="1800" dirty="0">
              <a:latin typeface="Calibri Light" panose="020F0302020204030204" pitchFamily="34" charset="0"/>
              <a:cs typeface="Calibri Light" panose="020F0302020204030204" pitchFamily="34" charset="0"/>
            </a:endParaRPr>
          </a:p>
          <a:p>
            <a:pPr marL="0" lvl="3" indent="0" algn="r">
              <a:buClr>
                <a:srgbClr val="21449C"/>
              </a:buClr>
              <a:defRPr/>
            </a:pPr>
            <a:r>
              <a:rPr lang="it-IT" altLang="it-IT" sz="1400" dirty="0"/>
              <a:t>fonte Rapporto OECD WHO</a:t>
            </a:r>
          </a:p>
          <a:p>
            <a:pPr>
              <a:defRPr/>
            </a:pPr>
            <a:endParaRPr lang="it-IT" altLang="it-IT" sz="1800" dirty="0"/>
          </a:p>
          <a:p>
            <a:pPr>
              <a:defRPr/>
            </a:pPr>
            <a:endParaRPr lang="it-IT" altLang="it-IT" sz="1800" dirty="0"/>
          </a:p>
          <a:p>
            <a:pPr>
              <a:defRPr/>
            </a:pPr>
            <a:endParaRPr lang="it-IT" altLang="it-IT" sz="1800" dirty="0"/>
          </a:p>
          <a:p>
            <a:pPr lvl="3">
              <a:defRPr/>
            </a:pPr>
            <a:r>
              <a:rPr lang="it-IT" altLang="it-IT" sz="800" dirty="0"/>
              <a:t>			</a:t>
            </a:r>
            <a:endParaRPr lang="it-IT" altLang="it-IT" dirty="0"/>
          </a:p>
        </p:txBody>
      </p:sp>
      <p:pic>
        <p:nvPicPr>
          <p:cNvPr id="26627" name="Immagin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661025"/>
            <a:ext cx="28019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908050"/>
            <a:ext cx="9145588"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981075"/>
            <a:ext cx="8929687"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8051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268413"/>
            <a:ext cx="8058150" cy="3368675"/>
          </a:xfrm>
        </p:spPr>
      </p:pic>
      <p:sp>
        <p:nvSpPr>
          <p:cNvPr id="30723" name="Rettangolo 4"/>
          <p:cNvSpPr>
            <a:spLocks noChangeArrowheads="1"/>
          </p:cNvSpPr>
          <p:nvPr/>
        </p:nvSpPr>
        <p:spPr bwMode="auto">
          <a:xfrm>
            <a:off x="4500563" y="3363913"/>
            <a:ext cx="47894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1449C"/>
              </a:buClr>
              <a:buChar char="•"/>
              <a:defRPr sz="2800">
                <a:solidFill>
                  <a:schemeClr val="tx1"/>
                </a:solidFill>
                <a:latin typeface="DecimaWE Rg" pitchFamily="2" charset="0"/>
              </a:defRPr>
            </a:lvl1pPr>
            <a:lvl2pPr marL="742950" indent="-285750">
              <a:spcBef>
                <a:spcPct val="20000"/>
              </a:spcBef>
              <a:buFont typeface="Wingdings" pitchFamily="2" charset="2"/>
              <a:buChar char="§"/>
              <a:defRPr sz="2400">
                <a:solidFill>
                  <a:schemeClr val="tx1"/>
                </a:solidFill>
                <a:latin typeface="DecimaWE Rg" pitchFamily="2" charset="0"/>
              </a:defRPr>
            </a:lvl2pPr>
            <a:lvl3pPr marL="1143000" indent="-228600">
              <a:spcBef>
                <a:spcPct val="20000"/>
              </a:spcBef>
              <a:buChar char="•"/>
              <a:defRPr sz="2200">
                <a:solidFill>
                  <a:schemeClr val="tx1"/>
                </a:solidFill>
                <a:latin typeface="DecimaWE Rg"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400" i="1">
                <a:solidFill>
                  <a:srgbClr val="002060"/>
                </a:solidFill>
                <a:latin typeface="Calibri Light" pitchFamily="34" charset="0"/>
                <a:cs typeface="Calibri Light" pitchFamily="34" charset="0"/>
              </a:rPr>
              <a:t>la promozione della salute </a:t>
            </a:r>
          </a:p>
          <a:p>
            <a:pPr>
              <a:spcBef>
                <a:spcPct val="0"/>
              </a:spcBef>
              <a:buClrTx/>
              <a:buFontTx/>
              <a:buNone/>
            </a:pPr>
            <a:r>
              <a:rPr lang="it-IT" altLang="it-IT" sz="2400" b="1" i="1">
                <a:solidFill>
                  <a:srgbClr val="C10000"/>
                </a:solidFill>
                <a:latin typeface="Calibri Light" pitchFamily="34" charset="0"/>
                <a:cs typeface="Calibri Light" pitchFamily="34" charset="0"/>
              </a:rPr>
              <a:t>non è legata soltanto al settore sanitario</a:t>
            </a:r>
            <a:r>
              <a:rPr lang="it-IT" altLang="it-IT" sz="2400" i="1">
                <a:solidFill>
                  <a:srgbClr val="002060"/>
                </a:solidFill>
                <a:latin typeface="Calibri Light" pitchFamily="34" charset="0"/>
                <a:cs typeface="Calibri Light" pitchFamily="34" charset="0"/>
              </a:rPr>
              <a:t>, ma deve essere presente </a:t>
            </a:r>
            <a:r>
              <a:rPr lang="it-IT" altLang="it-IT" sz="2400" b="1" i="1">
                <a:solidFill>
                  <a:srgbClr val="C10000"/>
                </a:solidFill>
                <a:latin typeface="Calibri Light" pitchFamily="34" charset="0"/>
                <a:cs typeface="Calibri Light" pitchFamily="34" charset="0"/>
              </a:rPr>
              <a:t>in tutte le politiche</a:t>
            </a:r>
            <a:endParaRPr lang="it-IT" altLang="it-IT" sz="2400">
              <a:latin typeface="Calibri Light" pitchFamily="34" charset="0"/>
              <a:cs typeface="Calibri Light" pitchFamily="34" charset="0"/>
            </a:endParaRPr>
          </a:p>
        </p:txBody>
      </p:sp>
      <p:pic>
        <p:nvPicPr>
          <p:cNvPr id="30724"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2420938"/>
            <a:ext cx="402272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p:txBody>
          <a:bodyPr/>
          <a:lstStyle/>
          <a:p>
            <a:r>
              <a:rPr lang="it-IT" altLang="it-IT" sz="2800">
                <a:solidFill>
                  <a:schemeClr val="accent2"/>
                </a:solidFill>
              </a:rPr>
              <a:t>PROMOZIONE DELLA SALUTE</a:t>
            </a:r>
          </a:p>
        </p:txBody>
      </p:sp>
      <p:pic>
        <p:nvPicPr>
          <p:cNvPr id="3174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708275"/>
            <a:ext cx="738028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15888"/>
            <a:ext cx="273208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testo 2"/>
          <p:cNvSpPr>
            <a:spLocks noGrp="1"/>
          </p:cNvSpPr>
          <p:nvPr>
            <p:ph type="body" idx="1"/>
          </p:nvPr>
        </p:nvSpPr>
        <p:spPr>
          <a:xfrm>
            <a:off x="827088" y="1241425"/>
            <a:ext cx="7772400" cy="593725"/>
          </a:xfrm>
        </p:spPr>
        <p:txBody>
          <a:bodyPr/>
          <a:lstStyle/>
          <a:p>
            <a:pPr algn="ctr">
              <a:defRPr/>
            </a:pPr>
            <a:r>
              <a:rPr lang="it-IT" altLang="it-IT" dirty="0">
                <a:solidFill>
                  <a:schemeClr val="accent2">
                    <a:lumMod val="60000"/>
                    <a:lumOff val="40000"/>
                  </a:schemeClr>
                </a:solidFill>
              </a:rPr>
              <a:t>Equità e contrasto delle disuguaglianze</a:t>
            </a:r>
          </a:p>
        </p:txBody>
      </p:sp>
      <p:pic>
        <p:nvPicPr>
          <p:cNvPr id="32771"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044700"/>
            <a:ext cx="46386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ttangolo 4"/>
          <p:cNvSpPr>
            <a:spLocks noChangeArrowheads="1"/>
          </p:cNvSpPr>
          <p:nvPr/>
        </p:nvSpPr>
        <p:spPr bwMode="auto">
          <a:xfrm>
            <a:off x="5003800" y="2187575"/>
            <a:ext cx="3419475" cy="107632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1449C"/>
              </a:buClr>
              <a:buChar char="•"/>
              <a:defRPr sz="2800">
                <a:solidFill>
                  <a:schemeClr val="tx1"/>
                </a:solidFill>
                <a:latin typeface="DecimaWE Rg" pitchFamily="2" charset="0"/>
              </a:defRPr>
            </a:lvl1pPr>
            <a:lvl2pPr marL="742950" indent="-285750">
              <a:spcBef>
                <a:spcPct val="20000"/>
              </a:spcBef>
              <a:buFont typeface="Wingdings" pitchFamily="2" charset="2"/>
              <a:buChar char="§"/>
              <a:defRPr sz="2400">
                <a:solidFill>
                  <a:schemeClr val="tx1"/>
                </a:solidFill>
                <a:latin typeface="DecimaWE Rg" pitchFamily="2" charset="0"/>
              </a:defRPr>
            </a:lvl2pPr>
            <a:lvl3pPr marL="1143000" indent="-228600">
              <a:spcBef>
                <a:spcPct val="20000"/>
              </a:spcBef>
              <a:buChar char="•"/>
              <a:defRPr sz="2200">
                <a:solidFill>
                  <a:schemeClr val="tx1"/>
                </a:solidFill>
                <a:latin typeface="DecimaWE Rg"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1600">
                <a:latin typeface="Calibri Light" pitchFamily="34" charset="0"/>
                <a:cs typeface="Calibri Light" pitchFamily="34" charset="0"/>
              </a:rPr>
              <a:t>UGUAGLIANZA</a:t>
            </a:r>
          </a:p>
          <a:p>
            <a:pPr>
              <a:spcBef>
                <a:spcPct val="0"/>
              </a:spcBef>
              <a:buClrTx/>
              <a:buFontTx/>
              <a:buNone/>
            </a:pPr>
            <a:r>
              <a:rPr lang="it-IT" altLang="it-IT" sz="1600">
                <a:latin typeface="Calibri Light" pitchFamily="34" charset="0"/>
                <a:cs typeface="Calibri Light" pitchFamily="34" charset="0"/>
              </a:rPr>
              <a:t>Parità di diritti umani e individuali,</a:t>
            </a:r>
          </a:p>
          <a:p>
            <a:pPr>
              <a:spcBef>
                <a:spcPct val="0"/>
              </a:spcBef>
              <a:buClrTx/>
              <a:buFontTx/>
              <a:buNone/>
            </a:pPr>
            <a:r>
              <a:rPr lang="it-IT" altLang="it-IT" sz="1600">
                <a:latin typeface="Calibri Light" pitchFamily="34" charset="0"/>
                <a:cs typeface="Calibri Light" pitchFamily="34" charset="0"/>
              </a:rPr>
              <a:t>indipendentemente dalla posizione</a:t>
            </a:r>
          </a:p>
          <a:p>
            <a:pPr>
              <a:spcBef>
                <a:spcPct val="0"/>
              </a:spcBef>
              <a:buClrTx/>
              <a:buFontTx/>
              <a:buNone/>
            </a:pPr>
            <a:r>
              <a:rPr lang="it-IT" altLang="it-IT" sz="1600">
                <a:latin typeface="Calibri Light" pitchFamily="34" charset="0"/>
                <a:cs typeface="Calibri Light" pitchFamily="34" charset="0"/>
              </a:rPr>
              <a:t>sociale e dalla provenienza</a:t>
            </a:r>
          </a:p>
        </p:txBody>
      </p:sp>
      <p:sp>
        <p:nvSpPr>
          <p:cNvPr id="32773" name="Rettangolo 6"/>
          <p:cNvSpPr>
            <a:spLocks noChangeArrowheads="1"/>
          </p:cNvSpPr>
          <p:nvPr/>
        </p:nvSpPr>
        <p:spPr bwMode="auto">
          <a:xfrm>
            <a:off x="5003800" y="3703638"/>
            <a:ext cx="3352800" cy="107632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1449C"/>
              </a:buClr>
              <a:buChar char="•"/>
              <a:defRPr sz="2800">
                <a:solidFill>
                  <a:schemeClr val="tx1"/>
                </a:solidFill>
                <a:latin typeface="DecimaWE Rg" pitchFamily="2" charset="0"/>
              </a:defRPr>
            </a:lvl1pPr>
            <a:lvl2pPr marL="742950" indent="-285750">
              <a:spcBef>
                <a:spcPct val="20000"/>
              </a:spcBef>
              <a:buFont typeface="Wingdings" pitchFamily="2" charset="2"/>
              <a:buChar char="§"/>
              <a:defRPr sz="2400">
                <a:solidFill>
                  <a:schemeClr val="tx1"/>
                </a:solidFill>
                <a:latin typeface="DecimaWE Rg" pitchFamily="2" charset="0"/>
              </a:defRPr>
            </a:lvl2pPr>
            <a:lvl3pPr marL="1143000" indent="-228600">
              <a:spcBef>
                <a:spcPct val="20000"/>
              </a:spcBef>
              <a:buChar char="•"/>
              <a:defRPr sz="2200">
                <a:solidFill>
                  <a:schemeClr val="tx1"/>
                </a:solidFill>
                <a:latin typeface="DecimaWE Rg"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1600">
                <a:latin typeface="Calibri Light" pitchFamily="34" charset="0"/>
                <a:cs typeface="Calibri Light" pitchFamily="34" charset="0"/>
              </a:rPr>
              <a:t>EQUITÀ</a:t>
            </a:r>
          </a:p>
          <a:p>
            <a:pPr>
              <a:spcBef>
                <a:spcPct val="0"/>
              </a:spcBef>
              <a:buClrTx/>
              <a:buFontTx/>
              <a:buNone/>
            </a:pPr>
            <a:r>
              <a:rPr lang="it-IT" altLang="it-IT" sz="1600">
                <a:latin typeface="Calibri Light" pitchFamily="34" charset="0"/>
                <a:cs typeface="Calibri Light" pitchFamily="34" charset="0"/>
              </a:rPr>
              <a:t>Giustizia sostanziale, capacità di tenere conto delle particolarità e delle differenze nel prendere una decisione</a:t>
            </a:r>
          </a:p>
        </p:txBody>
      </p:sp>
      <p:sp>
        <p:nvSpPr>
          <p:cNvPr id="32774" name="Rettangolo 7"/>
          <p:cNvSpPr>
            <a:spLocks noChangeArrowheads="1"/>
          </p:cNvSpPr>
          <p:nvPr/>
        </p:nvSpPr>
        <p:spPr bwMode="auto">
          <a:xfrm>
            <a:off x="179388" y="5373688"/>
            <a:ext cx="88201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1449C"/>
              </a:buClr>
              <a:buChar char="•"/>
              <a:defRPr sz="2800">
                <a:solidFill>
                  <a:schemeClr val="tx1"/>
                </a:solidFill>
                <a:latin typeface="DecimaWE Rg" pitchFamily="2" charset="0"/>
              </a:defRPr>
            </a:lvl1pPr>
            <a:lvl2pPr marL="742950" indent="-285750">
              <a:spcBef>
                <a:spcPct val="20000"/>
              </a:spcBef>
              <a:buFont typeface="Wingdings" pitchFamily="2" charset="2"/>
              <a:buChar char="§"/>
              <a:defRPr sz="2400">
                <a:solidFill>
                  <a:schemeClr val="tx1"/>
                </a:solidFill>
                <a:latin typeface="DecimaWE Rg" pitchFamily="2" charset="0"/>
              </a:defRPr>
            </a:lvl2pPr>
            <a:lvl3pPr marL="1143000" indent="-228600">
              <a:spcBef>
                <a:spcPct val="20000"/>
              </a:spcBef>
              <a:buChar char="•"/>
              <a:defRPr sz="2200">
                <a:solidFill>
                  <a:schemeClr val="tx1"/>
                </a:solidFill>
                <a:latin typeface="DecimaWE Rg"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ts val="600"/>
              </a:spcBef>
              <a:spcAft>
                <a:spcPts val="600"/>
              </a:spcAft>
              <a:buClrTx/>
            </a:pPr>
            <a:r>
              <a:rPr lang="it-IT" altLang="it-IT" sz="2000" b="1">
                <a:solidFill>
                  <a:srgbClr val="04617B"/>
                </a:solidFill>
                <a:latin typeface="Calibri Light" pitchFamily="34" charset="0"/>
                <a:cs typeface="Calibri Light" pitchFamily="34" charset="0"/>
              </a:rPr>
              <a:t>Lo svantaggio sociale rappresenta il principale singolo fattore di rischio per salute e qualità della vita</a:t>
            </a:r>
          </a:p>
          <a:p>
            <a:pPr algn="ctr">
              <a:spcBef>
                <a:spcPts val="600"/>
              </a:spcBef>
              <a:spcAft>
                <a:spcPts val="600"/>
              </a:spcAft>
              <a:buClrTx/>
              <a:buFontTx/>
              <a:buNone/>
            </a:pPr>
            <a:r>
              <a:rPr lang="it-IT" altLang="it-IT" sz="2000">
                <a:solidFill>
                  <a:schemeClr val="bg1"/>
                </a:solidFill>
                <a:latin typeface="Calibri Light" pitchFamily="34" charset="0"/>
                <a:ea typeface="Tahoma" pitchFamily="34" charset="0"/>
                <a:cs typeface="Calibri Light" pitchFamily="34" charset="0"/>
              </a:rPr>
              <a:t>https://www.disuguaglianzedisalute.it/</a:t>
            </a:r>
            <a:endParaRPr lang="it-IT" altLang="it-IT" sz="2000" b="1">
              <a:solidFill>
                <a:schemeClr val="bg1"/>
              </a:solidFill>
              <a:latin typeface="Calibri Light" pitchFamily="34" charset="0"/>
              <a:cs typeface="Calibri Light"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2414588"/>
            <a:ext cx="2411412"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179388" y="908050"/>
            <a:ext cx="8058150" cy="762000"/>
          </a:xfrm>
        </p:spPr>
        <p:txBody>
          <a:bodyPr/>
          <a:lstStyle/>
          <a:p>
            <a:pPr algn="ctr">
              <a:defRPr/>
            </a:pPr>
            <a:r>
              <a:rPr lang="it-IT" dirty="0">
                <a:solidFill>
                  <a:schemeClr val="accent1">
                    <a:lumMod val="75000"/>
                  </a:schemeClr>
                </a:solidFill>
                <a:latin typeface="Calibri Light" panose="020F0302020204030204" pitchFamily="34" charset="0"/>
                <a:cs typeface="Calibri Light" panose="020F0302020204030204" pitchFamily="34" charset="0"/>
              </a:rPr>
              <a:t>4 azioni per promuovere salute</a:t>
            </a:r>
          </a:p>
        </p:txBody>
      </p:sp>
      <p:sp>
        <p:nvSpPr>
          <p:cNvPr id="33796" name="Segnaposto contenuto 2"/>
          <p:cNvSpPr>
            <a:spLocks noGrp="1"/>
          </p:cNvSpPr>
          <p:nvPr>
            <p:ph idx="1"/>
          </p:nvPr>
        </p:nvSpPr>
        <p:spPr>
          <a:xfrm>
            <a:off x="179388" y="1981200"/>
            <a:ext cx="8713787" cy="3505200"/>
          </a:xfrm>
        </p:spPr>
        <p:txBody>
          <a:bodyPr/>
          <a:lstStyle/>
          <a:p>
            <a:r>
              <a:rPr lang="it-IT" altLang="it-IT" sz="2400">
                <a:latin typeface="Calibri Light" pitchFamily="34" charset="0"/>
                <a:cs typeface="Calibri Light" pitchFamily="34" charset="0"/>
              </a:rPr>
              <a:t>Costruire politiche pubbliche rivolte alla tutela della salute</a:t>
            </a:r>
          </a:p>
          <a:p>
            <a:endParaRPr lang="it-IT" altLang="it-IT" sz="2400">
              <a:latin typeface="Calibri Light" pitchFamily="34" charset="0"/>
              <a:cs typeface="Calibri Light" pitchFamily="34" charset="0"/>
            </a:endParaRPr>
          </a:p>
          <a:p>
            <a:r>
              <a:rPr lang="it-IT" altLang="it-IT" sz="2400">
                <a:latin typeface="Calibri Light" pitchFamily="34" charset="0"/>
                <a:cs typeface="Calibri Light" pitchFamily="34" charset="0"/>
              </a:rPr>
              <a:t>Rafforzare l’azione della comunità locali</a:t>
            </a:r>
          </a:p>
          <a:p>
            <a:endParaRPr lang="it-IT" altLang="it-IT" sz="2400">
              <a:latin typeface="Calibri Light" pitchFamily="34" charset="0"/>
              <a:cs typeface="Calibri Light" pitchFamily="34" charset="0"/>
            </a:endParaRPr>
          </a:p>
          <a:p>
            <a:r>
              <a:rPr lang="it-IT" altLang="it-IT" sz="2400">
                <a:latin typeface="Calibri Light" pitchFamily="34" charset="0"/>
                <a:cs typeface="Calibri Light" pitchFamily="34" charset="0"/>
              </a:rPr>
              <a:t>Sviluppare le capacità del singolo</a:t>
            </a:r>
          </a:p>
          <a:p>
            <a:endParaRPr lang="it-IT" altLang="it-IT" sz="2400">
              <a:latin typeface="Calibri Light" pitchFamily="34" charset="0"/>
              <a:cs typeface="Calibri Light" pitchFamily="34" charset="0"/>
            </a:endParaRPr>
          </a:p>
          <a:p>
            <a:r>
              <a:rPr lang="it-IT" altLang="it-IT" sz="2400">
                <a:latin typeface="Calibri Light" pitchFamily="34" charset="0"/>
                <a:cs typeface="Calibri Light" pitchFamily="34" charset="0"/>
              </a:rPr>
              <a:t>Creare ambienti favorevoli</a:t>
            </a:r>
          </a:p>
          <a:p>
            <a:endParaRPr lang="it-IT" altLang="it-IT"/>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42925" y="5300663"/>
            <a:ext cx="8058150" cy="762000"/>
          </a:xfrm>
        </p:spPr>
        <p:txBody>
          <a:bodyPr/>
          <a:lstStyle/>
          <a:p>
            <a:pPr algn="ctr" eaLnBrk="1" hangingPunct="1">
              <a:defRPr/>
            </a:pPr>
            <a:r>
              <a:rPr lang="it-IT" altLang="it-IT" sz="2800" i="1" dirty="0">
                <a:solidFill>
                  <a:schemeClr val="accent1">
                    <a:lumMod val="75000"/>
                  </a:schemeClr>
                </a:solidFill>
              </a:rPr>
              <a:t> </a:t>
            </a:r>
            <a:r>
              <a:rPr lang="it-IT" altLang="it-IT" sz="2800" i="1" dirty="0">
                <a:solidFill>
                  <a:schemeClr val="accent2">
                    <a:lumMod val="75000"/>
                  </a:schemeClr>
                </a:solidFill>
              </a:rPr>
              <a:t>Grazie</a:t>
            </a:r>
          </a:p>
        </p:txBody>
      </p:sp>
      <p:pic>
        <p:nvPicPr>
          <p:cNvPr id="34819" name="Immagine 3"/>
          <p:cNvPicPr>
            <a:picLocks noChangeAspect="1"/>
          </p:cNvPicPr>
          <p:nvPr/>
        </p:nvPicPr>
        <p:blipFill>
          <a:blip r:embed="rId2">
            <a:extLst>
              <a:ext uri="{28A0092B-C50C-407E-A947-70E740481C1C}">
                <a14:useLocalDpi xmlns:a14="http://schemas.microsoft.com/office/drawing/2010/main" val="0"/>
              </a:ext>
            </a:extLst>
          </a:blip>
          <a:srcRect t="24007" b="22177"/>
          <a:stretch>
            <a:fillRect/>
          </a:stretch>
        </p:blipFill>
        <p:spPr bwMode="auto">
          <a:xfrm>
            <a:off x="0" y="1792288"/>
            <a:ext cx="9144000"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4"/>
          <p:cNvSpPr txBox="1">
            <a:spLocks/>
          </p:cNvSpPr>
          <p:nvPr/>
        </p:nvSpPr>
        <p:spPr bwMode="auto">
          <a:xfrm>
            <a:off x="250825" y="1628775"/>
            <a:ext cx="8424863"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rgbClr val="21449C"/>
              </a:buClr>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defRPr kern="1200">
                <a:solidFill>
                  <a:schemeClr val="tx1"/>
                </a:solidFill>
                <a:latin typeface="DecimaW03 Rg" pitchFamily="2" charset="0"/>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DecimaW03 Rg"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it-IT" sz="2000" dirty="0">
                <a:solidFill>
                  <a:schemeClr val="bg2">
                    <a:lumMod val="50000"/>
                  </a:schemeClr>
                </a:solidFill>
                <a:latin typeface="Calibri Light" panose="020F0302020204030204" pitchFamily="34" charset="0"/>
                <a:cs typeface="Calibri Light" panose="020F0302020204030204" pitchFamily="34" charset="0"/>
              </a:rPr>
              <a:t>Popolazione residente: </a:t>
            </a:r>
            <a:r>
              <a:rPr lang="it-IT" sz="2000" b="1" dirty="0">
                <a:solidFill>
                  <a:schemeClr val="accent2">
                    <a:lumMod val="50000"/>
                  </a:schemeClr>
                </a:solidFill>
                <a:latin typeface="Calibri Light" panose="020F0302020204030204" pitchFamily="34" charset="0"/>
                <a:cs typeface="Calibri Light" panose="020F0302020204030204" pitchFamily="34" charset="0"/>
              </a:rPr>
              <a:t>1.192.191</a:t>
            </a:r>
            <a:r>
              <a:rPr lang="it-IT" sz="2000" dirty="0">
                <a:solidFill>
                  <a:schemeClr val="bg2">
                    <a:lumMod val="50000"/>
                  </a:schemeClr>
                </a:solidFill>
                <a:latin typeface="Calibri Light" panose="020F0302020204030204" pitchFamily="34" charset="0"/>
                <a:cs typeface="Calibri Light" panose="020F0302020204030204" pitchFamily="34" charset="0"/>
              </a:rPr>
              <a:t> (31/12/22)</a:t>
            </a:r>
          </a:p>
          <a:p>
            <a:pPr>
              <a:defRPr/>
            </a:pPr>
            <a:r>
              <a:rPr lang="it-IT" sz="2000" dirty="0">
                <a:solidFill>
                  <a:schemeClr val="bg2">
                    <a:lumMod val="50000"/>
                  </a:schemeClr>
                </a:solidFill>
                <a:latin typeface="Calibri Light" panose="020F0302020204030204" pitchFamily="34" charset="0"/>
                <a:cs typeface="Calibri Light" panose="020F0302020204030204" pitchFamily="34" charset="0"/>
              </a:rPr>
              <a:t>Numero di nati 7434 (2020) </a:t>
            </a:r>
            <a:r>
              <a:rPr lang="it-IT" sz="2000" b="1" dirty="0">
                <a:solidFill>
                  <a:schemeClr val="accent2">
                    <a:lumMod val="50000"/>
                  </a:schemeClr>
                </a:solidFill>
                <a:latin typeface="Calibri Light" panose="020F0302020204030204" pitchFamily="34" charset="0"/>
                <a:cs typeface="Calibri Light" panose="020F0302020204030204" pitchFamily="34" charset="0"/>
              </a:rPr>
              <a:t>7277</a:t>
            </a:r>
            <a:r>
              <a:rPr lang="it-IT" sz="2000" dirty="0">
                <a:solidFill>
                  <a:schemeClr val="bg2">
                    <a:lumMod val="50000"/>
                  </a:schemeClr>
                </a:solidFill>
                <a:latin typeface="Calibri Light" panose="020F0302020204030204" pitchFamily="34" charset="0"/>
                <a:cs typeface="Calibri Light" panose="020F0302020204030204" pitchFamily="34" charset="0"/>
              </a:rPr>
              <a:t> (2022)</a:t>
            </a:r>
          </a:p>
          <a:p>
            <a:pPr>
              <a:defRPr/>
            </a:pPr>
            <a:r>
              <a:rPr lang="it-IT" sz="2000" dirty="0">
                <a:solidFill>
                  <a:schemeClr val="bg2">
                    <a:lumMod val="50000"/>
                  </a:schemeClr>
                </a:solidFill>
                <a:latin typeface="Calibri Light" panose="020F0302020204030204" pitchFamily="34" charset="0"/>
                <a:cs typeface="Calibri Light" panose="020F0302020204030204" pitchFamily="34" charset="0"/>
              </a:rPr>
              <a:t>Natalità (nati vivi/pop media)*1000: donne  italiane 6,2 donne straniere 11,6</a:t>
            </a:r>
          </a:p>
          <a:p>
            <a:pPr>
              <a:defRPr/>
            </a:pPr>
            <a:endParaRPr lang="it-IT" sz="2000" dirty="0">
              <a:solidFill>
                <a:schemeClr val="bg2">
                  <a:lumMod val="50000"/>
                </a:schemeClr>
              </a:solidFill>
              <a:latin typeface="Calibri Light" panose="020F0302020204030204" pitchFamily="34" charset="0"/>
              <a:cs typeface="Calibri Light" panose="020F0302020204030204" pitchFamily="34" charset="0"/>
            </a:endParaRPr>
          </a:p>
          <a:p>
            <a:pPr>
              <a:defRPr/>
            </a:pPr>
            <a:r>
              <a:rPr lang="it-IT" sz="2000" dirty="0">
                <a:solidFill>
                  <a:schemeClr val="bg2">
                    <a:lumMod val="50000"/>
                  </a:schemeClr>
                </a:solidFill>
                <a:latin typeface="Calibri Light" panose="020F0302020204030204" pitchFamily="34" charset="0"/>
                <a:cs typeface="Calibri Light" panose="020F0302020204030204" pitchFamily="34" charset="0"/>
              </a:rPr>
              <a:t>Speranza di vita alla nascita (in anni) maschi </a:t>
            </a:r>
            <a:r>
              <a:rPr lang="it-IT" sz="2000" dirty="0">
                <a:solidFill>
                  <a:schemeClr val="accent2">
                    <a:lumMod val="50000"/>
                  </a:schemeClr>
                </a:solidFill>
                <a:latin typeface="Calibri Light" panose="020F0302020204030204" pitchFamily="34" charset="0"/>
                <a:cs typeface="Calibri Light" panose="020F0302020204030204" pitchFamily="34" charset="0"/>
              </a:rPr>
              <a:t>80,4</a:t>
            </a:r>
            <a:r>
              <a:rPr lang="it-IT" sz="2000" dirty="0">
                <a:solidFill>
                  <a:schemeClr val="bg2">
                    <a:lumMod val="50000"/>
                  </a:schemeClr>
                </a:solidFill>
                <a:latin typeface="Calibri Light" panose="020F0302020204030204" pitchFamily="34" charset="0"/>
                <a:cs typeface="Calibri Light" panose="020F0302020204030204" pitchFamily="34" charset="0"/>
              </a:rPr>
              <a:t> femmine </a:t>
            </a:r>
            <a:r>
              <a:rPr lang="it-IT" sz="2000" dirty="0">
                <a:solidFill>
                  <a:schemeClr val="accent2">
                    <a:lumMod val="50000"/>
                  </a:schemeClr>
                </a:solidFill>
                <a:latin typeface="Calibri Light" panose="020F0302020204030204" pitchFamily="34" charset="0"/>
                <a:cs typeface="Calibri Light" panose="020F0302020204030204" pitchFamily="34" charset="0"/>
              </a:rPr>
              <a:t>85,8 </a:t>
            </a:r>
            <a:r>
              <a:rPr lang="it-IT" sz="2000" dirty="0">
                <a:solidFill>
                  <a:schemeClr val="bg2">
                    <a:lumMod val="50000"/>
                  </a:schemeClr>
                </a:solidFill>
                <a:latin typeface="Calibri Light" panose="020F0302020204030204" pitchFamily="34" charset="0"/>
                <a:cs typeface="Calibri Light" panose="020F0302020204030204" pitchFamily="34" charset="0"/>
              </a:rPr>
              <a:t>(2022)</a:t>
            </a:r>
          </a:p>
          <a:p>
            <a:pPr>
              <a:defRPr/>
            </a:pPr>
            <a:r>
              <a:rPr lang="it-IT" sz="2000" dirty="0">
                <a:solidFill>
                  <a:schemeClr val="bg2">
                    <a:lumMod val="50000"/>
                  </a:schemeClr>
                </a:solidFill>
                <a:latin typeface="Calibri Light" panose="020F0302020204030204" pitchFamily="34" charset="0"/>
                <a:cs typeface="Calibri Light" panose="020F0302020204030204" pitchFamily="34" charset="0"/>
              </a:rPr>
              <a:t>Indice di vecchiaia (pop65+/pop0-14)% </a:t>
            </a:r>
            <a:r>
              <a:rPr lang="it-IT" sz="2000" b="1" dirty="0">
                <a:solidFill>
                  <a:schemeClr val="accent2">
                    <a:lumMod val="50000"/>
                  </a:schemeClr>
                </a:solidFill>
                <a:latin typeface="Calibri Light" panose="020F0302020204030204" pitchFamily="34" charset="0"/>
                <a:cs typeface="Calibri Light" panose="020F0302020204030204" pitchFamily="34" charset="0"/>
              </a:rPr>
              <a:t>237</a:t>
            </a:r>
            <a:r>
              <a:rPr lang="it-IT" sz="2000" b="1" dirty="0">
                <a:solidFill>
                  <a:schemeClr val="bg2">
                    <a:lumMod val="50000"/>
                  </a:schemeClr>
                </a:solidFill>
                <a:latin typeface="Calibri Light" panose="020F0302020204030204" pitchFamily="34" charset="0"/>
                <a:cs typeface="Calibri Light" panose="020F0302020204030204" pitchFamily="34" charset="0"/>
              </a:rPr>
              <a:t>  </a:t>
            </a:r>
            <a:r>
              <a:rPr lang="it-IT" sz="2000" dirty="0">
                <a:solidFill>
                  <a:schemeClr val="bg2">
                    <a:lumMod val="50000"/>
                  </a:schemeClr>
                </a:solidFill>
                <a:latin typeface="Calibri Light" panose="020F0302020204030204" pitchFamily="34" charset="0"/>
                <a:cs typeface="Calibri Light" panose="020F0302020204030204" pitchFamily="34" charset="0"/>
              </a:rPr>
              <a:t>(2022) </a:t>
            </a:r>
            <a:r>
              <a:rPr lang="it-IT" sz="2000" b="1" dirty="0">
                <a:solidFill>
                  <a:schemeClr val="accent2">
                    <a:lumMod val="50000"/>
                  </a:schemeClr>
                </a:solidFill>
                <a:latin typeface="Calibri Light" panose="020F0302020204030204" pitchFamily="34" charset="0"/>
                <a:cs typeface="Calibri Light" panose="020F0302020204030204" pitchFamily="34" charset="0"/>
              </a:rPr>
              <a:t>218,3</a:t>
            </a:r>
            <a:r>
              <a:rPr lang="it-IT" sz="2000" dirty="0">
                <a:solidFill>
                  <a:schemeClr val="bg2">
                    <a:lumMod val="50000"/>
                  </a:schemeClr>
                </a:solidFill>
                <a:latin typeface="Calibri Light" panose="020F0302020204030204" pitchFamily="34" charset="0"/>
                <a:cs typeface="Calibri Light" panose="020F0302020204030204" pitchFamily="34" charset="0"/>
              </a:rPr>
              <a:t> (2220)  </a:t>
            </a:r>
            <a:r>
              <a:rPr lang="it-IT" sz="2000" b="1" dirty="0">
                <a:solidFill>
                  <a:schemeClr val="accent2">
                    <a:lumMod val="50000"/>
                  </a:schemeClr>
                </a:solidFill>
                <a:latin typeface="Calibri Light" panose="020F0302020204030204" pitchFamily="34" charset="0"/>
                <a:cs typeface="Calibri Light" panose="020F0302020204030204" pitchFamily="34" charset="0"/>
              </a:rPr>
              <a:t>190</a:t>
            </a:r>
            <a:r>
              <a:rPr lang="it-IT" sz="2000" b="1" dirty="0">
                <a:solidFill>
                  <a:schemeClr val="bg2">
                    <a:lumMod val="50000"/>
                  </a:schemeClr>
                </a:solidFill>
                <a:latin typeface="Calibri Light" panose="020F0302020204030204" pitchFamily="34" charset="0"/>
                <a:cs typeface="Calibri Light" panose="020F0302020204030204" pitchFamily="34" charset="0"/>
              </a:rPr>
              <a:t> </a:t>
            </a:r>
            <a:r>
              <a:rPr lang="it-IT" sz="2000" dirty="0">
                <a:solidFill>
                  <a:schemeClr val="bg2">
                    <a:lumMod val="50000"/>
                  </a:schemeClr>
                </a:solidFill>
                <a:latin typeface="Calibri Light" panose="020F0302020204030204" pitchFamily="34" charset="0"/>
                <a:cs typeface="Calibri Light" panose="020F0302020204030204" pitchFamily="34" charset="0"/>
              </a:rPr>
              <a:t>(2012)</a:t>
            </a:r>
          </a:p>
          <a:p>
            <a:pPr>
              <a:defRPr/>
            </a:pPr>
            <a:endParaRPr lang="it-IT" sz="2000" dirty="0">
              <a:solidFill>
                <a:schemeClr val="bg2">
                  <a:lumMod val="50000"/>
                </a:schemeClr>
              </a:solidFill>
              <a:latin typeface="Calibri Light" panose="020F0302020204030204" pitchFamily="34" charset="0"/>
              <a:cs typeface="Calibri Light" panose="020F0302020204030204" pitchFamily="34" charset="0"/>
            </a:endParaRPr>
          </a:p>
          <a:p>
            <a:pPr>
              <a:defRPr/>
            </a:pPr>
            <a:r>
              <a:rPr lang="it-IT" sz="2000" dirty="0">
                <a:solidFill>
                  <a:schemeClr val="bg2">
                    <a:lumMod val="50000"/>
                  </a:schemeClr>
                </a:solidFill>
                <a:latin typeface="Calibri Light" panose="020F0302020204030204" pitchFamily="34" charset="0"/>
                <a:cs typeface="Calibri Light" panose="020F0302020204030204" pitchFamily="34" charset="0"/>
              </a:rPr>
              <a:t>La differenza tra aspettativa di vita e aspettativa di vita sana (circa 13 anni per le donne e 10 per gli uomini) evidenzia come le persone nella nostra regione </a:t>
            </a:r>
            <a:r>
              <a:rPr lang="it-IT" sz="2000" b="1" dirty="0">
                <a:solidFill>
                  <a:schemeClr val="bg2">
                    <a:lumMod val="50000"/>
                  </a:schemeClr>
                </a:solidFill>
                <a:latin typeface="Calibri Light" panose="020F0302020204030204" pitchFamily="34" charset="0"/>
                <a:cs typeface="Calibri Light" panose="020F0302020204030204" pitchFamily="34" charset="0"/>
              </a:rPr>
              <a:t>vivano più a lungo ma passino anche più anni in cattiva salute, con malattie e disabilità. </a:t>
            </a:r>
          </a:p>
          <a:p>
            <a:pPr>
              <a:defRPr/>
            </a:pPr>
            <a:endParaRPr lang="it-IT" sz="2000" dirty="0">
              <a:solidFill>
                <a:schemeClr val="bg2">
                  <a:lumMod val="50000"/>
                </a:schemeClr>
              </a:solidFill>
              <a:latin typeface="Calibri Light" panose="020F0302020204030204" pitchFamily="34" charset="0"/>
              <a:cs typeface="Calibri Light" panose="020F0302020204030204" pitchFamily="34" charset="0"/>
            </a:endParaRPr>
          </a:p>
        </p:txBody>
      </p:sp>
      <p:pic>
        <p:nvPicPr>
          <p:cNvPr id="19459"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611188"/>
            <a:ext cx="2147887"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49275"/>
            <a:ext cx="2147888"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contenuto 8"/>
          <p:cNvSpPr>
            <a:spLocks noGrp="1"/>
          </p:cNvSpPr>
          <p:nvPr>
            <p:ph idx="1"/>
          </p:nvPr>
        </p:nvSpPr>
        <p:spPr>
          <a:xfrm>
            <a:off x="147638" y="1484313"/>
            <a:ext cx="8783637" cy="4562475"/>
          </a:xfrm>
        </p:spPr>
        <p:txBody>
          <a:bodyPr>
            <a:spAutoFit/>
          </a:bodyPr>
          <a:lstStyle/>
          <a:p>
            <a:pPr>
              <a:defRPr/>
            </a:pPr>
            <a:r>
              <a:rPr lang="it-IT" sz="2000" dirty="0">
                <a:latin typeface="Calibri Light" panose="020F0302020204030204" pitchFamily="34" charset="0"/>
                <a:cs typeface="Calibri Light" panose="020F0302020204030204" pitchFamily="34" charset="0"/>
              </a:rPr>
              <a:t>I decessi, nel 2022 sono stati 15.593, circa un terzo dei quali dovuti a malattie del sistema cardiocircolatorio, </a:t>
            </a:r>
            <a:r>
              <a:rPr lang="it-IT" sz="2000" b="1" dirty="0">
                <a:latin typeface="Calibri Light" panose="020F0302020204030204" pitchFamily="34" charset="0"/>
                <a:cs typeface="Calibri Light" panose="020F0302020204030204" pitchFamily="34" charset="0"/>
              </a:rPr>
              <a:t>che rappresentano la prima causa di morte nella popolazione complessiva</a:t>
            </a:r>
            <a:r>
              <a:rPr lang="it-IT" sz="2000" dirty="0">
                <a:latin typeface="Calibri Light" panose="020F0302020204030204" pitchFamily="34" charset="0"/>
                <a:cs typeface="Calibri Light" panose="020F0302020204030204" pitchFamily="34" charset="0"/>
              </a:rPr>
              <a:t>; </a:t>
            </a:r>
          </a:p>
          <a:p>
            <a:pPr>
              <a:defRPr/>
            </a:pPr>
            <a:endParaRPr lang="it-IT" sz="2000" dirty="0">
              <a:latin typeface="Calibri Light" panose="020F0302020204030204" pitchFamily="34" charset="0"/>
              <a:cs typeface="Calibri Light" panose="020F0302020204030204" pitchFamily="34" charset="0"/>
            </a:endParaRPr>
          </a:p>
          <a:p>
            <a:pPr>
              <a:defRPr/>
            </a:pPr>
            <a:r>
              <a:rPr lang="it-IT" sz="2000" dirty="0">
                <a:latin typeface="Calibri Light" panose="020F0302020204030204" pitchFamily="34" charset="0"/>
                <a:cs typeface="Calibri Light" panose="020F0302020204030204" pitchFamily="34" charset="0"/>
              </a:rPr>
              <a:t>Sotto i 65 anni la principale causa di morte è rappresentata da tumori (585 decessi su 1.348). </a:t>
            </a:r>
          </a:p>
          <a:p>
            <a:pPr>
              <a:defRPr/>
            </a:pPr>
            <a:endParaRPr lang="it-IT" sz="2000" dirty="0">
              <a:latin typeface="Calibri Light" panose="020F0302020204030204" pitchFamily="34" charset="0"/>
              <a:cs typeface="Calibri Light" panose="020F0302020204030204" pitchFamily="34" charset="0"/>
            </a:endParaRPr>
          </a:p>
          <a:p>
            <a:pPr>
              <a:defRPr/>
            </a:pPr>
            <a:r>
              <a:rPr lang="it-IT" sz="2000" dirty="0">
                <a:latin typeface="Calibri Light" panose="020F0302020204030204" pitchFamily="34" charset="0"/>
                <a:cs typeface="Calibri Light" panose="020F0302020204030204" pitchFamily="34" charset="0"/>
              </a:rPr>
              <a:t>Sono aumentati i fumatori così come le persone che consumano alcolici fuori pasto</a:t>
            </a:r>
          </a:p>
          <a:p>
            <a:pPr>
              <a:defRPr/>
            </a:pPr>
            <a:endParaRPr lang="it-IT" sz="2000" dirty="0">
              <a:latin typeface="Calibri Light" panose="020F0302020204030204" pitchFamily="34" charset="0"/>
              <a:cs typeface="Calibri Light" panose="020F0302020204030204" pitchFamily="34" charset="0"/>
            </a:endParaRPr>
          </a:p>
          <a:p>
            <a:pPr>
              <a:defRPr/>
            </a:pPr>
            <a:r>
              <a:rPr lang="it-IT" sz="2000" dirty="0">
                <a:latin typeface="Calibri Light" panose="020F0302020204030204" pitchFamily="34" charset="0"/>
                <a:cs typeface="Calibri Light" panose="020F0302020204030204" pitchFamily="34" charset="0"/>
              </a:rPr>
              <a:t>La soddisfazione per la propria salute risulta migliore rispetto al dato nazionale, con il 17,4% delle persone molto soddisfatte ed il 64% abbastanza soddisfatto. </a:t>
            </a:r>
          </a:p>
          <a:p>
            <a:pPr marL="0" indent="0">
              <a:buFontTx/>
              <a:buNone/>
              <a:defRPr/>
            </a:pPr>
            <a:endParaRPr lang="it-IT" sz="1100" dirty="0"/>
          </a:p>
          <a:p>
            <a:pPr marL="0" indent="0">
              <a:buFontTx/>
              <a:buNone/>
              <a:defRPr/>
            </a:pPr>
            <a:r>
              <a:rPr lang="it-IT" sz="1100" dirty="0"/>
              <a:t>Fonte Regione in cifre 2023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0"/>
            <a:ext cx="314801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p:cNvSpPr txBox="1">
            <a:spLocks/>
          </p:cNvSpPr>
          <p:nvPr/>
        </p:nvSpPr>
        <p:spPr>
          <a:xfrm>
            <a:off x="257175" y="1916113"/>
            <a:ext cx="8785225" cy="4105275"/>
          </a:xfrm>
          <a:prstGeom prst="rect">
            <a:avLst/>
          </a:prstGeom>
        </p:spPr>
        <p:txBody>
          <a:bodyPr/>
          <a:lstStyle>
            <a:lvl1pPr algn="l" rtl="0" eaLnBrk="0" fontAlgn="base" hangingPunct="0">
              <a:spcBef>
                <a:spcPct val="0"/>
              </a:spcBef>
              <a:spcAft>
                <a:spcPct val="0"/>
              </a:spcAft>
              <a:defRPr sz="3600" b="1" kern="1200">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anose="02000000000000000000" pitchFamily="2" charset="0"/>
              </a:defRPr>
            </a:lvl2pPr>
            <a:lvl3pPr algn="l" rtl="0" eaLnBrk="0" fontAlgn="base" hangingPunct="0">
              <a:spcBef>
                <a:spcPct val="0"/>
              </a:spcBef>
              <a:spcAft>
                <a:spcPct val="0"/>
              </a:spcAft>
              <a:defRPr sz="3600" b="1">
                <a:solidFill>
                  <a:schemeClr val="tx2"/>
                </a:solidFill>
                <a:latin typeface="DecimaWE Rg" panose="02000000000000000000" pitchFamily="2" charset="0"/>
              </a:defRPr>
            </a:lvl3pPr>
            <a:lvl4pPr algn="l" rtl="0" eaLnBrk="0" fontAlgn="base" hangingPunct="0">
              <a:spcBef>
                <a:spcPct val="0"/>
              </a:spcBef>
              <a:spcAft>
                <a:spcPct val="0"/>
              </a:spcAft>
              <a:defRPr sz="3600" b="1">
                <a:solidFill>
                  <a:schemeClr val="tx2"/>
                </a:solidFill>
                <a:latin typeface="DecimaWE Rg" panose="02000000000000000000" pitchFamily="2" charset="0"/>
              </a:defRPr>
            </a:lvl4pPr>
            <a:lvl5pPr algn="l" rtl="0" eaLnBrk="0" fontAlgn="base" hangingPunct="0">
              <a:spcBef>
                <a:spcPct val="0"/>
              </a:spcBef>
              <a:spcAft>
                <a:spcPct val="0"/>
              </a:spcAft>
              <a:defRPr sz="3600" b="1">
                <a:solidFill>
                  <a:schemeClr val="tx2"/>
                </a:solidFill>
                <a:latin typeface="DecimaWE Rg" panose="02000000000000000000" pitchFamily="2" charset="0"/>
              </a:defRPr>
            </a:lvl5pPr>
            <a:lvl6pPr marL="457200" algn="l" rtl="0" fontAlgn="base">
              <a:spcBef>
                <a:spcPct val="0"/>
              </a:spcBef>
              <a:spcAft>
                <a:spcPct val="0"/>
              </a:spcAft>
              <a:defRPr sz="3600" b="1">
                <a:solidFill>
                  <a:schemeClr val="tx2"/>
                </a:solidFill>
                <a:latin typeface="DecimaWE Rg" panose="02000000000000000000" pitchFamily="2" charset="0"/>
              </a:defRPr>
            </a:lvl6pPr>
            <a:lvl7pPr marL="914400" algn="l" rtl="0" fontAlgn="base">
              <a:spcBef>
                <a:spcPct val="0"/>
              </a:spcBef>
              <a:spcAft>
                <a:spcPct val="0"/>
              </a:spcAft>
              <a:defRPr sz="3600" b="1">
                <a:solidFill>
                  <a:schemeClr val="tx2"/>
                </a:solidFill>
                <a:latin typeface="DecimaWE Rg" panose="02000000000000000000" pitchFamily="2" charset="0"/>
              </a:defRPr>
            </a:lvl7pPr>
            <a:lvl8pPr marL="1371600" algn="l" rtl="0" fontAlgn="base">
              <a:spcBef>
                <a:spcPct val="0"/>
              </a:spcBef>
              <a:spcAft>
                <a:spcPct val="0"/>
              </a:spcAft>
              <a:defRPr sz="3600" b="1">
                <a:solidFill>
                  <a:schemeClr val="tx2"/>
                </a:solidFill>
                <a:latin typeface="DecimaWE Rg" panose="02000000000000000000" pitchFamily="2" charset="0"/>
              </a:defRPr>
            </a:lvl8pPr>
            <a:lvl9pPr marL="1828800" algn="l" rtl="0" fontAlgn="base">
              <a:spcBef>
                <a:spcPct val="0"/>
              </a:spcBef>
              <a:spcAft>
                <a:spcPct val="0"/>
              </a:spcAft>
              <a:defRPr sz="3600" b="1">
                <a:solidFill>
                  <a:schemeClr val="tx2"/>
                </a:solidFill>
                <a:latin typeface="DecimaWE Rg" panose="02000000000000000000" pitchFamily="2" charset="0"/>
              </a:defRPr>
            </a:lvl9pPr>
          </a:lstStyle>
          <a:p>
            <a:pPr algn="ctr">
              <a:spcBef>
                <a:spcPct val="20000"/>
              </a:spcBef>
              <a:buClr>
                <a:srgbClr val="21449C"/>
              </a:buClr>
              <a:defRPr/>
            </a:pPr>
            <a:r>
              <a:rPr lang="it-IT" sz="2400" dirty="0">
                <a:solidFill>
                  <a:schemeClr val="accent2">
                    <a:lumMod val="75000"/>
                  </a:schemeClr>
                </a:solidFill>
                <a:latin typeface="Calibri Light" panose="020F0302020204030204" pitchFamily="34" charset="0"/>
                <a:ea typeface="+mn-ea"/>
                <a:cs typeface="Calibri Light" panose="020F0302020204030204" pitchFamily="34" charset="0"/>
              </a:rPr>
              <a:t>la SALUTE </a:t>
            </a:r>
          </a:p>
          <a:p>
            <a:pPr>
              <a:spcBef>
                <a:spcPct val="20000"/>
              </a:spcBef>
              <a:buClr>
                <a:srgbClr val="21449C"/>
              </a:buClr>
              <a:defRPr/>
            </a:pPr>
            <a:r>
              <a:rPr lang="it-IT" sz="2400" dirty="0">
                <a:solidFill>
                  <a:schemeClr val="bg2">
                    <a:lumMod val="50000"/>
                  </a:schemeClr>
                </a:solidFill>
                <a:latin typeface="Calibri Light" panose="020F0302020204030204" pitchFamily="34" charset="0"/>
                <a:ea typeface="+mn-ea"/>
                <a:cs typeface="Calibri Light" panose="020F0302020204030204" pitchFamily="34" charset="0"/>
              </a:rPr>
              <a:t>“La capacità di adattamento e di auto gestirsi di fronte alle sfide sociali, fisiche ed emotive” </a:t>
            </a:r>
          </a:p>
          <a:p>
            <a:pPr algn="ctr">
              <a:spcBef>
                <a:spcPct val="20000"/>
              </a:spcBef>
              <a:buClr>
                <a:srgbClr val="21449C"/>
              </a:buClr>
              <a:defRPr/>
            </a:pPr>
            <a:r>
              <a:rPr lang="it-IT" sz="2400" dirty="0">
                <a:solidFill>
                  <a:schemeClr val="accent2">
                    <a:lumMod val="75000"/>
                  </a:schemeClr>
                </a:solidFill>
                <a:latin typeface="Calibri Light" panose="020F0302020204030204" pitchFamily="34" charset="0"/>
                <a:ea typeface="+mn-ea"/>
                <a:cs typeface="Calibri Light" panose="020F0302020204030204" pitchFamily="34" charset="0"/>
              </a:rPr>
              <a:t>è una risorsa</a:t>
            </a:r>
          </a:p>
          <a:p>
            <a:pPr>
              <a:spcBef>
                <a:spcPct val="20000"/>
              </a:spcBef>
              <a:buClr>
                <a:srgbClr val="21449C"/>
              </a:buClr>
              <a:defRPr/>
            </a:pPr>
            <a:endParaRPr lang="it-IT" sz="2400" dirty="0">
              <a:solidFill>
                <a:schemeClr val="accent2">
                  <a:lumMod val="75000"/>
                </a:schemeClr>
              </a:solidFill>
              <a:latin typeface="Calibri Light" panose="020F0302020204030204" pitchFamily="34" charset="0"/>
              <a:ea typeface="+mn-ea"/>
              <a:cs typeface="Calibri Light" panose="020F0302020204030204" pitchFamily="34" charset="0"/>
            </a:endParaRPr>
          </a:p>
          <a:p>
            <a:pPr eaLnBrk="1" hangingPunct="1">
              <a:defRPr/>
            </a:pPr>
            <a:r>
              <a:rPr lang="it-IT" altLang="it-IT" sz="2400" dirty="0">
                <a:solidFill>
                  <a:schemeClr val="bg2">
                    <a:lumMod val="50000"/>
                  </a:schemeClr>
                </a:solidFill>
                <a:latin typeface="Calibri Light" panose="020F0302020204030204" pitchFamily="34" charset="0"/>
                <a:ea typeface="+mn-ea"/>
                <a:cs typeface="Calibri Light" panose="020F0302020204030204" pitchFamily="34" charset="0"/>
              </a:rPr>
              <a:t>Cambiare la domanda da «Quali sono le cause della malattia, e come si possono prevenire?»</a:t>
            </a:r>
          </a:p>
          <a:p>
            <a:pPr algn="ctr" eaLnBrk="1" hangingPunct="1">
              <a:defRPr/>
            </a:pPr>
            <a:r>
              <a:rPr lang="it-IT" altLang="it-IT" sz="2400" dirty="0">
                <a:solidFill>
                  <a:schemeClr val="bg2">
                    <a:lumMod val="50000"/>
                  </a:schemeClr>
                </a:solidFill>
                <a:latin typeface="Calibri Light" panose="020F0302020204030204" pitchFamily="34" charset="0"/>
                <a:ea typeface="+mn-ea"/>
                <a:cs typeface="Calibri Light" panose="020F0302020204030204" pitchFamily="34" charset="0"/>
              </a:rPr>
              <a:t>a</a:t>
            </a:r>
          </a:p>
          <a:p>
            <a:pPr eaLnBrk="1" hangingPunct="1">
              <a:defRPr/>
            </a:pPr>
            <a:r>
              <a:rPr lang="it-IT" altLang="it-IT" sz="2400" dirty="0">
                <a:solidFill>
                  <a:schemeClr val="bg2">
                    <a:lumMod val="50000"/>
                  </a:schemeClr>
                </a:solidFill>
                <a:latin typeface="Calibri Light" panose="020F0302020204030204" pitchFamily="34" charset="0"/>
                <a:ea typeface="+mn-ea"/>
                <a:cs typeface="Calibri Light" panose="020F0302020204030204" pitchFamily="34" charset="0"/>
              </a:rPr>
              <a:t> «</a:t>
            </a:r>
            <a:r>
              <a:rPr lang="it-IT" altLang="it-IT" sz="2400" dirty="0">
                <a:solidFill>
                  <a:schemeClr val="accent2">
                    <a:lumMod val="75000"/>
                  </a:schemeClr>
                </a:solidFill>
                <a:latin typeface="Calibri Light" panose="020F0302020204030204" pitchFamily="34" charset="0"/>
                <a:ea typeface="+mn-ea"/>
                <a:cs typeface="Calibri Light" panose="020F0302020204030204" pitchFamily="34" charset="0"/>
              </a:rPr>
              <a:t>Quali sono le fonti della salute, come si crea, e come può essere rinforzata»</a:t>
            </a:r>
            <a:br>
              <a:rPr lang="it-IT" sz="2400" dirty="0">
                <a:solidFill>
                  <a:schemeClr val="accent2">
                    <a:lumMod val="75000"/>
                  </a:schemeClr>
                </a:solidFill>
                <a:latin typeface="Calibri Light" panose="020F0302020204030204" pitchFamily="34" charset="0"/>
                <a:ea typeface="+mn-ea"/>
                <a:cs typeface="Calibri Light" panose="020F0302020204030204" pitchFamily="34" charset="0"/>
              </a:rPr>
            </a:br>
            <a:endParaRPr lang="it-IT" sz="2400" dirty="0">
              <a:solidFill>
                <a:schemeClr val="accent2">
                  <a:lumMod val="75000"/>
                </a:schemeClr>
              </a:solidFill>
              <a:latin typeface="Calibri Light" panose="020F0302020204030204" pitchFamily="34" charset="0"/>
              <a:ea typeface="+mn-ea"/>
              <a:cs typeface="Calibri Light" panose="020F030202020403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1"/>
            <a:ext cx="748823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a:extLst>
              <a:ext uri="{FF2B5EF4-FFF2-40B4-BE49-F238E27FC236}">
                <a16:creationId xmlns:a16="http://schemas.microsoft.com/office/drawing/2014/main" id="{FD7EC699-367C-4045-986C-2240017A4650}"/>
              </a:ext>
            </a:extLst>
          </p:cNvPr>
          <p:cNvSpPr>
            <a:spLocks noGrp="1"/>
          </p:cNvSpPr>
          <p:nvPr>
            <p:ph idx="1"/>
          </p:nvPr>
        </p:nvSpPr>
        <p:spPr/>
        <p:txBody>
          <a:bodyPr/>
          <a:lstStyle/>
          <a:p>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p:cNvPr>
          <p:cNvSpPr txBox="1">
            <a:spLocks noGrp="1"/>
          </p:cNvSpPr>
          <p:nvPr>
            <p:ph idx="1"/>
          </p:nvPr>
        </p:nvSpPr>
        <p:spPr>
          <a:xfrm>
            <a:off x="179388" y="1295400"/>
            <a:ext cx="4824412" cy="4681538"/>
          </a:xfrm>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hangingPunct="1">
              <a:buFont typeface="Wingdings" panose="05000000000000000000" pitchFamily="2" charset="2"/>
              <a:buChar char="ü"/>
              <a:defRPr/>
            </a:pPr>
            <a:r>
              <a:rPr lang="it-IT" sz="1600" dirty="0">
                <a:solidFill>
                  <a:srgbClr val="212529"/>
                </a:solidFill>
                <a:latin typeface="+mn-lt"/>
                <a:ea typeface="Times New Roman" panose="02020603050405020304" pitchFamily="18" charset="0"/>
                <a:cs typeface="Times New Roman" panose="02020603050405020304" pitchFamily="18" charset="0"/>
              </a:rPr>
              <a:t>Fra i  </a:t>
            </a:r>
            <a:r>
              <a:rPr lang="it-IT" sz="1600" b="1" dirty="0">
                <a:solidFill>
                  <a:srgbClr val="212529"/>
                </a:solidFill>
                <a:latin typeface="+mn-lt"/>
                <a:ea typeface="Times New Roman" panose="02020603050405020304" pitchFamily="18" charset="0"/>
                <a:cs typeface="Times New Roman" panose="02020603050405020304" pitchFamily="18" charset="0"/>
              </a:rPr>
              <a:t>fattori modificabili si trovano </a:t>
            </a:r>
            <a:r>
              <a:rPr lang="it-IT" sz="1600" dirty="0">
                <a:solidFill>
                  <a:srgbClr val="212529"/>
                </a:solidFill>
                <a:latin typeface="+mn-lt"/>
                <a:ea typeface="Times New Roman" panose="02020603050405020304" pitchFamily="18" charset="0"/>
                <a:cs typeface="Times New Roman" panose="02020603050405020304" pitchFamily="18" charset="0"/>
              </a:rPr>
              <a:t> gli </a:t>
            </a:r>
            <a:r>
              <a:rPr lang="it-IT" sz="1600" b="1" i="1" dirty="0">
                <a:solidFill>
                  <a:srgbClr val="212529"/>
                </a:solidFill>
                <a:latin typeface="+mn-lt"/>
                <a:ea typeface="Times New Roman" panose="02020603050405020304" pitchFamily="18" charset="0"/>
                <a:cs typeface="Times New Roman" panose="02020603050405020304" pitchFamily="18" charset="0"/>
              </a:rPr>
              <a:t>stili di vita, </a:t>
            </a:r>
            <a:r>
              <a:rPr lang="it-IT" sz="1600" dirty="0">
                <a:solidFill>
                  <a:srgbClr val="212529"/>
                </a:solidFill>
                <a:latin typeface="+mn-lt"/>
                <a:ea typeface="Times New Roman" panose="02020603050405020304" pitchFamily="18" charset="0"/>
                <a:cs typeface="Times New Roman" panose="02020603050405020304" pitchFamily="18" charset="0"/>
              </a:rPr>
              <a:t>ossia i comportamenti e le abitudini </a:t>
            </a:r>
            <a:r>
              <a:rPr lang="it-IT" sz="1600" dirty="0">
                <a:solidFill>
                  <a:srgbClr val="212529"/>
                </a:solidFill>
                <a:latin typeface="Calibri Light" panose="020F0302020204030204" pitchFamily="34" charset="0"/>
                <a:ea typeface="Times New Roman" panose="02020603050405020304" pitchFamily="18" charset="0"/>
                <a:cs typeface="Calibri Light" panose="020F0302020204030204" pitchFamily="34" charset="0"/>
              </a:rPr>
              <a:t>individuali</a:t>
            </a:r>
            <a:r>
              <a:rPr lang="it-IT" sz="1600" dirty="0">
                <a:solidFill>
                  <a:srgbClr val="212529"/>
                </a:solidFill>
                <a:latin typeface="+mn-lt"/>
                <a:ea typeface="Times New Roman" panose="02020603050405020304" pitchFamily="18" charset="0"/>
                <a:cs typeface="Times New Roman" panose="02020603050405020304" pitchFamily="18" charset="0"/>
              </a:rPr>
              <a:t> che hanno a che fare con le scelte consapevoli.</a:t>
            </a:r>
            <a:r>
              <a:rPr lang="it-IT" sz="1600" dirty="0">
                <a:solidFill>
                  <a:schemeClr val="accent5">
                    <a:lumMod val="50000"/>
                  </a:schemeClr>
                </a:solidFill>
                <a:latin typeface="+mn-lt"/>
                <a:ea typeface="Times New Roman" panose="02020603050405020304" pitchFamily="18" charset="0"/>
                <a:cs typeface="Times New Roman" panose="02020603050405020304" pitchFamily="18" charset="0"/>
              </a:rPr>
              <a:t> </a:t>
            </a:r>
            <a:r>
              <a:rPr lang="it-IT" sz="1600" b="1" dirty="0">
                <a:solidFill>
                  <a:schemeClr val="accent2">
                    <a:lumMod val="75000"/>
                  </a:schemeClr>
                </a:solidFill>
                <a:latin typeface="+mn-lt"/>
                <a:ea typeface="Times New Roman" panose="02020603050405020304" pitchFamily="18" charset="0"/>
                <a:cs typeface="Times New Roman" panose="02020603050405020304" pitchFamily="18" charset="0"/>
              </a:rPr>
              <a:t>Sono proprio gli stili di vita ad avere un peso maggiore per il raggiungimento di un buono stato di salute</a:t>
            </a:r>
          </a:p>
          <a:p>
            <a:pPr hangingPunct="1">
              <a:buFont typeface="Wingdings" panose="05000000000000000000" pitchFamily="2" charset="2"/>
              <a:buChar char="ü"/>
              <a:defRPr/>
            </a:pPr>
            <a:r>
              <a:rPr lang="it-IT" sz="1600" dirty="0">
                <a:solidFill>
                  <a:srgbClr val="212529"/>
                </a:solidFill>
                <a:latin typeface="+mn-lt"/>
                <a:ea typeface="Times New Roman" panose="02020603050405020304" pitchFamily="18" charset="0"/>
                <a:cs typeface="Times New Roman" panose="02020603050405020304" pitchFamily="18" charset="0"/>
              </a:rPr>
              <a:t>Altri fattori modificabili sono  </a:t>
            </a:r>
            <a:r>
              <a:rPr lang="it-IT" sz="1600" b="1" dirty="0">
                <a:solidFill>
                  <a:srgbClr val="212529"/>
                </a:solidFill>
                <a:latin typeface="+mn-lt"/>
                <a:ea typeface="Times New Roman" panose="02020603050405020304" pitchFamily="18" charset="0"/>
                <a:cs typeface="Times New Roman" panose="02020603050405020304" pitchFamily="18" charset="0"/>
              </a:rPr>
              <a:t>le influenze sociali e di comunità</a:t>
            </a:r>
            <a:r>
              <a:rPr lang="it-IT" sz="1600" dirty="0">
                <a:solidFill>
                  <a:srgbClr val="212529"/>
                </a:solidFill>
                <a:latin typeface="+mn-lt"/>
                <a:ea typeface="Times New Roman" panose="02020603050405020304" pitchFamily="18" charset="0"/>
                <a:cs typeface="Times New Roman" panose="02020603050405020304" pitchFamily="18" charset="0"/>
              </a:rPr>
              <a:t>,</a:t>
            </a:r>
            <a:r>
              <a:rPr lang="it-IT" sz="1600" b="1" dirty="0">
                <a:solidFill>
                  <a:srgbClr val="212529"/>
                </a:solidFill>
                <a:latin typeface="+mn-lt"/>
                <a:ea typeface="Times New Roman" panose="02020603050405020304" pitchFamily="18" charset="0"/>
                <a:cs typeface="Times New Roman" panose="02020603050405020304" pitchFamily="18" charset="0"/>
              </a:rPr>
              <a:t> le condizioni di vita e di lavoro </a:t>
            </a:r>
            <a:r>
              <a:rPr lang="it-IT" sz="1600" dirty="0">
                <a:solidFill>
                  <a:srgbClr val="212529"/>
                </a:solidFill>
                <a:latin typeface="+mn-lt"/>
                <a:ea typeface="Times New Roman" panose="02020603050405020304" pitchFamily="18" charset="0"/>
                <a:cs typeface="Times New Roman" panose="02020603050405020304" pitchFamily="18" charset="0"/>
              </a:rPr>
              <a:t>e</a:t>
            </a:r>
            <a:r>
              <a:rPr lang="it-IT" sz="1600" b="1" dirty="0">
                <a:solidFill>
                  <a:srgbClr val="212529"/>
                </a:solidFill>
                <a:latin typeface="+mn-lt"/>
                <a:ea typeface="Times New Roman" panose="02020603050405020304" pitchFamily="18" charset="0"/>
                <a:cs typeface="Times New Roman" panose="02020603050405020304" pitchFamily="18" charset="0"/>
              </a:rPr>
              <a:t> le condizioni socioeconomiche, culturali e ambientali </a:t>
            </a:r>
            <a:r>
              <a:rPr lang="it-IT" sz="1600" dirty="0">
                <a:solidFill>
                  <a:srgbClr val="212529"/>
                </a:solidFill>
                <a:latin typeface="+mn-lt"/>
                <a:ea typeface="Times New Roman" panose="02020603050405020304" pitchFamily="18" charset="0"/>
                <a:cs typeface="Times New Roman" panose="02020603050405020304" pitchFamily="18" charset="0"/>
              </a:rPr>
              <a:t>ovvero quei fattori che, sebbene dipendano solo in parte da scelte individuali, esercitano comunque una pressione considerevole sull’acquisizione di condotte dannose per il proprio stato di salute.</a:t>
            </a:r>
            <a:endParaRPr lang="it-IT" sz="1600" dirty="0">
              <a:latin typeface="+mn-lt"/>
              <a:ea typeface="Times New Roman" panose="02020603050405020304" pitchFamily="18" charset="0"/>
              <a:cs typeface="Times New Roman" panose="02020603050405020304" pitchFamily="18" charset="0"/>
            </a:endParaRPr>
          </a:p>
          <a:p>
            <a:pPr marL="0" indent="0">
              <a:buFontTx/>
              <a:buNone/>
              <a:defRPr/>
            </a:pPr>
            <a:endParaRPr lang="it-IT" sz="1800" dirty="0">
              <a:latin typeface="Times New Roman" panose="02020603050405020304" pitchFamily="18" charset="0"/>
              <a:cs typeface="Times New Roman" panose="02020603050405020304" pitchFamily="18" charset="0"/>
            </a:endParaRPr>
          </a:p>
        </p:txBody>
      </p:sp>
      <p:pic>
        <p:nvPicPr>
          <p:cNvPr id="22531"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530350"/>
            <a:ext cx="4090988"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2553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01638" y="1219200"/>
            <a:ext cx="8058150" cy="762000"/>
          </a:xfrm>
        </p:spPr>
        <p:txBody>
          <a:bodyPr/>
          <a:lstStyle/>
          <a:p>
            <a:pPr algn="ctr" eaLnBrk="1" hangingPunct="1"/>
            <a:r>
              <a:rPr lang="it-IT" altLang="it-IT">
                <a:solidFill>
                  <a:schemeClr val="accent2"/>
                </a:solidFill>
              </a:rPr>
              <a:t>In Friuli Venezia Giulia</a:t>
            </a:r>
            <a:br>
              <a:rPr lang="it-IT" altLang="it-IT">
                <a:solidFill>
                  <a:schemeClr val="accent2"/>
                </a:solidFill>
              </a:rPr>
            </a:br>
            <a:endParaRPr lang="it-IT" altLang="it-IT">
              <a:solidFill>
                <a:schemeClr val="accent2"/>
              </a:solidFill>
            </a:endParaRPr>
          </a:p>
        </p:txBody>
      </p:sp>
      <p:sp>
        <p:nvSpPr>
          <p:cNvPr id="23555" name="Segnaposto testo 2"/>
          <p:cNvSpPr>
            <a:spLocks noGrp="1"/>
          </p:cNvSpPr>
          <p:nvPr>
            <p:ph type="body" sz="half" idx="1"/>
          </p:nvPr>
        </p:nvSpPr>
        <p:spPr>
          <a:xfrm>
            <a:off x="128588" y="2074863"/>
            <a:ext cx="8331200" cy="3505200"/>
          </a:xfrm>
        </p:spPr>
        <p:txBody>
          <a:bodyPr/>
          <a:lstStyle/>
          <a:p>
            <a:pPr eaLnBrk="1" hangingPunct="1">
              <a:defRPr/>
            </a:pPr>
            <a:r>
              <a:rPr lang="it-IT" altLang="it-IT" sz="2400" dirty="0">
                <a:solidFill>
                  <a:schemeClr val="accent2">
                    <a:lumMod val="75000"/>
                  </a:schemeClr>
                </a:solidFill>
                <a:latin typeface="Calibri Light" panose="020F0302020204030204" pitchFamily="34" charset="0"/>
                <a:cs typeface="Calibri Light" panose="020F0302020204030204" pitchFamily="34" charset="0"/>
              </a:rPr>
              <a:t>i bambini 6-10 anni </a:t>
            </a:r>
            <a:r>
              <a:rPr lang="it-IT" sz="2400" dirty="0">
                <a:solidFill>
                  <a:schemeClr val="accent2">
                    <a:lumMod val="75000"/>
                  </a:schemeClr>
                </a:solidFill>
                <a:latin typeface="Calibri Light" panose="020F0302020204030204" pitchFamily="34" charset="0"/>
                <a:cs typeface="Calibri Light" panose="020F0302020204030204" pitchFamily="34" charset="0"/>
              </a:rPr>
              <a:t>il 19% è in sovrappeso </a:t>
            </a:r>
            <a:endParaRPr lang="it-IT" sz="3600" b="1" dirty="0">
              <a:solidFill>
                <a:schemeClr val="accent2">
                  <a:lumMod val="75000"/>
                </a:schemeClr>
              </a:solidFill>
              <a:latin typeface="Calibri Light" panose="020F0302020204030204" pitchFamily="34" charset="0"/>
              <a:cs typeface="Calibri Light" panose="020F0302020204030204" pitchFamily="34" charset="0"/>
            </a:endParaRPr>
          </a:p>
          <a:p>
            <a:pPr marL="0" indent="0" eaLnBrk="1" hangingPunct="1">
              <a:buFontTx/>
              <a:buNone/>
              <a:defRPr/>
            </a:pPr>
            <a:r>
              <a:rPr lang="it-IT" sz="2400" dirty="0">
                <a:solidFill>
                  <a:schemeClr val="accent2">
                    <a:lumMod val="75000"/>
                  </a:schemeClr>
                </a:solidFill>
                <a:latin typeface="Calibri Light" panose="020F0302020204030204" pitchFamily="34" charset="0"/>
                <a:cs typeface="Calibri Light" panose="020F0302020204030204" pitchFamily="34" charset="0"/>
              </a:rPr>
              <a:t>  il 5% è obeso 2% ha una obesità grave           </a:t>
            </a:r>
            <a:r>
              <a:rPr lang="it-IT" sz="3600" b="1" dirty="0">
                <a:solidFill>
                  <a:schemeClr val="accent2">
                    <a:lumMod val="75000"/>
                  </a:schemeClr>
                </a:solidFill>
                <a:latin typeface="Calibri Light" panose="020F0302020204030204" pitchFamily="34" charset="0"/>
                <a:cs typeface="Calibri Light" panose="020F0302020204030204" pitchFamily="34" charset="0"/>
              </a:rPr>
              <a:t>26%</a:t>
            </a:r>
          </a:p>
          <a:p>
            <a:pPr eaLnBrk="1" hangingPunct="1">
              <a:defRPr/>
            </a:pPr>
            <a:endParaRPr lang="it-IT" altLang="it-IT" sz="2400" dirty="0">
              <a:solidFill>
                <a:schemeClr val="accent2">
                  <a:lumMod val="75000"/>
                </a:schemeClr>
              </a:solidFill>
              <a:latin typeface="Calibri Light" panose="020F0302020204030204" pitchFamily="34" charset="0"/>
              <a:cs typeface="Calibri Light" panose="020F0302020204030204" pitchFamily="34" charset="0"/>
            </a:endParaRPr>
          </a:p>
          <a:p>
            <a:pPr eaLnBrk="1" hangingPunct="1">
              <a:defRPr/>
            </a:pPr>
            <a:r>
              <a:rPr lang="it-IT" altLang="it-IT" sz="2400" dirty="0">
                <a:solidFill>
                  <a:schemeClr val="accent2">
                    <a:lumMod val="75000"/>
                  </a:schemeClr>
                </a:solidFill>
                <a:latin typeface="Calibri Light" panose="020F0302020204030204" pitchFamily="34" charset="0"/>
                <a:cs typeface="Calibri Light" panose="020F0302020204030204" pitchFamily="34" charset="0"/>
              </a:rPr>
              <a:t>Il </a:t>
            </a:r>
            <a:r>
              <a:rPr lang="it-IT" altLang="it-IT" sz="3600" b="1" dirty="0">
                <a:solidFill>
                  <a:schemeClr val="accent2">
                    <a:lumMod val="75000"/>
                  </a:schemeClr>
                </a:solidFill>
                <a:latin typeface="Calibri Light" panose="020F0302020204030204" pitchFamily="34" charset="0"/>
                <a:cs typeface="Calibri Light" panose="020F0302020204030204" pitchFamily="34" charset="0"/>
              </a:rPr>
              <a:t>40,8%</a:t>
            </a:r>
            <a:r>
              <a:rPr lang="it-IT" altLang="it-IT" sz="2400" b="1" dirty="0">
                <a:solidFill>
                  <a:schemeClr val="accent2">
                    <a:lumMod val="75000"/>
                  </a:schemeClr>
                </a:solidFill>
                <a:latin typeface="Calibri Light" panose="020F0302020204030204" pitchFamily="34" charset="0"/>
                <a:cs typeface="Calibri Light" panose="020F0302020204030204" pitchFamily="34" charset="0"/>
              </a:rPr>
              <a:t> </a:t>
            </a:r>
            <a:r>
              <a:rPr lang="it-IT" altLang="it-IT" sz="2400" dirty="0">
                <a:solidFill>
                  <a:schemeClr val="accent2">
                    <a:lumMod val="75000"/>
                  </a:schemeClr>
                </a:solidFill>
                <a:latin typeface="Calibri Light" panose="020F0302020204030204" pitchFamily="34" charset="0"/>
                <a:cs typeface="Calibri Light" panose="020F0302020204030204" pitchFamily="34" charset="0"/>
              </a:rPr>
              <a:t>degli adulti è in sovrappeso/obeso</a:t>
            </a:r>
          </a:p>
          <a:p>
            <a:pPr marL="0" indent="0" eaLnBrk="1" hangingPunct="1">
              <a:buFontTx/>
              <a:buNone/>
              <a:defRPr/>
            </a:pPr>
            <a:endParaRPr lang="it-IT" altLang="it-IT" sz="2400" dirty="0">
              <a:solidFill>
                <a:schemeClr val="accent2">
                  <a:lumMod val="75000"/>
                </a:schemeClr>
              </a:solidFill>
              <a:latin typeface="Calibri Light" panose="020F0302020204030204" pitchFamily="34" charset="0"/>
              <a:cs typeface="Calibri Light" panose="020F0302020204030204" pitchFamily="34" charset="0"/>
            </a:endParaRPr>
          </a:p>
          <a:p>
            <a:pPr eaLnBrk="1" hangingPunct="1">
              <a:defRPr/>
            </a:pPr>
            <a:r>
              <a:rPr lang="it-IT" altLang="it-IT" sz="2400" dirty="0">
                <a:solidFill>
                  <a:schemeClr val="accent2">
                    <a:lumMod val="75000"/>
                  </a:schemeClr>
                </a:solidFill>
                <a:latin typeface="Calibri Light" panose="020F0302020204030204" pitchFamily="34" charset="0"/>
                <a:cs typeface="Calibri Light" panose="020F0302020204030204" pitchFamily="34" charset="0"/>
              </a:rPr>
              <a:t>solo il </a:t>
            </a:r>
            <a:r>
              <a:rPr lang="it-IT" altLang="it-IT" sz="3600" b="1" dirty="0">
                <a:solidFill>
                  <a:schemeClr val="accent2">
                    <a:lumMod val="75000"/>
                  </a:schemeClr>
                </a:solidFill>
                <a:latin typeface="Calibri Light" panose="020F0302020204030204" pitchFamily="34" charset="0"/>
                <a:cs typeface="Calibri Light" panose="020F0302020204030204" pitchFamily="34" charset="0"/>
              </a:rPr>
              <a:t>36,5%</a:t>
            </a:r>
            <a:r>
              <a:rPr lang="it-IT" altLang="it-IT" sz="3200" b="1" dirty="0">
                <a:solidFill>
                  <a:schemeClr val="accent2">
                    <a:lumMod val="75000"/>
                  </a:schemeClr>
                </a:solidFill>
                <a:latin typeface="Calibri Light" panose="020F0302020204030204" pitchFamily="34" charset="0"/>
                <a:cs typeface="Calibri Light" panose="020F0302020204030204" pitchFamily="34" charset="0"/>
              </a:rPr>
              <a:t> </a:t>
            </a:r>
            <a:r>
              <a:rPr lang="it-IT" altLang="it-IT" sz="2400" dirty="0">
                <a:solidFill>
                  <a:schemeClr val="accent2">
                    <a:lumMod val="75000"/>
                  </a:schemeClr>
                </a:solidFill>
                <a:latin typeface="Calibri Light" panose="020F0302020204030204" pitchFamily="34" charset="0"/>
                <a:cs typeface="Calibri Light" panose="020F0302020204030204" pitchFamily="34" charset="0"/>
              </a:rPr>
              <a:t>delle persone tra i 18 e 65 anni è fisicamente attivo </a:t>
            </a:r>
          </a:p>
          <a:p>
            <a:pPr eaLnBrk="1" hangingPunct="1">
              <a:defRPr/>
            </a:pPr>
            <a:endParaRPr lang="it-IT" altLang="it-IT" dirty="0">
              <a:latin typeface="Calibri Light" panose="020F0302020204030204" pitchFamily="34" charset="0"/>
              <a:cs typeface="Calibri Light" panose="020F0302020204030204" pitchFamily="34" charset="0"/>
            </a:endParaRPr>
          </a:p>
        </p:txBody>
      </p:sp>
      <p:pic>
        <p:nvPicPr>
          <p:cNvPr id="23556"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7125" y="971550"/>
            <a:ext cx="127158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5300663"/>
            <a:ext cx="23431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868988" y="2097088"/>
            <a:ext cx="2374900" cy="414337"/>
          </a:xfrm>
          <a:prstGeom prst="rect">
            <a:avLst/>
          </a:prstGeom>
        </p:spPr>
        <p:txBody>
          <a:bodyPr>
            <a:spAutoFit/>
          </a:bodyPr>
          <a:lstStyle/>
          <a:p>
            <a:pPr>
              <a:defRPr/>
            </a:pPr>
            <a:r>
              <a:rPr lang="it-IT" sz="1050" dirty="0">
                <a:solidFill>
                  <a:schemeClr val="bg2">
                    <a:lumMod val="75000"/>
                  </a:schemeClr>
                </a:solidFill>
              </a:rPr>
              <a:t>Stili di vita degli adulti (2021-2022, FVG vs nazionale)</a:t>
            </a:r>
          </a:p>
        </p:txBody>
      </p:sp>
      <p:sp>
        <p:nvSpPr>
          <p:cNvPr id="6" name="Rettangolo 5"/>
          <p:cNvSpPr/>
          <p:nvPr/>
        </p:nvSpPr>
        <p:spPr>
          <a:xfrm>
            <a:off x="5675313" y="4449763"/>
            <a:ext cx="1992312" cy="577850"/>
          </a:xfrm>
          <a:prstGeom prst="rect">
            <a:avLst/>
          </a:prstGeom>
        </p:spPr>
        <p:txBody>
          <a:bodyPr>
            <a:spAutoFit/>
          </a:bodyPr>
          <a:lstStyle/>
          <a:p>
            <a:pPr algn="just">
              <a:defRPr/>
            </a:pPr>
            <a:r>
              <a:rPr lang="it-IT" sz="1050" dirty="0">
                <a:solidFill>
                  <a:schemeClr val="bg2">
                    <a:lumMod val="75000"/>
                  </a:schemeClr>
                </a:solidFill>
              </a:rPr>
              <a:t>La salute delle persone adulte in eccesso ponderale (rilevazione 2015-2018</a:t>
            </a:r>
            <a:r>
              <a:rPr lang="it-IT" sz="1050" b="1" dirty="0">
                <a:solidFill>
                  <a:schemeClr val="bg2">
                    <a:lumMod val="75000"/>
                  </a:schemeClr>
                </a:solidFill>
              </a:rPr>
              <a:t>)</a:t>
            </a:r>
            <a:endParaRPr lang="it-IT" sz="1050" dirty="0">
              <a:solidFill>
                <a:schemeClr val="bg2">
                  <a:lumMod val="75000"/>
                </a:schemeClr>
              </a:solidFill>
              <a:latin typeface="Times New Roman" panose="02020603050405020304" pitchFamily="18" charset="0"/>
              <a:ea typeface="Times New Roman" panose="02020603050405020304" pitchFamily="18" charset="0"/>
            </a:endParaRPr>
          </a:p>
        </p:txBody>
      </p:sp>
      <p:graphicFrame>
        <p:nvGraphicFramePr>
          <p:cNvPr id="8" name="Grafico 7">
            <a:extLst/>
          </p:cNvPr>
          <p:cNvGraphicFramePr/>
          <p:nvPr/>
        </p:nvGraphicFramePr>
        <p:xfrm>
          <a:off x="323528" y="3729464"/>
          <a:ext cx="5298562" cy="2288321"/>
        </p:xfrm>
        <a:graphic>
          <a:graphicData uri="http://schemas.openxmlformats.org/drawingml/2006/chart">
            <c:chart xmlns:c="http://schemas.openxmlformats.org/drawingml/2006/chart" xmlns:r="http://schemas.openxmlformats.org/officeDocument/2006/relationships" r:id="rId3"/>
          </a:graphicData>
        </a:graphic>
      </p:graphicFrame>
      <p:sp>
        <p:nvSpPr>
          <p:cNvPr id="9" name="Rettangolo 8"/>
          <p:cNvSpPr/>
          <p:nvPr/>
        </p:nvSpPr>
        <p:spPr>
          <a:xfrm>
            <a:off x="5891213" y="1092200"/>
            <a:ext cx="3171825" cy="815975"/>
          </a:xfrm>
          <a:prstGeom prst="rect">
            <a:avLst/>
          </a:prstGeom>
          <a:solidFill>
            <a:schemeClr val="accent3">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ct val="20000"/>
              </a:spcBef>
              <a:defRPr/>
            </a:pPr>
            <a:r>
              <a:rPr lang="it-IT" sz="1500" b="1" dirty="0"/>
              <a:t>le malattie croniche provocano almeno l’86% dei morti e il 77% del carico di malattia</a:t>
            </a:r>
          </a:p>
        </p:txBody>
      </p:sp>
      <p:sp>
        <p:nvSpPr>
          <p:cNvPr id="7" name="Freccia a sinistra 6"/>
          <p:cNvSpPr/>
          <p:nvPr/>
        </p:nvSpPr>
        <p:spPr bwMode="auto">
          <a:xfrm>
            <a:off x="6156325" y="2511425"/>
            <a:ext cx="822325" cy="376238"/>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lIns="68580" tIns="34290" rIns="68580" bIns="34290"/>
          <a:lstStyle/>
          <a:p>
            <a:pPr defTabSz="336947">
              <a:buClr>
                <a:srgbClr val="000000"/>
              </a:buClr>
              <a:buSzPct val="100000"/>
              <a:defRPr/>
            </a:pPr>
            <a:endParaRPr lang="it-IT" sz="750" b="1">
              <a:solidFill>
                <a:schemeClr val="bg1"/>
              </a:solidFill>
              <a:latin typeface="Arial" charset="0"/>
              <a:ea typeface="SimSun" charset="-122"/>
            </a:endParaRPr>
          </a:p>
        </p:txBody>
      </p:sp>
      <p:pic>
        <p:nvPicPr>
          <p:cNvPr id="24583" name="Immagin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2050" y="5200650"/>
            <a:ext cx="16319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4" name="Grafico 15"/>
          <p:cNvGraphicFramePr>
            <a:graphicFrameLocks/>
          </p:cNvGraphicFramePr>
          <p:nvPr/>
        </p:nvGraphicFramePr>
        <p:xfrm>
          <a:off x="273050" y="857250"/>
          <a:ext cx="5573713" cy="3054350"/>
        </p:xfrm>
        <a:graphic>
          <a:graphicData uri="http://schemas.openxmlformats.org/presentationml/2006/ole">
            <mc:AlternateContent xmlns:mc="http://schemas.openxmlformats.org/markup-compatibility/2006">
              <mc:Choice xmlns:v="urn:schemas-microsoft-com:vml" Requires="v">
                <p:oleObj spid="_x0000_s24587" name="Grafico" r:id="rId5" imgW="5584420" imgH="3060457" progId="Excel.Chart.8">
                  <p:embed/>
                </p:oleObj>
              </mc:Choice>
              <mc:Fallback>
                <p:oleObj name="Grafico" r:id="rId5" imgW="5584420" imgH="3060457" progId="Excel.Chart.8">
                  <p:embed/>
                  <p:pic>
                    <p:nvPicPr>
                      <p:cNvPr id="0" name="Grafico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857250"/>
                        <a:ext cx="5573713"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afterEffect">
                                  <p:stCondLst>
                                    <p:cond delay="0"/>
                                  </p:stCondLst>
                                  <p:childTnLst>
                                    <p:animMotion origin="layout" path="M -1.66667E-6 3.7037E-6 C 0.06893 3.7037E-6 0.125 0.05601 0.125 0.125 C 0.125 0.19398 0.06893 0.25 -1.66667E-6 0.25 C -0.06892 0.25 -0.125 0.19398 -0.125 0.125 C -0.125 0.05601 -0.06892 3.7037E-6 -1.66667E-6 3.7037E-6 Z " pathEditMode="relative" rAng="0" ptsTypes="AAAAA">
                                      <p:cBhvr>
                                        <p:cTn id="6" dur="2000" fill="hold"/>
                                        <p:tgtEl>
                                          <p:spTgt spid="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741045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3838" y="5981700"/>
            <a:ext cx="5791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anose="02000000000000000000"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anose="02000000000000000000"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3009</TotalTime>
  <Words>770</Words>
  <Application>Microsoft Office PowerPoint</Application>
  <PresentationFormat>Presentazione su schermo (4:3)</PresentationFormat>
  <Paragraphs>90</Paragraphs>
  <Slides>18</Slides>
  <Notes>0</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31" baseType="lpstr">
      <vt:lpstr>SimSun</vt:lpstr>
      <vt:lpstr>Arial</vt:lpstr>
      <vt:lpstr>Calibri</vt:lpstr>
      <vt:lpstr>Calibri Light</vt:lpstr>
      <vt:lpstr>DecimaUNI02 Rg</vt:lpstr>
      <vt:lpstr>DecimaW03 Rg</vt:lpstr>
      <vt:lpstr>DecimaWE Rg</vt:lpstr>
      <vt:lpstr>Helvetica Neue</vt:lpstr>
      <vt:lpstr>Tahoma</vt:lpstr>
      <vt:lpstr>Times New Roman</vt:lpstr>
      <vt:lpstr>Wingdings</vt:lpstr>
      <vt:lpstr>Struttura predefinita</vt:lpstr>
      <vt:lpstr>Grafico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 Friuli Venezia Giulia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PROMOZIONE DELLA SALUTE</vt:lpstr>
      <vt:lpstr>Presentazione standard di PowerPoint</vt:lpstr>
      <vt:lpstr>4 azioni per promuovere salute</vt:lpstr>
      <vt:lpstr> 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sandro</dc:creator>
  <cp:lastModifiedBy>HvF Video 2</cp:lastModifiedBy>
  <cp:revision>202</cp:revision>
  <cp:lastPrinted>2023-04-21T08:36:50Z</cp:lastPrinted>
  <dcterms:created xsi:type="dcterms:W3CDTF">2006-02-07T08:20:31Z</dcterms:created>
  <dcterms:modified xsi:type="dcterms:W3CDTF">2024-03-01T07:45:08Z</dcterms:modified>
</cp:coreProperties>
</file>