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8" r:id="rId2"/>
  </p:sldMasterIdLst>
  <p:notesMasterIdLst>
    <p:notesMasterId r:id="rId20"/>
  </p:notesMasterIdLst>
  <p:handoutMasterIdLst>
    <p:handoutMasterId r:id="rId21"/>
  </p:handoutMasterIdLst>
  <p:sldIdLst>
    <p:sldId id="256" r:id="rId3"/>
    <p:sldId id="314" r:id="rId4"/>
    <p:sldId id="312" r:id="rId5"/>
    <p:sldId id="354" r:id="rId6"/>
    <p:sldId id="357" r:id="rId7"/>
    <p:sldId id="356" r:id="rId8"/>
    <p:sldId id="363" r:id="rId9"/>
    <p:sldId id="359" r:id="rId10"/>
    <p:sldId id="362" r:id="rId11"/>
    <p:sldId id="315" r:id="rId12"/>
    <p:sldId id="323" r:id="rId13"/>
    <p:sldId id="327" r:id="rId14"/>
    <p:sldId id="350" r:id="rId15"/>
    <p:sldId id="351" r:id="rId16"/>
    <p:sldId id="353" r:id="rId17"/>
    <p:sldId id="361" r:id="rId18"/>
    <p:sldId id="364" r:id="rId19"/>
  </p:sldIdLst>
  <p:sldSz cx="9144000" cy="6858000" type="screen4x3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ziana Del Fabbro" initials="TDF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27" autoAdjust="0"/>
    <p:restoredTop sz="96433" autoAdjust="0"/>
  </p:normalViewPr>
  <p:slideViewPr>
    <p:cSldViewPr>
      <p:cViewPr>
        <p:scale>
          <a:sx n="122" d="100"/>
          <a:sy n="122" d="100"/>
        </p:scale>
        <p:origin x="-1326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3" y="0"/>
            <a:ext cx="2894072" cy="495796"/>
          </a:xfrm>
          <a:prstGeom prst="rect">
            <a:avLst/>
          </a:prstGeom>
          <a:noFill/>
          <a:ln>
            <a:noFill/>
          </a:ln>
        </p:spPr>
        <p:txBody>
          <a:bodyPr vert="horz" wrap="none" lIns="90391" tIns="45195" rIns="90391" bIns="45195" anchor="t" anchorCtr="0" compatLnSpc="1"/>
          <a:lstStyle/>
          <a:p>
            <a:pPr defTabSz="908091">
              <a:tabLst>
                <a:tab pos="0" algn="l"/>
                <a:tab pos="918351" algn="l"/>
                <a:tab pos="1836704" algn="l"/>
                <a:tab pos="2755056" algn="l"/>
                <a:tab pos="3673407" algn="l"/>
                <a:tab pos="4591760" algn="l"/>
                <a:tab pos="5510112" algn="l"/>
                <a:tab pos="6428464" algn="l"/>
                <a:tab pos="7346816" algn="l"/>
                <a:tab pos="8265168" algn="l"/>
                <a:tab pos="9183520" algn="l"/>
                <a:tab pos="10101872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>
              <a:solidFill>
                <a:srgbClr val="000000"/>
              </a:solidFill>
              <a:latin typeface="Arial" pitchFamily="2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774787" y="0"/>
            <a:ext cx="2894072" cy="495796"/>
          </a:xfrm>
          <a:prstGeom prst="rect">
            <a:avLst/>
          </a:prstGeom>
          <a:noFill/>
          <a:ln>
            <a:noFill/>
          </a:ln>
        </p:spPr>
        <p:txBody>
          <a:bodyPr vert="horz" wrap="none" lIns="90391" tIns="45195" rIns="90391" bIns="45195" anchor="t" anchorCtr="0" compatLnSpc="1"/>
          <a:lstStyle/>
          <a:p>
            <a:pPr algn="r" defTabSz="908091">
              <a:tabLst>
                <a:tab pos="0" algn="l"/>
                <a:tab pos="918351" algn="l"/>
                <a:tab pos="1836704" algn="l"/>
                <a:tab pos="2755056" algn="l"/>
                <a:tab pos="3673407" algn="l"/>
                <a:tab pos="4591760" algn="l"/>
                <a:tab pos="5510112" algn="l"/>
                <a:tab pos="6428464" algn="l"/>
                <a:tab pos="7346816" algn="l"/>
                <a:tab pos="8265168" algn="l"/>
                <a:tab pos="9183520" algn="l"/>
                <a:tab pos="10101872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>
              <a:solidFill>
                <a:srgbClr val="000000"/>
              </a:solidFill>
              <a:latin typeface="Arial" pitchFamily="2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3" y="9430627"/>
            <a:ext cx="2894072" cy="495796"/>
          </a:xfrm>
          <a:prstGeom prst="rect">
            <a:avLst/>
          </a:prstGeom>
          <a:noFill/>
          <a:ln>
            <a:noFill/>
          </a:ln>
        </p:spPr>
        <p:txBody>
          <a:bodyPr vert="horz" wrap="none" lIns="90391" tIns="45195" rIns="90391" bIns="45195" anchor="b" anchorCtr="0" compatLnSpc="1"/>
          <a:lstStyle/>
          <a:p>
            <a:pPr defTabSz="908091">
              <a:tabLst>
                <a:tab pos="0" algn="l"/>
                <a:tab pos="918351" algn="l"/>
                <a:tab pos="1836704" algn="l"/>
                <a:tab pos="2755056" algn="l"/>
                <a:tab pos="3673407" algn="l"/>
                <a:tab pos="4591760" algn="l"/>
                <a:tab pos="5510112" algn="l"/>
                <a:tab pos="6428464" algn="l"/>
                <a:tab pos="7346816" algn="l"/>
                <a:tab pos="8265168" algn="l"/>
                <a:tab pos="9183520" algn="l"/>
                <a:tab pos="10101872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>
              <a:solidFill>
                <a:srgbClr val="000000"/>
              </a:solidFill>
              <a:latin typeface="Arial" pitchFamily="2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774787" y="9430627"/>
            <a:ext cx="2894072" cy="495796"/>
          </a:xfrm>
          <a:prstGeom prst="rect">
            <a:avLst/>
          </a:prstGeom>
          <a:noFill/>
          <a:ln>
            <a:noFill/>
          </a:ln>
        </p:spPr>
        <p:txBody>
          <a:bodyPr vert="horz" wrap="none" lIns="90391" tIns="45195" rIns="90391" bIns="45195" anchor="b" anchorCtr="0" compatLnSpc="1"/>
          <a:lstStyle/>
          <a:p>
            <a:pPr algn="r" defTabSz="908091">
              <a:tabLst>
                <a:tab pos="0" algn="l"/>
                <a:tab pos="918351" algn="l"/>
                <a:tab pos="1836704" algn="l"/>
                <a:tab pos="2755056" algn="l"/>
                <a:tab pos="3673407" algn="l"/>
                <a:tab pos="4591760" algn="l"/>
                <a:tab pos="5510112" algn="l"/>
                <a:tab pos="6428464" algn="l"/>
                <a:tab pos="7346816" algn="l"/>
                <a:tab pos="8265168" algn="l"/>
                <a:tab pos="9183520" algn="l"/>
                <a:tab pos="10101872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A19DF0-218F-4016-A1B7-D5A281288215}" type="slidenum">
              <a:rPr/>
              <a:pPr algn="r" defTabSz="908091">
                <a:tabLst>
                  <a:tab pos="0" algn="l"/>
                  <a:tab pos="918351" algn="l"/>
                  <a:tab pos="1836704" algn="l"/>
                  <a:tab pos="2755056" algn="l"/>
                  <a:tab pos="3673407" algn="l"/>
                  <a:tab pos="4591760" algn="l"/>
                  <a:tab pos="5510112" algn="l"/>
                  <a:tab pos="6428464" algn="l"/>
                  <a:tab pos="7346816" algn="l"/>
                  <a:tab pos="8265168" algn="l"/>
                  <a:tab pos="9183520" algn="l"/>
                  <a:tab pos="10101872" algn="l"/>
                </a:tabLst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‹N›</a:t>
            </a:fld>
            <a:endParaRPr lang="it-IT" sz="1400">
              <a:solidFill>
                <a:srgbClr val="000000"/>
              </a:solidFill>
              <a:latin typeface="Arial" pitchFamily="2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85884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0" y="754063"/>
            <a:ext cx="0" cy="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666918" y="4714957"/>
            <a:ext cx="5335011" cy="446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75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50"/>
      </a:spcBef>
      <a:spcAft>
        <a:spcPts val="0"/>
      </a:spcAft>
      <a:buNone/>
      <a:tabLst>
        <a:tab pos="0" algn="l"/>
        <a:tab pos="914400" algn="l"/>
        <a:tab pos="1828800" algn="l"/>
        <a:tab pos="2743200" algn="l"/>
        <a:tab pos="3657600" algn="l"/>
        <a:tab pos="4572000" algn="l"/>
        <a:tab pos="5486400" algn="l"/>
        <a:tab pos="6400800" algn="l"/>
        <a:tab pos="7315200" algn="l"/>
        <a:tab pos="8229600" algn="l"/>
        <a:tab pos="9144000" algn="l"/>
        <a:tab pos="10058400" algn="l"/>
      </a:tabLst>
      <a:defRPr lang="it-IT" sz="1200" b="0" i="0" u="none" strike="noStrike" kern="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Calibri" pitchFamily="34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110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304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9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40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44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794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3472E7-AC76-4A69-B50C-47E34E4D5F45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26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‹N›</a:t>
            </a:fld>
            <a:endParaRPr lang="en-US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xmlns="" id="{A2E998CB-6866-451E-A174-887ED6F9F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728176" cy="1228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590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ED0255-3362-459A-AE94-ABEA13B9E6FF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12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14B6CF-4E68-47D2-9B1A-DB19FD563136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2247CB-35D4-4F10-9C4D-2A5E3F77675D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95A51E-3405-4154-A39B-2D344F14B904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5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6572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209B38-FEC3-42B8-B1DC-B6C73EB29BA8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1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514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569167-A604-42C1-8285-A181EBAAE6A6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51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068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234590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4207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66998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901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400B2D-7CAF-4A46-9A1B-0CD27A926508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7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2EA46D-DFA9-4EC7-99E6-21A93B240455}" type="slidenum">
              <a:rPr lang="en-US" smtClean="0"/>
              <a:pPr lvl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980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4730C9-8213-40FE-8F2F-1A908303013D}" type="slidenum">
              <a:rPr/>
              <a:pPr lvl="0"/>
              <a:t>‹N›</a:t>
            </a:fld>
            <a:endParaRPr lang="it-IT"/>
          </a:p>
        </p:txBody>
      </p:sp>
      <p:pic>
        <p:nvPicPr>
          <p:cNvPr id="5" name="Immagin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816" y="188641"/>
            <a:ext cx="682808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013663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40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32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42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85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43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65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89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92D050">
                <a:alpha val="71000"/>
              </a:srgbClr>
            </a:gs>
            <a:gs pos="100000">
              <a:srgbClr val="BAE7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71000"/>
              </a:srgbClr>
            </a:gs>
            <a:gs pos="100000">
              <a:srgbClr val="BAE7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5F871F-9402-4E53-AD2D-20A74BBACC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55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www.federsanita.anci.fvg.it/" TargetMode="External"/><Relationship Id="rId7" Type="http://schemas.openxmlformats.org/officeDocument/2006/relationships/image" Target="../media/image3.jpeg"/><Relationship Id="rId2" Type="http://schemas.openxmlformats.org/officeDocument/2006/relationships/hyperlink" Target="mailto:federsanita@anci.fvg.i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hyperlink" Target="https://www.facebook.com/FVGinMovimento10milapassidisalute" TargetMode="External"/><Relationship Id="rId4" Type="http://schemas.openxmlformats.org/officeDocument/2006/relationships/hyperlink" Target="https://invecchiamentoattivo.regione.fvg.it/" TargetMode="External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B4730C9-8213-40FE-8F2F-1A908303013D}" type="slidenum">
              <a:rPr lang="it-IT" sz="1000" smtClean="0"/>
              <a:pPr lvl="0"/>
              <a:t>1</a:t>
            </a:fld>
            <a:endParaRPr lang="it-IT" sz="1000" dirty="0"/>
          </a:p>
        </p:txBody>
      </p:sp>
      <p:sp>
        <p:nvSpPr>
          <p:cNvPr id="2" name="Titolo 2"/>
          <p:cNvSpPr txBox="1">
            <a:spLocks noGrp="1"/>
          </p:cNvSpPr>
          <p:nvPr>
            <p:ph type="title"/>
          </p:nvPr>
        </p:nvSpPr>
        <p:spPr>
          <a:xfrm>
            <a:off x="138008" y="1762633"/>
            <a:ext cx="5658128" cy="4546687"/>
          </a:xfrm>
        </p:spPr>
        <p:txBody>
          <a:bodyPr lIns="91440" tIns="45720" rIns="91440" bIns="45720">
            <a:normAutofit fontScale="90000"/>
          </a:bodyPr>
          <a:lstStyle/>
          <a:p>
            <a:pPr algn="ctr" fontAlgn="base"/>
            <a:r>
              <a:rPr lang="it-IT" sz="1800" b="1" i="1" dirty="0">
                <a:solidFill>
                  <a:srgbClr val="0C64C0"/>
                </a:solidFill>
                <a:latin typeface="inherit"/>
              </a:rPr>
              <a:t/>
            </a:r>
            <a:br>
              <a:rPr lang="it-IT" sz="1800" b="1" i="1" dirty="0">
                <a:solidFill>
                  <a:srgbClr val="0C64C0"/>
                </a:solidFill>
                <a:latin typeface="inherit"/>
              </a:rPr>
            </a:br>
            <a:r>
              <a:rPr lang="it-IT" sz="2000" b="1" i="1" dirty="0">
                <a:solidFill>
                  <a:srgbClr val="002060"/>
                </a:solidFill>
                <a:latin typeface="inherit"/>
              </a:rPr>
              <a:t>Osservatorio delle Buone pratiche di integrazione sociosanitaria (OISS) Federsanità – AGENAS- ANCI </a:t>
            </a:r>
            <a:br>
              <a:rPr lang="it-IT" sz="2000" b="1" i="1" dirty="0">
                <a:solidFill>
                  <a:srgbClr val="002060"/>
                </a:solidFill>
                <a:latin typeface="inherit"/>
              </a:rPr>
            </a:br>
            <a:r>
              <a:rPr lang="it-IT" sz="2000" b="1" i="1" dirty="0">
                <a:solidFill>
                  <a:srgbClr val="002060"/>
                </a:solidFill>
                <a:effectLst/>
                <a:latin typeface="inherit"/>
              </a:rPr>
              <a:t/>
            </a:r>
            <a:br>
              <a:rPr lang="it-IT" sz="2000" b="1" i="1" dirty="0">
                <a:solidFill>
                  <a:srgbClr val="002060"/>
                </a:solidFill>
                <a:effectLst/>
                <a:latin typeface="inherit"/>
              </a:rPr>
            </a:br>
            <a:r>
              <a:rPr lang="it-IT" sz="2000" b="1" i="1" dirty="0">
                <a:solidFill>
                  <a:srgbClr val="002060"/>
                </a:solidFill>
                <a:effectLst/>
                <a:latin typeface="inherit"/>
              </a:rPr>
              <a:t>Il Sistema Salute e Welfare su territorio </a:t>
            </a:r>
            <a:br>
              <a:rPr lang="it-IT" sz="2000" b="1" i="1" dirty="0">
                <a:solidFill>
                  <a:srgbClr val="002060"/>
                </a:solidFill>
                <a:effectLst/>
                <a:latin typeface="inherit"/>
              </a:rPr>
            </a:br>
            <a:r>
              <a:rPr lang="it-IT" sz="2000" b="1" i="1" dirty="0">
                <a:solidFill>
                  <a:srgbClr val="002060"/>
                </a:solidFill>
                <a:effectLst/>
                <a:latin typeface="inherit"/>
              </a:rPr>
              <a:t>Laboratorio territoriale Friuli Venezia Giulia </a:t>
            </a:r>
            <a:r>
              <a:rPr lang="it-IT" sz="1800" b="1" i="1" dirty="0">
                <a:solidFill>
                  <a:srgbClr val="0C64C0"/>
                </a:solidFill>
                <a:effectLst/>
                <a:latin typeface="inherit"/>
              </a:rPr>
              <a:t/>
            </a:r>
            <a:br>
              <a:rPr lang="it-IT" sz="1800" b="1" i="1" dirty="0">
                <a:solidFill>
                  <a:srgbClr val="0C64C0"/>
                </a:solidFill>
                <a:effectLst/>
                <a:latin typeface="inherit"/>
              </a:rPr>
            </a:br>
            <a:r>
              <a:rPr lang="it-IT" sz="1800" b="1" i="1" dirty="0">
                <a:solidFill>
                  <a:srgbClr val="0C64C0"/>
                </a:solidFill>
                <a:effectLst/>
                <a:latin typeface="inherit"/>
              </a:rPr>
              <a:t/>
            </a:r>
            <a:br>
              <a:rPr lang="it-IT" sz="1800" b="1" i="1" dirty="0">
                <a:solidFill>
                  <a:srgbClr val="0C64C0"/>
                </a:solidFill>
                <a:effectLst/>
                <a:latin typeface="inherit"/>
              </a:rPr>
            </a:br>
            <a:r>
              <a:rPr lang="it-IT" sz="1600" b="1" i="1" dirty="0">
                <a:solidFill>
                  <a:schemeClr val="tx2"/>
                </a:solidFill>
                <a:latin typeface="inherit"/>
              </a:rPr>
              <a:t>1 marzo 2024, Palazzo Ragazzoni,  Sacile (PN) </a:t>
            </a:r>
            <a:br>
              <a:rPr lang="it-IT" sz="1600" b="1" i="1" dirty="0">
                <a:solidFill>
                  <a:schemeClr val="tx2"/>
                </a:solidFill>
                <a:latin typeface="inherit"/>
              </a:rPr>
            </a:br>
            <a:r>
              <a:rPr lang="it-IT" sz="1600" b="1" i="1" dirty="0">
                <a:solidFill>
                  <a:srgbClr val="0070C0"/>
                </a:solidFill>
                <a:latin typeface="inherit"/>
              </a:rPr>
              <a:t>-----------------------</a:t>
            </a:r>
            <a:br>
              <a:rPr lang="it-IT" sz="1600" b="1" i="1" dirty="0">
                <a:solidFill>
                  <a:srgbClr val="0070C0"/>
                </a:solidFill>
                <a:latin typeface="inherit"/>
              </a:rPr>
            </a:br>
            <a:r>
              <a:rPr lang="it-IT" sz="1600" b="1" i="1" dirty="0">
                <a:solidFill>
                  <a:srgbClr val="FF0000"/>
                </a:solidFill>
                <a:latin typeface="inherit"/>
              </a:rPr>
              <a:t>Progetto regionale </a:t>
            </a:r>
            <a:br>
              <a:rPr lang="it-IT" sz="1600" b="1" i="1" dirty="0">
                <a:solidFill>
                  <a:srgbClr val="FF0000"/>
                </a:solidFill>
                <a:latin typeface="inherit"/>
              </a:rPr>
            </a:br>
            <a:r>
              <a:rPr lang="it-IT" sz="1600" b="1" i="1" dirty="0">
                <a:solidFill>
                  <a:srgbClr val="FF0000"/>
                </a:solidFill>
                <a:latin typeface="inherit"/>
              </a:rPr>
              <a:t/>
            </a:r>
            <a:br>
              <a:rPr lang="it-IT" sz="1600" b="1" i="1" dirty="0">
                <a:solidFill>
                  <a:srgbClr val="FF0000"/>
                </a:solidFill>
                <a:latin typeface="inherit"/>
              </a:rPr>
            </a:br>
            <a:r>
              <a:rPr lang="it-IT" sz="1800" b="1" i="1" dirty="0">
                <a:solidFill>
                  <a:srgbClr val="FF0000"/>
                </a:solidFill>
                <a:latin typeface="inherit"/>
              </a:rPr>
              <a:t>«FVG IN MOVIMENTO.10mila passi di Salute» ( 2019 – 2024 ) </a:t>
            </a:r>
            <a: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300" dirty="0">
                <a:solidFill>
                  <a:srgbClr val="000000"/>
                </a:solidFill>
                <a:latin typeface="inherit"/>
                <a:cs typeface="Arial" panose="020B0604020202020204" pitchFamily="34" charset="0"/>
              </a:rPr>
              <a:t/>
            </a:r>
            <a:br>
              <a:rPr lang="it-IT" sz="1300" dirty="0">
                <a:solidFill>
                  <a:srgbClr val="000000"/>
                </a:solidFill>
                <a:latin typeface="inherit"/>
                <a:cs typeface="Arial" panose="020B0604020202020204" pitchFamily="34" charset="0"/>
              </a:rPr>
            </a:br>
            <a:r>
              <a:rPr lang="it-IT" sz="1300" b="1" i="0" dirty="0">
                <a:solidFill>
                  <a:srgbClr val="000000"/>
                </a:solidFill>
                <a:effectLst/>
                <a:latin typeface="inherit"/>
              </a:rPr>
              <a:t>dott.ssa Tiziana Del Fabbro</a:t>
            </a:r>
            <a: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  <a:t>, Segretaria regionale Federsanità ANCI FVG </a:t>
            </a:r>
            <a:b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  <a:t/>
            </a:r>
            <a:b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it-IT" sz="1300" b="1" i="0" dirty="0">
                <a:solidFill>
                  <a:srgbClr val="000000"/>
                </a:solidFill>
                <a:effectLst/>
                <a:latin typeface="inherit"/>
              </a:rPr>
              <a:t>prof. Laura Pagani</a:t>
            </a:r>
            <a: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  <a:t>, Dipartimento Scienze Economiche e Statistiche</a:t>
            </a:r>
            <a:b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it-IT" sz="1300" i="0" dirty="0">
                <a:solidFill>
                  <a:srgbClr val="000000"/>
                </a:solidFill>
                <a:effectLst/>
                <a:latin typeface="inherit"/>
              </a:rPr>
              <a:t> Università degli Studi di Udine </a:t>
            </a:r>
            <a:r>
              <a:rPr lang="it-IT" sz="13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it-IT" sz="13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it-IT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</a:rPr>
              <a:t/>
            </a:r>
            <a:br>
              <a:rPr lang="it-IT" sz="1800" b="1" dirty="0">
                <a:solidFill>
                  <a:srgbClr val="FF0000"/>
                </a:solidFill>
              </a:rPr>
            </a:br>
            <a:r>
              <a:rPr lang="it-IT" sz="1300" dirty="0">
                <a:solidFill>
                  <a:schemeClr val="tx1"/>
                </a:solidFill>
              </a:rPr>
              <a:t/>
            </a:r>
            <a:br>
              <a:rPr lang="it-IT" sz="1300" dirty="0">
                <a:solidFill>
                  <a:schemeClr val="tx1"/>
                </a:solidFill>
              </a:rPr>
            </a:br>
            <a:endParaRPr lang="it-IT" sz="1300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1" y="116632"/>
            <a:ext cx="795101" cy="12575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AAEB539-1C79-FC21-763C-0975D3860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33" y="257493"/>
            <a:ext cx="938127" cy="11166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3A6CDDC-8DAA-0E02-E614-CEC4D58B2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41" y="298511"/>
            <a:ext cx="1857469" cy="4468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CA0B822-DEEA-5E65-A8CD-FFDB09B5E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7492"/>
            <a:ext cx="3353872" cy="583580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BF5361AD-B2AE-4961-AECF-101BD802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01635"/>
            <a:ext cx="6347714" cy="988224"/>
          </a:xfrm>
        </p:spPr>
        <p:txBody>
          <a:bodyPr>
            <a:normAutofit fontScale="90000"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/>
            </a:r>
            <a:br>
              <a:rPr lang="it-IT" sz="1800" b="1" dirty="0">
                <a:solidFill>
                  <a:srgbClr val="FF0000"/>
                </a:solidFill>
              </a:rPr>
            </a:br>
            <a:r>
              <a:rPr lang="it-IT" sz="1800" b="1" i="1" dirty="0">
                <a:solidFill>
                  <a:srgbClr val="FF0000"/>
                </a:solidFill>
              </a:rPr>
              <a:t>DAL MARE AI MONTI  … PERCORSI SOSTENIBILI, ACCESSIBILI E INCLUSIVI,  tra bellezze naturali e culturali, vicino a laghi, parchi,  aree giochi, scuole, etc.</a:t>
            </a:r>
            <a:br>
              <a:rPr lang="it-IT" sz="1800" b="1" i="1" dirty="0">
                <a:solidFill>
                  <a:srgbClr val="FF0000"/>
                </a:solidFill>
              </a:rPr>
            </a:br>
            <a:r>
              <a:rPr lang="it-IT" sz="2000" b="1" dirty="0">
                <a:solidFill>
                  <a:srgbClr val="FF0000"/>
                </a:solidFill>
              </a:rPr>
              <a:t>		   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1D154DD-09B3-4049-88D4-0958B1481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44824"/>
            <a:ext cx="6347714" cy="4196538"/>
          </a:xfrm>
        </p:spPr>
        <p:txBody>
          <a:bodyPr/>
          <a:lstStyle/>
          <a:p>
            <a:r>
              <a:rPr lang="it-IT" dirty="0"/>
              <a:t>CODROIPO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E53D09B3-37BE-4783-9C6A-C09AC925D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4730C9-8213-40FE-8F2F-1A908303013D}" type="slidenum">
              <a:rPr lang="it-IT" smtClean="0"/>
              <a:pPr lvl="0"/>
              <a:t>10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73845A-8E25-4D23-AB9D-4666E3014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26" y="201635"/>
            <a:ext cx="907436" cy="108012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02C4EE96-4C3F-41CA-877B-BD421BD6D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9" y="3355230"/>
            <a:ext cx="2507289" cy="137458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969B8C71-CB86-DE49-735F-4655BA210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73" y="3234782"/>
            <a:ext cx="2448272" cy="16321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53C5685-6CAE-14CB-0A79-726E9615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7" y="151719"/>
            <a:ext cx="842538" cy="13330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E23D7AA-A63B-84E0-1BB9-CFD630E5D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5" y="1433503"/>
            <a:ext cx="2687937" cy="17519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6135F35-FADC-8F56-B6A8-402337EBB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89" y="5020094"/>
            <a:ext cx="3771360" cy="162202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3D9BF40C-4E5B-83FC-0103-E92C95B0B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19" y="1500854"/>
            <a:ext cx="2246097" cy="16845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D111584-4D68-FF6E-4956-72D50C5BE2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6" y="4864875"/>
            <a:ext cx="2744881" cy="17364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E4F544F9-EFEF-E643-9876-7587D805DB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8" y="1541328"/>
            <a:ext cx="2518620" cy="16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3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B1F62BB-0B50-0F1E-44A4-5B0225F2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5" y="609600"/>
            <a:ext cx="6341064" cy="1320800"/>
          </a:xfrm>
        </p:spPr>
        <p:txBody>
          <a:bodyPr>
            <a:normAutofit fontScale="90000"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Corsi teorici – pratici per Coordinatori di Gruppi di Cammino</a:t>
            </a:r>
            <a:br>
              <a:rPr lang="it-IT" sz="1400" b="1" dirty="0">
                <a:solidFill>
                  <a:srgbClr val="FF0000"/>
                </a:solidFill>
              </a:rPr>
            </a:br>
            <a:r>
              <a:rPr lang="it-IT" sz="1400" b="1" dirty="0">
                <a:solidFill>
                  <a:srgbClr val="FF0000"/>
                </a:solidFill>
              </a:rPr>
              <a:t> (Walking Leader), in collaborazione con Corso di Laurea in Scienze Motorie UNIUD e Dip. Prevenzione Aziende sanitarie e Comuni. </a:t>
            </a:r>
            <a:br>
              <a:rPr lang="it-IT" sz="1400" b="1" dirty="0">
                <a:solidFill>
                  <a:srgbClr val="FF0000"/>
                </a:solidFill>
              </a:rPr>
            </a:br>
            <a:r>
              <a:rPr lang="it-IT" sz="1300" b="1" dirty="0">
                <a:solidFill>
                  <a:srgbClr val="FF0000"/>
                </a:solidFill>
              </a:rPr>
              <a:t>Decine di incontri e passeggiate, 2 edizioni CORSI DI ATTIVITA’ FISICA E MOTORIA PER ULTRA 55 ENNI in 18 PALESTRE COMUNALI, con istruttori laureati in Scienze Motorie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9AD7D091-F40C-AC11-A5B3-A9E9978C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11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20C8D82-9B64-BE10-2E9C-156450FCA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7" y="78712"/>
            <a:ext cx="901394" cy="14256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B5CAE32-FECA-D458-F221-B2F4CF5FE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25" y="332656"/>
            <a:ext cx="1161396" cy="1382409"/>
          </a:xfrm>
          <a:prstGeom prst="rect">
            <a:avLst/>
          </a:prstGeom>
        </p:spPr>
      </p:pic>
      <p:pic>
        <p:nvPicPr>
          <p:cNvPr id="22" name="Segnaposto contenuto 21">
            <a:extLst>
              <a:ext uri="{FF2B5EF4-FFF2-40B4-BE49-F238E27FC236}">
                <a16:creationId xmlns:a16="http://schemas.microsoft.com/office/drawing/2014/main" xmlns="" id="{B7A8AA7A-4B3F-6005-5D57-D765263CFF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44" y="4581128"/>
            <a:ext cx="2596025" cy="1893898"/>
          </a:xfrm>
        </p:spPr>
      </p:pic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xmlns="" id="{6C874BA2-CD7E-8193-74F4-62BABE4C90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6" y="2060848"/>
            <a:ext cx="2522463" cy="3567222"/>
          </a:xfr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CF8DCD64-B473-898C-62CB-1CC1078473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76872"/>
            <a:ext cx="4203694" cy="189457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88B76B6A-1ADB-3B2D-3E25-5407DBD546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59" y="4501434"/>
            <a:ext cx="2187637" cy="16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5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0F79B8B-0C1E-20FC-B307-57859D74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7" y="78712"/>
            <a:ext cx="5421715" cy="990909"/>
          </a:xfrm>
        </p:spPr>
        <p:txBody>
          <a:bodyPr>
            <a:norm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Comunicazione multimediale: articoli su quotidiani periodici, siti internet, </a:t>
            </a:r>
            <a:r>
              <a:rPr lang="it-IT" sz="1400" b="1" dirty="0" err="1">
                <a:solidFill>
                  <a:srgbClr val="FF0000"/>
                </a:solidFill>
              </a:rPr>
              <a:t>social,incontri</a:t>
            </a:r>
            <a:r>
              <a:rPr lang="it-IT" sz="1400" b="1" dirty="0">
                <a:solidFill>
                  <a:srgbClr val="FF0000"/>
                </a:solidFill>
              </a:rPr>
              <a:t> e passeggiate (rassegna stampa nazionale e locale) UN NUOVO MOVIMENTO CULTURALE E SOCIALE …»</a:t>
            </a:r>
            <a:r>
              <a:rPr lang="it-IT" sz="1400" b="1" i="1" dirty="0">
                <a:solidFill>
                  <a:srgbClr val="FF0000"/>
                </a:solidFill>
              </a:rPr>
              <a:t>VOLANO DI SALUTE</a:t>
            </a:r>
            <a:r>
              <a:rPr lang="it-IT" sz="14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0C49102C-2343-813D-E185-114DBF29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12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1CD6533-F94A-E704-F268-818A1DF46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5" y="78712"/>
            <a:ext cx="838956" cy="13268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F0BEC56-4CC0-FF78-FA49-CCA725105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8" y="1519797"/>
            <a:ext cx="1606994" cy="224870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7E18B83A-37B7-C2F1-62C5-FF42BBDD3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50" y="205683"/>
            <a:ext cx="901394" cy="107292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0379BAC-124B-BEAA-03F6-D4D3E7BD5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3" y="4048722"/>
            <a:ext cx="1645234" cy="230657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1E0D6C86-1263-774F-0801-8FE8FE17BA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54" y="3781544"/>
            <a:ext cx="2415211" cy="17661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A01D50F-0CDF-E8E0-ACA0-79C80D7CDC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3781" y="859337"/>
            <a:ext cx="2024493" cy="269932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4AD6DDD-C739-F657-F67B-402A47952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8557" y="565020"/>
            <a:ext cx="1887956" cy="251727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52905C99-5171-B9DE-17FA-13C753188D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33" y="2832696"/>
            <a:ext cx="2404073" cy="1489189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xmlns="" id="{62298BF5-5902-96E4-99C8-980BBE3C1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31" y="4505374"/>
            <a:ext cx="1870998" cy="208460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C724E13-4FA1-71AA-FA69-CC53398637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83" y="3356992"/>
            <a:ext cx="1503850" cy="29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C9A63A-8068-A7CD-3156-EB6D0446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79" y="296797"/>
            <a:ext cx="4230017" cy="899955"/>
          </a:xfrm>
        </p:spPr>
        <p:txBody>
          <a:bodyPr>
            <a:normAutofit/>
          </a:bodyPr>
          <a:lstStyle/>
          <a:p>
            <a:r>
              <a:rPr lang="it-IT" sz="1800" b="1" i="1" dirty="0">
                <a:solidFill>
                  <a:srgbClr val="FF0000"/>
                </a:solidFill>
              </a:rPr>
              <a:t>Camminate, corsi e incontri  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xmlns="" id="{971B5518-C8CC-F9EC-854D-3E4289CF4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xmlns="" id="{4E2853EE-7E27-7DAE-1954-0974626C0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7313" y="4365105"/>
            <a:ext cx="999064" cy="363224"/>
          </a:xfrm>
        </p:spPr>
        <p:txBody>
          <a:bodyPr>
            <a:normAutofit/>
          </a:bodyPr>
          <a:lstStyle/>
          <a:p>
            <a:endParaRPr lang="it-IT" sz="12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EB4D96CD-3C23-B5B5-73C4-DEA240CA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B6404CD-82F9-C11F-EEDB-558A02FA9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" y="1574068"/>
            <a:ext cx="2369241" cy="177693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47CB3D6-FE16-CE88-E181-1CDDE1F8D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13" y="2296310"/>
            <a:ext cx="2448272" cy="19198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9398F24-5A73-895D-735B-43E6787DC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8" y="1781706"/>
            <a:ext cx="2410253" cy="18088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E7E97F3-E878-7812-8BCE-1FEAED64E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7" y="112371"/>
            <a:ext cx="806471" cy="12754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D03DB5F6-7FE6-D645-E41C-3C2A6AAEB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06" y="305727"/>
            <a:ext cx="909132" cy="10821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5C30E680-24CD-77D8-0EFC-67DAC59F1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14" y="1138283"/>
            <a:ext cx="2583221" cy="16823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26253B9-5210-447A-66BC-D8EA67CB97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76" y="3766478"/>
            <a:ext cx="2105322" cy="288774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B5FF0152-04BF-6813-6A39-DA5FBD7667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49" y="3742548"/>
            <a:ext cx="1999920" cy="288774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B9563237-DD82-0D12-8683-F20C937344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0" y="4270324"/>
            <a:ext cx="3419872" cy="23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6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C9A63A-8068-A7CD-3156-EB6D0446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4624"/>
            <a:ext cx="7488832" cy="934187"/>
          </a:xfrm>
        </p:spPr>
        <p:txBody>
          <a:bodyPr>
            <a:normAutofit/>
          </a:bodyPr>
          <a:lstStyle/>
          <a:p>
            <a:r>
              <a:rPr lang="it-IT" sz="1200" b="1" i="1" dirty="0">
                <a:solidFill>
                  <a:srgbClr val="FF0000"/>
                </a:solidFill>
              </a:rPr>
              <a:t>«FVG IN </a:t>
            </a:r>
            <a:r>
              <a:rPr lang="it-IT" sz="1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MOVIMENTO</a:t>
            </a:r>
            <a:r>
              <a:rPr lang="it-IT" sz="1200" b="1" i="1" dirty="0">
                <a:solidFill>
                  <a:srgbClr val="FF0000"/>
                </a:solidFill>
              </a:rPr>
              <a:t> 10mila passi di Salute» è partner </a:t>
            </a:r>
            <a:r>
              <a:rPr lang="it-IT" sz="1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it-IT" sz="1200" b="1" i="1" dirty="0">
                <a:solidFill>
                  <a:srgbClr val="FF0000"/>
                </a:solidFill>
              </a:rPr>
              <a:t> progetto INTERREG Italia- Croazia «Take </a:t>
            </a:r>
            <a:r>
              <a:rPr lang="it-IT" sz="1200" b="1" i="1" dirty="0" err="1">
                <a:solidFill>
                  <a:srgbClr val="FF0000"/>
                </a:solidFill>
              </a:rPr>
              <a:t>it</a:t>
            </a:r>
            <a:r>
              <a:rPr lang="it-IT" sz="1200" b="1" i="1" dirty="0">
                <a:solidFill>
                  <a:srgbClr val="FF0000"/>
                </a:solidFill>
              </a:rPr>
              <a:t> slow» (</a:t>
            </a:r>
            <a:r>
              <a:rPr lang="it-IT" sz="1200" b="1" i="1" dirty="0" err="1">
                <a:solidFill>
                  <a:srgbClr val="FF0000"/>
                </a:solidFill>
              </a:rPr>
              <a:t>PromoTurismo</a:t>
            </a:r>
            <a:r>
              <a:rPr lang="it-IT" sz="1200" b="1" i="1" dirty="0">
                <a:solidFill>
                  <a:srgbClr val="FF0000"/>
                </a:solidFill>
              </a:rPr>
              <a:t> FVG) e altre Reti internazionali, tra cui  HEPA – 0MS, sett.2023 a Lovanio (Belgio), DIES UNIUD, Meeting nazionale della Rete Città Sane OMS a Bari.  Happy </a:t>
            </a:r>
            <a:r>
              <a:rPr lang="it-IT" sz="1200" b="1" i="1" dirty="0" err="1">
                <a:solidFill>
                  <a:srgbClr val="FF0000"/>
                </a:solidFill>
              </a:rPr>
              <a:t>Ageing</a:t>
            </a:r>
            <a:endParaRPr lang="it-IT" sz="1200" b="1" i="1" dirty="0">
              <a:solidFill>
                <a:srgbClr val="FF0000"/>
              </a:solidFill>
            </a:endParaRP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xmlns="" id="{971B5518-C8CC-F9EC-854D-3E4289CF4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 flipV="1">
            <a:off x="7020272" y="4527446"/>
            <a:ext cx="432048" cy="26970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xmlns="" id="{4E2853EE-7E27-7DAE-1954-0974626C0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9727" y="3937029"/>
            <a:ext cx="4344274" cy="2660323"/>
          </a:xfrm>
        </p:spPr>
        <p:txBody>
          <a:bodyPr>
            <a:noAutofit/>
          </a:bodyPr>
          <a:lstStyle/>
          <a:p>
            <a:r>
              <a:rPr lang="it-IT" sz="11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b="1" i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3FA05E4-4F9B-8C6E-7868-4B56332B4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6388"/>
            <a:ext cx="1819175" cy="25830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C6EC046-0D9C-AD7E-D7DC-A3C35DA31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17" y="1628800"/>
            <a:ext cx="3218998" cy="43687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B683C2C-BA78-E58D-840D-5927AA961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71" y="1262473"/>
            <a:ext cx="2560598" cy="26091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6BE87CE-D1FE-FCD9-56F7-A725779E6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8" y="4149089"/>
            <a:ext cx="3673291" cy="24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C9A63A-8068-A7CD-3156-EB6D0446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609600"/>
            <a:ext cx="5553664" cy="1091208"/>
          </a:xfrm>
        </p:spPr>
        <p:txBody>
          <a:bodyPr>
            <a:normAutofit/>
          </a:bodyPr>
          <a:lstStyle/>
          <a:p>
            <a:pPr algn="ctr"/>
            <a:r>
              <a:rPr lang="it-IT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il  2024 :  prospettive, nuove iniziative  </a:t>
            </a:r>
            <a:br>
              <a:rPr lang="it-IT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percorsi, insieme a tutti  i partner,</a:t>
            </a:r>
            <a:br>
              <a:rPr lang="it-IT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attuali  e nuovi …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xmlns="" id="{4E2853EE-7E27-7DAE-1954-0974626C0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772816"/>
            <a:ext cx="6121147" cy="46336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Nuova guida percorsi «10mila passi di Salute»,  91 Comuni  per 82,  febbraio 2024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Nuovi Corsi teorico – pratici per Coordinatori di Gruppi di Cammino ( Walking Leader 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Incontri informativi, iniziative per divulgare i temi della prevenzione e promozione della Salute, per diversi target : operatori sociosanitari, giornalisti, etc.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Eventi di presentazione del progetto a livello regionale, nazionale e internazionale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Organizzazione passeggiate guidate ( grande richiesta ), inclusive e accessibili per tutti, insieme agli associati a Federsanità ANCI FVG, Case di Riposo, Federfarma FVG, Consorzi CAMPP e CISI e Associazioni varie  ( es. Passeggiate di primavera, etc.)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Ampliamento  del numero dei Comuni che aderiscono al progetto con nuovi percorsi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«Effetto volano» per corsi e incontri promossi dai Comuni, in collaborazione  con le Associazioni locali, Federsanità ANCI FVG  li promuoverà tramite tutti i suoi canali : sito internet, pagina FB dedicata, mailing list e collegati sito regionale «Invecchiamento Attivo FVG» e </a:t>
            </a:r>
            <a:r>
              <a:rPr lang="it-IT" sz="12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PromoTurismo</a:t>
            </a: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FVG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Sviluppo, valorizzazione e promozione di «Gruppi di Cammino», Associazioni locali , farmacie e altre realtà che promuovono passeggiate </a:t>
            </a:r>
          </a:p>
          <a:p>
            <a:pPr marL="0" indent="0" algn="ctr">
              <a:buNone/>
            </a:pPr>
            <a:r>
              <a:rPr lang="it-IT" sz="1400" b="1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VOI ALTRE PROPOSTE …. da realizzare INSIEME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EB4D96CD-3C23-B5B5-73C4-DEA240CA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A447A22-A221-6521-B537-0AFF96F5D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2" y="122396"/>
            <a:ext cx="833348" cy="13180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3A931B5-2082-B49B-363A-B652C12BD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21" y="332656"/>
            <a:ext cx="991138" cy="11797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6FD0311-E69A-F08A-2A31-34D478D5A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490553"/>
            <a:ext cx="2109005" cy="17578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CEBBB13-AE76-2942-2BA2-08A533ADF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604" y="1988840"/>
            <a:ext cx="156617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7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7B955BC-A9DC-BD85-10CD-6E9DFE6A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72948"/>
            <a:ext cx="5697682" cy="475732"/>
          </a:xfrm>
        </p:spPr>
        <p:txBody>
          <a:bodyPr>
            <a:norm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</a:rPr>
              <a:t>GRAZIE e  ARRIVEDERCI 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0368F71-1F57-86DB-34F7-0C0909067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68" y="1556792"/>
            <a:ext cx="7194873" cy="511256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	               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al GRUPPO DI COORDINAMENTO PROGETTO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Luana Sandrin</a:t>
            </a:r>
            <a:r>
              <a:rPr lang="it-IT" sz="4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Direzione Centrale Salute, Laura Pagani Dip. Scienze Economiche e Statistiche dell’Università di Udine, Alessia Del Bianco Rizzardo, area Cultura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PromoTurismo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FVG, Tiziana Del Fabbro, segretaria regionale Federsanità ANCI FVG che, attivato nel dicembre 2018, </a:t>
            </a: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SQUADRA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cui, nel percorso, si sono aggiunti anche altri esperti e supporter, tra cui :  prof. Stefano Lazzer Dipartimento di Medicina dell’Università di Udine, dott. Lucio Mos, dott. Giorgio Siro Carniello (CREDIMA onlus), Antonio Borriello «Sport &amp; Fun», Giuliano Gemo, Presidente di Unesco Cities Marathon e tanti altri.</a:t>
            </a:r>
          </a:p>
          <a:p>
            <a:pPr marL="0" indent="0" algn="ctr">
              <a:buNone/>
            </a:pP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 con grande entusiasmo e passione  hanno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4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positivamente contagiato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numerosi partner e  protagonisti della Rete sostenuta dalla Regione FVG,  coordinata da Federsanità ANCI FVG, d’intesa con ANCI FVG, in continua crescita, GRAZIE A TUTTI I COMUNI – Amministratori locali, tecnici, operatori Dipartimenti Prevenzione Aziende Sanitarie, Associazioni regionali e locali, Gruppi di cammino, i Volontari, cittadini, etc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GRAZIE PARTICOLARE A</a:t>
            </a:r>
            <a:r>
              <a:rPr lang="it-IT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FEDERFARMA FVG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nostro associato e a tutte le </a:t>
            </a: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FARMACIE attivamente partecipi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quasi tutte le presentazioni ( circa 70), tra i principali</a:t>
            </a: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ATTORI della SALUTE sul TERRITORIO.</a:t>
            </a:r>
          </a:p>
          <a:p>
            <a:pPr marL="0" indent="0" algn="ctr">
              <a:buNone/>
            </a:pP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loro e tanti altri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insieme a DC SALUTE, ci proponiamo di sviluppare </a:t>
            </a:r>
          </a:p>
          <a:p>
            <a:pPr marL="0" indent="0" algn="ctr">
              <a:buNone/>
            </a:pP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INIZIATIVE COMUNI ( es. passeggiate, conferenze, etc.).  </a:t>
            </a:r>
          </a:p>
          <a:p>
            <a:pPr marL="0" indent="0" algn="ctr">
              <a:buNone/>
            </a:pPr>
            <a:r>
              <a:rPr lang="it-IT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Obiettivi condivisi da tutti i soggetti che hanno saputo «FARE SQUADRA» per proseguire INSIEME questo PERCORSO – PROGETTO, molto apprezzato sia a livello nazionale (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es.Rete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Italiana Città Sane OMS, ’Ufficio europeo dell’ OMS e H.E.P.A.)</a:t>
            </a: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 MOVIMENTO E ATTIVITA’ FISICA  tra SUGGESTIVI BORGHI e NELLA NATURA  di cui  la nostra regione è ricca è’ BELLO,  PIACEVOLE E FA BENE al corpo e allo spirito, sia da soli che in </a:t>
            </a:r>
            <a:r>
              <a:rPr lang="it-IT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cpmpagnia</a:t>
            </a:r>
            <a:r>
              <a:rPr lang="it-IT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it-IT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Scriveteci per promuovere le vostre CAMMINATE SUI PERCORSI E ALTRE INIZIATIVE e per farci sapere se partecipate o volete attivare  GRUPPI DI CAMMINO  ! Per informazioni, aggiornamenti e proposte :  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e-mail : federsanita@anci.fvg.it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 algn="ctr">
              <a:buNone/>
            </a:pP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siti internet 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www.federsanita.anci.fvg.it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https://invecchiamentoattivo.regione.fvg.it</a:t>
            </a:r>
            <a:endParaRPr lang="it-IT" sz="4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Pagina Facebook :    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https://www.facebook.com/FVGinMovimento10milapassidisalute</a:t>
            </a: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CE4145B6-EC0A-2944-1733-41FADEEC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16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41AA227-E1B2-7450-7FC0-4A110F9D11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8" y="44090"/>
            <a:ext cx="956451" cy="1512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E8B3441-D24C-B73A-04A0-724D9823A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85" y="289746"/>
            <a:ext cx="883640" cy="105179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DBA21D57-E7BB-0203-E0F1-AA043EE793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14" y="2463206"/>
            <a:ext cx="622582" cy="5634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7FBB8FB-30DD-706F-9487-C045BB723B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15" y="3717032"/>
            <a:ext cx="1492210" cy="24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11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3C02AC38-6CD8-DB6A-851A-F1204D5F7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9455"/>
            <a:ext cx="5177862" cy="3451908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68A920C-3389-3650-8296-0869ABED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17</a:t>
            </a:fld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016EA1DF-21CA-935B-5AE7-B6EC8BF7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65274"/>
            <a:ext cx="6347713" cy="783606"/>
          </a:xfrm>
        </p:spPr>
        <p:txBody>
          <a:bodyPr>
            <a:normAutofit/>
          </a:bodyPr>
          <a:lstStyle/>
          <a:p>
            <a:pPr algn="ctr"/>
            <a:r>
              <a:rPr lang="it-IT" sz="2000" b="1" i="1" dirty="0">
                <a:solidFill>
                  <a:srgbClr val="FF0000"/>
                </a:solidFill>
              </a:rPr>
              <a:t>10mila passi a Sacile «Il percorso Denis Zanette lungo il torrente Paisa»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82DB6A8-2995-2FC1-BAE7-F0AD7D07C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981"/>
            <a:ext cx="773550" cy="12234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FA3DF81-842A-5FCB-0C74-A137C1E10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01798"/>
            <a:ext cx="883640" cy="10517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7D2590F1-507D-4A93-C34A-B2F5E9FD0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33" y="233667"/>
            <a:ext cx="1066472" cy="10285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48E353C8-7A35-F6A7-350D-6567579F2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78" y="2662159"/>
            <a:ext cx="3333510" cy="33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4E2C21F-1949-4FF2-9996-A57054C1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609600"/>
            <a:ext cx="5625672" cy="1091208"/>
          </a:xfrm>
        </p:spPr>
        <p:txBody>
          <a:bodyPr/>
          <a:lstStyle/>
          <a:p>
            <a:r>
              <a:rPr lang="it-IT" dirty="0"/>
              <a:t>		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B7AFD4F-B779-4A6A-8BD4-2153E30E5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646" y="188640"/>
            <a:ext cx="6347714" cy="6408712"/>
          </a:xfrm>
        </p:spPr>
        <p:txBody>
          <a:bodyPr/>
          <a:lstStyle/>
          <a:p>
            <a:r>
              <a:rPr lang="it-IT" sz="2400" b="1" dirty="0">
                <a:solidFill>
                  <a:srgbClr val="FF0000"/>
                </a:solidFill>
              </a:rPr>
              <a:t>Federsanità ANCI FVG 1996 -2024</a:t>
            </a:r>
            <a:r>
              <a:rPr lang="it-IT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 al 1 MARZO 2024  (n.44)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4BB88468-920E-45C4-868B-CA125EE3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4730C9-8213-40FE-8F2F-1A908303013D}" type="slidenum">
              <a:rPr lang="it-IT" smtClean="0"/>
              <a:pPr lvl="0"/>
              <a:t>2</a:t>
            </a:fld>
            <a:endParaRPr lang="it-IT"/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xmlns="" id="{946FC133-D089-4DF0-9C88-D59D7C966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885194"/>
              </p:ext>
            </p:extLst>
          </p:nvPr>
        </p:nvGraphicFramePr>
        <p:xfrm>
          <a:off x="1259632" y="1052736"/>
          <a:ext cx="7609726" cy="5806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5877">
                  <a:extLst>
                    <a:ext uri="{9D8B030D-6E8A-4147-A177-3AD203B41FA5}">
                      <a16:colId xmlns:a16="http://schemas.microsoft.com/office/drawing/2014/main" xmlns="" val="3198079252"/>
                    </a:ext>
                  </a:extLst>
                </a:gridCol>
                <a:gridCol w="4073849">
                  <a:extLst>
                    <a:ext uri="{9D8B030D-6E8A-4147-A177-3AD203B41FA5}">
                      <a16:colId xmlns:a16="http://schemas.microsoft.com/office/drawing/2014/main" xmlns="" val="2680947827"/>
                    </a:ext>
                  </a:extLst>
                </a:gridCol>
              </a:tblGrid>
              <a:tr h="5544616">
                <a:tc>
                  <a:txBody>
                    <a:bodyPr/>
                    <a:lstStyle/>
                    <a:p>
                      <a:pPr fontAlgn="base"/>
                      <a:r>
                        <a:rPr lang="it-IT" sz="1000" dirty="0">
                          <a:effectLst/>
                        </a:rPr>
                        <a:t> </a:t>
                      </a:r>
                      <a:r>
                        <a:rPr lang="it-IT" sz="1000" b="1" u="none" kern="1200" cap="all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AZIENDE SANITARIE, IRCCS E </a:t>
                      </a:r>
                      <a:r>
                        <a:rPr lang="it-IT" sz="1000" b="1" u="none" kern="1200" cap="all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arcs</a:t>
                      </a:r>
                      <a:r>
                        <a:rPr lang="it-IT" sz="1000" b="1" u="none" kern="1200" cap="all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fvg </a:t>
                      </a: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Azienda Sanitaria Universitaria Giuliano Isontina (ASUGI)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Azienda Sanitaria Universitaria Friuli Occidentale (ASFO)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ARCS - Azienda regionale di Coordinamento per la Salute (ARCS)</a:t>
                      </a: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cap="all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IRCCS – ISTITUTI DI RICOVERO E CURA A CARATTERE SCIENTIFICO</a:t>
                      </a:r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IRCCS CRO Aviano (PN)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IRCCS "Burlo Garofolo", Trieste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IRCCS “E. Medea La Nostra Famiglia”, polo regionale FVG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r>
                        <a:rPr lang="it-IT" sz="1000" b="1" u="none" kern="1200" cap="all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– AZIENDE PUBBLICHE SERVIZI ALLA PERSONA  (20)  </a:t>
                      </a:r>
                    </a:p>
                    <a:p>
                      <a:pPr fontAlgn="base"/>
                      <a:endParaRPr lang="it-IT" sz="1000" b="1" u="non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u="sng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Provincia di Trieste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ITIS, Trieste </a:t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«Istituto regionale per i ciechi Rittmeyer», Trieste</a:t>
                      </a:r>
                    </a:p>
                    <a:p>
                      <a:pPr fontAlgn="base"/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«Pro </a:t>
                      </a:r>
                      <a:r>
                        <a:rPr lang="it-IT" sz="9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Senectute</a:t>
                      </a: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Trieste</a:t>
                      </a:r>
                      <a:endParaRPr lang="it-IT" sz="900" b="1" u="non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u="non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u="sng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Provincia di Udine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«La Quiete», Udine </a:t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«La Carnia», Tolmezzo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«Casa per Anziani», Cividale del Friuli 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“Umberto Primo», Latisana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«Ardito Desio», Palmanova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«</a:t>
                      </a:r>
                      <a:r>
                        <a:rPr lang="it-IT" sz="900" b="1" u="non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G.Chiabà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San Giorgio di Nogaro </a:t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“Fondazione Muner </a:t>
                      </a:r>
                      <a:r>
                        <a:rPr lang="it-IT" sz="9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dè</a:t>
                      </a: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Giudici”, Pradamano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“Casa di riposo "Giuseppe Sirch”, San Pietro al Natisone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</a:t>
                      </a:r>
                      <a:r>
                        <a:rPr lang="it-IT" sz="9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Covil</a:t>
                      </a:r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“Matteo Brunetti”, Paluzza</a:t>
                      </a:r>
                      <a:endParaRPr lang="it-IT" sz="900" b="1" u="non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"Opera pia Coianiz", Tarcento</a:t>
                      </a:r>
                      <a:endParaRPr lang="it-IT" sz="900" b="1" u="non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"Stati Uniti d'America", Villa Santina</a:t>
                      </a:r>
                      <a:endParaRPr lang="it-IT" sz="900" b="1" u="non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r>
                        <a:rPr lang="it-IT" sz="900" b="1" u="sng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Provincia di Pordenone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Umberto Primo, Pordenone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Cordenonese «Virginia Fabbri, Taliento»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Daniele Moro, Morsano al Tagliamento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Casa Lucia, Pasiano di Pordenone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Solidarietà, Azzano Decimo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 Pedemontana, Cavasso </a:t>
                      </a:r>
                    </a:p>
                    <a:p>
                      <a:pPr fontAlgn="base"/>
                      <a:endParaRPr lang="it-IT" sz="900" b="1" u="non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10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10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it-IT" sz="10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FEDERFARMA  Friuli Venezia Giulia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r>
                        <a:rPr lang="it-IT" sz="1000" b="1" u="non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CONSORZI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C.A.M.P.P. di Cervignano del Friuli (UD)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C.I.S.I. di Gradisca d'Isonzo (GO)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r>
                        <a:rPr lang="it-IT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FONDAZIONI </a:t>
                      </a: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Fondazione "</a:t>
                      </a:r>
                      <a:r>
                        <a:rPr lang="it-IT" sz="9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Morpurgo</a:t>
                      </a:r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Hofmann" di Udine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Fondazione "Opera </a:t>
                      </a:r>
                      <a:r>
                        <a:rPr lang="it-IT" sz="9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Colledani</a:t>
                      </a:r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it-IT" sz="9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Bullian</a:t>
                      </a:r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di Valvasone – Arzene (PN)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fontAlgn="base"/>
                      <a:r>
                        <a:rPr lang="it-IT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DI RIPOSO COMUNALI  (13) </a:t>
                      </a:r>
                    </a:p>
                    <a:p>
                      <a:pPr fontAlgn="base"/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Trieste : «Residenza E. Gregoretti»  e «Centro per l'anziano»   </a:t>
                      </a: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Duino Aurisina (TS) 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«F.lli Stuparich»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Muggia (TS) «Casa di Riposo</a:t>
                      </a:r>
                      <a:endParaRPr lang="it-IT" sz="9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Gorizia «Angelo </a:t>
                      </a:r>
                      <a:r>
                        <a:rPr lang="it-IT" sz="9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Culot</a:t>
                      </a:r>
                      <a:r>
                        <a:rPr lang="it-IT" sz="9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Aiello del Friuli (UD)  «Casa Mafalda»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Cervignano del Friuli (UD) «Valentino Sarcinelli»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Gemona del Friuli (UD)  «Casa di soggiorno per Anziani»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Mortegliano (UD) «Italia Rovere Bianchi»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Tricesimo “Nobili </a:t>
                      </a:r>
                      <a:r>
                        <a:rPr lang="it-IT" sz="900" b="1" u="non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dè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900" b="1" u="non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Pilosio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Sacile (PN)  «Città di Sacile»                                                                                          San Quirino (PN)</a:t>
                      </a:r>
                      <a:r>
                        <a:rPr lang="it-IT" sz="9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»Casa per Anziani» </a:t>
                      </a:r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Aviano (PN) : «Casa di soggiorno per Anziani»</a:t>
                      </a:r>
                    </a:p>
                    <a:p>
                      <a:pPr fontAlgn="base"/>
                      <a:r>
                        <a:rPr lang="it-IT" sz="9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r" fontAlgn="base"/>
                      <a:endParaRPr lang="it-IT" sz="1000" dirty="0">
                        <a:effectLst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xmlns="" val="2598149785"/>
                  </a:ext>
                </a:extLst>
              </a:tr>
            </a:tbl>
          </a:graphicData>
        </a:graphic>
      </p:graphicFrame>
      <p:pic>
        <p:nvPicPr>
          <p:cNvPr id="13" name="Immagine 14" descr="Mappa del Friuli Venezia Giulia jpg scala 1:200.000">
            <a:extLst>
              <a:ext uri="{FF2B5EF4-FFF2-40B4-BE49-F238E27FC236}">
                <a16:creationId xmlns:a16="http://schemas.microsoft.com/office/drawing/2014/main" xmlns="" id="{B34EBE78-CC1B-4ED8-BFEC-EE7CB9DE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28" y="1155204"/>
            <a:ext cx="1723911" cy="19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15D7702-EB7A-499C-9938-C51FFEB38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7" y="116632"/>
            <a:ext cx="803327" cy="12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1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28600018-5403-4E66-857E-1E6FBF71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597335"/>
            <a:ext cx="5697680" cy="88744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/>
            </a:r>
            <a:br>
              <a:rPr lang="it-IT" sz="2000" b="1" dirty="0">
                <a:solidFill>
                  <a:srgbClr val="FF0000"/>
                </a:solidFill>
              </a:rPr>
            </a:br>
            <a:r>
              <a:rPr lang="it-IT" sz="2700" b="1" dirty="0">
                <a:solidFill>
                  <a:srgbClr val="FF0000"/>
                </a:solidFill>
                <a:cs typeface="Arial" panose="020B0604020202020204" pitchFamily="34" charset="0"/>
              </a:rPr>
              <a:t>Federsanità ANCI FVG  1996 - 2024</a:t>
            </a:r>
            <a:r>
              <a:rPr lang="it-I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/>
            </a:r>
            <a:br>
              <a:rPr lang="it-I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it-IT" sz="27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E8DA1D6A-FD8D-44E3-873C-988187CE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56792"/>
            <a:ext cx="7418786" cy="489654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it-IT" b="1" u="sng" dirty="0"/>
          </a:p>
          <a:p>
            <a:r>
              <a:rPr lang="it-IT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 e progetti prioritari </a:t>
            </a: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Salute ed Equità in tutte le politiche locali (OMS dal 1986 «Carta di Ottawa» etc.)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Promozione Salute e Prevenzione, insieme al SSR, e Comuni, Associazioni locali mondo del volontariato, Terzo settore, Comunità locali, esperti, etc.; A                               Attuazione Piani nazionali e regionali della Prevenzione, «Comunità Attive»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Integrazione sociosanitaria sul territorio, con il Sistema sanitario e sociosanitario regionale, Istituzioni, Enti, Comunità locali, etc. (es. Sportello Comuni per la Donazione di Organi e Tessuti», a cura CRT FVG, etc.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Invecchiamento attivo e contrasto della Solitudine, Accessibilità e Inclusività per tutti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Qualità dei Servizi e delle Strutture Residenziali per le Persone Anziane e non </a:t>
            </a:r>
            <a:r>
              <a:rPr lang="it-IT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autosufficenti</a:t>
            </a: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Innovazioni tecnologiche, organizzative e gestionali  </a:t>
            </a:r>
            <a:r>
              <a:rPr lang="it-IT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(ICT, e-Health, digitalizzazione, e-Health, Tele medicina, Tele Assistenza, etc. ( es. «Carte» di San Vito al Tagliamento (2017). Udine (2018)  e  Trieste (2019), Trieste ESOF (2020)  </a:t>
            </a:r>
            <a:endParaRPr lang="it-IT" sz="1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Sviluppo operativo :dall’adesione ai 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PRINCIPI </a:t>
            </a:r>
          </a:p>
          <a:p>
            <a:pPr algn="ctr"/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all’attuazione  e promozione di  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BUONE PRATICHE, PROGETTI,  RETI  e ALLEANZE </a:t>
            </a:r>
          </a:p>
          <a:p>
            <a:pPr marL="0" indent="0" algn="ctr">
              <a:buNone/>
            </a:pP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insieme  ai COMUNI, alle COMUNITA’ LOCALI, ESPERTI e al TERRITORIO  ( empowerment)  </a:t>
            </a:r>
          </a:p>
          <a:p>
            <a:pPr marL="0" indent="0" algn="ctr">
              <a:buNone/>
            </a:pP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Iniziative e progetti pluriennali, trasversali, inter –istituzionali, multidisciplinari  e inter settoriali   </a:t>
            </a:r>
          </a:p>
          <a:p>
            <a:pPr marL="0" indent="0" algn="ctr">
              <a:buNone/>
            </a:pPr>
            <a:r>
              <a:rPr lang="it-IT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it-IT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sempre in collaborazione con la Direzione Centrale Salute Regione FVG e d’intesa con ANCI </a:t>
            </a:r>
            <a:r>
              <a:rPr lang="it-IT" sz="1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FVG.Riferimenti</a:t>
            </a:r>
            <a:r>
              <a:rPr lang="it-IT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fondamentali : OMS, dal 1986, «Carta di Ottawa», «Guadagnare Salute», 2012, Agenda ONU Obiettivi per lo Sviluppo Sostenibile, Approccio «One Health» etc.) </a:t>
            </a:r>
          </a:p>
          <a:p>
            <a:pPr algn="ctr"/>
            <a:endParaRPr lang="it-IT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b="1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8F48CC54-4569-47BD-A52C-34C4B98B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4730C9-8213-40FE-8F2F-1A908303013D}" type="slidenum">
              <a:rPr lang="it-IT" smtClean="0"/>
              <a:pPr lvl="0"/>
              <a:t>3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165F286-A93C-4CC3-9D7D-9E1B014EB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7" y="151719"/>
            <a:ext cx="842538" cy="13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A95986-CD04-E5E8-E76F-F6405145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32655"/>
            <a:ext cx="6480720" cy="1044941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FVG IN MOVIMENTO 10mila passi di Salute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>
                <a:solidFill>
                  <a:srgbClr val="FF0000"/>
                </a:solidFill>
              </a:rPr>
              <a:t>2019-2023 - Principali risultati- I^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EA979219-E68C-3DF8-FBA1-D275C9D3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xmlns="" id="{87EE60DC-45D7-6494-EB25-768C8CB449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2106" y="6299191"/>
            <a:ext cx="7500253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000" i="1" dirty="0">
                <a:solidFill>
                  <a:schemeClr val="tx1"/>
                </a:solidFill>
              </a:rPr>
              <a:t>a cura della prof. Laura Pagani, Dipartimento Scienze Economiche e Statistiche Università degli Studi di Udine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8E921CF-03A3-D2DD-132F-24E5840C7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63" y="295458"/>
            <a:ext cx="909132" cy="10821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CBCCBE6-AFE1-FD05-98F7-E121CA19C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0" y="116264"/>
            <a:ext cx="910817" cy="144052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398A4E8-1615-1DC9-EC10-7435EDC4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9" y="1915176"/>
            <a:ext cx="432048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si può riassumere con </a:t>
            </a:r>
            <a:r>
              <a:rPr lang="it-IT" alt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parole</a:t>
            </a:r>
            <a:r>
              <a:rPr kumimoji="0" lang="it-IT" altLang="it-IT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chiave: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Sostenibilità, Partecipazione, Inclusione, Naturalità (SPIN)</a:t>
            </a:r>
            <a:endParaRPr kumimoji="0" lang="it-IT" altLang="it-IT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magine 1">
            <a:extLst>
              <a:ext uri="{FF2B5EF4-FFF2-40B4-BE49-F238E27FC236}">
                <a16:creationId xmlns:a16="http://schemas.microsoft.com/office/drawing/2014/main" xmlns="" id="{5CEDE934-6F8B-B95C-5CC5-10533BB5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0" y="2918163"/>
            <a:ext cx="4171950" cy="23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0398A4E8-1615-1DC9-EC10-7435EDC4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1960281"/>
            <a:ext cx="388843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tabLst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it-IT" altLang="it-IT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percorsa da gen. 2019 a dic. 2023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0398A4E8-1615-1DC9-EC10-7435EDC4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4" y="5341376"/>
            <a:ext cx="839334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tabLst/>
            </a:pP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</a:t>
            </a: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oggi (</a:t>
            </a:r>
            <a:r>
              <a:rPr lang="it-IT" alt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</a:t>
            </a: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 marzo 2024 )  si compone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 Comuni per 82 percorsi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tabLst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un’estensione totale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475 Km. </a:t>
            </a: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tutta la Regione</a:t>
            </a:r>
            <a:endParaRPr kumimoji="0" lang="it-IT" altLang="it-IT" sz="20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74D59B5-106C-C5B0-87C4-92D5EF879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605" y="2527584"/>
            <a:ext cx="4561489" cy="27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A95986-CD04-E5E8-E76F-F6405145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082138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FVG IN MOVIMENTO 10mila passi di Salute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>
                <a:solidFill>
                  <a:srgbClr val="FF0000"/>
                </a:solidFill>
              </a:rPr>
              <a:t>2019-2023 - Principali risultati-II^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EA979219-E68C-3DF8-FBA1-D275C9D3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xmlns="" id="{87EE60DC-45D7-6494-EB25-768C8CB449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2107" y="6299191"/>
            <a:ext cx="6120680" cy="55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000" i="1" dirty="0">
                <a:solidFill>
                  <a:schemeClr val="tx1"/>
                </a:solidFill>
              </a:rPr>
              <a:t>a cura di Laura Pagani, Dip. Scienze Economiche e Statistiche Università degli Studi di Udine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8E921CF-03A3-D2DD-132F-24E5840C7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63" y="295458"/>
            <a:ext cx="909132" cy="10821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CBCCBE6-AFE1-FD05-98F7-E121CA19C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0" y="116264"/>
            <a:ext cx="910817" cy="144052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398A4E8-1615-1DC9-EC10-7435EDC4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1490500"/>
            <a:ext cx="255856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tabLst/>
            </a:pPr>
            <a:r>
              <a:rPr lang="it-IT" alt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Impatto sul territorio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Segnaposto contenuto 7">
            <a:extLst>
              <a:ext uri="{FF2B5EF4-FFF2-40B4-BE49-F238E27FC236}">
                <a16:creationId xmlns:a16="http://schemas.microsoft.com/office/drawing/2014/main" xmlns="" id="{C1C0C31D-5596-FFF6-6E5C-A017B92D8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04" y="1905401"/>
            <a:ext cx="4086691" cy="2243968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355" y="4509120"/>
            <a:ext cx="4148000" cy="15322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2B60E52-842A-7A54-5585-06974878A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46" y="2276872"/>
            <a:ext cx="434212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EA979219-E68C-3DF8-FBA1-D275C9D3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xmlns="" id="{87EE60DC-45D7-6494-EB25-768C8CB449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31640" y="6309320"/>
            <a:ext cx="6120680" cy="548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000" i="1" dirty="0">
              <a:solidFill>
                <a:schemeClr val="tx1"/>
              </a:solidFill>
            </a:endParaRPr>
          </a:p>
          <a:p>
            <a:r>
              <a:rPr lang="it-IT" sz="1000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8E921CF-03A3-D2DD-132F-24E5840C7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32656"/>
            <a:ext cx="909132" cy="10821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CBCCBE6-AFE1-FD05-98F7-E121CA19C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0" y="116264"/>
            <a:ext cx="910817" cy="1440528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xmlns="" id="{75A95986-CD04-E5E8-E76F-F64051452545}"/>
              </a:ext>
            </a:extLst>
          </p:cNvPr>
          <p:cNvSpPr txBox="1">
            <a:spLocks/>
          </p:cNvSpPr>
          <p:nvPr/>
        </p:nvSpPr>
        <p:spPr>
          <a:xfrm>
            <a:off x="1331640" y="332656"/>
            <a:ext cx="648072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1800" b="1" dirty="0">
                <a:solidFill>
                  <a:srgbClr val="FF0000"/>
                </a:solidFill>
              </a:rPr>
              <a:t>FVG IN MOVIMENTO 10mila passi di Salute</a:t>
            </a:r>
            <a:br>
              <a:rPr lang="it-IT" sz="1800" b="1" dirty="0">
                <a:solidFill>
                  <a:srgbClr val="FF0000"/>
                </a:solidFill>
              </a:rPr>
            </a:br>
            <a:r>
              <a:rPr lang="it-IT" sz="1800" b="1" dirty="0">
                <a:solidFill>
                  <a:srgbClr val="FF0000"/>
                </a:solidFill>
              </a:rPr>
              <a:t>2019-2023 – </a:t>
            </a:r>
            <a:r>
              <a:rPr lang="it-IT" sz="1800" b="1" u="sng" dirty="0">
                <a:solidFill>
                  <a:srgbClr val="FF0000"/>
                </a:solidFill>
              </a:rPr>
              <a:t>Partecipazione attiva</a:t>
            </a:r>
            <a:endParaRPr lang="it-IT" sz="1600" b="1" u="sng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3110" y="1655523"/>
            <a:ext cx="860937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Da gennaio 2019, INSIEME a tutti i partner, abbiamo realizzato:</a:t>
            </a:r>
          </a:p>
          <a:p>
            <a:endParaRPr lang="it-IT" sz="1200" b="1" dirty="0"/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→"/>
            </a:pPr>
            <a:r>
              <a:rPr lang="it-IT" sz="1200" b="1" dirty="0"/>
              <a:t> </a:t>
            </a:r>
            <a:r>
              <a:rPr lang="it-IT" sz="1200" b="1" dirty="0">
                <a:highlight>
                  <a:srgbClr val="FFFF00"/>
                </a:highlight>
              </a:rPr>
              <a:t>82 percorsi in tutta la Regione, per 91 Comuni</a:t>
            </a:r>
            <a:r>
              <a:rPr lang="it-IT" sz="1200" b="1" dirty="0"/>
              <a:t>, con cartelloni e segnaletica coordinata,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it-IT" sz="1200" b="1" dirty="0"/>
              <a:t>        oltre 70 presentazioni e camminate inaugurali in tutta la Regione  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→"/>
            </a:pPr>
            <a:endParaRPr lang="it-IT" sz="1200" b="1" dirty="0"/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→"/>
            </a:pPr>
            <a:r>
              <a:rPr lang="it-IT" sz="1200" b="1" dirty="0">
                <a:highlight>
                  <a:srgbClr val="FFFF00"/>
                </a:highlight>
              </a:rPr>
              <a:t> Circa15 tra incontri e corsi teorico –pratici per «Conduttori di cammino</a:t>
            </a:r>
            <a:r>
              <a:rPr lang="it-IT" sz="1200" b="1" dirty="0"/>
              <a:t>» (2022 -2023), a cura del prof. Stefan Lazzer,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Coordinatore Corso di Laurea Magistrale in Scienze e Tecniche delle Attività Motorie Preventive ed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Adattat</a:t>
            </a:r>
            <a:r>
              <a:rPr lang="it-IT" sz="1200" b="1" dirty="0"/>
              <a:t> Dip. Medicina Università di Udine. Nel 2022 abbiamo organizzato 8 incontri, con lezioni teorico-pratiche, a cui hanno partecipato oltre 500 persone. La parte pratica ha riguardato passeggiate guidate sui percorsi “10mila passi di salute”, a cura dei Laureati in Scienze Motorie.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→"/>
            </a:pPr>
            <a:endParaRPr lang="it-IT" sz="1200" b="1" dirty="0"/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→"/>
            </a:pPr>
            <a:r>
              <a:rPr lang="it-IT" sz="1200" b="1" dirty="0">
                <a:highlight>
                  <a:srgbClr val="FFFF00"/>
                </a:highlight>
              </a:rPr>
              <a:t>2 edizioni dei corsi di ginnastica per adulti, </a:t>
            </a:r>
            <a:r>
              <a:rPr lang="it-IT" sz="1200" b="1" dirty="0"/>
              <a:t>ultra 55enni, I^ edizione, da ottobre 2022 a giugno 2023 e II^ edizione, da ottobre 2023 ad aprile 2024. Si sono svolti nelle palestre comunali dei  Comuni che hanno partecipato all’iniziativa tramite la «</a:t>
            </a:r>
            <a:r>
              <a:rPr lang="it-IT" sz="1200" b="1" i="1" dirty="0"/>
              <a:t>concessione in uso </a:t>
            </a:r>
            <a:r>
              <a:rPr lang="it-IT" sz="1200" b="1" i="1" dirty="0" err="1"/>
              <a:t>gratuita</a:t>
            </a:r>
            <a:r>
              <a:rPr lang="it-IT" sz="1200" b="1" dirty="0" err="1"/>
              <a:t>»delle</a:t>
            </a:r>
            <a:r>
              <a:rPr lang="it-IT" sz="1200" b="1" dirty="0"/>
              <a:t> palestre.</a:t>
            </a:r>
            <a:endParaRPr lang="en-GB" sz="1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9D11C543-AF52-5B5C-A9E3-A7D0DD19D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8"/>
          <a:stretch/>
        </p:blipFill>
        <p:spPr bwMode="auto">
          <a:xfrm>
            <a:off x="2447764" y="4666440"/>
            <a:ext cx="3888432" cy="1925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470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F89257-6498-6299-3997-59A7C1B6F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A3918F68-3277-6456-1C5C-6E96848C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xmlns="" id="{F4A1BE55-AB0A-A37F-CC02-845A9A3A3DA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31640" y="6309320"/>
            <a:ext cx="6120680" cy="548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000" i="1" dirty="0">
              <a:solidFill>
                <a:schemeClr val="tx1"/>
              </a:solidFill>
            </a:endParaRPr>
          </a:p>
          <a:p>
            <a:r>
              <a:rPr lang="it-IT" sz="1000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A64DD52-3925-6F3F-8271-9B39A0D37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32" y="332655"/>
            <a:ext cx="909132" cy="10821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3A9C651-FBF2-C530-6AC6-1CC7DC40F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264"/>
            <a:ext cx="870399" cy="1376604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xmlns="" id="{2D828BCF-3FD8-EEA9-8E4D-ABEEABCA619F}"/>
              </a:ext>
            </a:extLst>
          </p:cNvPr>
          <p:cNvSpPr txBox="1">
            <a:spLocks/>
          </p:cNvSpPr>
          <p:nvPr/>
        </p:nvSpPr>
        <p:spPr>
          <a:xfrm>
            <a:off x="1331640" y="332655"/>
            <a:ext cx="6480720" cy="1296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1400" b="1" dirty="0">
                <a:solidFill>
                  <a:srgbClr val="FF0000"/>
                </a:solidFill>
              </a:rPr>
              <a:t>Poster a cura del dott. Lucio Mos, Cardiologo dello Sport, già Presidente S.I.C.S. –Società Italiana Cardiologia dello Sport, promotore delle prime passeggiate per il cuore / per la Salute, dagli ann’90, nell’area Collinare del Friuli, attività che prosegue ancor oggi con crescente impegno, entusiasmo e grande seguito di persone. </a:t>
            </a:r>
          </a:p>
        </p:txBody>
      </p:sp>
      <p:graphicFrame>
        <p:nvGraphicFramePr>
          <p:cNvPr id="2" name="Segnaposto contenuto 4">
            <a:hlinkClick r:id="" action="ppaction://ole?verb=0"/>
            <a:extLst>
              <a:ext uri="{FF2B5EF4-FFF2-40B4-BE49-F238E27FC236}">
                <a16:creationId xmlns:a16="http://schemas.microsoft.com/office/drawing/2014/main" xmlns="" id="{FDFA6F35-508F-CF3D-D871-911411275F3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372924"/>
              </p:ext>
            </p:extLst>
          </p:nvPr>
        </p:nvGraphicFramePr>
        <p:xfrm>
          <a:off x="1168527" y="2688664"/>
          <a:ext cx="6768752" cy="3806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6" imgW="26669880" imgH="15001920" progId="PowerPoint.Show.12">
                  <p:embed/>
                </p:oleObj>
              </mc:Choice>
              <mc:Fallback>
                <p:oleObj name="Presentation" r:id="rId6" imgW="26669880" imgH="15001920" progId="PowerPoint.Show.12">
                  <p:embed/>
                  <p:pic>
                    <p:nvPicPr>
                      <p:cNvPr id="5" name="Segnaposto contenuto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xmlns="" id="{B40F7EA5-585F-7CD1-625D-C4635AE7A7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68527" y="2688664"/>
                        <a:ext cx="6768752" cy="3806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FB028C7-42FD-B17B-7EA9-DBB347B0F37B}"/>
              </a:ext>
            </a:extLst>
          </p:cNvPr>
          <p:cNvSpPr txBox="1"/>
          <p:nvPr/>
        </p:nvSpPr>
        <p:spPr>
          <a:xfrm>
            <a:off x="1259632" y="2001014"/>
            <a:ext cx="671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tx1"/>
                </a:solidFill>
              </a:rPr>
              <a:t>Poster EPI Lifestyle 2022, Chicago, 1- 4 marzo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03764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FC3D6AD-27DC-4B9D-809D-A0B313288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60647"/>
            <a:ext cx="5337640" cy="1796567"/>
          </a:xfrm>
        </p:spPr>
        <p:txBody>
          <a:bodyPr>
            <a:normAutofit/>
          </a:bodyPr>
          <a:lstStyle/>
          <a:p>
            <a:pPr algn="ctr"/>
            <a:r>
              <a:rPr lang="it-IT" sz="1600" b="1" i="1" dirty="0">
                <a:solidFill>
                  <a:srgbClr val="FF0000"/>
                </a:solidFill>
              </a:rPr>
              <a:t>Hepa Europe 2023, Lovanio, 11-13 settembre 2023</a:t>
            </a:r>
            <a:br>
              <a:rPr lang="it-IT" sz="1600" b="1" i="1" dirty="0">
                <a:solidFill>
                  <a:srgbClr val="FF0000"/>
                </a:solidFill>
              </a:rPr>
            </a:br>
            <a:r>
              <a:rPr lang="en-GB" sz="1600" b="1" i="1" dirty="0">
                <a:solidFill>
                  <a:srgbClr val="FF0000"/>
                </a:solidFill>
              </a:rPr>
              <a:t>“Implementing Health-Enhancing Physical Activity research: from science to policy and practice.”</a:t>
            </a:r>
            <a:r>
              <a:rPr lang="it-IT" sz="1600" b="1" dirty="0">
                <a:solidFill>
                  <a:srgbClr val="FF0000"/>
                </a:solidFill>
              </a:rPr>
              <a:t/>
            </a:r>
            <a:br>
              <a:rPr lang="it-IT" sz="1600" b="1" dirty="0">
                <a:solidFill>
                  <a:srgbClr val="FF0000"/>
                </a:solidFill>
              </a:rPr>
            </a:b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CF118D1A-5FEB-42CF-B967-6054FE3E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8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072820B6-C48F-469D-8948-F03A85CEF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9" y="165554"/>
            <a:ext cx="834123" cy="13192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B958C03-9612-B4EC-B242-F0E2820EF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17" y="316538"/>
            <a:ext cx="1001046" cy="1191544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7544" y="1772816"/>
            <a:ext cx="2981347" cy="381002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635896" y="1844824"/>
            <a:ext cx="52565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Presentato un lavoro dal titolo:</a:t>
            </a:r>
          </a:p>
          <a:p>
            <a:r>
              <a:rPr lang="en-GB" dirty="0"/>
              <a:t>“</a:t>
            </a:r>
            <a:r>
              <a:rPr lang="en-GB" b="1" dirty="0"/>
              <a:t>Friuli </a:t>
            </a:r>
            <a:r>
              <a:rPr lang="en-GB" b="1" dirty="0" err="1"/>
              <a:t>Venezia</a:t>
            </a:r>
            <a:r>
              <a:rPr lang="en-GB" b="1" dirty="0"/>
              <a:t> Giulia in </a:t>
            </a:r>
            <a:r>
              <a:rPr lang="en-GB" b="1" dirty="0" err="1"/>
              <a:t>Movimento</a:t>
            </a:r>
            <a:r>
              <a:rPr lang="en-GB" b="1" dirty="0"/>
              <a:t>, 10000 </a:t>
            </a:r>
            <a:r>
              <a:rPr lang="en-GB" b="1" dirty="0" err="1"/>
              <a:t>passi</a:t>
            </a:r>
            <a:r>
              <a:rPr lang="en-GB" b="1" dirty="0"/>
              <a:t> di salute” </a:t>
            </a:r>
            <a:r>
              <a:rPr lang="en-GB" dirty="0"/>
              <a:t>as an example of a multilevel-multifaceted project promoting citizens’ physical activity and healthy habits.</a:t>
            </a:r>
          </a:p>
          <a:p>
            <a:endParaRPr lang="it-IT" sz="1400" dirty="0"/>
          </a:p>
          <a:p>
            <a:r>
              <a:rPr lang="en-GB" sz="1400" b="1" u="sng" dirty="0"/>
              <a:t>Laura Pagani</a:t>
            </a:r>
            <a:r>
              <a:rPr lang="en-GB" sz="1400" b="1" baseline="30000" dirty="0"/>
              <a:t>1</a:t>
            </a:r>
            <a:r>
              <a:rPr lang="en-GB" sz="1400" b="1" dirty="0"/>
              <a:t>, Gianna Zamaro</a:t>
            </a:r>
            <a:r>
              <a:rPr lang="en-GB" sz="1400" b="1" baseline="30000" dirty="0"/>
              <a:t>2</a:t>
            </a:r>
            <a:r>
              <a:rPr lang="en-GB" sz="1400" b="1" dirty="0"/>
              <a:t>, </a:t>
            </a:r>
            <a:r>
              <a:rPr lang="en-GB" sz="1400" b="1" dirty="0" err="1"/>
              <a:t>Luana</a:t>
            </a:r>
            <a:r>
              <a:rPr lang="en-GB" sz="1400" b="1" dirty="0"/>
              <a:t> Sandrin</a:t>
            </a:r>
            <a:r>
              <a:rPr lang="en-GB" sz="1400" b="1" baseline="30000" dirty="0"/>
              <a:t>2</a:t>
            </a:r>
            <a:r>
              <a:rPr lang="en-GB" sz="1400" b="1" dirty="0"/>
              <a:t>, </a:t>
            </a:r>
            <a:r>
              <a:rPr lang="en-GB" sz="1400" b="1" dirty="0" err="1"/>
              <a:t>Tiziana</a:t>
            </a:r>
            <a:r>
              <a:rPr lang="en-GB" sz="1400" b="1" dirty="0"/>
              <a:t> Del Fabbro</a:t>
            </a:r>
            <a:r>
              <a:rPr lang="en-GB" sz="1400" b="1" baseline="30000" dirty="0"/>
              <a:t>3</a:t>
            </a:r>
            <a:r>
              <a:rPr lang="en-GB" sz="1400" b="1" dirty="0"/>
              <a:t>, </a:t>
            </a:r>
            <a:r>
              <a:rPr lang="en-GB" sz="1400" b="1" dirty="0" err="1"/>
              <a:t>Alessia</a:t>
            </a:r>
            <a:r>
              <a:rPr lang="en-GB" sz="1400" b="1" dirty="0"/>
              <a:t> Del Bianco Rizzardo</a:t>
            </a:r>
            <a:r>
              <a:rPr lang="en-GB" sz="1400" b="1" baseline="30000" dirty="0"/>
              <a:t>4</a:t>
            </a:r>
            <a:endParaRPr lang="en-GB" sz="1400" b="1" dirty="0"/>
          </a:p>
          <a:p>
            <a:r>
              <a:rPr lang="en-GB" sz="1400" baseline="30000" dirty="0"/>
              <a:t>1</a:t>
            </a:r>
            <a:r>
              <a:rPr lang="en-GB" sz="1400" dirty="0"/>
              <a:t>University of Udine, Italy; </a:t>
            </a:r>
            <a:r>
              <a:rPr lang="en-GB" sz="1400" baseline="30000" dirty="0"/>
              <a:t>2</a:t>
            </a:r>
            <a:r>
              <a:rPr lang="en-GB" sz="1400" dirty="0"/>
              <a:t>Health Directorate, Autonomous Region Friuli </a:t>
            </a:r>
            <a:r>
              <a:rPr lang="en-GB" sz="1400" dirty="0" err="1"/>
              <a:t>Venezia</a:t>
            </a:r>
            <a:r>
              <a:rPr lang="en-GB" sz="1400" dirty="0"/>
              <a:t> Giulia, Italy; </a:t>
            </a:r>
            <a:r>
              <a:rPr lang="en-GB" sz="1400" baseline="30000" dirty="0"/>
              <a:t>3</a:t>
            </a:r>
            <a:r>
              <a:rPr lang="en-GB" sz="1400" dirty="0"/>
              <a:t>Federsanità ANCI FVG, Italy; </a:t>
            </a:r>
            <a:r>
              <a:rPr lang="en-GB" sz="1400" baseline="30000" dirty="0"/>
              <a:t>4</a:t>
            </a:r>
            <a:r>
              <a:rPr lang="en-GB" sz="1400" dirty="0"/>
              <a:t>PromoTurismoFVG, Accessible and Sustainable Tourism, Autonomous Region Friuli </a:t>
            </a:r>
            <a:r>
              <a:rPr lang="en-GB" sz="1400" dirty="0" err="1"/>
              <a:t>Venezia</a:t>
            </a:r>
            <a:r>
              <a:rPr lang="en-GB" sz="1400" dirty="0"/>
              <a:t> Giulia, Italy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5352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C3A3AA4-5D85-E984-562F-0A789C63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65554"/>
            <a:ext cx="5904656" cy="1679270"/>
          </a:xfrm>
        </p:spPr>
        <p:txBody>
          <a:bodyPr>
            <a:normAutofit/>
          </a:bodyPr>
          <a:lstStyle/>
          <a:p>
            <a:pPr algn="l" fontAlgn="base"/>
            <a: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«L’attività fisica per promuovere l’invecchiamento attivo:  un esempio di collaborazione tra Istituzioni, Associazioni e cittadini nel territorio»*</a:t>
            </a:r>
            <a:b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2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Abstract </a:t>
            </a:r>
            <a:r>
              <a:rPr lang="it-IT" sz="1200" b="1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articolo </a:t>
            </a:r>
            <a:r>
              <a:rPr lang="it-IT" sz="12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Maurizio Massucci, D</a:t>
            </a:r>
            <a:r>
              <a:rPr lang="it-IT" sz="1200" b="1" i="1" dirty="0">
                <a:solidFill>
                  <a:srgbClr val="000000"/>
                </a:solidFill>
                <a:effectLst/>
                <a:latin typeface="Optima"/>
              </a:rPr>
              <a:t>irettore Struttura Complessa</a:t>
            </a:r>
            <a:r>
              <a:rPr lang="it-IT" sz="12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it-IT" sz="1200" b="1" i="1" dirty="0">
                <a:solidFill>
                  <a:srgbClr val="000000"/>
                </a:solidFill>
                <a:effectLst/>
                <a:latin typeface="Optima"/>
              </a:rPr>
              <a:t>Riabilitazione Intensiva Ospedaliera USL Umbria 1, Ospedali di Passignano sul Trasimeno e Pantalla (PG)</a:t>
            </a:r>
            <a:br>
              <a:rPr lang="it-IT" sz="1200" b="1" i="1" dirty="0">
                <a:solidFill>
                  <a:srgbClr val="000000"/>
                </a:solidFill>
                <a:effectLst/>
                <a:latin typeface="Optima"/>
              </a:rPr>
            </a:br>
            <a:r>
              <a:rPr lang="it-IT" sz="1200" b="1" i="1" dirty="0">
                <a:solidFill>
                  <a:srgbClr val="000000"/>
                </a:solidFill>
                <a:effectLst/>
                <a:latin typeface="Optima"/>
              </a:rPr>
              <a:t>* (18 febbraio 2024)</a:t>
            </a:r>
            <a:endParaRPr lang="it-IT" sz="1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2E47FF8-53FE-499A-C967-68C4BED28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988840"/>
            <a:ext cx="7130753" cy="4052523"/>
          </a:xfrm>
        </p:spPr>
        <p:txBody>
          <a:bodyPr>
            <a:normAutofit fontScale="25000" lnSpcReduction="20000"/>
          </a:bodyPr>
          <a:lstStyle/>
          <a:p>
            <a:pPr algn="l"/>
            <a:endParaRPr lang="it-IT" sz="4800" b="1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it-IT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Gli effetti dell’attività fisica  </a:t>
            </a:r>
          </a:p>
          <a:p>
            <a:pPr marL="0" indent="0" algn="l">
              <a:buNone/>
            </a:pPr>
            <a:r>
              <a:rPr lang="it-IT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4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Il progetto “Friuli Venezia Giulia in Movimento. 10mila passi in salute” è stato arricchito di uno studio ( prof. Stefano Lazzer, Dip. Medicina Università di Udine) finalizzato a valutare gli effetti dell’attività fisica sulle capacità fisiche di soggetti over 55 anni, in seguito alla  partecipazione ad un programma di allenamento di 8 mesi (a cui è seguita una seconda edizione avviata nell’ottobre 2023). Allo studio hanno aderito più di 600 soggetti, dei quali circa 400 utenti hanno svolto regolarmente le attività proposte almeno una o due volte a settimana</a:t>
            </a:r>
            <a:endParaRPr lang="it-IT" sz="4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it-IT" sz="4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………………………</a:t>
            </a:r>
          </a:p>
          <a:p>
            <a:pPr algn="l"/>
            <a:r>
              <a:rPr lang="it-IT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Conclusioni  </a:t>
            </a:r>
          </a:p>
          <a:p>
            <a:pPr marL="0" indent="0" algn="l">
              <a:buNone/>
            </a:pPr>
            <a:r>
              <a:rPr lang="it-IT" sz="4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 risultati dello studio si sono dimostrati conformi a quanto sostenuto dalla OMS</a:t>
            </a:r>
            <a:r>
              <a:rPr lang="it-IT" sz="4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l’allenamento diffuso nella popolazione anziana previene il deterioramento e il peggioramento delle prestazioni fisiche in età avanzata, e comporta benefici sul piano della forza e della resistenza muscolare. 	Performance come l’agilità, l’equilibrio e la resistenza aerobica ne risultano valorizzati e/o mantenuti nel tempo. </a:t>
            </a:r>
            <a:endParaRPr lang="it-IT" sz="4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it-IT" sz="4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Sebbene si debbano necessariamente correlare questi risultati non solo allo stile di vita dell’utenza, ma anche alla frequenza e alla continuità dell’esercizio fisico, è possibile notare come in un lasso di tempo relativamente breve come 8 mesi, l’attività fisica abbia apportato benefici effettivi allo stato di salute generale dell’individuo</a:t>
            </a:r>
            <a:r>
              <a:rPr lang="it-IT" sz="4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marL="0" indent="0" algn="l">
              <a:buNone/>
            </a:pPr>
            <a:r>
              <a:rPr lang="it-IT" sz="4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Una pratica di allenamento portata avanti nel tempo e mantenuta in frequenza stabile, determinerebbe un miglioramento delle proprie prestazioni fisiche e contribuirebbe significativamente alla qualità della vita delle persone. Gli utenti che si sono prestati al progetto hanno riconosciuto questo aspetto in prima persona e la maggior parte di essi ha dimostrato la volontà di continuare a sottoporsi alle sessioni di allenamento settimanali anche nei mesi futuri.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06F24B2-2A69-1C09-8897-F3DECC8F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D9C58-D9E9-4E5E-89F1-597A61180A2C}" type="slidenum">
              <a:rPr lang="en-US" smtClean="0"/>
              <a:pPr lvl="0"/>
              <a:t>9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8036587-CC92-2A7C-9BC6-BB7AE8B01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9" y="165554"/>
            <a:ext cx="834123" cy="13192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E2DB828-63FF-E22D-561B-B99788DA4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51" y="116632"/>
            <a:ext cx="1149418" cy="13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9409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1218</Words>
  <Application>Microsoft Office PowerPoint</Application>
  <PresentationFormat>Presentazione su schermo (4:3)</PresentationFormat>
  <Paragraphs>174</Paragraphs>
  <Slides>17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Personalizza struttura</vt:lpstr>
      <vt:lpstr>Sfaccettatura</vt:lpstr>
      <vt:lpstr>Presentation</vt:lpstr>
      <vt:lpstr> Osservatorio delle Buone pratiche di integrazione sociosanitaria (OISS) Federsanità – AGENAS- ANCI   Il Sistema Salute e Welfare su territorio  Laboratorio territoriale Friuli Venezia Giulia   1 marzo 2024, Palazzo Ragazzoni,  Sacile (PN)  ----------------------- Progetto regionale   «FVG IN MOVIMENTO.10mila passi di Salute» ( 2019 – 2024 )    dott.ssa Tiziana Del Fabbro, Segretaria regionale Federsanità ANCI FVG   prof. Laura Pagani, Dipartimento Scienze Economiche e Statistiche  Università degli Studi di Udine       </vt:lpstr>
      <vt:lpstr>  </vt:lpstr>
      <vt:lpstr> Federsanità ANCI FVG  1996 - 2024 </vt:lpstr>
      <vt:lpstr>FVG IN MOVIMENTO 10mila passi di Salute 2019-2023 - Principali risultati- I^ </vt:lpstr>
      <vt:lpstr>FVG IN MOVIMENTO 10mila passi di Salute 2019-2023 - Principali risultati-II^</vt:lpstr>
      <vt:lpstr>Presentazione standard di PowerPoint</vt:lpstr>
      <vt:lpstr>Presentazione standard di PowerPoint</vt:lpstr>
      <vt:lpstr>Hepa Europe 2023, Lovanio, 11-13 settembre 2023 “Implementing Health-Enhancing Physical Activity research: from science to policy and practice.” </vt:lpstr>
      <vt:lpstr>«L’attività fisica per promuovere l’invecchiamento attivo:  un esempio di collaborazione tra Istituzioni, Associazioni e cittadini nel territorio»*  Abstract articolo prof. Maurizio Massucci, Direttore Struttura Complessa Riabilitazione Intensiva Ospedaliera USL Umbria 1, Ospedali di Passignano sul Trasimeno e Pantalla (PG) * (18 febbraio 2024)</vt:lpstr>
      <vt:lpstr> DAL MARE AI MONTI  … PERCORSI SOSTENIBILI, ACCESSIBILI E INCLUSIVI,  tra bellezze naturali e culturali, vicino a laghi, parchi,  aree giochi, scuole, etc.       </vt:lpstr>
      <vt:lpstr>Corsi teorici – pratici per Coordinatori di Gruppi di Cammino  (Walking Leader), in collaborazione con Corso di Laurea in Scienze Motorie UNIUD e Dip. Prevenzione Aziende sanitarie e Comuni.  Decine di incontri e passeggiate, 2 edizioni CORSI DI ATTIVITA’ FISICA E MOTORIA PER ULTRA 55 ENNI in 18 PALESTRE COMUNALI, con istruttori laureati in Scienze Motorie  </vt:lpstr>
      <vt:lpstr>Comunicazione multimediale: articoli su quotidiani periodici, siti internet, social,incontri e passeggiate (rassegna stampa nazionale e locale) UN NUOVO MOVIMENTO CULTURALE E SOCIALE …»VOLANO DI SALUTE»</vt:lpstr>
      <vt:lpstr>Camminate, corsi e incontri  </vt:lpstr>
      <vt:lpstr>«FVG IN MOVIMENTO 10mila passi di Salute» è partner del progetto INTERREG Italia- Croazia «Take it slow» (PromoTurismo FVG) e altre Reti internazionali, tra cui  HEPA – 0MS, sett.2023 a Lovanio (Belgio), DIES UNIUD, Meeting nazionale della Rete Città Sane OMS a Bari.  Happy Ageing</vt:lpstr>
      <vt:lpstr>Per il  2024 :  prospettive, nuove iniziative   e percorsi, insieme a tutti  i partner,  attuali  e nuovi …</vt:lpstr>
      <vt:lpstr>GRAZIE e  ARRIVEDERCI !!!</vt:lpstr>
      <vt:lpstr>10mila passi a Sacile «Il percorso Denis Zanette lungo il torrente Paisa»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Atlante dei servizi sanitari e socio – sanitari del Friuli Venezia Giulia</dc:title>
  <dc:creator>help-desk</dc:creator>
  <cp:lastModifiedBy>HvF Video 1</cp:lastModifiedBy>
  <cp:revision>678</cp:revision>
  <cp:lastPrinted>2015-12-10T10:12:26Z</cp:lastPrinted>
  <dcterms:created xsi:type="dcterms:W3CDTF">2011-06-07T11:51:56Z</dcterms:created>
  <dcterms:modified xsi:type="dcterms:W3CDTF">2024-02-29T21:17:26Z</dcterms:modified>
</cp:coreProperties>
</file>