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4" r:id="rId1"/>
    <p:sldMasterId id="2147483906" r:id="rId2"/>
    <p:sldMasterId id="2147483942" r:id="rId3"/>
  </p:sldMasterIdLst>
  <p:notesMasterIdLst>
    <p:notesMasterId r:id="rId19"/>
  </p:notesMasterIdLst>
  <p:sldIdLst>
    <p:sldId id="256" r:id="rId4"/>
    <p:sldId id="262" r:id="rId5"/>
    <p:sldId id="267" r:id="rId6"/>
    <p:sldId id="268" r:id="rId7"/>
    <p:sldId id="265" r:id="rId8"/>
    <p:sldId id="273" r:id="rId9"/>
    <p:sldId id="274" r:id="rId10"/>
    <p:sldId id="275" r:id="rId11"/>
    <p:sldId id="258" r:id="rId12"/>
    <p:sldId id="271" r:id="rId13"/>
    <p:sldId id="259" r:id="rId14"/>
    <p:sldId id="270" r:id="rId15"/>
    <p:sldId id="276" r:id="rId16"/>
    <p:sldId id="277" r:id="rId17"/>
    <p:sldId id="269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7FA3"/>
    <a:srgbClr val="F3F8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Stile 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660B408-B3CF-4A94-85FC-2B1E0A45F4A2}" styleName="Stile scuro 2 - Colore 1/Color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11" autoAdjust="0"/>
    <p:restoredTop sz="94660"/>
  </p:normalViewPr>
  <p:slideViewPr>
    <p:cSldViewPr snapToGrid="0">
      <p:cViewPr>
        <p:scale>
          <a:sx n="100" d="100"/>
          <a:sy n="100" d="100"/>
        </p:scale>
        <p:origin x="-756" y="-33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854F83-8446-4C32-A588-EE2C2965437F}" type="doc">
      <dgm:prSet loTypeId="urn:microsoft.com/office/officeart/2005/8/layout/vList2" loCatId="list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F6E56A09-EBBB-42D3-B8E6-4137FD406223}">
      <dgm:prSet custT="1"/>
      <dgm:spPr/>
      <dgm:t>
        <a:bodyPr/>
        <a:lstStyle/>
        <a:p>
          <a:r>
            <a:rPr lang="en-US" sz="1600" b="1" dirty="0"/>
            <a:t>100 </a:t>
          </a:r>
          <a:r>
            <a:rPr lang="en-US" sz="1600" b="1" dirty="0" err="1"/>
            <a:t>famiglie</a:t>
          </a:r>
          <a:r>
            <a:rPr lang="en-US" sz="1600" b="1" dirty="0"/>
            <a:t> prese in </a:t>
          </a:r>
          <a:r>
            <a:rPr lang="en-US" sz="1600" b="1" dirty="0" err="1"/>
            <a:t>carico</a:t>
          </a:r>
          <a:r>
            <a:rPr lang="en-US" sz="1600" b="1" dirty="0"/>
            <a:t> da </a:t>
          </a:r>
          <a:r>
            <a:rPr lang="en-US" sz="1600" b="1" dirty="0" err="1"/>
            <a:t>aprile</a:t>
          </a:r>
          <a:r>
            <a:rPr lang="en-US" sz="1600" b="1" dirty="0"/>
            <a:t> 2022</a:t>
          </a:r>
          <a:endParaRPr lang="en-US" sz="1600" dirty="0"/>
        </a:p>
      </dgm:t>
    </dgm:pt>
    <dgm:pt modelId="{2AB258BA-69A5-47C4-B83A-8D7AE00B44D1}" type="parTrans" cxnId="{C9B4E1F7-B31E-422B-9A43-D45D5667EE26}">
      <dgm:prSet/>
      <dgm:spPr/>
      <dgm:t>
        <a:bodyPr/>
        <a:lstStyle/>
        <a:p>
          <a:endParaRPr lang="en-US" sz="3600"/>
        </a:p>
      </dgm:t>
    </dgm:pt>
    <dgm:pt modelId="{5EA7ED2B-4766-4E15-B06E-5767B5E4C7C4}" type="sibTrans" cxnId="{C9B4E1F7-B31E-422B-9A43-D45D5667EE26}">
      <dgm:prSet/>
      <dgm:spPr/>
      <dgm:t>
        <a:bodyPr/>
        <a:lstStyle/>
        <a:p>
          <a:endParaRPr lang="en-US" sz="3600"/>
        </a:p>
      </dgm:t>
    </dgm:pt>
    <dgm:pt modelId="{D4883243-2E39-40AC-80D7-D3FCBE59BBA2}">
      <dgm:prSet custT="1"/>
      <dgm:spPr/>
      <dgm:t>
        <a:bodyPr/>
        <a:lstStyle/>
        <a:p>
          <a:r>
            <a:rPr lang="en-US" sz="1600" b="1" dirty="0" err="1"/>
            <a:t>Territorio</a:t>
          </a:r>
          <a:r>
            <a:rPr lang="en-US" sz="1600" b="1" dirty="0"/>
            <a:t> </a:t>
          </a:r>
          <a:r>
            <a:rPr lang="en-US" sz="1600" b="1" dirty="0" err="1"/>
            <a:t>raggiunto</a:t>
          </a:r>
          <a:r>
            <a:rPr lang="en-US" sz="1600" b="1" dirty="0"/>
            <a:t>: Cordenons, Pordenone, </a:t>
          </a:r>
          <a:r>
            <a:rPr lang="en-US" sz="1600" b="1" dirty="0" err="1"/>
            <a:t>Porcia</a:t>
          </a:r>
          <a:r>
            <a:rPr lang="en-US" sz="1600" b="1" dirty="0"/>
            <a:t>, </a:t>
          </a:r>
          <a:r>
            <a:rPr lang="en-US" sz="1600" b="1" dirty="0" err="1"/>
            <a:t>Roveredo</a:t>
          </a:r>
          <a:r>
            <a:rPr lang="en-US" sz="1600" b="1" dirty="0"/>
            <a:t>, </a:t>
          </a:r>
          <a:r>
            <a:rPr lang="en-US" sz="1600" b="1" dirty="0" err="1"/>
            <a:t>Zoppola</a:t>
          </a:r>
          <a:r>
            <a:rPr lang="en-US" sz="1600" b="1" dirty="0"/>
            <a:t>, </a:t>
          </a:r>
          <a:r>
            <a:rPr lang="en-US" sz="1600" b="1" dirty="0" err="1"/>
            <a:t>Cimpello</a:t>
          </a:r>
          <a:endParaRPr lang="en-US" sz="1600" dirty="0"/>
        </a:p>
      </dgm:t>
    </dgm:pt>
    <dgm:pt modelId="{07903CCA-8823-404C-BC32-120FF78D7861}" type="parTrans" cxnId="{E4143972-6A65-4B4B-A103-C9C394825F67}">
      <dgm:prSet/>
      <dgm:spPr/>
      <dgm:t>
        <a:bodyPr/>
        <a:lstStyle/>
        <a:p>
          <a:endParaRPr lang="en-US" sz="3600"/>
        </a:p>
      </dgm:t>
    </dgm:pt>
    <dgm:pt modelId="{C741EADD-C99A-4F24-AABD-B5A385D2EE3C}" type="sibTrans" cxnId="{E4143972-6A65-4B4B-A103-C9C394825F67}">
      <dgm:prSet/>
      <dgm:spPr/>
      <dgm:t>
        <a:bodyPr/>
        <a:lstStyle/>
        <a:p>
          <a:endParaRPr lang="en-US" sz="3600"/>
        </a:p>
      </dgm:t>
    </dgm:pt>
    <dgm:pt modelId="{86D2F33D-1D57-4B32-9D70-FC956D5BD7E6}">
      <dgm:prSet custT="1"/>
      <dgm:spPr/>
      <dgm:t>
        <a:bodyPr/>
        <a:lstStyle/>
        <a:p>
          <a:r>
            <a:rPr lang="en-US" sz="1600" b="1"/>
            <a:t>80 visite domiciliari equipe (PSI, INF, FKT, EDUCATORE, DIETISTA)</a:t>
          </a:r>
          <a:endParaRPr lang="en-US" sz="1600"/>
        </a:p>
      </dgm:t>
    </dgm:pt>
    <dgm:pt modelId="{33C75E4E-C73A-4F78-BDDC-B3AD9DC892FE}" type="parTrans" cxnId="{1E6E5D3F-5168-478B-AD86-6EB26186BA14}">
      <dgm:prSet/>
      <dgm:spPr/>
      <dgm:t>
        <a:bodyPr/>
        <a:lstStyle/>
        <a:p>
          <a:endParaRPr lang="en-US" sz="3600"/>
        </a:p>
      </dgm:t>
    </dgm:pt>
    <dgm:pt modelId="{A262A4EF-0DCB-4FFD-B8D6-F8AD31E48B87}" type="sibTrans" cxnId="{1E6E5D3F-5168-478B-AD86-6EB26186BA14}">
      <dgm:prSet/>
      <dgm:spPr/>
      <dgm:t>
        <a:bodyPr/>
        <a:lstStyle/>
        <a:p>
          <a:endParaRPr lang="en-US" sz="3600"/>
        </a:p>
      </dgm:t>
    </dgm:pt>
    <dgm:pt modelId="{CDAAA3B4-4F7E-4DEF-9F76-D9BE27AFACAC}">
      <dgm:prSet custT="1"/>
      <dgm:spPr/>
      <dgm:t>
        <a:bodyPr/>
        <a:lstStyle/>
        <a:p>
          <a:r>
            <a:rPr lang="en-US" sz="1600" b="1"/>
            <a:t>80 pacchetti gratuiti</a:t>
          </a:r>
          <a:endParaRPr lang="en-US" sz="1600"/>
        </a:p>
      </dgm:t>
    </dgm:pt>
    <dgm:pt modelId="{CFC2BB05-F3EE-4124-8A66-FEFDE359FC31}" type="parTrans" cxnId="{B165BEEB-6C07-4BA3-9A79-72F327A6F40C}">
      <dgm:prSet/>
      <dgm:spPr/>
      <dgm:t>
        <a:bodyPr/>
        <a:lstStyle/>
        <a:p>
          <a:endParaRPr lang="en-US" sz="3600"/>
        </a:p>
      </dgm:t>
    </dgm:pt>
    <dgm:pt modelId="{F471A77C-6900-43AB-9D41-2D8B78B0457A}" type="sibTrans" cxnId="{B165BEEB-6C07-4BA3-9A79-72F327A6F40C}">
      <dgm:prSet/>
      <dgm:spPr/>
      <dgm:t>
        <a:bodyPr/>
        <a:lstStyle/>
        <a:p>
          <a:endParaRPr lang="en-US" sz="3600"/>
        </a:p>
      </dgm:t>
    </dgm:pt>
    <dgm:pt modelId="{E5E939D2-D6B8-4638-B0EF-639F41BACF27}">
      <dgm:prSet custT="1"/>
      <dgm:spPr/>
      <dgm:t>
        <a:bodyPr/>
        <a:lstStyle/>
        <a:p>
          <a:r>
            <a:rPr lang="en-US" sz="1600" b="1"/>
            <a:t>500 contatti telefonici CENTRO DEMENZA</a:t>
          </a:r>
          <a:endParaRPr lang="en-US" sz="1600"/>
        </a:p>
      </dgm:t>
    </dgm:pt>
    <dgm:pt modelId="{4DEB3436-8A4D-48BE-B048-12F5E2BE61E5}" type="parTrans" cxnId="{99E8C8B5-0DA6-452E-81F9-8078107E95F1}">
      <dgm:prSet/>
      <dgm:spPr/>
      <dgm:t>
        <a:bodyPr/>
        <a:lstStyle/>
        <a:p>
          <a:endParaRPr lang="en-US" sz="3600"/>
        </a:p>
      </dgm:t>
    </dgm:pt>
    <dgm:pt modelId="{5CEF929A-8428-44FC-A026-0E1CADD086A6}" type="sibTrans" cxnId="{99E8C8B5-0DA6-452E-81F9-8078107E95F1}">
      <dgm:prSet/>
      <dgm:spPr/>
      <dgm:t>
        <a:bodyPr/>
        <a:lstStyle/>
        <a:p>
          <a:endParaRPr lang="en-US" sz="3600"/>
        </a:p>
      </dgm:t>
    </dgm:pt>
    <dgm:pt modelId="{2DC8ECA9-4B51-4D57-9438-5862AD60777E}">
      <dgm:prSet custT="1"/>
      <dgm:spPr/>
      <dgm:t>
        <a:bodyPr/>
        <a:lstStyle/>
        <a:p>
          <a:r>
            <a:rPr lang="en-US" sz="1600" b="1" dirty="0" err="1"/>
            <a:t>Sinergia</a:t>
          </a:r>
          <a:r>
            <a:rPr lang="en-US" sz="1600" b="1" dirty="0"/>
            <a:t> con ASS.SOC, MMG, </a:t>
          </a:r>
          <a:r>
            <a:rPr lang="en-US" sz="1600" b="1" dirty="0" err="1"/>
            <a:t>servizio</a:t>
          </a:r>
          <a:r>
            <a:rPr lang="en-US" sz="1600" b="1" dirty="0"/>
            <a:t> </a:t>
          </a:r>
          <a:r>
            <a:rPr lang="en-US" sz="1600" b="1" dirty="0" err="1"/>
            <a:t>psichiatrico</a:t>
          </a:r>
          <a:r>
            <a:rPr lang="en-US" sz="1600" b="1" dirty="0"/>
            <a:t> </a:t>
          </a:r>
          <a:r>
            <a:rPr lang="en-US" sz="1600" b="1" dirty="0" err="1"/>
            <a:t>territoriale</a:t>
          </a:r>
          <a:r>
            <a:rPr lang="en-US" sz="1600" b="1" dirty="0"/>
            <a:t> e </a:t>
          </a:r>
          <a:r>
            <a:rPr lang="en-US" sz="1600" b="1" dirty="0" err="1"/>
            <a:t>distretto</a:t>
          </a:r>
          <a:endParaRPr lang="en-US" sz="1600" dirty="0"/>
        </a:p>
      </dgm:t>
    </dgm:pt>
    <dgm:pt modelId="{15F90762-0D08-4477-AE65-5DC67C22557A}" type="parTrans" cxnId="{50B2EBE6-C301-4486-BECA-2F36AEDEFE30}">
      <dgm:prSet/>
      <dgm:spPr/>
      <dgm:t>
        <a:bodyPr/>
        <a:lstStyle/>
        <a:p>
          <a:endParaRPr lang="en-US" sz="3600"/>
        </a:p>
      </dgm:t>
    </dgm:pt>
    <dgm:pt modelId="{9629DCD1-DA82-4441-84CF-68B17C7D6D94}" type="sibTrans" cxnId="{50B2EBE6-C301-4486-BECA-2F36AEDEFE30}">
      <dgm:prSet/>
      <dgm:spPr/>
      <dgm:t>
        <a:bodyPr/>
        <a:lstStyle/>
        <a:p>
          <a:endParaRPr lang="en-US" sz="3600"/>
        </a:p>
      </dgm:t>
    </dgm:pt>
    <dgm:pt modelId="{BD118531-1510-4534-80F2-B0A2EAD8327A}">
      <dgm:prSet custT="1"/>
      <dgm:spPr/>
      <dgm:t>
        <a:bodyPr/>
        <a:lstStyle/>
        <a:p>
          <a:r>
            <a:rPr lang="en-US" sz="1600" b="1" dirty="0"/>
            <a:t>10 PACCHETTI A PAGAMENTO SPECIALISTICI A DOMICILIO</a:t>
          </a:r>
          <a:endParaRPr lang="en-US" sz="1600" dirty="0"/>
        </a:p>
      </dgm:t>
    </dgm:pt>
    <dgm:pt modelId="{231C9BCB-F33D-46F7-A1D2-A9C0D3A01582}" type="parTrans" cxnId="{DF1E6FF3-D025-4487-B887-92BB7F89B885}">
      <dgm:prSet/>
      <dgm:spPr/>
      <dgm:t>
        <a:bodyPr/>
        <a:lstStyle/>
        <a:p>
          <a:endParaRPr lang="en-US" sz="3600"/>
        </a:p>
      </dgm:t>
    </dgm:pt>
    <dgm:pt modelId="{A6E7E079-E52D-483F-A3A4-7B183CC25444}" type="sibTrans" cxnId="{DF1E6FF3-D025-4487-B887-92BB7F89B885}">
      <dgm:prSet/>
      <dgm:spPr/>
      <dgm:t>
        <a:bodyPr/>
        <a:lstStyle/>
        <a:p>
          <a:endParaRPr lang="en-US" sz="3600"/>
        </a:p>
      </dgm:t>
    </dgm:pt>
    <dgm:pt modelId="{E3B049D7-538C-4A10-86BD-0FA05AD6C3D1}">
      <dgm:prSet custT="1"/>
      <dgm:spPr/>
      <dgm:t>
        <a:bodyPr/>
        <a:lstStyle/>
        <a:p>
          <a:r>
            <a:rPr lang="en-US" sz="1600" b="1" dirty="0"/>
            <a:t>10 </a:t>
          </a:r>
          <a:r>
            <a:rPr lang="en-US" sz="1600" b="1" dirty="0" err="1"/>
            <a:t>cicli</a:t>
          </a:r>
          <a:r>
            <a:rPr lang="en-US" sz="1600" b="1" dirty="0"/>
            <a:t> di </a:t>
          </a:r>
          <a:r>
            <a:rPr lang="en-US" sz="1600" b="1" dirty="0" err="1"/>
            <a:t>incontri</a:t>
          </a:r>
          <a:r>
            <a:rPr lang="en-US" sz="1600" b="1" dirty="0"/>
            <a:t> </a:t>
          </a:r>
          <a:r>
            <a:rPr lang="en-US" sz="1600" b="1" dirty="0" err="1"/>
            <a:t>formativi</a:t>
          </a:r>
          <a:r>
            <a:rPr lang="en-US" sz="1600" b="1" dirty="0"/>
            <a:t> </a:t>
          </a:r>
          <a:r>
            <a:rPr lang="en-US" sz="1600" b="1" dirty="0" err="1"/>
            <a:t>su</a:t>
          </a:r>
          <a:r>
            <a:rPr lang="en-US" sz="1600" b="1" dirty="0"/>
            <a:t> INVECCHIAMENTO ATTIVO </a:t>
          </a:r>
          <a:r>
            <a:rPr lang="en-US" sz="1600" b="1" dirty="0" err="1"/>
            <a:t>presso</a:t>
          </a:r>
          <a:r>
            <a:rPr lang="en-US" sz="1600" b="1" dirty="0"/>
            <a:t> AUSER Torre e </a:t>
          </a:r>
          <a:r>
            <a:rPr lang="en-US" sz="1600" b="1" dirty="0" err="1"/>
            <a:t>Zoppola</a:t>
          </a:r>
          <a:endParaRPr lang="en-US" sz="1600" dirty="0"/>
        </a:p>
      </dgm:t>
    </dgm:pt>
    <dgm:pt modelId="{08505B1C-34D1-48A8-952D-D9DE6CF646B2}" type="parTrans" cxnId="{7BF3CB52-EE8E-48CB-8793-ECDE91902B4B}">
      <dgm:prSet/>
      <dgm:spPr/>
      <dgm:t>
        <a:bodyPr/>
        <a:lstStyle/>
        <a:p>
          <a:endParaRPr lang="en-US" sz="3600"/>
        </a:p>
      </dgm:t>
    </dgm:pt>
    <dgm:pt modelId="{13F9276F-A1D8-4042-B5F2-36ABC9140E2A}" type="sibTrans" cxnId="{7BF3CB52-EE8E-48CB-8793-ECDE91902B4B}">
      <dgm:prSet/>
      <dgm:spPr/>
      <dgm:t>
        <a:bodyPr/>
        <a:lstStyle/>
        <a:p>
          <a:endParaRPr lang="en-US" sz="3600"/>
        </a:p>
      </dgm:t>
    </dgm:pt>
    <dgm:pt modelId="{4B92AF08-2CD3-4E80-B2E4-199E067CC628}">
      <dgm:prSet custT="1"/>
      <dgm:spPr/>
      <dgm:t>
        <a:bodyPr/>
        <a:lstStyle/>
        <a:p>
          <a:r>
            <a:rPr lang="en-US" sz="1600" b="1"/>
            <a:t>ARIA CAFE’ Alzheimer in collaborazione con AUSER</a:t>
          </a:r>
          <a:endParaRPr lang="en-US" sz="1600"/>
        </a:p>
      </dgm:t>
    </dgm:pt>
    <dgm:pt modelId="{EF967460-AA15-4C97-89B6-ED0370338A1C}" type="parTrans" cxnId="{5A576E81-AAFB-4451-AC15-EFFFCBDBDD8C}">
      <dgm:prSet/>
      <dgm:spPr/>
      <dgm:t>
        <a:bodyPr/>
        <a:lstStyle/>
        <a:p>
          <a:endParaRPr lang="en-US" sz="3600"/>
        </a:p>
      </dgm:t>
    </dgm:pt>
    <dgm:pt modelId="{324E105F-4F16-4906-A051-FBB04ECD15CE}" type="sibTrans" cxnId="{5A576E81-AAFB-4451-AC15-EFFFCBDBDD8C}">
      <dgm:prSet/>
      <dgm:spPr/>
      <dgm:t>
        <a:bodyPr/>
        <a:lstStyle/>
        <a:p>
          <a:endParaRPr lang="en-US" sz="3600"/>
        </a:p>
      </dgm:t>
    </dgm:pt>
    <dgm:pt modelId="{E107BAD8-E89C-4D5F-A313-711EA777F8BF}">
      <dgm:prSet custT="1"/>
      <dgm:spPr/>
      <dgm:t>
        <a:bodyPr/>
        <a:lstStyle/>
        <a:p>
          <a:r>
            <a:rPr lang="en-US" sz="1600" b="1" dirty="0"/>
            <a:t>3 LABORATORI CREATIVI con AUSER</a:t>
          </a:r>
          <a:endParaRPr lang="en-US" sz="1600" dirty="0"/>
        </a:p>
      </dgm:t>
    </dgm:pt>
    <dgm:pt modelId="{B8A71C85-B0DB-4AAD-A2E9-C4AB8399214D}" type="parTrans" cxnId="{EFE5D49E-76AD-46BE-B6C1-75F585C2B6EB}">
      <dgm:prSet/>
      <dgm:spPr/>
      <dgm:t>
        <a:bodyPr/>
        <a:lstStyle/>
        <a:p>
          <a:endParaRPr lang="en-US" sz="3600"/>
        </a:p>
      </dgm:t>
    </dgm:pt>
    <dgm:pt modelId="{3F9A5C8E-9612-47F0-B6F8-B5050CC0D3FB}" type="sibTrans" cxnId="{EFE5D49E-76AD-46BE-B6C1-75F585C2B6EB}">
      <dgm:prSet/>
      <dgm:spPr/>
      <dgm:t>
        <a:bodyPr/>
        <a:lstStyle/>
        <a:p>
          <a:endParaRPr lang="en-US" sz="3600"/>
        </a:p>
      </dgm:t>
    </dgm:pt>
    <dgm:pt modelId="{B6C2114C-1DF8-4A19-8F8F-82E14B528DE3}">
      <dgm:prSet custT="1"/>
      <dgm:spPr/>
      <dgm:t>
        <a:bodyPr/>
        <a:lstStyle/>
        <a:p>
          <a:r>
            <a:rPr lang="en-US" sz="1600" b="1" dirty="0"/>
            <a:t>MEETING CENTER Casa Serena (</a:t>
          </a:r>
          <a:r>
            <a:rPr lang="en-US" sz="1600" b="1" dirty="0" err="1"/>
            <a:t>frequentazione</a:t>
          </a:r>
          <a:r>
            <a:rPr lang="en-US" sz="1600" b="1" dirty="0"/>
            <a:t> </a:t>
          </a:r>
          <a:r>
            <a:rPr lang="en-US" sz="1600" b="1" dirty="0" err="1"/>
            <a:t>gratuita</a:t>
          </a:r>
          <a:r>
            <a:rPr lang="en-US" sz="1600" b="1" dirty="0"/>
            <a:t> delle </a:t>
          </a:r>
          <a:r>
            <a:rPr lang="en-US" sz="1600" b="1" dirty="0" err="1"/>
            <a:t>attività</a:t>
          </a:r>
          <a:r>
            <a:rPr lang="en-US" sz="1600" b="1" dirty="0"/>
            <a:t> animative di Casa Serena e presa in </a:t>
          </a:r>
          <a:r>
            <a:rPr lang="en-US" sz="1600" b="1" dirty="0" err="1"/>
            <a:t>carico</a:t>
          </a:r>
          <a:r>
            <a:rPr lang="en-US" sz="1600" b="1" dirty="0"/>
            <a:t> di equipe)</a:t>
          </a:r>
          <a:endParaRPr lang="en-US" sz="1600" dirty="0"/>
        </a:p>
      </dgm:t>
    </dgm:pt>
    <dgm:pt modelId="{F68B3B42-B2FD-4968-9E94-452BB1469E19}" type="parTrans" cxnId="{FC5C5DF0-A70E-4584-B860-A736D8200AF5}">
      <dgm:prSet/>
      <dgm:spPr/>
      <dgm:t>
        <a:bodyPr/>
        <a:lstStyle/>
        <a:p>
          <a:endParaRPr lang="en-US" sz="3600"/>
        </a:p>
      </dgm:t>
    </dgm:pt>
    <dgm:pt modelId="{2D8016D9-7B87-4770-990B-C35E26E9FCCA}" type="sibTrans" cxnId="{FC5C5DF0-A70E-4584-B860-A736D8200AF5}">
      <dgm:prSet/>
      <dgm:spPr/>
      <dgm:t>
        <a:bodyPr/>
        <a:lstStyle/>
        <a:p>
          <a:endParaRPr lang="en-US" sz="3600"/>
        </a:p>
      </dgm:t>
    </dgm:pt>
    <dgm:pt modelId="{2456F8F6-DC3E-44A8-9503-552DF7A45736}" type="pres">
      <dgm:prSet presAssocID="{DF854F83-8446-4C32-A588-EE2C2965437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6192E06D-922B-431C-8382-BDA2FA731C84}" type="pres">
      <dgm:prSet presAssocID="{F6E56A09-EBBB-42D3-B8E6-4137FD406223}" presName="parentText" presStyleLbl="node1" presStyleIdx="0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97CA0C2-AB61-405A-97C4-E7FD9591692D}" type="pres">
      <dgm:prSet presAssocID="{5EA7ED2B-4766-4E15-B06E-5767B5E4C7C4}" presName="spacer" presStyleCnt="0"/>
      <dgm:spPr/>
    </dgm:pt>
    <dgm:pt modelId="{E864CE4F-83E3-44EC-AFEE-877A6F29486C}" type="pres">
      <dgm:prSet presAssocID="{D4883243-2E39-40AC-80D7-D3FCBE59BBA2}" presName="parentText" presStyleLbl="node1" presStyleIdx="1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53FC079-78A3-419A-A3A7-3D0A4D6CFC25}" type="pres">
      <dgm:prSet presAssocID="{C741EADD-C99A-4F24-AABD-B5A385D2EE3C}" presName="spacer" presStyleCnt="0"/>
      <dgm:spPr/>
    </dgm:pt>
    <dgm:pt modelId="{E89FCE42-90B9-4E17-ADE1-C6980CE91ADA}" type="pres">
      <dgm:prSet presAssocID="{86D2F33D-1D57-4B32-9D70-FC956D5BD7E6}" presName="parentText" presStyleLbl="node1" presStyleIdx="2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63107C3-AE64-4BEA-B0CB-8782DA0A24DB}" type="pres">
      <dgm:prSet presAssocID="{A262A4EF-0DCB-4FFD-B8D6-F8AD31E48B87}" presName="spacer" presStyleCnt="0"/>
      <dgm:spPr/>
    </dgm:pt>
    <dgm:pt modelId="{0A42A61F-49B7-405D-9210-3AB65C871890}" type="pres">
      <dgm:prSet presAssocID="{CDAAA3B4-4F7E-4DEF-9F76-D9BE27AFACAC}" presName="parentText" presStyleLbl="node1" presStyleIdx="3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559A14E-3759-46B3-B7FA-5A8BFD281707}" type="pres">
      <dgm:prSet presAssocID="{F471A77C-6900-43AB-9D41-2D8B78B0457A}" presName="spacer" presStyleCnt="0"/>
      <dgm:spPr/>
    </dgm:pt>
    <dgm:pt modelId="{F30EBC48-99E9-454B-BCE6-315E8A9D1DAD}" type="pres">
      <dgm:prSet presAssocID="{E5E939D2-D6B8-4638-B0EF-639F41BACF27}" presName="parentText" presStyleLbl="node1" presStyleIdx="4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8197083-77D2-426C-99BE-4451EDD5C780}" type="pres">
      <dgm:prSet presAssocID="{5CEF929A-8428-44FC-A026-0E1CADD086A6}" presName="spacer" presStyleCnt="0"/>
      <dgm:spPr/>
    </dgm:pt>
    <dgm:pt modelId="{737D66CE-1CA5-41B5-88D9-ADE4D53D33EB}" type="pres">
      <dgm:prSet presAssocID="{2DC8ECA9-4B51-4D57-9438-5862AD60777E}" presName="parentText" presStyleLbl="node1" presStyleIdx="5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D66C34C-B542-4EA1-96ED-94F9A88B8A3E}" type="pres">
      <dgm:prSet presAssocID="{9629DCD1-DA82-4441-84CF-68B17C7D6D94}" presName="spacer" presStyleCnt="0"/>
      <dgm:spPr/>
    </dgm:pt>
    <dgm:pt modelId="{3455F270-853D-4B8B-8CF4-35AA184378CA}" type="pres">
      <dgm:prSet presAssocID="{BD118531-1510-4534-80F2-B0A2EAD8327A}" presName="parentText" presStyleLbl="node1" presStyleIdx="6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65EEC85-89DD-4BCB-A08F-EC07B991761C}" type="pres">
      <dgm:prSet presAssocID="{A6E7E079-E52D-483F-A3A4-7B183CC25444}" presName="spacer" presStyleCnt="0"/>
      <dgm:spPr/>
    </dgm:pt>
    <dgm:pt modelId="{BAEAB86D-AF5A-4DCC-8A4F-DEA2C3EF8419}" type="pres">
      <dgm:prSet presAssocID="{E3B049D7-538C-4A10-86BD-0FA05AD6C3D1}" presName="parentText" presStyleLbl="node1" presStyleIdx="7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B1EE1F6-2C7E-443D-9EC4-F2DF11B23BCD}" type="pres">
      <dgm:prSet presAssocID="{13F9276F-A1D8-4042-B5F2-36ABC9140E2A}" presName="spacer" presStyleCnt="0"/>
      <dgm:spPr/>
    </dgm:pt>
    <dgm:pt modelId="{22D5BB61-0DE4-4D9A-9672-5EF43978E70B}" type="pres">
      <dgm:prSet presAssocID="{4B92AF08-2CD3-4E80-B2E4-199E067CC628}" presName="parentText" presStyleLbl="node1" presStyleIdx="8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1D25D06-FC7E-4BDB-906C-8C8DFCD146EA}" type="pres">
      <dgm:prSet presAssocID="{324E105F-4F16-4906-A051-FBB04ECD15CE}" presName="spacer" presStyleCnt="0"/>
      <dgm:spPr/>
    </dgm:pt>
    <dgm:pt modelId="{544F2985-BBC5-4852-8CA2-104A0D00FCF6}" type="pres">
      <dgm:prSet presAssocID="{E107BAD8-E89C-4D5F-A313-711EA777F8BF}" presName="parentText" presStyleLbl="node1" presStyleIdx="9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0159DCC-3241-4E7F-A720-114B3D881855}" type="pres">
      <dgm:prSet presAssocID="{3F9A5C8E-9612-47F0-B6F8-B5050CC0D3FB}" presName="spacer" presStyleCnt="0"/>
      <dgm:spPr/>
    </dgm:pt>
    <dgm:pt modelId="{E3AED1F7-7EF7-4A31-836C-98CB89459E73}" type="pres">
      <dgm:prSet presAssocID="{B6C2114C-1DF8-4A19-8F8F-82E14B528DE3}" presName="parentText" presStyleLbl="node1" presStyleIdx="10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99E8C8B5-0DA6-452E-81F9-8078107E95F1}" srcId="{DF854F83-8446-4C32-A588-EE2C2965437F}" destId="{E5E939D2-D6B8-4638-B0EF-639F41BACF27}" srcOrd="4" destOrd="0" parTransId="{4DEB3436-8A4D-48BE-B048-12F5E2BE61E5}" sibTransId="{5CEF929A-8428-44FC-A026-0E1CADD086A6}"/>
    <dgm:cxn modelId="{825AF1AE-6F59-467D-8C70-F9E4EB1DA1D1}" type="presOf" srcId="{86D2F33D-1D57-4B32-9D70-FC956D5BD7E6}" destId="{E89FCE42-90B9-4E17-ADE1-C6980CE91ADA}" srcOrd="0" destOrd="0" presId="urn:microsoft.com/office/officeart/2005/8/layout/vList2"/>
    <dgm:cxn modelId="{50B2EBE6-C301-4486-BECA-2F36AEDEFE30}" srcId="{DF854F83-8446-4C32-A588-EE2C2965437F}" destId="{2DC8ECA9-4B51-4D57-9438-5862AD60777E}" srcOrd="5" destOrd="0" parTransId="{15F90762-0D08-4477-AE65-5DC67C22557A}" sibTransId="{9629DCD1-DA82-4441-84CF-68B17C7D6D94}"/>
    <dgm:cxn modelId="{B165BEEB-6C07-4BA3-9A79-72F327A6F40C}" srcId="{DF854F83-8446-4C32-A588-EE2C2965437F}" destId="{CDAAA3B4-4F7E-4DEF-9F76-D9BE27AFACAC}" srcOrd="3" destOrd="0" parTransId="{CFC2BB05-F3EE-4124-8A66-FEFDE359FC31}" sibTransId="{F471A77C-6900-43AB-9D41-2D8B78B0457A}"/>
    <dgm:cxn modelId="{F39B55FE-D9AA-44A7-8945-3E9E6F3CCCC5}" type="presOf" srcId="{F6E56A09-EBBB-42D3-B8E6-4137FD406223}" destId="{6192E06D-922B-431C-8382-BDA2FA731C84}" srcOrd="0" destOrd="0" presId="urn:microsoft.com/office/officeart/2005/8/layout/vList2"/>
    <dgm:cxn modelId="{848569B6-C29B-45A7-B7E7-F4039149A1DA}" type="presOf" srcId="{D4883243-2E39-40AC-80D7-D3FCBE59BBA2}" destId="{E864CE4F-83E3-44EC-AFEE-877A6F29486C}" srcOrd="0" destOrd="0" presId="urn:microsoft.com/office/officeart/2005/8/layout/vList2"/>
    <dgm:cxn modelId="{7BF3CB52-EE8E-48CB-8793-ECDE91902B4B}" srcId="{DF854F83-8446-4C32-A588-EE2C2965437F}" destId="{E3B049D7-538C-4A10-86BD-0FA05AD6C3D1}" srcOrd="7" destOrd="0" parTransId="{08505B1C-34D1-48A8-952D-D9DE6CF646B2}" sibTransId="{13F9276F-A1D8-4042-B5F2-36ABC9140E2A}"/>
    <dgm:cxn modelId="{B3CC4040-E0EF-47F2-A80B-85A99FFF0528}" type="presOf" srcId="{4B92AF08-2CD3-4E80-B2E4-199E067CC628}" destId="{22D5BB61-0DE4-4D9A-9672-5EF43978E70B}" srcOrd="0" destOrd="0" presId="urn:microsoft.com/office/officeart/2005/8/layout/vList2"/>
    <dgm:cxn modelId="{5A576E81-AAFB-4451-AC15-EFFFCBDBDD8C}" srcId="{DF854F83-8446-4C32-A588-EE2C2965437F}" destId="{4B92AF08-2CD3-4E80-B2E4-199E067CC628}" srcOrd="8" destOrd="0" parTransId="{EF967460-AA15-4C97-89B6-ED0370338A1C}" sibTransId="{324E105F-4F16-4906-A051-FBB04ECD15CE}"/>
    <dgm:cxn modelId="{9961DAFB-E44D-4E35-A79D-32DC043B8380}" type="presOf" srcId="{E107BAD8-E89C-4D5F-A313-711EA777F8BF}" destId="{544F2985-BBC5-4852-8CA2-104A0D00FCF6}" srcOrd="0" destOrd="0" presId="urn:microsoft.com/office/officeart/2005/8/layout/vList2"/>
    <dgm:cxn modelId="{EA451239-C1CB-4FDF-82FF-FD0402F14E06}" type="presOf" srcId="{2DC8ECA9-4B51-4D57-9438-5862AD60777E}" destId="{737D66CE-1CA5-41B5-88D9-ADE4D53D33EB}" srcOrd="0" destOrd="0" presId="urn:microsoft.com/office/officeart/2005/8/layout/vList2"/>
    <dgm:cxn modelId="{BD89F489-0E54-4A7F-BD83-F292D791C000}" type="presOf" srcId="{E5E939D2-D6B8-4638-B0EF-639F41BACF27}" destId="{F30EBC48-99E9-454B-BCE6-315E8A9D1DAD}" srcOrd="0" destOrd="0" presId="urn:microsoft.com/office/officeart/2005/8/layout/vList2"/>
    <dgm:cxn modelId="{E4143972-6A65-4B4B-A103-C9C394825F67}" srcId="{DF854F83-8446-4C32-A588-EE2C2965437F}" destId="{D4883243-2E39-40AC-80D7-D3FCBE59BBA2}" srcOrd="1" destOrd="0" parTransId="{07903CCA-8823-404C-BC32-120FF78D7861}" sibTransId="{C741EADD-C99A-4F24-AABD-B5A385D2EE3C}"/>
    <dgm:cxn modelId="{A423CAE0-F4FC-4BB4-ADCA-A00B0A396847}" type="presOf" srcId="{CDAAA3B4-4F7E-4DEF-9F76-D9BE27AFACAC}" destId="{0A42A61F-49B7-405D-9210-3AB65C871890}" srcOrd="0" destOrd="0" presId="urn:microsoft.com/office/officeart/2005/8/layout/vList2"/>
    <dgm:cxn modelId="{364C02C9-0DE8-46C4-AE78-4D2BE6997FCD}" type="presOf" srcId="{B6C2114C-1DF8-4A19-8F8F-82E14B528DE3}" destId="{E3AED1F7-7EF7-4A31-836C-98CB89459E73}" srcOrd="0" destOrd="0" presId="urn:microsoft.com/office/officeart/2005/8/layout/vList2"/>
    <dgm:cxn modelId="{C9B4E1F7-B31E-422B-9A43-D45D5667EE26}" srcId="{DF854F83-8446-4C32-A588-EE2C2965437F}" destId="{F6E56A09-EBBB-42D3-B8E6-4137FD406223}" srcOrd="0" destOrd="0" parTransId="{2AB258BA-69A5-47C4-B83A-8D7AE00B44D1}" sibTransId="{5EA7ED2B-4766-4E15-B06E-5767B5E4C7C4}"/>
    <dgm:cxn modelId="{EFE5D49E-76AD-46BE-B6C1-75F585C2B6EB}" srcId="{DF854F83-8446-4C32-A588-EE2C2965437F}" destId="{E107BAD8-E89C-4D5F-A313-711EA777F8BF}" srcOrd="9" destOrd="0" parTransId="{B8A71C85-B0DB-4AAD-A2E9-C4AB8399214D}" sibTransId="{3F9A5C8E-9612-47F0-B6F8-B5050CC0D3FB}"/>
    <dgm:cxn modelId="{1E6E5D3F-5168-478B-AD86-6EB26186BA14}" srcId="{DF854F83-8446-4C32-A588-EE2C2965437F}" destId="{86D2F33D-1D57-4B32-9D70-FC956D5BD7E6}" srcOrd="2" destOrd="0" parTransId="{33C75E4E-C73A-4F78-BDDC-B3AD9DC892FE}" sibTransId="{A262A4EF-0DCB-4FFD-B8D6-F8AD31E48B87}"/>
    <dgm:cxn modelId="{DF1E6FF3-D025-4487-B887-92BB7F89B885}" srcId="{DF854F83-8446-4C32-A588-EE2C2965437F}" destId="{BD118531-1510-4534-80F2-B0A2EAD8327A}" srcOrd="6" destOrd="0" parTransId="{231C9BCB-F33D-46F7-A1D2-A9C0D3A01582}" sibTransId="{A6E7E079-E52D-483F-A3A4-7B183CC25444}"/>
    <dgm:cxn modelId="{7CBFC4E2-8BAA-45A0-BFD7-6AB6593330D5}" type="presOf" srcId="{E3B049D7-538C-4A10-86BD-0FA05AD6C3D1}" destId="{BAEAB86D-AF5A-4DCC-8A4F-DEA2C3EF8419}" srcOrd="0" destOrd="0" presId="urn:microsoft.com/office/officeart/2005/8/layout/vList2"/>
    <dgm:cxn modelId="{8107D88E-B3DC-4F45-A9F9-AB3A58591AAE}" type="presOf" srcId="{DF854F83-8446-4C32-A588-EE2C2965437F}" destId="{2456F8F6-DC3E-44A8-9503-552DF7A45736}" srcOrd="0" destOrd="0" presId="urn:microsoft.com/office/officeart/2005/8/layout/vList2"/>
    <dgm:cxn modelId="{FC5C5DF0-A70E-4584-B860-A736D8200AF5}" srcId="{DF854F83-8446-4C32-A588-EE2C2965437F}" destId="{B6C2114C-1DF8-4A19-8F8F-82E14B528DE3}" srcOrd="10" destOrd="0" parTransId="{F68B3B42-B2FD-4968-9E94-452BB1469E19}" sibTransId="{2D8016D9-7B87-4770-990B-C35E26E9FCCA}"/>
    <dgm:cxn modelId="{C55C9D0E-0B25-495B-92AD-3F6DCD6D9EEC}" type="presOf" srcId="{BD118531-1510-4534-80F2-B0A2EAD8327A}" destId="{3455F270-853D-4B8B-8CF4-35AA184378CA}" srcOrd="0" destOrd="0" presId="urn:microsoft.com/office/officeart/2005/8/layout/vList2"/>
    <dgm:cxn modelId="{C4EAEADC-3858-46EA-A28D-C5533242F5EF}" type="presParOf" srcId="{2456F8F6-DC3E-44A8-9503-552DF7A45736}" destId="{6192E06D-922B-431C-8382-BDA2FA731C84}" srcOrd="0" destOrd="0" presId="urn:microsoft.com/office/officeart/2005/8/layout/vList2"/>
    <dgm:cxn modelId="{893F4761-733D-4B16-AA84-119B6AA08DF6}" type="presParOf" srcId="{2456F8F6-DC3E-44A8-9503-552DF7A45736}" destId="{497CA0C2-AB61-405A-97C4-E7FD9591692D}" srcOrd="1" destOrd="0" presId="urn:microsoft.com/office/officeart/2005/8/layout/vList2"/>
    <dgm:cxn modelId="{605AF77A-45F1-445E-8069-4EF95A5276A4}" type="presParOf" srcId="{2456F8F6-DC3E-44A8-9503-552DF7A45736}" destId="{E864CE4F-83E3-44EC-AFEE-877A6F29486C}" srcOrd="2" destOrd="0" presId="urn:microsoft.com/office/officeart/2005/8/layout/vList2"/>
    <dgm:cxn modelId="{E7F61853-164A-487E-AA51-91DD02FC66E4}" type="presParOf" srcId="{2456F8F6-DC3E-44A8-9503-552DF7A45736}" destId="{D53FC079-78A3-419A-A3A7-3D0A4D6CFC25}" srcOrd="3" destOrd="0" presId="urn:microsoft.com/office/officeart/2005/8/layout/vList2"/>
    <dgm:cxn modelId="{951A35A7-529F-496B-9FE0-F2661EDF2439}" type="presParOf" srcId="{2456F8F6-DC3E-44A8-9503-552DF7A45736}" destId="{E89FCE42-90B9-4E17-ADE1-C6980CE91ADA}" srcOrd="4" destOrd="0" presId="urn:microsoft.com/office/officeart/2005/8/layout/vList2"/>
    <dgm:cxn modelId="{CB331B0A-AB8A-470D-8FBD-2BA9B50F0D7F}" type="presParOf" srcId="{2456F8F6-DC3E-44A8-9503-552DF7A45736}" destId="{E63107C3-AE64-4BEA-B0CB-8782DA0A24DB}" srcOrd="5" destOrd="0" presId="urn:microsoft.com/office/officeart/2005/8/layout/vList2"/>
    <dgm:cxn modelId="{641FB5F5-6EC1-4F01-9A52-F4921B989CEC}" type="presParOf" srcId="{2456F8F6-DC3E-44A8-9503-552DF7A45736}" destId="{0A42A61F-49B7-405D-9210-3AB65C871890}" srcOrd="6" destOrd="0" presId="urn:microsoft.com/office/officeart/2005/8/layout/vList2"/>
    <dgm:cxn modelId="{83F81D35-6CF3-4135-8E44-4DF1120A7596}" type="presParOf" srcId="{2456F8F6-DC3E-44A8-9503-552DF7A45736}" destId="{9559A14E-3759-46B3-B7FA-5A8BFD281707}" srcOrd="7" destOrd="0" presId="urn:microsoft.com/office/officeart/2005/8/layout/vList2"/>
    <dgm:cxn modelId="{8BFBB85B-45B3-47A8-AE75-419CA091934D}" type="presParOf" srcId="{2456F8F6-DC3E-44A8-9503-552DF7A45736}" destId="{F30EBC48-99E9-454B-BCE6-315E8A9D1DAD}" srcOrd="8" destOrd="0" presId="urn:microsoft.com/office/officeart/2005/8/layout/vList2"/>
    <dgm:cxn modelId="{C70D8254-30FA-4BB4-B34F-B55D65125EFC}" type="presParOf" srcId="{2456F8F6-DC3E-44A8-9503-552DF7A45736}" destId="{F8197083-77D2-426C-99BE-4451EDD5C780}" srcOrd="9" destOrd="0" presId="urn:microsoft.com/office/officeart/2005/8/layout/vList2"/>
    <dgm:cxn modelId="{AD8A8D85-D2FD-411E-ADB1-3E1C82C3011B}" type="presParOf" srcId="{2456F8F6-DC3E-44A8-9503-552DF7A45736}" destId="{737D66CE-1CA5-41B5-88D9-ADE4D53D33EB}" srcOrd="10" destOrd="0" presId="urn:microsoft.com/office/officeart/2005/8/layout/vList2"/>
    <dgm:cxn modelId="{1114E825-D037-422F-8001-79F8775CE896}" type="presParOf" srcId="{2456F8F6-DC3E-44A8-9503-552DF7A45736}" destId="{7D66C34C-B542-4EA1-96ED-94F9A88B8A3E}" srcOrd="11" destOrd="0" presId="urn:microsoft.com/office/officeart/2005/8/layout/vList2"/>
    <dgm:cxn modelId="{5A6A7636-74E0-4C3C-B1F6-66E77E2E7EA0}" type="presParOf" srcId="{2456F8F6-DC3E-44A8-9503-552DF7A45736}" destId="{3455F270-853D-4B8B-8CF4-35AA184378CA}" srcOrd="12" destOrd="0" presId="urn:microsoft.com/office/officeart/2005/8/layout/vList2"/>
    <dgm:cxn modelId="{9565F1AB-335A-41C4-9FA5-918D0E9111E5}" type="presParOf" srcId="{2456F8F6-DC3E-44A8-9503-552DF7A45736}" destId="{665EEC85-89DD-4BCB-A08F-EC07B991761C}" srcOrd="13" destOrd="0" presId="urn:microsoft.com/office/officeart/2005/8/layout/vList2"/>
    <dgm:cxn modelId="{6C8CD1FD-E697-49C1-A14D-0D18CAE80688}" type="presParOf" srcId="{2456F8F6-DC3E-44A8-9503-552DF7A45736}" destId="{BAEAB86D-AF5A-4DCC-8A4F-DEA2C3EF8419}" srcOrd="14" destOrd="0" presId="urn:microsoft.com/office/officeart/2005/8/layout/vList2"/>
    <dgm:cxn modelId="{C177F094-5ACC-4198-A8B4-348D618B8774}" type="presParOf" srcId="{2456F8F6-DC3E-44A8-9503-552DF7A45736}" destId="{7B1EE1F6-2C7E-443D-9EC4-F2DF11B23BCD}" srcOrd="15" destOrd="0" presId="urn:microsoft.com/office/officeart/2005/8/layout/vList2"/>
    <dgm:cxn modelId="{8D60314D-39E0-42ED-BEF6-0C1F146C604F}" type="presParOf" srcId="{2456F8F6-DC3E-44A8-9503-552DF7A45736}" destId="{22D5BB61-0DE4-4D9A-9672-5EF43978E70B}" srcOrd="16" destOrd="0" presId="urn:microsoft.com/office/officeart/2005/8/layout/vList2"/>
    <dgm:cxn modelId="{2EB9EB4C-E227-4E33-A55B-D0B60EDCECDF}" type="presParOf" srcId="{2456F8F6-DC3E-44A8-9503-552DF7A45736}" destId="{11D25D06-FC7E-4BDB-906C-8C8DFCD146EA}" srcOrd="17" destOrd="0" presId="urn:microsoft.com/office/officeart/2005/8/layout/vList2"/>
    <dgm:cxn modelId="{EFB7BF1D-FAFC-4702-A1C5-5CD70E82504A}" type="presParOf" srcId="{2456F8F6-DC3E-44A8-9503-552DF7A45736}" destId="{544F2985-BBC5-4852-8CA2-104A0D00FCF6}" srcOrd="18" destOrd="0" presId="urn:microsoft.com/office/officeart/2005/8/layout/vList2"/>
    <dgm:cxn modelId="{53018D90-889F-4B6F-865B-84AD7E688CFD}" type="presParOf" srcId="{2456F8F6-DC3E-44A8-9503-552DF7A45736}" destId="{10159DCC-3241-4E7F-A720-114B3D881855}" srcOrd="19" destOrd="0" presId="urn:microsoft.com/office/officeart/2005/8/layout/vList2"/>
    <dgm:cxn modelId="{EAF33557-2F23-4E73-BDC9-CBBD285D4A5F}" type="presParOf" srcId="{2456F8F6-DC3E-44A8-9503-552DF7A45736}" destId="{E3AED1F7-7EF7-4A31-836C-98CB89459E73}" srcOrd="2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92E06D-922B-431C-8382-BDA2FA731C84}">
      <dsp:nvSpPr>
        <dsp:cNvPr id="0" name=""/>
        <dsp:cNvSpPr/>
      </dsp:nvSpPr>
      <dsp:spPr>
        <a:xfrm>
          <a:off x="0" y="2321"/>
          <a:ext cx="11786991" cy="4874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lt1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>
          <a:outerShdw blurRad="50800" dist="50800" dir="5400000" sx="96000" sy="96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080000"/>
          </a:lightRig>
        </a:scene3d>
        <a:sp3d>
          <a:bevelT w="38100" h="127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100 </a:t>
          </a:r>
          <a:r>
            <a:rPr lang="en-US" sz="1600" b="1" kern="1200" dirty="0" err="1"/>
            <a:t>famiglie</a:t>
          </a:r>
          <a:r>
            <a:rPr lang="en-US" sz="1600" b="1" kern="1200" dirty="0"/>
            <a:t> prese in </a:t>
          </a:r>
          <a:r>
            <a:rPr lang="en-US" sz="1600" b="1" kern="1200" dirty="0" err="1"/>
            <a:t>carico</a:t>
          </a:r>
          <a:r>
            <a:rPr lang="en-US" sz="1600" b="1" kern="1200" dirty="0"/>
            <a:t> da </a:t>
          </a:r>
          <a:r>
            <a:rPr lang="en-US" sz="1600" b="1" kern="1200" dirty="0" err="1"/>
            <a:t>aprile</a:t>
          </a:r>
          <a:r>
            <a:rPr lang="en-US" sz="1600" b="1" kern="1200" dirty="0"/>
            <a:t> 2022</a:t>
          </a:r>
          <a:endParaRPr lang="en-US" sz="1600" kern="1200" dirty="0"/>
        </a:p>
      </dsp:txBody>
      <dsp:txXfrm>
        <a:off x="23797" y="26118"/>
        <a:ext cx="11739397" cy="439886"/>
      </dsp:txXfrm>
    </dsp:sp>
    <dsp:sp modelId="{E864CE4F-83E3-44EC-AFEE-877A6F29486C}">
      <dsp:nvSpPr>
        <dsp:cNvPr id="0" name=""/>
        <dsp:cNvSpPr/>
      </dsp:nvSpPr>
      <dsp:spPr>
        <a:xfrm>
          <a:off x="0" y="501122"/>
          <a:ext cx="11786991" cy="4874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lt1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>
          <a:outerShdw blurRad="50800" dist="50800" dir="5400000" sx="96000" sy="96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080000"/>
          </a:lightRig>
        </a:scene3d>
        <a:sp3d>
          <a:bevelT w="38100" h="127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err="1"/>
            <a:t>Territorio</a:t>
          </a:r>
          <a:r>
            <a:rPr lang="en-US" sz="1600" b="1" kern="1200" dirty="0"/>
            <a:t> </a:t>
          </a:r>
          <a:r>
            <a:rPr lang="en-US" sz="1600" b="1" kern="1200" dirty="0" err="1"/>
            <a:t>raggiunto</a:t>
          </a:r>
          <a:r>
            <a:rPr lang="en-US" sz="1600" b="1" kern="1200" dirty="0"/>
            <a:t>: Cordenons, Pordenone, </a:t>
          </a:r>
          <a:r>
            <a:rPr lang="en-US" sz="1600" b="1" kern="1200" dirty="0" err="1"/>
            <a:t>Porcia</a:t>
          </a:r>
          <a:r>
            <a:rPr lang="en-US" sz="1600" b="1" kern="1200" dirty="0"/>
            <a:t>, </a:t>
          </a:r>
          <a:r>
            <a:rPr lang="en-US" sz="1600" b="1" kern="1200" dirty="0" err="1"/>
            <a:t>Roveredo</a:t>
          </a:r>
          <a:r>
            <a:rPr lang="en-US" sz="1600" b="1" kern="1200" dirty="0"/>
            <a:t>, </a:t>
          </a:r>
          <a:r>
            <a:rPr lang="en-US" sz="1600" b="1" kern="1200" dirty="0" err="1"/>
            <a:t>Zoppola</a:t>
          </a:r>
          <a:r>
            <a:rPr lang="en-US" sz="1600" b="1" kern="1200" dirty="0"/>
            <a:t>, </a:t>
          </a:r>
          <a:r>
            <a:rPr lang="en-US" sz="1600" b="1" kern="1200" dirty="0" err="1"/>
            <a:t>Cimpello</a:t>
          </a:r>
          <a:endParaRPr lang="en-US" sz="1600" kern="1200" dirty="0"/>
        </a:p>
      </dsp:txBody>
      <dsp:txXfrm>
        <a:off x="23797" y="524919"/>
        <a:ext cx="11739397" cy="439886"/>
      </dsp:txXfrm>
    </dsp:sp>
    <dsp:sp modelId="{E89FCE42-90B9-4E17-ADE1-C6980CE91ADA}">
      <dsp:nvSpPr>
        <dsp:cNvPr id="0" name=""/>
        <dsp:cNvSpPr/>
      </dsp:nvSpPr>
      <dsp:spPr>
        <a:xfrm>
          <a:off x="0" y="999924"/>
          <a:ext cx="11786991" cy="4874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lt1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>
          <a:outerShdw blurRad="50800" dist="50800" dir="5400000" sx="96000" sy="96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080000"/>
          </a:lightRig>
        </a:scene3d>
        <a:sp3d>
          <a:bevelT w="38100" h="127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/>
            <a:t>80 visite domiciliari equipe (PSI, INF, FKT, EDUCATORE, DIETISTA)</a:t>
          </a:r>
          <a:endParaRPr lang="en-US" sz="1600" kern="1200"/>
        </a:p>
      </dsp:txBody>
      <dsp:txXfrm>
        <a:off x="23797" y="1023721"/>
        <a:ext cx="11739397" cy="439886"/>
      </dsp:txXfrm>
    </dsp:sp>
    <dsp:sp modelId="{0A42A61F-49B7-405D-9210-3AB65C871890}">
      <dsp:nvSpPr>
        <dsp:cNvPr id="0" name=""/>
        <dsp:cNvSpPr/>
      </dsp:nvSpPr>
      <dsp:spPr>
        <a:xfrm>
          <a:off x="0" y="1498725"/>
          <a:ext cx="11786991" cy="4874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lt1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>
          <a:outerShdw blurRad="50800" dist="50800" dir="5400000" sx="96000" sy="96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080000"/>
          </a:lightRig>
        </a:scene3d>
        <a:sp3d>
          <a:bevelT w="38100" h="127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/>
            <a:t>80 pacchetti gratuiti</a:t>
          </a:r>
          <a:endParaRPr lang="en-US" sz="1600" kern="1200"/>
        </a:p>
      </dsp:txBody>
      <dsp:txXfrm>
        <a:off x="23797" y="1522522"/>
        <a:ext cx="11739397" cy="439886"/>
      </dsp:txXfrm>
    </dsp:sp>
    <dsp:sp modelId="{F30EBC48-99E9-454B-BCE6-315E8A9D1DAD}">
      <dsp:nvSpPr>
        <dsp:cNvPr id="0" name=""/>
        <dsp:cNvSpPr/>
      </dsp:nvSpPr>
      <dsp:spPr>
        <a:xfrm>
          <a:off x="0" y="1997526"/>
          <a:ext cx="11786991" cy="4874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lt1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>
          <a:outerShdw blurRad="50800" dist="50800" dir="5400000" sx="96000" sy="96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080000"/>
          </a:lightRig>
        </a:scene3d>
        <a:sp3d>
          <a:bevelT w="38100" h="127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/>
            <a:t>500 contatti telefonici CENTRO DEMENZA</a:t>
          </a:r>
          <a:endParaRPr lang="en-US" sz="1600" kern="1200"/>
        </a:p>
      </dsp:txBody>
      <dsp:txXfrm>
        <a:off x="23797" y="2021323"/>
        <a:ext cx="11739397" cy="439886"/>
      </dsp:txXfrm>
    </dsp:sp>
    <dsp:sp modelId="{737D66CE-1CA5-41B5-88D9-ADE4D53D33EB}">
      <dsp:nvSpPr>
        <dsp:cNvPr id="0" name=""/>
        <dsp:cNvSpPr/>
      </dsp:nvSpPr>
      <dsp:spPr>
        <a:xfrm>
          <a:off x="0" y="2496328"/>
          <a:ext cx="11786991" cy="4874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lt1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>
          <a:outerShdw blurRad="50800" dist="50800" dir="5400000" sx="96000" sy="96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080000"/>
          </a:lightRig>
        </a:scene3d>
        <a:sp3d>
          <a:bevelT w="38100" h="127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err="1"/>
            <a:t>Sinergia</a:t>
          </a:r>
          <a:r>
            <a:rPr lang="en-US" sz="1600" b="1" kern="1200" dirty="0"/>
            <a:t> con ASS.SOC, MMG, </a:t>
          </a:r>
          <a:r>
            <a:rPr lang="en-US" sz="1600" b="1" kern="1200" dirty="0" err="1"/>
            <a:t>servizio</a:t>
          </a:r>
          <a:r>
            <a:rPr lang="en-US" sz="1600" b="1" kern="1200" dirty="0"/>
            <a:t> </a:t>
          </a:r>
          <a:r>
            <a:rPr lang="en-US" sz="1600" b="1" kern="1200" dirty="0" err="1"/>
            <a:t>psichiatrico</a:t>
          </a:r>
          <a:r>
            <a:rPr lang="en-US" sz="1600" b="1" kern="1200" dirty="0"/>
            <a:t> </a:t>
          </a:r>
          <a:r>
            <a:rPr lang="en-US" sz="1600" b="1" kern="1200" dirty="0" err="1"/>
            <a:t>territoriale</a:t>
          </a:r>
          <a:r>
            <a:rPr lang="en-US" sz="1600" b="1" kern="1200" dirty="0"/>
            <a:t> e </a:t>
          </a:r>
          <a:r>
            <a:rPr lang="en-US" sz="1600" b="1" kern="1200" dirty="0" err="1"/>
            <a:t>distretto</a:t>
          </a:r>
          <a:endParaRPr lang="en-US" sz="1600" kern="1200" dirty="0"/>
        </a:p>
      </dsp:txBody>
      <dsp:txXfrm>
        <a:off x="23797" y="2520125"/>
        <a:ext cx="11739397" cy="439886"/>
      </dsp:txXfrm>
    </dsp:sp>
    <dsp:sp modelId="{3455F270-853D-4B8B-8CF4-35AA184378CA}">
      <dsp:nvSpPr>
        <dsp:cNvPr id="0" name=""/>
        <dsp:cNvSpPr/>
      </dsp:nvSpPr>
      <dsp:spPr>
        <a:xfrm>
          <a:off x="0" y="2995129"/>
          <a:ext cx="11786991" cy="4874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lt1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>
          <a:outerShdw blurRad="50800" dist="50800" dir="5400000" sx="96000" sy="96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080000"/>
          </a:lightRig>
        </a:scene3d>
        <a:sp3d>
          <a:bevelT w="38100" h="127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10 PACCHETTI A PAGAMENTO SPECIALISTICI A DOMICILIO</a:t>
          </a:r>
          <a:endParaRPr lang="en-US" sz="1600" kern="1200" dirty="0"/>
        </a:p>
      </dsp:txBody>
      <dsp:txXfrm>
        <a:off x="23797" y="3018926"/>
        <a:ext cx="11739397" cy="439886"/>
      </dsp:txXfrm>
    </dsp:sp>
    <dsp:sp modelId="{BAEAB86D-AF5A-4DCC-8A4F-DEA2C3EF8419}">
      <dsp:nvSpPr>
        <dsp:cNvPr id="0" name=""/>
        <dsp:cNvSpPr/>
      </dsp:nvSpPr>
      <dsp:spPr>
        <a:xfrm>
          <a:off x="0" y="3493930"/>
          <a:ext cx="11786991" cy="4874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lt1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>
          <a:outerShdw blurRad="50800" dist="50800" dir="5400000" sx="96000" sy="96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080000"/>
          </a:lightRig>
        </a:scene3d>
        <a:sp3d>
          <a:bevelT w="38100" h="127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10 </a:t>
          </a:r>
          <a:r>
            <a:rPr lang="en-US" sz="1600" b="1" kern="1200" dirty="0" err="1"/>
            <a:t>cicli</a:t>
          </a:r>
          <a:r>
            <a:rPr lang="en-US" sz="1600" b="1" kern="1200" dirty="0"/>
            <a:t> di </a:t>
          </a:r>
          <a:r>
            <a:rPr lang="en-US" sz="1600" b="1" kern="1200" dirty="0" err="1"/>
            <a:t>incontri</a:t>
          </a:r>
          <a:r>
            <a:rPr lang="en-US" sz="1600" b="1" kern="1200" dirty="0"/>
            <a:t> </a:t>
          </a:r>
          <a:r>
            <a:rPr lang="en-US" sz="1600" b="1" kern="1200" dirty="0" err="1"/>
            <a:t>formativi</a:t>
          </a:r>
          <a:r>
            <a:rPr lang="en-US" sz="1600" b="1" kern="1200" dirty="0"/>
            <a:t> </a:t>
          </a:r>
          <a:r>
            <a:rPr lang="en-US" sz="1600" b="1" kern="1200" dirty="0" err="1"/>
            <a:t>su</a:t>
          </a:r>
          <a:r>
            <a:rPr lang="en-US" sz="1600" b="1" kern="1200" dirty="0"/>
            <a:t> INVECCHIAMENTO ATTIVO </a:t>
          </a:r>
          <a:r>
            <a:rPr lang="en-US" sz="1600" b="1" kern="1200" dirty="0" err="1"/>
            <a:t>presso</a:t>
          </a:r>
          <a:r>
            <a:rPr lang="en-US" sz="1600" b="1" kern="1200" dirty="0"/>
            <a:t> AUSER Torre e </a:t>
          </a:r>
          <a:r>
            <a:rPr lang="en-US" sz="1600" b="1" kern="1200" dirty="0" err="1"/>
            <a:t>Zoppola</a:t>
          </a:r>
          <a:endParaRPr lang="en-US" sz="1600" kern="1200" dirty="0"/>
        </a:p>
      </dsp:txBody>
      <dsp:txXfrm>
        <a:off x="23797" y="3517727"/>
        <a:ext cx="11739397" cy="439886"/>
      </dsp:txXfrm>
    </dsp:sp>
    <dsp:sp modelId="{22D5BB61-0DE4-4D9A-9672-5EF43978E70B}">
      <dsp:nvSpPr>
        <dsp:cNvPr id="0" name=""/>
        <dsp:cNvSpPr/>
      </dsp:nvSpPr>
      <dsp:spPr>
        <a:xfrm>
          <a:off x="0" y="3992731"/>
          <a:ext cx="11786991" cy="4874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lt1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>
          <a:outerShdw blurRad="50800" dist="50800" dir="5400000" sx="96000" sy="96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080000"/>
          </a:lightRig>
        </a:scene3d>
        <a:sp3d>
          <a:bevelT w="38100" h="127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/>
            <a:t>ARIA CAFE’ Alzheimer in collaborazione con AUSER</a:t>
          </a:r>
          <a:endParaRPr lang="en-US" sz="1600" kern="1200"/>
        </a:p>
      </dsp:txBody>
      <dsp:txXfrm>
        <a:off x="23797" y="4016528"/>
        <a:ext cx="11739397" cy="439886"/>
      </dsp:txXfrm>
    </dsp:sp>
    <dsp:sp modelId="{544F2985-BBC5-4852-8CA2-104A0D00FCF6}">
      <dsp:nvSpPr>
        <dsp:cNvPr id="0" name=""/>
        <dsp:cNvSpPr/>
      </dsp:nvSpPr>
      <dsp:spPr>
        <a:xfrm>
          <a:off x="0" y="4491533"/>
          <a:ext cx="11786991" cy="4874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lt1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>
          <a:outerShdw blurRad="50800" dist="50800" dir="5400000" sx="96000" sy="96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080000"/>
          </a:lightRig>
        </a:scene3d>
        <a:sp3d>
          <a:bevelT w="38100" h="127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3 LABORATORI CREATIVI con AUSER</a:t>
          </a:r>
          <a:endParaRPr lang="en-US" sz="1600" kern="1200" dirty="0"/>
        </a:p>
      </dsp:txBody>
      <dsp:txXfrm>
        <a:off x="23797" y="4515330"/>
        <a:ext cx="11739397" cy="439886"/>
      </dsp:txXfrm>
    </dsp:sp>
    <dsp:sp modelId="{E3AED1F7-7EF7-4A31-836C-98CB89459E73}">
      <dsp:nvSpPr>
        <dsp:cNvPr id="0" name=""/>
        <dsp:cNvSpPr/>
      </dsp:nvSpPr>
      <dsp:spPr>
        <a:xfrm>
          <a:off x="0" y="4990334"/>
          <a:ext cx="11786991" cy="4874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lt1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>
          <a:outerShdw blurRad="50800" dist="50800" dir="5400000" sx="96000" sy="96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080000"/>
          </a:lightRig>
        </a:scene3d>
        <a:sp3d>
          <a:bevelT w="38100" h="127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MEETING CENTER Casa Serena (</a:t>
          </a:r>
          <a:r>
            <a:rPr lang="en-US" sz="1600" b="1" kern="1200" dirty="0" err="1"/>
            <a:t>frequentazione</a:t>
          </a:r>
          <a:r>
            <a:rPr lang="en-US" sz="1600" b="1" kern="1200" dirty="0"/>
            <a:t> </a:t>
          </a:r>
          <a:r>
            <a:rPr lang="en-US" sz="1600" b="1" kern="1200" dirty="0" err="1"/>
            <a:t>gratuita</a:t>
          </a:r>
          <a:r>
            <a:rPr lang="en-US" sz="1600" b="1" kern="1200" dirty="0"/>
            <a:t> delle </a:t>
          </a:r>
          <a:r>
            <a:rPr lang="en-US" sz="1600" b="1" kern="1200" dirty="0" err="1"/>
            <a:t>attività</a:t>
          </a:r>
          <a:r>
            <a:rPr lang="en-US" sz="1600" b="1" kern="1200" dirty="0"/>
            <a:t> animative di Casa Serena e presa in </a:t>
          </a:r>
          <a:r>
            <a:rPr lang="en-US" sz="1600" b="1" kern="1200" dirty="0" err="1"/>
            <a:t>carico</a:t>
          </a:r>
          <a:r>
            <a:rPr lang="en-US" sz="1600" b="1" kern="1200" dirty="0"/>
            <a:t> di equipe)</a:t>
          </a:r>
          <a:endParaRPr lang="en-US" sz="1600" kern="1200" dirty="0"/>
        </a:p>
      </dsp:txBody>
      <dsp:txXfrm>
        <a:off x="23797" y="5014131"/>
        <a:ext cx="11739397" cy="4398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66DD5D-9F1D-4589-AE99-92D45FA683A7}" type="datetimeFigureOut">
              <a:rPr lang="it-IT" smtClean="0"/>
              <a:t>29/02/2024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9752A-D902-476D-95FC-4A97CE7750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2033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DOVE PER FRAGILITA’ non ci riferiamo solo</a:t>
            </a:r>
            <a:r>
              <a:rPr lang="it-IT" baseline="0" dirty="0"/>
              <a:t> ad ’età anagrafica e il reddito annuo. L’anziano non è una categoria fragile tout court. Vi sono variabili di contesto multifattoriali ed eterogenee che possono costituire situazioni di VULNERABILITA’ SOCIALE E CULTURALE . collegate alla rarefazione delle reti famigliari e sociali, la diminuzione dei componenti del nucleo famigliare, varietà dei modelli famigliari. Inoltre l’essere celibi/nubili, divorziati/separati, vedovi. A questo si </a:t>
            </a:r>
            <a:r>
              <a:rPr lang="it-IT" baseline="0" dirty="0" err="1"/>
              <a:t>agigunge</a:t>
            </a:r>
            <a:r>
              <a:rPr lang="it-IT" baseline="0" dirty="0"/>
              <a:t> il rischio di isolamento del </a:t>
            </a:r>
            <a:r>
              <a:rPr lang="it-IT" baseline="0" dirty="0" err="1"/>
              <a:t>caregiver</a:t>
            </a:r>
            <a:r>
              <a:rPr lang="it-IT" baseline="0" dirty="0"/>
              <a:t> spesso donna, anziana e se pensiamo alle assistenti famigliari.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9752A-D902-476D-95FC-4A97CE775041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6298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Stili di vita adeguati, promuovendo l’importanza di stimolazione affettiva relazionale intellettuale che è protettivo</a:t>
            </a:r>
            <a:r>
              <a:rPr lang="it-IT" baseline="0" dirty="0"/>
              <a:t> e contrasta aggravarsi della disabilità da disordini </a:t>
            </a:r>
            <a:r>
              <a:rPr lang="it-IT" baseline="0" dirty="0" err="1"/>
              <a:t>neurocognitivi</a:t>
            </a:r>
            <a:r>
              <a:rPr lang="it-IT" baseline="0" dirty="0"/>
              <a:t> </a:t>
            </a:r>
            <a:r>
              <a:rPr lang="it-IT" baseline="0"/>
              <a:t>e all’esclusione sociale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9752A-D902-476D-95FC-4A97CE775041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7833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E73229C-BB3B-4423-A197-D20200E145A3}" type="datetimeFigureOut">
              <a:rPr lang="it-IT" smtClean="0"/>
              <a:t>29/02/2024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0DEB9B08-17AA-41D6-A2C9-22EC5027A4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1719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229C-BB3B-4423-A197-D20200E145A3}" type="datetimeFigureOut">
              <a:rPr lang="it-IT" smtClean="0"/>
              <a:t>29/02/2024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B9B08-17AA-41D6-A2C9-22EC5027A4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8837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229C-BB3B-4423-A197-D20200E145A3}" type="datetimeFigureOut">
              <a:rPr lang="it-IT" smtClean="0"/>
              <a:t>29/02/2024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B9B08-17AA-41D6-A2C9-22EC5027A4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5580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E73229C-BB3B-4423-A197-D20200E145A3}" type="datetimeFigureOut">
              <a:rPr lang="it-IT" smtClean="0"/>
              <a:t>29/02/2024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0DEB9B08-17AA-41D6-A2C9-22EC5027A4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00881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229C-BB3B-4423-A197-D20200E145A3}" type="datetimeFigureOut">
              <a:rPr lang="it-IT" smtClean="0"/>
              <a:t>29/02/2024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B9B08-17AA-41D6-A2C9-22EC5027A4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648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229C-BB3B-4423-A197-D20200E145A3}" type="datetimeFigureOut">
              <a:rPr lang="it-IT" smtClean="0"/>
              <a:t>29/02/2024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B9B08-17AA-41D6-A2C9-22EC5027A4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10809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229C-BB3B-4423-A197-D20200E145A3}" type="datetimeFigureOut">
              <a:rPr lang="it-IT" smtClean="0"/>
              <a:t>29/02/2024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B9B08-17AA-41D6-A2C9-22EC5027A4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06513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229C-BB3B-4423-A197-D20200E145A3}" type="datetimeFigureOut">
              <a:rPr lang="it-IT" smtClean="0"/>
              <a:t>29/02/2024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B9B08-17AA-41D6-A2C9-22EC5027A4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38017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229C-BB3B-4423-A197-D20200E145A3}" type="datetimeFigureOut">
              <a:rPr lang="it-IT" smtClean="0"/>
              <a:t>29/02/2024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B9B08-17AA-41D6-A2C9-22EC5027A4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93205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229C-BB3B-4423-A197-D20200E145A3}" type="datetimeFigureOut">
              <a:rPr lang="it-IT" smtClean="0"/>
              <a:t>29/02/2024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B9B08-17AA-41D6-A2C9-22EC5027A4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81641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229C-BB3B-4423-A197-D20200E145A3}" type="datetimeFigureOut">
              <a:rPr lang="it-IT" smtClean="0"/>
              <a:t>29/02/2024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0DEB9B08-17AA-41D6-A2C9-22EC5027A4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7293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229C-BB3B-4423-A197-D20200E145A3}" type="datetimeFigureOut">
              <a:rPr lang="it-IT" smtClean="0"/>
              <a:t>29/02/2024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B9B08-17AA-41D6-A2C9-22EC5027A4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87711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E73229C-BB3B-4423-A197-D20200E145A3}" type="datetimeFigureOut">
              <a:rPr lang="it-IT" smtClean="0"/>
              <a:t>29/02/2024</a:t>
            </a:fld>
            <a:endParaRPr lang="it-IT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it-IT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0DEB9B08-17AA-41D6-A2C9-22EC5027A4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57211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229C-BB3B-4423-A197-D20200E145A3}" type="datetimeFigureOut">
              <a:rPr lang="it-IT" smtClean="0"/>
              <a:t>29/02/2024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B9B08-17AA-41D6-A2C9-22EC5027A4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60563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229C-BB3B-4423-A197-D20200E145A3}" type="datetimeFigureOut">
              <a:rPr lang="it-IT" smtClean="0"/>
              <a:t>29/02/2024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B9B08-17AA-41D6-A2C9-22EC5027A4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4367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4423" y="802298"/>
            <a:ext cx="8637073" cy="2920713"/>
          </a:xfrm>
        </p:spPr>
        <p:txBody>
          <a:bodyPr bIns="0" anchor="b">
            <a:normAutofit/>
          </a:bodyPr>
          <a:lstStyle>
            <a:lvl1pPr algn="ctr">
              <a:defRPr sz="6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4424" y="3724074"/>
            <a:ext cx="8637072" cy="977621"/>
          </a:xfrm>
        </p:spPr>
        <p:txBody>
          <a:bodyPr tIns="91440" bIns="91440">
            <a:normAutofit/>
          </a:bodyPr>
          <a:lstStyle>
            <a:lvl1pPr marL="0" indent="0" algn="ctr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229C-BB3B-4423-A197-D20200E145A3}" type="datetimeFigureOut">
              <a:rPr lang="it-IT" smtClean="0"/>
              <a:t>29/02/2024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626774" cy="309201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6834" y="798973"/>
            <a:ext cx="811019" cy="503578"/>
          </a:xfrm>
        </p:spPr>
        <p:txBody>
          <a:bodyPr/>
          <a:lstStyle/>
          <a:p>
            <a:fld id="{0DEB9B08-17AA-41D6-A2C9-22EC5027A4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4902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229C-BB3B-4423-A197-D20200E145A3}" type="datetimeFigureOut">
              <a:rPr lang="it-IT" smtClean="0"/>
              <a:t>29/02/2024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B9B08-17AA-41D6-A2C9-22EC5027A4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21283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423" y="1756130"/>
            <a:ext cx="8643154" cy="196900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4423" y="3725137"/>
            <a:ext cx="8643154" cy="1093987"/>
          </a:xfrm>
        </p:spPr>
        <p:txBody>
          <a:bodyPr tIns="9144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229C-BB3B-4423-A197-D20200E145A3}" type="datetimeFigureOut">
              <a:rPr lang="it-IT" smtClean="0"/>
              <a:t>29/02/2024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B9B08-17AA-41D6-A2C9-22EC5027A4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6909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293577" cy="105930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488654" cy="344859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4140" y="2017343"/>
            <a:ext cx="4488654" cy="344152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229C-BB3B-4423-A197-D20200E145A3}" type="datetimeFigureOut">
              <a:rPr lang="it-IT" smtClean="0"/>
              <a:t>29/02/2024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B9B08-17AA-41D6-A2C9-22EC5027A4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04263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295603" cy="1056319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488794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488794" cy="264445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6025" y="2023003"/>
            <a:ext cx="4488794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6025" y="2821491"/>
            <a:ext cx="4488794" cy="263737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229C-BB3B-4423-A197-D20200E145A3}" type="datetimeFigureOut">
              <a:rPr lang="it-IT" smtClean="0"/>
              <a:t>29/02/2024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B9B08-17AA-41D6-A2C9-22EC5027A4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24452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229C-BB3B-4423-A197-D20200E145A3}" type="datetimeFigureOut">
              <a:rPr lang="it-IT" smtClean="0"/>
              <a:t>29/02/2024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B9B08-17AA-41D6-A2C9-22EC5027A4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96202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229C-BB3B-4423-A197-D20200E145A3}" type="datetimeFigureOut">
              <a:rPr lang="it-IT" smtClean="0"/>
              <a:t>29/02/2024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B9B08-17AA-41D6-A2C9-22EC5027A4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1636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229C-BB3B-4423-A197-D20200E145A3}" type="datetimeFigureOut">
              <a:rPr lang="it-IT" smtClean="0"/>
              <a:t>29/02/2024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B9B08-17AA-41D6-A2C9-22EC5027A4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2906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2961967" cy="240651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0324" y="798974"/>
            <a:ext cx="6012470" cy="4658826"/>
          </a:xfrm>
        </p:spPr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2961967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229C-BB3B-4423-A197-D20200E145A3}" type="datetimeFigureOut">
              <a:rPr lang="it-IT" smtClean="0"/>
              <a:t>29/02/2024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B9B08-17AA-41D6-A2C9-22EC5027A4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61125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2"/>
            <a:ext cx="5532328" cy="1922299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50000"/>
              <a:lumOff val="50000"/>
              <a:alpha val="80000"/>
            </a:schemeClr>
          </a:solidFill>
          <a:ln w="9525" cap="sq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 dirty="0"/>
            </a:lvl1pPr>
          </a:lstStyle>
          <a:p>
            <a:pPr lvl="0" algn="ctr"/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059600"/>
            <a:ext cx="5524404" cy="2090134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5E73229C-BB3B-4423-A197-D20200E145A3}" type="datetimeFigureOut">
              <a:rPr lang="it-IT" smtClean="0"/>
              <a:t>29/02/2024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B9B08-17AA-41D6-A2C9-22EC5027A4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42013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229C-BB3B-4423-A197-D20200E145A3}" type="datetimeFigureOut">
              <a:rPr lang="it-IT" smtClean="0"/>
              <a:t>29/02/2024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B9B08-17AA-41D6-A2C9-22EC5027A4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00578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7052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518654" cy="4659889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229C-BB3B-4423-A197-D20200E145A3}" type="datetimeFigureOut">
              <a:rPr lang="it-IT" smtClean="0"/>
              <a:t>29/02/2024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B9B08-17AA-41D6-A2C9-22EC5027A4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1483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229C-BB3B-4423-A197-D20200E145A3}" type="datetimeFigureOut">
              <a:rPr lang="it-IT" smtClean="0"/>
              <a:t>29/02/2024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B9B08-17AA-41D6-A2C9-22EC5027A4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1273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229C-BB3B-4423-A197-D20200E145A3}" type="datetimeFigureOut">
              <a:rPr lang="it-IT" smtClean="0"/>
              <a:t>29/02/2024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B9B08-17AA-41D6-A2C9-22EC5027A4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9788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229C-BB3B-4423-A197-D20200E145A3}" type="datetimeFigureOut">
              <a:rPr lang="it-IT" smtClean="0"/>
              <a:t>29/02/2024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B9B08-17AA-41D6-A2C9-22EC5027A4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5188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229C-BB3B-4423-A197-D20200E145A3}" type="datetimeFigureOut">
              <a:rPr lang="it-IT" smtClean="0"/>
              <a:t>29/02/2024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B9B08-17AA-41D6-A2C9-22EC5027A4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6534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229C-BB3B-4423-A197-D20200E145A3}" type="datetimeFigureOut">
              <a:rPr lang="it-IT" smtClean="0"/>
              <a:t>29/02/2024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0DEB9B08-17AA-41D6-A2C9-22EC5027A4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8388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E73229C-BB3B-4423-A197-D20200E145A3}" type="datetimeFigureOut">
              <a:rPr lang="it-IT" smtClean="0"/>
              <a:t>29/02/2024</a:t>
            </a:fld>
            <a:endParaRPr lang="it-IT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it-IT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0DEB9B08-17AA-41D6-A2C9-22EC5027A4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62497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E73229C-BB3B-4423-A197-D20200E145A3}" type="datetimeFigureOut">
              <a:rPr lang="it-IT" smtClean="0"/>
              <a:t>29/02/2024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0DEB9B08-17AA-41D6-A2C9-22EC5027A4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2123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E73229C-BB3B-4423-A197-D20200E145A3}" type="datetimeFigureOut">
              <a:rPr lang="it-IT" smtClean="0"/>
              <a:t>29/02/2024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0DEB9B08-17AA-41D6-A2C9-22EC5027A4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4299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29121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3229C-BB3B-4423-A197-D20200E145A3}" type="datetimeFigureOut">
              <a:rPr lang="it-IT" smtClean="0"/>
              <a:t>29/02/2024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0DEB9B08-17AA-41D6-A2C9-22EC5027A4AF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36228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0" r="6031"/>
          <a:stretch/>
        </p:blipFill>
        <p:spPr>
          <a:xfrm>
            <a:off x="20" y="10"/>
            <a:ext cx="6095979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8BAAFD22-6E25-00B4-7FEE-EDFF408EDC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79" r="17787" b="-1"/>
          <a:stretch/>
        </p:blipFill>
        <p:spPr>
          <a:xfrm>
            <a:off x="6096001" y="10"/>
            <a:ext cx="609599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0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E66529F6-1F19-4BAD-B099-73DE0D6742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632239" y="482171"/>
            <a:ext cx="4074533" cy="5149101"/>
            <a:chOff x="632239" y="482171"/>
            <a:chExt cx="4074533" cy="5149101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9F1F63B7-D340-4BC5-8BFA-0BD25676ED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32239" y="482171"/>
              <a:ext cx="4074533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E6F7B490-FE7E-45B6-A268-D1671F11266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45298" y="812507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962B0ED-C39C-4D07-AB9C-971BBBFF2F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271896" y="1116345"/>
            <a:ext cx="870229" cy="18507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9F009D68-FBB7-4A4E-89F0-FF96ECA9D6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313359" y="1116345"/>
            <a:ext cx="1745287" cy="1850789"/>
          </a:xfrm>
          <a:prstGeom prst="rect">
            <a:avLst/>
          </a:prstGeom>
          <a:solidFill>
            <a:srgbClr val="FFFFFE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477" y="1252603"/>
            <a:ext cx="1575571" cy="157557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9C288DC6-87EF-4F0D-8768-46C579DFD3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270920" y="3131727"/>
            <a:ext cx="2787726" cy="1850789"/>
          </a:xfrm>
          <a:prstGeom prst="rect">
            <a:avLst/>
          </a:prstGeom>
          <a:solidFill>
            <a:srgbClr val="FFFFFE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62BCB708-B745-B2FF-A6D3-5618A6FA58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2211" y="3213100"/>
            <a:ext cx="2536368" cy="1686685"/>
          </a:xfrm>
          <a:prstGeom prst="rect">
            <a:avLst/>
          </a:prstGeom>
        </p:spPr>
      </p:pic>
      <p:sp>
        <p:nvSpPr>
          <p:cNvPr id="9" name="Segnaposto contenuto 8"/>
          <p:cNvSpPr>
            <a:spLocks noGrp="1"/>
          </p:cNvSpPr>
          <p:nvPr>
            <p:ph idx="1"/>
          </p:nvPr>
        </p:nvSpPr>
        <p:spPr>
          <a:xfrm>
            <a:off x="5239434" y="482172"/>
            <a:ext cx="5550355" cy="495912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Linea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diretta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aggiornata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Assistenti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Sociali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dell’Ambito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relativa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percorsi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A.R.I.A con le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Famiglie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prese in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carico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Raccordo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con MMG</a:t>
            </a:r>
          </a:p>
          <a:p>
            <a:pPr>
              <a:lnSpc>
                <a:spcPct val="110000"/>
              </a:lnSpc>
            </a:pP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Coordinamento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fra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Famiglie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prese in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carico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Associazioni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per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favorire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mobilità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delle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persone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affette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Demenza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(Aifa,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Auser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ecc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.) e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attività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per l’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Invecchiamento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Attivo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 il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contrasto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alla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solitudine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Associazione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Famigliari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Alzheimer, Centro Anziani,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ecc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.)  </a:t>
            </a:r>
          </a:p>
        </p:txBody>
      </p:sp>
    </p:spTree>
    <p:extLst>
      <p:ext uri="{BB962C8B-B14F-4D97-AF65-F5344CB8AC3E}">
        <p14:creationId xmlns:p14="http://schemas.microsoft.com/office/powerpoint/2010/main" val="2515472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=""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CFEAD7AE-19FE-44AD-4D42-A1E1027DCC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3"/>
          <a:stretch/>
        </p:blipFill>
        <p:spPr>
          <a:xfrm>
            <a:off x="305" y="10"/>
            <a:ext cx="12191695" cy="6857990"/>
          </a:xfrm>
          <a:prstGeom prst="rect">
            <a:avLst/>
          </a:prstGeom>
        </p:spPr>
      </p:pic>
      <p:sp>
        <p:nvSpPr>
          <p:cNvPr id="13" name="Slide Number Placeholder 7">
            <a:extLst>
              <a:ext uri="{FF2B5EF4-FFF2-40B4-BE49-F238E27FC236}">
                <a16:creationId xmlns=""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5" name="Footer Placeholder 6">
            <a:extLst>
              <a:ext uri="{FF2B5EF4-FFF2-40B4-BE49-F238E27FC236}">
                <a16:creationId xmlns=""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130271" y="1193800"/>
            <a:ext cx="3193050" cy="4699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cap="all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Pacchetto</a:t>
            </a:r>
            <a:r>
              <a:rPr lang="en-US" sz="3200" cap="all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BASE </a:t>
            </a:r>
            <a:r>
              <a:rPr lang="en-US" sz="3200" cap="all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gratuito</a:t>
            </a:r>
            <a:endParaRPr lang="en-US" sz="3200" cap="all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976636" y="1193800"/>
            <a:ext cx="6085091" cy="4699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Colloquio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Analisi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Bisogno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della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Famiglia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e delle </a:t>
            </a:r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criticità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sz="24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Caregiving</a:t>
            </a:r>
          </a:p>
          <a:p>
            <a:pPr marL="457200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Attivazione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equipe </a:t>
            </a:r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professionisti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 a DOMICILIO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per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valutare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persona e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variabili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contesto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Attivazione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interventi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specialistici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monitoraggio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 continuo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nel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tempo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della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Famiglia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/>
            <a:endParaRPr lang="en-US" dirty="0"/>
          </a:p>
        </p:txBody>
      </p:sp>
      <p:sp>
        <p:nvSpPr>
          <p:cNvPr id="21" name="Date Placeholder 1">
            <a:extLst>
              <a:ext uri="{FF2B5EF4-FFF2-40B4-BE49-F238E27FC236}">
                <a16:creationId xmlns=""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893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="" xmlns:a16="http://schemas.microsoft.com/office/drawing/2014/main" id="{991280B1-C674-5DFE-D1BA-8236E1C08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583691"/>
            <a:ext cx="7315200" cy="51816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0" y="436365"/>
            <a:ext cx="12192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Pacchetto SPECIALISTICO</a:t>
            </a:r>
          </a:p>
        </p:txBody>
      </p:sp>
      <p:sp>
        <p:nvSpPr>
          <p:cNvPr id="2" name="Rettangolo arrotondato 1"/>
          <p:cNvSpPr/>
          <p:nvPr/>
        </p:nvSpPr>
        <p:spPr>
          <a:xfrm>
            <a:off x="816809" y="1884229"/>
            <a:ext cx="4135902" cy="4093460"/>
          </a:xfrm>
          <a:prstGeom prst="roundRect">
            <a:avLst/>
          </a:prstGeom>
          <a:solidFill>
            <a:schemeClr val="bg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it-IT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Trattamenti Specialistici </a:t>
            </a:r>
            <a:r>
              <a:rPr lang="it-IT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SCELTA</a:t>
            </a:r>
          </a:p>
        </p:txBody>
      </p:sp>
      <p:sp>
        <p:nvSpPr>
          <p:cNvPr id="8" name="Freccia a destra 7"/>
          <p:cNvSpPr/>
          <p:nvPr/>
        </p:nvSpPr>
        <p:spPr>
          <a:xfrm>
            <a:off x="5341475" y="3752460"/>
            <a:ext cx="2011680" cy="844061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Elaborazione alternativa 8"/>
          <p:cNvSpPr/>
          <p:nvPr/>
        </p:nvSpPr>
        <p:spPr>
          <a:xfrm>
            <a:off x="7855576" y="2751920"/>
            <a:ext cx="2616591" cy="2644727"/>
          </a:xfrm>
          <a:prstGeom prst="flowChartAlternateProcess">
            <a:avLst/>
          </a:prstGeom>
          <a:solidFill>
            <a:schemeClr val="accent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200 Euro</a:t>
            </a:r>
          </a:p>
        </p:txBody>
      </p:sp>
    </p:spTree>
    <p:extLst>
      <p:ext uri="{BB962C8B-B14F-4D97-AF65-F5344CB8AC3E}">
        <p14:creationId xmlns:p14="http://schemas.microsoft.com/office/powerpoint/2010/main" val="5175379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65B01CBB-A4C3-10CB-4BD4-493B572BD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="" xmlns:a16="http://schemas.microsoft.com/office/drawing/2014/main" id="{60536DDB-FEDB-E6AB-2CEC-C01EA86F5BE3}"/>
              </a:ext>
            </a:extLst>
          </p:cNvPr>
          <p:cNvSpPr txBox="1"/>
          <p:nvPr/>
        </p:nvSpPr>
        <p:spPr>
          <a:xfrm>
            <a:off x="537180" y="591727"/>
            <a:ext cx="3530157" cy="10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cap="all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ALTRI INTERVENTI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="" xmlns:a16="http://schemas.microsoft.com/office/drawing/2014/main" id="{1574F343-B47E-BC89-18AF-9E096D6BB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228" y="2015732"/>
            <a:ext cx="3526523" cy="3450613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3657600" lvl="8"/>
            <a:r>
              <a:rPr lang="en-US" dirty="0"/>
              <a:t> </a:t>
            </a:r>
          </a:p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Café Alzheimer</a:t>
            </a:r>
          </a:p>
          <a:p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Formazione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per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Volontari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Comunità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Assistenti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familiari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Meeting Center</a:t>
            </a:r>
          </a:p>
          <a:p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Orientamento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Servizi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F6ECD7E6-4E68-4AA6-864A-6828B6EC19D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60131" y="482171"/>
            <a:chExt cx="6091791" cy="5149101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5015161F-D342-4A16-AA7A-F3ECC1284A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460131" y="482171"/>
              <a:ext cx="6091791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699EC793-B1FE-496C-A671-5F36632641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778956" y="812507"/>
              <a:ext cx="5461780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2A916DEE-1475-140E-5EFD-4E5423D442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55"/>
          <a:stretch/>
        </p:blipFill>
        <p:spPr>
          <a:xfrm>
            <a:off x="6093926" y="1116345"/>
            <a:ext cx="4821551" cy="386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995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CA6EA57D-0DC3-8EE1-AE17-7AEE00F54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537" y="4193129"/>
            <a:ext cx="4165308" cy="1416166"/>
          </a:xfrm>
        </p:spPr>
        <p:txBody>
          <a:bodyPr vert="horz" lIns="91440" tIns="45720" rIns="91440" bIns="0" rtlCol="0">
            <a:normAutofit fontScale="90000"/>
          </a:bodyPr>
          <a:lstStyle/>
          <a:p>
            <a:r>
              <a:rPr lang="en-US" sz="5400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Sei </a:t>
            </a:r>
            <a:r>
              <a:rPr lang="en-US" sz="5400" cap="non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dei</a:t>
            </a:r>
            <a:r>
              <a:rPr lang="en-US" sz="5400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cap="non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nostri</a:t>
            </a:r>
            <a:r>
              <a:rPr lang="en-US" sz="5400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4" name="Content Placeholder 53">
            <a:extLst>
              <a:ext uri="{FF2B5EF4-FFF2-40B4-BE49-F238E27FC236}">
                <a16:creationId xmlns="" xmlns:a16="http://schemas.microsoft.com/office/drawing/2014/main" id="{EC0EE2E2-940B-CD33-84B7-1494D965F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388" y="724484"/>
            <a:ext cx="4319492" cy="37234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SABATO 02 MARZO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err="1"/>
              <a:t>sintonizzati</a:t>
            </a:r>
            <a:r>
              <a:rPr lang="en-US" sz="2800" dirty="0"/>
              <a:t> alle 11:15 </a:t>
            </a:r>
            <a:r>
              <a:rPr lang="en-US" sz="2800" dirty="0" err="1"/>
              <a:t>su</a:t>
            </a:r>
            <a:r>
              <a:rPr lang="en-US" sz="2800" dirty="0"/>
              <a:t> RADIO24 con Cristina </a:t>
            </a:r>
            <a:r>
              <a:rPr lang="en-US" sz="2800" dirty="0" err="1"/>
              <a:t>Carpinelli</a:t>
            </a:r>
            <a:r>
              <a:rPr lang="en-US" sz="2800" dirty="0"/>
              <a:t> </a:t>
            </a:r>
            <a:endParaRPr lang="en-US" dirty="0"/>
          </a:p>
        </p:txBody>
      </p:sp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59D6D99B-A861-4108-BC4F-4107D67662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60131" y="482171"/>
            <a:chExt cx="6091791" cy="5149101"/>
          </a:xfrm>
        </p:grpSpPr>
        <p:sp>
          <p:nvSpPr>
            <p:cNvPr id="63" name="Rectangle 62">
              <a:extLst>
                <a:ext uri="{FF2B5EF4-FFF2-40B4-BE49-F238E27FC236}">
                  <a16:creationId xmlns="" xmlns:a16="http://schemas.microsoft.com/office/drawing/2014/main" id="{025B721C-F43E-4077-9745-D47278ABC5D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460131" y="482171"/>
              <a:ext cx="6091791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="" xmlns:a16="http://schemas.microsoft.com/office/drawing/2014/main" id="{DE481C5A-85F1-4228-9A3A-5C90DCD764D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778956" y="812507"/>
              <a:ext cx="5461780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Segnaposto contenuto 3">
            <a:extLst>
              <a:ext uri="{FF2B5EF4-FFF2-40B4-BE49-F238E27FC236}">
                <a16:creationId xmlns="" xmlns:a16="http://schemas.microsoft.com/office/drawing/2014/main" id="{80E798ED-7AF8-42DF-8A1E-D3006D742D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56" r="32554" b="-2"/>
          <a:stretch/>
        </p:blipFill>
        <p:spPr>
          <a:xfrm>
            <a:off x="8654374" y="1113179"/>
            <a:ext cx="2328670" cy="386510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80376ADA-F44A-3F95-F411-FBFCAA17F3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062" r="35814" b="2"/>
          <a:stretch/>
        </p:blipFill>
        <p:spPr>
          <a:xfrm>
            <a:off x="5737114" y="757005"/>
            <a:ext cx="2757848" cy="45774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3302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950FAA0-D41F-48DB-A462-0A15C21608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9E4863BE-A479-4628-9EB8-4FE6187A45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F01AE971-680C-0DA8-794A-1C4B8A3C7C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667512" y="-356876"/>
            <a:ext cx="10782300" cy="3352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CONTATTI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type="body" idx="1"/>
          </p:nvPr>
        </p:nvSpPr>
        <p:spPr>
          <a:xfrm>
            <a:off x="667512" y="4206876"/>
            <a:ext cx="9228201" cy="1645920"/>
          </a:xfr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endParaRPr lang="en-US" sz="2000" dirty="0"/>
          </a:p>
          <a:p>
            <a:r>
              <a:rPr lang="en-US" sz="3600" b="1" dirty="0"/>
              <a:t>CENTRO DEMENZE tel.  366 6656212</a:t>
            </a:r>
          </a:p>
          <a:p>
            <a:endParaRPr lang="en-US" sz="3600" b="1" dirty="0"/>
          </a:p>
          <a:p>
            <a:r>
              <a:rPr lang="en-US" sz="3600" b="1" dirty="0"/>
              <a:t>centrodemenze@aspumbertoprimo.it</a:t>
            </a:r>
          </a:p>
          <a:p>
            <a:endParaRPr lang="en-US" sz="3600" b="1" dirty="0"/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5895533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D6EA1A26-163F-4F15-91F4-F2C51AC9C1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555992" y="0"/>
            <a:ext cx="4636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8173212" y="640080"/>
            <a:ext cx="3401568" cy="1016858"/>
          </a:xfrm>
        </p:spPr>
        <p:txBody>
          <a:bodyPr anchor="b">
            <a:normAutofit/>
          </a:bodyPr>
          <a:lstStyle/>
          <a:p>
            <a:r>
              <a:rPr lang="it-IT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Premessa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5B6A9F13-F246-817A-E3F9-DE4724A661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97" r="14516"/>
          <a:stretch/>
        </p:blipFill>
        <p:spPr>
          <a:xfrm>
            <a:off x="633999" y="640080"/>
            <a:ext cx="6278529" cy="5588101"/>
          </a:xfrm>
          <a:prstGeom prst="rect">
            <a:avLst/>
          </a:prstGeom>
        </p:spPr>
      </p:pic>
      <p:sp>
        <p:nvSpPr>
          <p:cNvPr id="10" name="Segnaposto testo 9"/>
          <p:cNvSpPr>
            <a:spLocks noGrp="1"/>
          </p:cNvSpPr>
          <p:nvPr>
            <p:ph idx="1"/>
          </p:nvPr>
        </p:nvSpPr>
        <p:spPr>
          <a:xfrm>
            <a:off x="8156433" y="2759182"/>
            <a:ext cx="3401568" cy="3358092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Indice di Vecchiaia del FVG fra i più alti d’Europa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Famiglie fragili o in difficoltà nel nostro territorio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Frammentazione dei Servizi per le Famiglie di persone con Demenza </a:t>
            </a:r>
          </a:p>
          <a:p>
            <a:endParaRPr lang="it-IT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143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="" xmlns:a16="http://schemas.microsoft.com/office/drawing/2014/main" id="{61B2A784-4501-42A8-86DF-DB27DE3950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25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6423044" y="484580"/>
            <a:ext cx="5063458" cy="1560716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76B4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OBIETTIVI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88E62604-C40E-4D56-9D66-FD94B0CA40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05498" y="0"/>
            <a:ext cx="4901184" cy="26167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A8FBC53F-2FB1-48C3-276C-00123D09C7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2" r="-4" b="-4"/>
          <a:stretch/>
        </p:blipFill>
        <p:spPr>
          <a:xfrm>
            <a:off x="870090" y="10"/>
            <a:ext cx="4572000" cy="245058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8A330AB8-A767-46C8-ABEF-2477854EF6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05498" y="2836942"/>
            <a:ext cx="4901184" cy="40210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8" b="10362"/>
          <a:stretch/>
        </p:blipFill>
        <p:spPr>
          <a:xfrm>
            <a:off x="870090" y="2999232"/>
            <a:ext cx="4572000" cy="3858768"/>
          </a:xfrm>
          <a:prstGeom prst="rect">
            <a:avLst/>
          </a:prstGeom>
        </p:spPr>
      </p:pic>
      <p:sp>
        <p:nvSpPr>
          <p:cNvPr id="10" name="Segnaposto testo 9"/>
          <p:cNvSpPr>
            <a:spLocks noGrp="1"/>
          </p:cNvSpPr>
          <p:nvPr>
            <p:ph idx="1"/>
          </p:nvPr>
        </p:nvSpPr>
        <p:spPr>
          <a:xfrm>
            <a:off x="6312180" y="2227342"/>
            <a:ext cx="5228049" cy="402105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it-IT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Dare risposta qualificata ai bisogni delle famiglie nel territorio favorendo il mantenimento a domicilio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Promuovere buone prassi per la gestione dei disordini </a:t>
            </a:r>
            <a:r>
              <a:rPr lang="it-IT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neurocognitivi</a:t>
            </a:r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contrastandone l’aggravamento e l’isolamento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Creazione e coordinamento di reti sociali comunitarie di supporto alle famiglie</a:t>
            </a:r>
          </a:p>
          <a:p>
            <a:pPr marL="0" indent="0">
              <a:buNone/>
            </a:pP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it-IT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3733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C9EFF468-203D-04BB-0B57-6D1F901477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72" b="35964"/>
          <a:stretch/>
        </p:blipFill>
        <p:spPr>
          <a:xfrm>
            <a:off x="20" y="10"/>
            <a:ext cx="12191980" cy="421269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D2BFFD5-490F-4B45-91F2-6B826FBAD4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212708"/>
            <a:ext cx="12192000" cy="2645291"/>
          </a:xfrm>
          <a:prstGeom prst="rect">
            <a:avLst/>
          </a:prstGeom>
          <a:solidFill>
            <a:srgbClr val="5656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657224" y="4544814"/>
            <a:ext cx="4843555" cy="1807659"/>
          </a:xfrm>
        </p:spPr>
        <p:txBody>
          <a:bodyPr>
            <a:normAutofit/>
          </a:bodyPr>
          <a:lstStyle/>
          <a:p>
            <a:pPr algn="r"/>
            <a:r>
              <a:rPr lang="it-IT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Progetto ARIA: </a:t>
            </a:r>
            <a:br>
              <a:rPr lang="it-IT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TRAMA E ORDITO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6C6CF9A5-BEA4-4284-A8B5-D033E5B4BE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5776175" y="4900003"/>
            <a:ext cx="0" cy="109728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egnaposto testo 9"/>
          <p:cNvSpPr>
            <a:spLocks noGrp="1"/>
          </p:cNvSpPr>
          <p:nvPr>
            <p:ph idx="1"/>
          </p:nvPr>
        </p:nvSpPr>
        <p:spPr>
          <a:xfrm>
            <a:off x="6095999" y="4540559"/>
            <a:ext cx="5334382" cy="181616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it-IT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it-IT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it-IT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«Più la Rete dei Servizi è stretta, più il Supporto alle famiglie funziona»</a:t>
            </a:r>
          </a:p>
          <a:p>
            <a:pPr marL="0" indent="0">
              <a:buNone/>
            </a:pPr>
            <a:endParaRPr lang="it-IT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7182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="" xmlns:a16="http://schemas.microsoft.com/office/drawing/2014/main" id="{61B2A784-4501-42A8-86DF-DB27DE3950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25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6423044" y="165266"/>
            <a:ext cx="5063458" cy="15607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5400" dirty="0">
                <a:solidFill>
                  <a:srgbClr val="76B4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en-US" sz="5400" dirty="0" err="1">
                <a:solidFill>
                  <a:srgbClr val="76B4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nostri</a:t>
            </a:r>
            <a:r>
              <a:rPr lang="en-US" sz="5400" dirty="0">
                <a:solidFill>
                  <a:srgbClr val="76B4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PARTNER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88E62604-C40E-4D56-9D66-FD94B0CA40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05498" y="0"/>
            <a:ext cx="4901184" cy="26167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60413E50-74A4-FC7D-5A3A-814AEDF157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11"/>
          <a:stretch/>
        </p:blipFill>
        <p:spPr>
          <a:xfrm>
            <a:off x="870090" y="10"/>
            <a:ext cx="4572000" cy="245058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8A330AB8-A767-46C8-ABEF-2477854EF6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05498" y="2836942"/>
            <a:ext cx="4901184" cy="40210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8" b="10362"/>
          <a:stretch/>
        </p:blipFill>
        <p:spPr>
          <a:xfrm>
            <a:off x="870090" y="2999232"/>
            <a:ext cx="4572000" cy="3858768"/>
          </a:xfrm>
          <a:prstGeom prst="rect">
            <a:avLst/>
          </a:prstGeom>
        </p:spPr>
      </p:pic>
      <p:sp>
        <p:nvSpPr>
          <p:cNvPr id="10" name="Segnaposto testo 9"/>
          <p:cNvSpPr>
            <a:spLocks noGrp="1"/>
          </p:cNvSpPr>
          <p:nvPr>
            <p:ph type="subTitle" idx="1"/>
          </p:nvPr>
        </p:nvSpPr>
        <p:spPr>
          <a:xfrm>
            <a:off x="6192255" y="1534887"/>
            <a:ext cx="5410428" cy="4439390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285750" indent="-285750">
              <a:buFont typeface="Arial" pitchFamily="34" charset="0"/>
              <a:buChar char=" "/>
            </a:pPr>
            <a:r>
              <a:rPr lang="en-US" sz="22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Federsanità</a:t>
            </a:r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285750" indent="-285750">
              <a:buFont typeface="Arial" pitchFamily="34" charset="0"/>
              <a:buChar char=" "/>
            </a:pP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ASFO</a:t>
            </a:r>
          </a:p>
          <a:p>
            <a:pPr marL="285750" indent="-285750">
              <a:buFont typeface="Arial" pitchFamily="34" charset="0"/>
              <a:buChar char=" "/>
            </a:pPr>
            <a:r>
              <a:rPr lang="en-US" sz="22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Comune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di Pordenone</a:t>
            </a:r>
          </a:p>
          <a:p>
            <a:pPr marL="285750" indent="-285750">
              <a:buFont typeface="Arial" pitchFamily="34" charset="0"/>
              <a:buChar char=" "/>
            </a:pPr>
            <a:r>
              <a:rPr lang="en-US" sz="22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Comune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di </a:t>
            </a:r>
            <a:r>
              <a:rPr lang="en-US" sz="22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Porcia</a:t>
            </a:r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285750" indent="-285750">
              <a:buFont typeface="Arial" pitchFamily="34" charset="0"/>
              <a:buChar char=" "/>
            </a:pPr>
            <a:r>
              <a:rPr lang="en-US" sz="22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Servizi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2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Sociali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2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territoriali</a:t>
            </a:r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285750" indent="-285750">
              <a:buFont typeface="Arial" pitchFamily="34" charset="0"/>
              <a:buChar char=" "/>
            </a:pPr>
            <a:r>
              <a:rPr lang="en-US" sz="22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Farmacie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2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Comunali</a:t>
            </a:r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285750" indent="-285750">
              <a:buFont typeface="Arial" pitchFamily="34" charset="0"/>
              <a:buChar char=" "/>
            </a:pP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FAI</a:t>
            </a:r>
          </a:p>
          <a:p>
            <a:pPr marL="285750" indent="-285750">
              <a:buFont typeface="Arial" pitchFamily="34" charset="0"/>
              <a:buChar char=" "/>
            </a:pP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Rotary</a:t>
            </a:r>
          </a:p>
          <a:p>
            <a:pPr marL="285750" indent="-285750">
              <a:buFont typeface="Arial" pitchFamily="34" charset="0"/>
              <a:buChar char=" "/>
            </a:pP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AUSER</a:t>
            </a:r>
          </a:p>
          <a:p>
            <a:pPr marL="285750" indent="-285750">
              <a:buFont typeface="Arial" pitchFamily="34" charset="0"/>
              <a:buChar char=" "/>
            </a:pP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AIFA</a:t>
            </a:r>
          </a:p>
          <a:p>
            <a:pPr marL="285750" indent="-285750">
              <a:buFont typeface="Arial" pitchFamily="34" charset="0"/>
              <a:buChar char=" "/>
            </a:pP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Centro Anziani </a:t>
            </a:r>
            <a:r>
              <a:rPr lang="en-US" sz="22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Porcia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2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Onlus</a:t>
            </a:r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285750" indent="-285750">
              <a:buFont typeface="Arial" pitchFamily="34" charset="0"/>
              <a:buChar char=" "/>
            </a:pPr>
            <a:r>
              <a:rPr lang="en-US" sz="22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Fierascena</a:t>
            </a:r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285750" indent="-285750">
              <a:buFont typeface="Arial" pitchFamily="34" charset="0"/>
              <a:buChar char=" "/>
            </a:pPr>
            <a:endParaRPr lang="en-US" sz="8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332641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3C8E3E93-2C21-416B-A10D-752B1C2567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555992" y="0"/>
            <a:ext cx="4636008" cy="6858000"/>
          </a:xfrm>
          <a:prstGeom prst="rect">
            <a:avLst/>
          </a:prstGeom>
          <a:solidFill>
            <a:srgbClr val="395D65"/>
          </a:solidFill>
          <a:ln>
            <a:solidFill>
              <a:srgbClr val="395D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olo 14"/>
          <p:cNvSpPr>
            <a:spLocks noGrp="1"/>
          </p:cNvSpPr>
          <p:nvPr>
            <p:ph type="title"/>
          </p:nvPr>
        </p:nvSpPr>
        <p:spPr>
          <a:xfrm>
            <a:off x="8073651" y="-340454"/>
            <a:ext cx="3635067" cy="19202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nostro TEAM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F12BE2A6-F9E5-9185-9988-C1713D44CF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29" r="11112"/>
          <a:stretch/>
        </p:blipFill>
        <p:spPr>
          <a:xfrm>
            <a:off x="483282" y="484632"/>
            <a:ext cx="3546601" cy="3508648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4AC33E4E-95EC-41FE-A342-95290DBBA2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177309" y="484631"/>
            <a:ext cx="2876689" cy="2190311"/>
          </a:xfrm>
          <a:prstGeom prst="rect">
            <a:avLst/>
          </a:prstGeom>
          <a:solidFill>
            <a:srgbClr val="395D6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5482C0B0-81A4-4584-8347-3F70B1E9F1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82885" y="4164378"/>
            <a:ext cx="3544586" cy="220899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53BECDA2-0BD5-9C1E-1A83-AB4A9C2D24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020" r="2" b="19643"/>
          <a:stretch/>
        </p:blipFill>
        <p:spPr>
          <a:xfrm>
            <a:off x="4177307" y="2835810"/>
            <a:ext cx="2876690" cy="3537557"/>
          </a:xfrm>
          <a:prstGeom prst="rect">
            <a:avLst/>
          </a:prstGeom>
        </p:spPr>
      </p:pic>
      <p:sp>
        <p:nvSpPr>
          <p:cNvPr id="10" name="Segnaposto testo 16"/>
          <p:cNvSpPr txBox="1">
            <a:spLocks/>
          </p:cNvSpPr>
          <p:nvPr/>
        </p:nvSpPr>
        <p:spPr>
          <a:xfrm>
            <a:off x="8054939" y="2419772"/>
            <a:ext cx="3635067" cy="3456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300"/>
              </a:spcBef>
              <a:buFont typeface="Arial" pitchFamily="34" charset="0"/>
              <a:buNone/>
              <a:defRPr sz="14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85000"/>
              </a:lnSpc>
              <a:buFont typeface="Arial" pitchFamily="34" charset="0"/>
              <a:buChar char=" "/>
            </a:pPr>
            <a:r>
              <a:rPr lang="en-US" sz="2400" dirty="0">
                <a:solidFill>
                  <a:srgbClr val="FFFFFF"/>
                </a:solidFill>
              </a:rPr>
              <a:t>O.S.S. </a:t>
            </a:r>
            <a:r>
              <a:rPr lang="en-US" sz="2400" dirty="0" err="1">
                <a:solidFill>
                  <a:srgbClr val="FFFFFF"/>
                </a:solidFill>
              </a:rPr>
              <a:t>Nucleo</a:t>
            </a:r>
            <a:r>
              <a:rPr lang="en-US" sz="2400" dirty="0">
                <a:solidFill>
                  <a:srgbClr val="FFFFFF"/>
                </a:solidFill>
              </a:rPr>
              <a:t> Alzheimer ‘Casa Serena’</a:t>
            </a:r>
          </a:p>
          <a:p>
            <a:pPr marL="457200" indent="-457200">
              <a:lnSpc>
                <a:spcPct val="85000"/>
              </a:lnSpc>
              <a:buFont typeface="Arial" pitchFamily="34" charset="0"/>
              <a:buChar char=" "/>
            </a:pPr>
            <a:r>
              <a:rPr lang="en-US" sz="2400" dirty="0" err="1">
                <a:solidFill>
                  <a:srgbClr val="FFFFFF"/>
                </a:solidFill>
              </a:rPr>
              <a:t>Fisioterapisti</a:t>
            </a:r>
            <a:r>
              <a:rPr lang="en-US" sz="2400" dirty="0">
                <a:solidFill>
                  <a:srgbClr val="FFFFFF"/>
                </a:solidFill>
              </a:rPr>
              <a:t> A.S.P.</a:t>
            </a:r>
          </a:p>
          <a:p>
            <a:pPr marL="457200" indent="-457200">
              <a:lnSpc>
                <a:spcPct val="85000"/>
              </a:lnSpc>
              <a:buFont typeface="Arial" pitchFamily="34" charset="0"/>
              <a:buChar char=" "/>
            </a:pPr>
            <a:r>
              <a:rPr lang="en-US" sz="2400" dirty="0" err="1">
                <a:solidFill>
                  <a:srgbClr val="FFFFFF"/>
                </a:solidFill>
              </a:rPr>
              <a:t>Infermieri</a:t>
            </a:r>
            <a:r>
              <a:rPr lang="en-US" sz="2400" dirty="0">
                <a:solidFill>
                  <a:srgbClr val="FFFFFF"/>
                </a:solidFill>
              </a:rPr>
              <a:t> A.S.P.</a:t>
            </a:r>
          </a:p>
          <a:p>
            <a:pPr marL="457200" indent="-457200">
              <a:lnSpc>
                <a:spcPct val="85000"/>
              </a:lnSpc>
              <a:buFont typeface="Arial" pitchFamily="34" charset="0"/>
              <a:buChar char=" "/>
            </a:pPr>
            <a:r>
              <a:rPr lang="en-US" sz="2400" dirty="0" err="1">
                <a:solidFill>
                  <a:srgbClr val="FFFFFF"/>
                </a:solidFill>
              </a:rPr>
              <a:t>Dietista</a:t>
            </a:r>
            <a:r>
              <a:rPr lang="en-US" sz="2400" dirty="0">
                <a:solidFill>
                  <a:srgbClr val="FFFFFF"/>
                </a:solidFill>
              </a:rPr>
              <a:t> A.S.P.</a:t>
            </a:r>
          </a:p>
          <a:p>
            <a:pPr marL="457200" indent="-457200">
              <a:lnSpc>
                <a:spcPct val="85000"/>
              </a:lnSpc>
              <a:buFont typeface="Arial" pitchFamily="34" charset="0"/>
              <a:buChar char=" "/>
            </a:pPr>
            <a:r>
              <a:rPr lang="en-US" sz="2400" dirty="0" err="1">
                <a:solidFill>
                  <a:srgbClr val="FFFFFF"/>
                </a:solidFill>
              </a:rPr>
              <a:t>Educatori</a:t>
            </a:r>
            <a:endParaRPr lang="en-US" sz="2400" dirty="0">
              <a:solidFill>
                <a:srgbClr val="FFFFFF"/>
              </a:solidFill>
            </a:endParaRPr>
          </a:p>
          <a:p>
            <a:pPr marL="457200" indent="-457200">
              <a:lnSpc>
                <a:spcPct val="85000"/>
              </a:lnSpc>
              <a:buFont typeface="Arial" pitchFamily="34" charset="0"/>
              <a:buChar char=" "/>
            </a:pPr>
            <a:r>
              <a:rPr lang="en-US" sz="2400" dirty="0" err="1">
                <a:solidFill>
                  <a:srgbClr val="FFFFFF"/>
                </a:solidFill>
              </a:rPr>
              <a:t>Psicologo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Psicoterapeuta</a:t>
            </a:r>
            <a:endParaRPr lang="en-US" sz="2400" dirty="0">
              <a:solidFill>
                <a:srgbClr val="FFFFFF"/>
              </a:solidFill>
            </a:endParaRPr>
          </a:p>
          <a:p>
            <a:pPr marL="457200" indent="-457200">
              <a:lnSpc>
                <a:spcPct val="85000"/>
              </a:lnSpc>
              <a:buFont typeface="Arial" pitchFamily="34" charset="0"/>
              <a:buChar char=" "/>
            </a:pPr>
            <a:endParaRPr lang="en-US" sz="1800" dirty="0">
              <a:solidFill>
                <a:srgbClr val="FFFFFF"/>
              </a:solidFill>
            </a:endParaRPr>
          </a:p>
          <a:p>
            <a:pPr>
              <a:lnSpc>
                <a:spcPct val="85000"/>
              </a:lnSpc>
              <a:buFont typeface="Arial" pitchFamily="34" charset="0"/>
              <a:buChar char=" "/>
            </a:pPr>
            <a:endParaRPr lang="en-US" sz="1800" dirty="0">
              <a:solidFill>
                <a:srgbClr val="FFFFFF"/>
              </a:solidFill>
            </a:endParaRPr>
          </a:p>
          <a:p>
            <a:pPr>
              <a:lnSpc>
                <a:spcPct val="85000"/>
              </a:lnSpc>
              <a:buFont typeface="Arial" pitchFamily="34" charset="0"/>
              <a:buChar char=" "/>
            </a:pPr>
            <a:endParaRPr lang="en-US" sz="1800" dirty="0">
              <a:solidFill>
                <a:srgbClr val="FFFFFF"/>
              </a:solidFill>
            </a:endParaRPr>
          </a:p>
          <a:p>
            <a:pPr>
              <a:lnSpc>
                <a:spcPct val="85000"/>
              </a:lnSpc>
              <a:buFont typeface="Arial" pitchFamily="34" charset="0"/>
              <a:buChar char=" "/>
            </a:pPr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835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816471" y="603809"/>
            <a:ext cx="4958419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cap="all" spc="-1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ARIA IN Numeri</a:t>
            </a:r>
          </a:p>
        </p:txBody>
      </p:sp>
      <p:graphicFrame>
        <p:nvGraphicFramePr>
          <p:cNvPr id="40" name="Segnaposto contenuto 4">
            <a:extLst>
              <a:ext uri="{FF2B5EF4-FFF2-40B4-BE49-F238E27FC236}">
                <a16:creationId xmlns="" xmlns:a16="http://schemas.microsoft.com/office/drawing/2014/main" id="{EEBC3C67-6F2F-2417-EC36-4D33A43149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9531617"/>
              </p:ext>
            </p:extLst>
          </p:nvPr>
        </p:nvGraphicFramePr>
        <p:xfrm>
          <a:off x="202504" y="1227551"/>
          <a:ext cx="11786991" cy="5480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52697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/>
          <a:srcRect l="2968" r="41957"/>
          <a:stretch/>
        </p:blipFill>
        <p:spPr>
          <a:xfrm>
            <a:off x="2" y="10"/>
            <a:ext cx="7554138" cy="685799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305989" y="804519"/>
            <a:ext cx="4226381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cap="all">
                <a:solidFill>
                  <a:srgbClr val="FFFFFE"/>
                </a:solidFill>
                <a:latin typeface="+mj-lt"/>
                <a:ea typeface="+mj-ea"/>
                <a:cs typeface="+mj-cs"/>
              </a:rPr>
              <a:t>Eventi in programma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1305989" y="2015732"/>
            <a:ext cx="4226381" cy="40264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657600" lvl="8" indent="0">
              <a:buClr>
                <a:srgbClr val="76B4B9"/>
              </a:buClr>
              <a:buNone/>
            </a:pPr>
            <a:r>
              <a:rPr lang="en-US" sz="1100" dirty="0">
                <a:solidFill>
                  <a:srgbClr val="FFFFFE"/>
                </a:solidFill>
              </a:rPr>
              <a:t> </a:t>
            </a:r>
          </a:p>
          <a:p>
            <a:pPr>
              <a:buClr>
                <a:srgbClr val="76B4B9"/>
              </a:buClr>
            </a:pP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b="1" dirty="0">
                <a:solidFill>
                  <a:srgbClr val="002060"/>
                </a:solidFill>
              </a:rPr>
              <a:t>ARIA 2.0</a:t>
            </a:r>
          </a:p>
          <a:p>
            <a:pPr>
              <a:buClr>
                <a:srgbClr val="76B4B9"/>
              </a:buClr>
            </a:pPr>
            <a:r>
              <a:rPr lang="en-US" sz="4000" b="1" dirty="0">
                <a:solidFill>
                  <a:srgbClr val="002060"/>
                </a:solidFill>
              </a:rPr>
              <a:t>CONVEGNO</a:t>
            </a:r>
          </a:p>
          <a:p>
            <a:pPr>
              <a:buClr>
                <a:srgbClr val="76B4B9"/>
              </a:buClr>
            </a:pPr>
            <a:endParaRPr lang="en-US" sz="1900" dirty="0">
              <a:solidFill>
                <a:srgbClr val="FFFFFE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2" r="16673"/>
          <a:stretch/>
        </p:blipFill>
        <p:spPr>
          <a:xfrm>
            <a:off x="7554139" y="10"/>
            <a:ext cx="463632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08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1474968"/>
            <a:ext cx="3973671" cy="1959037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cap="all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Gli</a:t>
            </a:r>
            <a:r>
              <a:rPr lang="en-US" sz="3600" cap="all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INTERVENTI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D7763F4B-F590-4155-B062-8D4E7D36BB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3979389" y="482171"/>
            <a:chExt cx="7560115" cy="5149101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43A0B059-726A-4E27-A842-860C97E4CFC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3979389" y="482171"/>
              <a:ext cx="7560115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68BA7472-82EB-4BA7-AADE-D264605865B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4292448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A6EFD991-E862-ED56-4D99-0A5C6C289C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78" r="12897" b="3"/>
          <a:stretch/>
        </p:blipFill>
        <p:spPr>
          <a:xfrm>
            <a:off x="4629624" y="1116345"/>
            <a:ext cx="3710850" cy="386617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9" r="19385" b="-4"/>
          <a:stretch/>
        </p:blipFill>
        <p:spPr>
          <a:xfrm>
            <a:off x="8504199" y="1116345"/>
            <a:ext cx="2403715" cy="386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072297"/>
      </p:ext>
    </p:extLst>
  </p:cSld>
  <p:clrMapOvr>
    <a:masterClrMapping/>
  </p:clrMapOvr>
</p:sld>
</file>

<file path=ppt/theme/theme1.xml><?xml version="1.0" encoding="utf-8"?>
<a:theme xmlns:a="http://schemas.openxmlformats.org/drawingml/2006/main" name="3_Metropolitano">
  <a:themeElements>
    <a:clrScheme name="Metropolitano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F03B5E"/>
      </a:accent1>
      <a:accent2>
        <a:srgbClr val="DC6FEC"/>
      </a:accent2>
      <a:accent3>
        <a:srgbClr val="60B1F2"/>
      </a:accent3>
      <a:accent4>
        <a:srgbClr val="6AD5BB"/>
      </a:accent4>
      <a:accent5>
        <a:srgbClr val="E8AB4E"/>
      </a:accent5>
      <a:accent6>
        <a:srgbClr val="F56447"/>
      </a:accent6>
      <a:hlink>
        <a:srgbClr val="8F8F8F"/>
      </a:hlink>
      <a:folHlink>
        <a:srgbClr val="A5A5A5"/>
      </a:folHlink>
    </a:clrScheme>
    <a:fontScheme name="Metropolitan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etropolitan" id="{4C5440D6-04D2-4954-96CF-F251137069B2}" vid="{33ACF124-275F-44F2-8DE0-0A755069829B}"/>
    </a:ext>
  </a:extLst>
</a:theme>
</file>

<file path=ppt/theme/theme2.xml><?xml version="1.0" encoding="utf-8"?>
<a:theme xmlns:a="http://schemas.openxmlformats.org/drawingml/2006/main" name="1_Metropolitano">
  <a:themeElements>
    <a:clrScheme name="Metropolitano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etropolitan" id="{4C5440D6-04D2-4954-96CF-F251137069B2}" vid="{79CFCA13-9412-4290-BB4B-85112F88857B}"/>
    </a:ext>
  </a:extLst>
</a:theme>
</file>

<file path=ppt/theme/theme3.xml><?xml version="1.0" encoding="utf-8"?>
<a:theme xmlns:a="http://schemas.openxmlformats.org/drawingml/2006/main" name="Raccolta">
  <a:themeElements>
    <a:clrScheme name="Raccolta">
      <a:dk1>
        <a:sysClr val="windowText" lastClr="000000"/>
      </a:dk1>
      <a:lt1>
        <a:sysClr val="window" lastClr="FFFFFF"/>
      </a:lt1>
      <a:dk2>
        <a:srgbClr val="454545"/>
      </a:dk2>
      <a:lt2>
        <a:srgbClr val="DFD9D5"/>
      </a:lt2>
      <a:accent1>
        <a:srgbClr val="FB8C29"/>
      </a:accent1>
      <a:accent2>
        <a:srgbClr val="F2C351"/>
      </a:accent2>
      <a:accent3>
        <a:srgbClr val="D0CBA5"/>
      </a:accent3>
      <a:accent4>
        <a:srgbClr val="A2C476"/>
      </a:accent4>
      <a:accent5>
        <a:srgbClr val="57C293"/>
      </a:accent5>
      <a:accent6>
        <a:srgbClr val="06BFDE"/>
      </a:accent6>
      <a:hlink>
        <a:srgbClr val="FBAE29"/>
      </a:hlink>
      <a:folHlink>
        <a:srgbClr val="EDC47E"/>
      </a:folHlink>
    </a:clrScheme>
    <a:fontScheme name="Raccolta">
      <a:majorFont>
        <a:latin typeface="Rockwell" panose="020606030202050204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accolt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Gallery" id="{BBFCD31E-59A1-489D-B089-A3EAD7CAE12E}" vid="{BB5F5D82-B5E9-469E-A815-C655ED4AF243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TM03457491[[fn=Metropolitano]]</Template>
  <TotalTime>1175</TotalTime>
  <Words>542</Words>
  <Application>Microsoft Office PowerPoint</Application>
  <PresentationFormat>Personalizzato</PresentationFormat>
  <Paragraphs>80</Paragraphs>
  <Slides>15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Titoli diapositive</vt:lpstr>
      </vt:variant>
      <vt:variant>
        <vt:i4>15</vt:i4>
      </vt:variant>
    </vt:vector>
  </HeadingPairs>
  <TitlesOfParts>
    <vt:vector size="18" baseType="lpstr">
      <vt:lpstr>3_Metropolitano</vt:lpstr>
      <vt:lpstr>1_Metropolitano</vt:lpstr>
      <vt:lpstr>Raccolta</vt:lpstr>
      <vt:lpstr>Presentazione standard di PowerPoint</vt:lpstr>
      <vt:lpstr>Premessa</vt:lpstr>
      <vt:lpstr>OBIETTIVI</vt:lpstr>
      <vt:lpstr>Il Progetto ARIA:  TRAMA E ORDITO</vt:lpstr>
      <vt:lpstr>I nostri PARTNER</vt:lpstr>
      <vt:lpstr>Il nostro TEAM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Sei dei nostri?</vt:lpstr>
      <vt:lpstr>CONTATTI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Progetto ARIA</dc:title>
  <dc:creator>User</dc:creator>
  <cp:lastModifiedBy>HvF Video 1</cp:lastModifiedBy>
  <cp:revision>124</cp:revision>
  <dcterms:created xsi:type="dcterms:W3CDTF">2022-07-06T08:11:20Z</dcterms:created>
  <dcterms:modified xsi:type="dcterms:W3CDTF">2024-02-29T21:24:58Z</dcterms:modified>
</cp:coreProperties>
</file>