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60" r:id="rId4"/>
    <p:sldId id="261" r:id="rId5"/>
    <p:sldId id="263" r:id="rId6"/>
    <p:sldId id="264" r:id="rId7"/>
    <p:sldId id="265" r:id="rId8"/>
  </p:sldIdLst>
  <p:sldSz cx="12192000" cy="6858000"/>
  <p:notesSz cx="6735763" cy="98663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D12BD-5CF3-4ED4-8C0C-5A0D20114A0E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4268A-32D7-405D-A0E0-B40D1E61CF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100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4655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5363" y="0"/>
            <a:ext cx="2918831" cy="494655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r">
              <a:defRPr sz="1200"/>
            </a:lvl1pPr>
          </a:lstStyle>
          <a:p>
            <a:fld id="{FBBD77EE-FB73-4875-94CB-41805FB28470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8" tIns="45304" rIns="90608" bIns="4530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3577" y="4748055"/>
            <a:ext cx="5388610" cy="3884772"/>
          </a:xfrm>
          <a:prstGeom prst="rect">
            <a:avLst/>
          </a:prstGeom>
        </p:spPr>
        <p:txBody>
          <a:bodyPr vert="horz" lIns="90608" tIns="45304" rIns="90608" bIns="45304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371659"/>
            <a:ext cx="2918831" cy="494655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5363" y="9371659"/>
            <a:ext cx="2918831" cy="494655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r">
              <a:defRPr sz="1200"/>
            </a:lvl1pPr>
          </a:lstStyle>
          <a:p>
            <a:fld id="{B7180771-17BD-4A8E-8849-7074E26B9C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414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33A16B5-D932-E3C9-E4A5-2FFDDBC66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3B66D21B-9809-7878-AFC0-21B5F3DB5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B163664-7423-7625-D6F0-B8921CB6B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5130D71-5C0A-BC7D-9D20-C0956A42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D00C9B0-45AD-F815-A9E5-CAF8E64E0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136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FD171DD-5A5A-D387-F109-84C316A75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A214A6C2-863E-189E-8E65-F8F3F5BDB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9D84109-9680-56CF-62C1-800AAB3A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D5CCEC8-7886-BE96-23EA-053AF9518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52681C5-8304-E280-1D53-AF312676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11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7328F2F-16BA-DDC1-2FA5-D1F17581DA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E225F833-609C-3281-51E5-59009377F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3F81223-B402-8139-4EDC-63E672BC2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525E815-8F5E-27E9-3082-A521A3466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4C42A27-EE4B-2BB2-EAD0-D15BE9A79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25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9A12F4E-E0BB-F245-277D-BAB1B70E8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855E07C-4D7F-15B6-21B1-7B39CE0D2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A9D9CC7-9FB7-6B2B-2C69-8A25D9A62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C2450B2-A51A-FC09-733B-6F9CFA12A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733AAB0-4499-54DD-FC8D-45E36FA9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874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1196EF6-A89F-37BF-14A6-4C34A6516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6763726-7F2F-2F82-EEA6-AC381877F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91A29FA-FA30-D193-3125-9270F9598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605171C-1662-054D-A611-37D55B66D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9E0C45A-E83C-E69E-C3A5-E10F3BB9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168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C93D57C-9482-FF0D-48BD-99D53B50C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BBD0117-7CCA-D507-2176-0ECBE4C9AF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2E22CBC5-0C49-D18F-8DB1-8F93FA629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FC8A5C1A-C3AE-0DD1-AB17-E583A39FC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6463EEA-F06E-5ACB-EA72-A7B57B18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AED9EEF2-E0B9-0AE6-89EA-6C6CF48F1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863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8ABA203-EFF1-1F3F-DD35-72048B1F5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39CAB41A-F8FD-58D0-5B06-62847C334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264ECF1-1141-D991-142C-4974CB61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A0CDA9F1-F734-3BC5-62ED-D3D099E8C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05B3A75F-46A3-5054-5E49-6818DDA9B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FE361143-BADB-05C4-67B5-342730631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1AF81985-4731-5092-91EB-FABE3E1F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34ED8D20-80E5-33CC-FA77-B3E06546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519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7010D12-C457-111B-CAA4-F07B8948E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E2A9F12-EA22-37C0-B4D6-F501D3BE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4C23B164-1022-3E6F-1DDD-F05E60FC1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F13A076-4F49-F236-1041-499662CB6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953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9221CB20-9D39-2F31-778C-B053CE9E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EA707161-B56E-94A3-49A3-39ED3056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E2191D1C-4FFA-9E4B-CCBE-EE2262935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33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97C462E-18A0-489E-7077-C1ECF8DE4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673D339-7071-E640-0E46-69E4651B9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42C71388-4A1B-54E8-9373-CECA2EE35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F5118C9F-4078-15C0-427D-299409F6E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89A33888-7D33-82EB-D522-7D97CB9B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B062B3A-1F3D-983C-B77E-558D9EF2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158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4692081-8A21-5670-2518-94F92679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41E6158F-1FE1-D52C-101D-09D49E18F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B3A7E084-9AFA-B5C4-5352-8F185CEC6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69635854-A1B0-762F-B7F7-38A0A34A5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D31EBADF-4438-A421-E3E5-C7751978A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A5938D24-8505-696B-1114-DCE7FA2A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780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B6B15B7-6BD6-57BC-CC7B-ED606B218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2957B32-93E6-8A17-F56B-285F4D0B2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4D28361-9A96-558A-0F52-3DCFEEA93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08/07/2023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46B2DFF-9E0C-819E-960E-0B96B824E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Federfarma FVG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6BDCACE-7652-D8DA-1E29-9E6FD73BD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6CE3E-C4DB-4C05-A8A3-D0FCE5367BA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747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xmlns="" id="{BAD76F3E-3A97-486B-B402-44400A8B91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6157011-046D-0A21-2967-407D4D257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10744"/>
            <a:ext cx="10506455" cy="145809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+mn-lt"/>
              </a:rPr>
              <a:t>BUONE PRATICHE DI INTEGRAZIONE SOCIOSANITARIA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IL RUOLO DELLE FARMACIE RURALI E DI COMUNITA’ </a:t>
            </a:r>
            <a:endParaRPr lang="en-US" sz="3200" kern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4123" y="4917991"/>
            <a:ext cx="5099218" cy="814000"/>
          </a:xfr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 algn="ctr">
              <a:buNone/>
            </a:pPr>
            <a:r>
              <a:rPr lang="en-US" sz="2400" dirty="0" err="1" smtClean="0">
                <a:solidFill>
                  <a:srgbClr val="0070C0"/>
                </a:solidFill>
              </a:rPr>
              <a:t>Sacile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venerdì</a:t>
            </a:r>
            <a:r>
              <a:rPr lang="en-US" sz="2400" dirty="0" smtClean="0">
                <a:solidFill>
                  <a:srgbClr val="0070C0"/>
                </a:solidFill>
              </a:rPr>
              <a:t> 1 </a:t>
            </a:r>
            <a:r>
              <a:rPr lang="en-US" sz="2400" dirty="0" err="1" smtClean="0">
                <a:solidFill>
                  <a:srgbClr val="0070C0"/>
                </a:solidFill>
              </a:rPr>
              <a:t>marzo</a:t>
            </a:r>
            <a:r>
              <a:rPr lang="en-US" sz="2400" dirty="0" smtClean="0">
                <a:solidFill>
                  <a:srgbClr val="0070C0"/>
                </a:solidFill>
              </a:rPr>
              <a:t> 2024 </a:t>
            </a:r>
            <a:endParaRPr lang="en-US" sz="2400" kern="1200" dirty="0">
              <a:solidFill>
                <a:srgbClr val="0070C0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391F6B52-91F4-4AEB-B6DB-29FEBCF28C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2CD6F061-7C53-44F4-9794-953DB70A45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881" y="2751438"/>
            <a:ext cx="3891612" cy="130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25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6F03BB9-8A5D-BFE6-36E1-5682525A0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3600" i="1" dirty="0" smtClean="0"/>
              <a:t>Il ruolo delle Farmacie...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 smtClean="0"/>
              <a:t>La presenza sul territorio per la continuità dell’assistenza</a:t>
            </a:r>
            <a:endParaRPr lang="it-IT" sz="36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xmlns="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B161904-9577-1352-9ACB-9A4D42543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it-IT" sz="3600" dirty="0" smtClean="0"/>
              <a:t>Presidio sanitario di prossimità</a:t>
            </a:r>
          </a:p>
          <a:p>
            <a:r>
              <a:rPr lang="it-IT" sz="3600" dirty="0" smtClean="0"/>
              <a:t>Presenza capillare e diffusa sul territorio</a:t>
            </a:r>
          </a:p>
          <a:p>
            <a:r>
              <a:rPr lang="it-IT" sz="3600" dirty="0" smtClean="0"/>
              <a:t>Garantisce accesso al SSN h24 7su7</a:t>
            </a:r>
          </a:p>
          <a:p>
            <a:r>
              <a:rPr lang="it-IT" sz="3600" dirty="0" smtClean="0"/>
              <a:t>Una rete di sicurezza, primo grado di tutela della salute per i cittadini</a:t>
            </a: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 txBox="1">
            <a:spLocks/>
          </p:cNvSpPr>
          <p:nvPr/>
        </p:nvSpPr>
        <p:spPr>
          <a:xfrm>
            <a:off x="362475" y="5972439"/>
            <a:ext cx="3756444" cy="81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8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err="1" smtClean="0">
                <a:solidFill>
                  <a:srgbClr val="0070C0"/>
                </a:solidFill>
              </a:rPr>
              <a:t>Sacile</a:t>
            </a:r>
            <a:r>
              <a:rPr lang="en-US" sz="1100" dirty="0" smtClean="0">
                <a:solidFill>
                  <a:srgbClr val="0070C0"/>
                </a:solidFill>
              </a:rPr>
              <a:t>, </a:t>
            </a:r>
            <a:r>
              <a:rPr lang="en-US" sz="1100" dirty="0" err="1" smtClean="0">
                <a:solidFill>
                  <a:srgbClr val="0070C0"/>
                </a:solidFill>
              </a:rPr>
              <a:t>venerdì</a:t>
            </a:r>
            <a:r>
              <a:rPr lang="en-US" sz="1100" dirty="0" smtClean="0">
                <a:solidFill>
                  <a:srgbClr val="0070C0"/>
                </a:solidFill>
              </a:rPr>
              <a:t> 1 </a:t>
            </a:r>
            <a:r>
              <a:rPr lang="en-US" sz="1100" dirty="0" err="1" smtClean="0">
                <a:solidFill>
                  <a:srgbClr val="0070C0"/>
                </a:solidFill>
              </a:rPr>
              <a:t>marzo</a:t>
            </a:r>
            <a:r>
              <a:rPr lang="en-US" sz="1100" dirty="0" smtClean="0">
                <a:solidFill>
                  <a:srgbClr val="0070C0"/>
                </a:solidFill>
              </a:rPr>
              <a:t> 2024 </a:t>
            </a:r>
            <a:endParaRPr lang="en-US" sz="1100" dirty="0">
              <a:solidFill>
                <a:srgbClr val="0070C0"/>
              </a:solidFill>
            </a:endParaRPr>
          </a:p>
        </p:txBody>
      </p:sp>
      <p:pic>
        <p:nvPicPr>
          <p:cNvPr id="11" name="Immagine 10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849" y="5877205"/>
            <a:ext cx="2603156" cy="87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1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207F383-2932-2CDC-3B85-2102407E0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4200" i="1" dirty="0" smtClean="0"/>
              <a:t>La presenza sul territorio... </a:t>
            </a:r>
            <a:r>
              <a:rPr lang="it-IT" sz="4200" i="1" dirty="0"/>
              <a:t/>
            </a:r>
            <a:br>
              <a:rPr lang="it-IT" sz="4200" i="1" dirty="0"/>
            </a:br>
            <a:r>
              <a:rPr lang="it-IT" sz="4200" i="1" dirty="0" smtClean="0"/>
              <a:t>PROSSIMITA’- focus farmacie rurali</a:t>
            </a:r>
            <a:endParaRPr lang="it-IT" sz="42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xmlns="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F61BD55-1A72-C914-F409-85F01DC5F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</a:pPr>
            <a:r>
              <a:rPr lang="it-IT" sz="4000" dirty="0" smtClean="0"/>
              <a:t>In FVG sono attive 182 farmacie «rurali» (su 400 complessive) che operano in centri con meno di 5000 ab.; 50 farmacie in comuni con meno di 1500 ab.</a:t>
            </a:r>
            <a:endParaRPr lang="it-IT" sz="4000" dirty="0"/>
          </a:p>
          <a:p>
            <a:pPr>
              <a:lnSpc>
                <a:spcPct val="140000"/>
              </a:lnSpc>
            </a:pPr>
            <a:r>
              <a:rPr lang="it-IT" sz="4000" dirty="0"/>
              <a:t>Ruolo sociale crescente, punto di riferimento con forte radicamento con la popolazione «vivono in simbiosi con le loro comunità»</a:t>
            </a:r>
          </a:p>
          <a:p>
            <a:pPr>
              <a:lnSpc>
                <a:spcPct val="140000"/>
              </a:lnSpc>
            </a:pPr>
            <a:r>
              <a:rPr lang="it-IT" sz="4000" dirty="0" smtClean="0"/>
              <a:t>Subiscono i processi di trasformazione sociale e demografica nel tempo (necessitano di protezione)</a:t>
            </a:r>
            <a:endParaRPr lang="it-IT" sz="4000" dirty="0"/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 txBox="1">
            <a:spLocks/>
          </p:cNvSpPr>
          <p:nvPr/>
        </p:nvSpPr>
        <p:spPr>
          <a:xfrm>
            <a:off x="230669" y="6005391"/>
            <a:ext cx="3756444" cy="81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8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err="1" smtClean="0">
                <a:solidFill>
                  <a:srgbClr val="0070C0"/>
                </a:solidFill>
              </a:rPr>
              <a:t>Sacile</a:t>
            </a:r>
            <a:r>
              <a:rPr lang="en-US" sz="1100" dirty="0" smtClean="0">
                <a:solidFill>
                  <a:srgbClr val="0070C0"/>
                </a:solidFill>
              </a:rPr>
              <a:t>, </a:t>
            </a:r>
            <a:r>
              <a:rPr lang="en-US" sz="1100" dirty="0" err="1" smtClean="0">
                <a:solidFill>
                  <a:srgbClr val="0070C0"/>
                </a:solidFill>
              </a:rPr>
              <a:t>venerdì</a:t>
            </a:r>
            <a:r>
              <a:rPr lang="en-US" sz="1100" dirty="0" smtClean="0">
                <a:solidFill>
                  <a:srgbClr val="0070C0"/>
                </a:solidFill>
              </a:rPr>
              <a:t> 1 </a:t>
            </a:r>
            <a:r>
              <a:rPr lang="en-US" sz="1100" dirty="0" err="1" smtClean="0">
                <a:solidFill>
                  <a:srgbClr val="0070C0"/>
                </a:solidFill>
              </a:rPr>
              <a:t>marzo</a:t>
            </a:r>
            <a:r>
              <a:rPr lang="en-US" sz="1100" dirty="0" smtClean="0">
                <a:solidFill>
                  <a:srgbClr val="0070C0"/>
                </a:solidFill>
              </a:rPr>
              <a:t> 2024 </a:t>
            </a:r>
            <a:endParaRPr lang="en-US" sz="1100" dirty="0">
              <a:solidFill>
                <a:srgbClr val="0070C0"/>
              </a:solidFill>
            </a:endParaRPr>
          </a:p>
        </p:txBody>
      </p:sp>
      <p:pic>
        <p:nvPicPr>
          <p:cNvPr id="12" name="Immagine 11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043" y="5910157"/>
            <a:ext cx="2603156" cy="87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54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D2EB8D8-34D4-31A8-C10E-F13901B1A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363"/>
            <a:ext cx="10515600" cy="1325563"/>
          </a:xfrm>
        </p:spPr>
        <p:txBody>
          <a:bodyPr>
            <a:noAutofit/>
          </a:bodyPr>
          <a:lstStyle/>
          <a:p>
            <a:r>
              <a:rPr lang="it-IT" sz="4000" i="1" dirty="0" smtClean="0"/>
              <a:t>la farmacia al tempo del Covid-19... </a:t>
            </a:r>
            <a:r>
              <a:rPr lang="it-IT" sz="4000" i="1" dirty="0"/>
              <a:t/>
            </a:r>
            <a:br>
              <a:rPr lang="it-IT" sz="4000" i="1" dirty="0"/>
            </a:br>
            <a:r>
              <a:rPr lang="it-IT" sz="4000" dirty="0" smtClean="0"/>
              <a:t>Cosa ci ha insegnato questa emergenza </a:t>
            </a:r>
            <a:endParaRPr lang="it-IT" sz="40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xmlns="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763FACD-0733-D01F-2DD8-27E30BAC8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37622"/>
            <a:ext cx="10988615" cy="4251960"/>
          </a:xfrm>
        </p:spPr>
        <p:txBody>
          <a:bodyPr>
            <a:noAutofit/>
          </a:bodyPr>
          <a:lstStyle/>
          <a:p>
            <a:pPr marL="0" indent="0">
              <a:lnSpc>
                <a:spcPct val="124000"/>
              </a:lnSpc>
              <a:buNone/>
            </a:pPr>
            <a:r>
              <a:rPr lang="it-IT" sz="2000" dirty="0"/>
              <a:t>Farmacie </a:t>
            </a:r>
            <a:r>
              <a:rPr lang="it-IT" sz="2000" dirty="0" smtClean="0"/>
              <a:t>sempre aperte per </a:t>
            </a:r>
            <a:r>
              <a:rPr lang="it-IT" sz="2000" dirty="0"/>
              <a:t>dare supporto </a:t>
            </a:r>
            <a:r>
              <a:rPr lang="it-IT" sz="2000" dirty="0" smtClean="0"/>
              <a:t>alle comunità con:</a:t>
            </a:r>
            <a:endParaRPr lang="it-IT" sz="2000" dirty="0"/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Accesso digitale alle ricette dematerializzate (Sesamo </a:t>
            </a:r>
            <a:r>
              <a:rPr lang="it-IT" sz="2000" dirty="0" err="1" smtClean="0"/>
              <a:t>Dema</a:t>
            </a:r>
            <a:r>
              <a:rPr lang="it-IT" sz="2000" dirty="0" smtClean="0"/>
              <a:t>, ricette via mail)</a:t>
            </a:r>
            <a:endParaRPr lang="it-IT" sz="2000" dirty="0"/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Prevenzione e protezione </a:t>
            </a:r>
            <a:r>
              <a:rPr lang="it-IT" sz="2000" dirty="0"/>
              <a:t>dai contagi (disinfettanti e mascherine con prezzo </a:t>
            </a:r>
            <a:r>
              <a:rPr lang="it-IT" sz="2000" dirty="0" smtClean="0"/>
              <a:t>calmierato)</a:t>
            </a:r>
            <a:endParaRPr lang="it-IT" sz="2000" dirty="0"/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Supporto </a:t>
            </a:r>
            <a:r>
              <a:rPr lang="it-IT" sz="2000" dirty="0"/>
              <a:t>alla Campagna vaccinale </a:t>
            </a:r>
            <a:r>
              <a:rPr lang="it-IT" sz="2000" dirty="0" smtClean="0"/>
              <a:t>con le prenotazioni </a:t>
            </a:r>
            <a:r>
              <a:rPr lang="it-IT" sz="2000" dirty="0"/>
              <a:t>CUP in farmacia (oltre 60%)</a:t>
            </a:r>
          </a:p>
          <a:p>
            <a:pPr lvl="1">
              <a:lnSpc>
                <a:spcPct val="124000"/>
              </a:lnSpc>
            </a:pPr>
            <a:r>
              <a:rPr lang="it-IT" sz="2000" dirty="0"/>
              <a:t>Monitoraggio dei </a:t>
            </a:r>
            <a:r>
              <a:rPr lang="it-IT" sz="2000" dirty="0" smtClean="0"/>
              <a:t>contagi (2.597.435 test antigenici in farmacia dal 3/2021 ad oggi)</a:t>
            </a:r>
            <a:endParaRPr lang="it-IT" sz="2000" dirty="0"/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Integrazione e Trasmissione dei dati in tempo reale a SSR+SSN (sistema </a:t>
            </a:r>
            <a:r>
              <a:rPr lang="it-IT" sz="2000" i="1" dirty="0" smtClean="0"/>
              <a:t>G-Open</a:t>
            </a:r>
            <a:r>
              <a:rPr lang="it-IT" sz="2000" dirty="0" smtClean="0"/>
              <a:t>) </a:t>
            </a:r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Certificazione delle «negatività» con erogazione e stampa dei </a:t>
            </a:r>
            <a:r>
              <a:rPr lang="it-IT" sz="2000" i="1" dirty="0" smtClean="0"/>
              <a:t>Green Pass</a:t>
            </a:r>
            <a:r>
              <a:rPr lang="it-IT" sz="2000" dirty="0" smtClean="0"/>
              <a:t> </a:t>
            </a:r>
            <a:endParaRPr lang="it-IT" sz="2000" dirty="0"/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Distribuzione nuovi farmaci antivirali (i.e. </a:t>
            </a:r>
            <a:r>
              <a:rPr lang="it-IT" sz="2000" dirty="0" err="1" smtClean="0"/>
              <a:t>Paxlovid</a:t>
            </a:r>
            <a:r>
              <a:rPr lang="it-IT" sz="2000" dirty="0" smtClean="0"/>
              <a:t>)</a:t>
            </a:r>
            <a:endParaRPr lang="it-IT" sz="2000" dirty="0"/>
          </a:p>
          <a:p>
            <a:pPr lvl="1">
              <a:lnSpc>
                <a:spcPct val="124000"/>
              </a:lnSpc>
            </a:pPr>
            <a:r>
              <a:rPr lang="it-IT" sz="2000" dirty="0" smtClean="0"/>
              <a:t>Vaccinazioni </a:t>
            </a:r>
            <a:r>
              <a:rPr lang="it-IT" sz="2000" dirty="0"/>
              <a:t>in </a:t>
            </a:r>
            <a:r>
              <a:rPr lang="it-IT" sz="2000" dirty="0" smtClean="0"/>
              <a:t>farmacia secondo il protocollo (19.540 vaccinazioni dal 11/2022 ad oggi)</a:t>
            </a:r>
            <a:endParaRPr lang="it-IT" sz="2000" dirty="0"/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 txBox="1">
            <a:spLocks/>
          </p:cNvSpPr>
          <p:nvPr/>
        </p:nvSpPr>
        <p:spPr>
          <a:xfrm>
            <a:off x="230669" y="6005391"/>
            <a:ext cx="3756444" cy="81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8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err="1" smtClean="0">
                <a:solidFill>
                  <a:srgbClr val="0070C0"/>
                </a:solidFill>
              </a:rPr>
              <a:t>Sacile</a:t>
            </a:r>
            <a:r>
              <a:rPr lang="en-US" sz="1100" dirty="0" smtClean="0">
                <a:solidFill>
                  <a:srgbClr val="0070C0"/>
                </a:solidFill>
              </a:rPr>
              <a:t>, </a:t>
            </a:r>
            <a:r>
              <a:rPr lang="en-US" sz="1100" dirty="0" err="1" smtClean="0">
                <a:solidFill>
                  <a:srgbClr val="0070C0"/>
                </a:solidFill>
              </a:rPr>
              <a:t>venerdì</a:t>
            </a:r>
            <a:r>
              <a:rPr lang="en-US" sz="1100" dirty="0" smtClean="0">
                <a:solidFill>
                  <a:srgbClr val="0070C0"/>
                </a:solidFill>
              </a:rPr>
              <a:t> 1 </a:t>
            </a:r>
            <a:r>
              <a:rPr lang="en-US" sz="1100" dirty="0" err="1" smtClean="0">
                <a:solidFill>
                  <a:srgbClr val="0070C0"/>
                </a:solidFill>
              </a:rPr>
              <a:t>marzo</a:t>
            </a:r>
            <a:r>
              <a:rPr lang="en-US" sz="1100" dirty="0" smtClean="0">
                <a:solidFill>
                  <a:srgbClr val="0070C0"/>
                </a:solidFill>
              </a:rPr>
              <a:t> 2024 </a:t>
            </a:r>
            <a:endParaRPr lang="en-US" sz="1100" dirty="0">
              <a:solidFill>
                <a:srgbClr val="0070C0"/>
              </a:solidFill>
            </a:endParaRPr>
          </a:p>
        </p:txBody>
      </p:sp>
      <p:pic>
        <p:nvPicPr>
          <p:cNvPr id="13" name="Immagine 12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043" y="5910157"/>
            <a:ext cx="2603156" cy="87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xmlns="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4F9497E-84AA-5D87-7FA2-9191E3C54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3985384"/>
          </a:xfrm>
        </p:spPr>
        <p:txBody>
          <a:bodyPr>
            <a:noAutofit/>
          </a:bodyPr>
          <a:lstStyle/>
          <a:p>
            <a:r>
              <a:rPr lang="it-IT" sz="2400" dirty="0"/>
              <a:t>2021: Piano Nazionale di Ripresa e Resilienza </a:t>
            </a:r>
            <a:r>
              <a:rPr lang="it-IT" sz="2400" dirty="0" smtClean="0"/>
              <a:t>(PNRR)con </a:t>
            </a:r>
            <a:r>
              <a:rPr lang="it-IT" sz="2400" dirty="0"/>
              <a:t>fondi europei per potenziare l’assistenza sanitaria nelle Aree Interne: Finanziamento per tutte le farmacie Rurali (attrezzature)</a:t>
            </a:r>
          </a:p>
          <a:p>
            <a:r>
              <a:rPr lang="it-IT" sz="2400" dirty="0"/>
              <a:t>Luglio 2022: Il DM 77 riconosce la farmacia come parte fondamentale della sanità territoriale</a:t>
            </a:r>
          </a:p>
          <a:p>
            <a:r>
              <a:rPr lang="it-IT" sz="2400" dirty="0"/>
              <a:t>Novembre 2022: «</a:t>
            </a:r>
            <a:r>
              <a:rPr lang="it-IT" sz="2400" i="0" u="none" strike="noStrike" baseline="0" dirty="0"/>
              <a:t>Linee guida per i Servizi di telemedicina Requisiti funzionali e livelli di servizio» come parte del PNRR, esecuzione sotto la guida di </a:t>
            </a:r>
            <a:r>
              <a:rPr lang="it-IT" sz="2400" i="0" u="none" strike="noStrike" baseline="0" dirty="0" smtClean="0"/>
              <a:t>AGENAS</a:t>
            </a:r>
          </a:p>
          <a:p>
            <a:r>
              <a:rPr lang="it-IT" sz="2400" dirty="0" smtClean="0"/>
              <a:t>Giugno 2023: Accordo Quadro Regione FVG per lo sviluppo della «farmacia dei servizi»</a:t>
            </a:r>
            <a:endParaRPr lang="it-IT" sz="2400" i="0" u="none" strike="noStrike" baseline="0" dirty="0" smtClean="0"/>
          </a:p>
          <a:p>
            <a:endParaRPr lang="it-IT" sz="2400" dirty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xmlns="" id="{AD2EB8D8-34D4-31A8-C10E-F13901B1A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363"/>
            <a:ext cx="10515600" cy="1325563"/>
          </a:xfrm>
        </p:spPr>
        <p:txBody>
          <a:bodyPr>
            <a:noAutofit/>
          </a:bodyPr>
          <a:lstStyle/>
          <a:p>
            <a:r>
              <a:rPr lang="it-IT" sz="4000" i="1" dirty="0" smtClean="0"/>
              <a:t>evoluzione della farmacia... </a:t>
            </a:r>
            <a:r>
              <a:rPr lang="it-IT" sz="4000" i="1" dirty="0"/>
              <a:t/>
            </a:r>
            <a:br>
              <a:rPr lang="it-IT" sz="4000" i="1" dirty="0"/>
            </a:br>
            <a:r>
              <a:rPr lang="it-IT" sz="4000" dirty="0" smtClean="0"/>
              <a:t>Strumenti di legge e nuovi programmi</a:t>
            </a:r>
            <a:endParaRPr lang="it-IT" sz="4000" dirty="0"/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 txBox="1">
            <a:spLocks/>
          </p:cNvSpPr>
          <p:nvPr/>
        </p:nvSpPr>
        <p:spPr>
          <a:xfrm>
            <a:off x="230669" y="6005391"/>
            <a:ext cx="3756444" cy="81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8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err="1" smtClean="0">
                <a:solidFill>
                  <a:srgbClr val="0070C0"/>
                </a:solidFill>
              </a:rPr>
              <a:t>Sacile</a:t>
            </a:r>
            <a:r>
              <a:rPr lang="en-US" sz="1100" dirty="0" smtClean="0">
                <a:solidFill>
                  <a:srgbClr val="0070C0"/>
                </a:solidFill>
              </a:rPr>
              <a:t>, </a:t>
            </a:r>
            <a:r>
              <a:rPr lang="en-US" sz="1100" dirty="0" err="1" smtClean="0">
                <a:solidFill>
                  <a:srgbClr val="0070C0"/>
                </a:solidFill>
              </a:rPr>
              <a:t>venerdì</a:t>
            </a:r>
            <a:r>
              <a:rPr lang="en-US" sz="1100" dirty="0" smtClean="0">
                <a:solidFill>
                  <a:srgbClr val="0070C0"/>
                </a:solidFill>
              </a:rPr>
              <a:t> 1 </a:t>
            </a:r>
            <a:r>
              <a:rPr lang="en-US" sz="1100" dirty="0" err="1" smtClean="0">
                <a:solidFill>
                  <a:srgbClr val="0070C0"/>
                </a:solidFill>
              </a:rPr>
              <a:t>marzo</a:t>
            </a:r>
            <a:r>
              <a:rPr lang="en-US" sz="1100" dirty="0" smtClean="0">
                <a:solidFill>
                  <a:srgbClr val="0070C0"/>
                </a:solidFill>
              </a:rPr>
              <a:t> 2024 </a:t>
            </a:r>
            <a:endParaRPr lang="en-US" sz="1100" dirty="0">
              <a:solidFill>
                <a:srgbClr val="0070C0"/>
              </a:solidFill>
            </a:endParaRPr>
          </a:p>
        </p:txBody>
      </p:sp>
      <p:pic>
        <p:nvPicPr>
          <p:cNvPr id="13" name="Immagine 12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043" y="5910157"/>
            <a:ext cx="2603156" cy="87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9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59236B0-32EA-A03C-80C8-189C24B25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3600" i="1" dirty="0"/>
              <a:t>Accordo Quadro Regione FVG - </a:t>
            </a:r>
            <a:r>
              <a:rPr lang="it-IT" sz="3600" i="1" dirty="0"/>
              <a:t>farmacie </a:t>
            </a:r>
            <a:r>
              <a:rPr lang="it-IT" sz="3600" i="1" dirty="0"/>
              <a:t>2023/2026</a:t>
            </a:r>
            <a:br>
              <a:rPr lang="it-IT" sz="3600" i="1" dirty="0"/>
            </a:br>
            <a:r>
              <a:rPr lang="it-IT" sz="3600" dirty="0" smtClean="0"/>
              <a:t>... punti chiave per lo sviluppo</a:t>
            </a:r>
            <a:endParaRPr lang="it-IT" sz="36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xmlns="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9DA7BF4-05BE-FEBA-D1EC-A23974C2B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860"/>
            <a:ext cx="10515600" cy="4251960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it-IT" sz="2400" dirty="0" smtClean="0"/>
              <a:t>Nuovi investimenti per la sviluppo della «farmacia dei servizi» come presidio sanitario capillare e diffuso </a:t>
            </a:r>
            <a:r>
              <a:rPr lang="it-IT" sz="2400" dirty="0" smtClean="0"/>
              <a:t>sul </a:t>
            </a:r>
            <a:r>
              <a:rPr lang="it-IT" sz="2400" dirty="0"/>
              <a:t>territorio;</a:t>
            </a:r>
            <a:endParaRPr lang="it-IT" sz="2400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it-IT" sz="2400" dirty="0" smtClean="0"/>
              <a:t>Focalizzazione su «presa in carico» del paziente,  ADERENZA alle terapie e monitoraggio (attenzione su cronicità e fragilità);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it-IT" sz="2400" dirty="0" smtClean="0"/>
              <a:t>Sviluppo programmi di Prevenzione, screening e </a:t>
            </a:r>
            <a:r>
              <a:rPr lang="it-IT" sz="2000" dirty="0" smtClean="0"/>
              <a:t>attività</a:t>
            </a:r>
            <a:r>
              <a:rPr lang="it-IT" sz="2400" dirty="0" smtClean="0"/>
              <a:t> di promozione della salute (corretti stili di vita);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it-IT" sz="2400" dirty="0" smtClean="0"/>
              <a:t>TELEMEDICINA e programmi Digitalizzazione: accreditamento della rete delle farmacie nel SSR, sperimentazione e sviluppo opportunità di integrazione con le nuove tecnologie, offerta nuovi servizi per le comunità; </a:t>
            </a:r>
            <a:endParaRPr lang="it-IT" sz="2400" dirty="0" smtClean="0"/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 txBox="1">
            <a:spLocks/>
          </p:cNvSpPr>
          <p:nvPr/>
        </p:nvSpPr>
        <p:spPr>
          <a:xfrm>
            <a:off x="230669" y="6005391"/>
            <a:ext cx="3756444" cy="81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8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sz="1100" dirty="0" err="1" smtClean="0">
                <a:solidFill>
                  <a:srgbClr val="0070C0"/>
                </a:solidFill>
              </a:rPr>
              <a:t>Sacile</a:t>
            </a:r>
            <a:r>
              <a:rPr lang="en-US" sz="1100" dirty="0" smtClean="0">
                <a:solidFill>
                  <a:srgbClr val="0070C0"/>
                </a:solidFill>
              </a:rPr>
              <a:t>, </a:t>
            </a:r>
            <a:r>
              <a:rPr lang="en-US" sz="1100" dirty="0" err="1" smtClean="0">
                <a:solidFill>
                  <a:srgbClr val="0070C0"/>
                </a:solidFill>
              </a:rPr>
              <a:t>venerdì</a:t>
            </a:r>
            <a:r>
              <a:rPr lang="en-US" sz="1100" dirty="0" smtClean="0">
                <a:solidFill>
                  <a:srgbClr val="0070C0"/>
                </a:solidFill>
              </a:rPr>
              <a:t> 1 </a:t>
            </a:r>
            <a:r>
              <a:rPr lang="en-US" sz="1100" dirty="0" err="1" smtClean="0">
                <a:solidFill>
                  <a:srgbClr val="0070C0"/>
                </a:solidFill>
              </a:rPr>
              <a:t>marzo</a:t>
            </a:r>
            <a:r>
              <a:rPr lang="en-US" sz="1100" dirty="0" smtClean="0">
                <a:solidFill>
                  <a:srgbClr val="0070C0"/>
                </a:solidFill>
              </a:rPr>
              <a:t> 2024 </a:t>
            </a:r>
            <a:endParaRPr lang="en-US" sz="1100" dirty="0">
              <a:solidFill>
                <a:srgbClr val="0070C0"/>
              </a:solidFill>
            </a:endParaRPr>
          </a:p>
        </p:txBody>
      </p:sp>
      <p:pic>
        <p:nvPicPr>
          <p:cNvPr id="12" name="Immagine 11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043" y="5910157"/>
            <a:ext cx="2603156" cy="87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46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xmlns="" id="{BAD76F3E-3A97-486B-B402-44400A8B91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endParaRPr lang="en-US" sz="320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DF7912-ECAB-BEC7-DA3A-A6F73AACC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4123" y="4917991"/>
            <a:ext cx="5099218" cy="814000"/>
          </a:xfr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FEDERSANITA’ - ANCI – AGENAS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LABORATORIO TERRITORIALE FRIULI VENEZIA GIULIA</a:t>
            </a:r>
          </a:p>
          <a:p>
            <a:pPr marL="0" indent="0" algn="ctr">
              <a:buNone/>
            </a:pPr>
            <a:r>
              <a:rPr lang="en-US" sz="2400" dirty="0" err="1" smtClean="0">
                <a:solidFill>
                  <a:srgbClr val="0070C0"/>
                </a:solidFill>
              </a:rPr>
              <a:t>Sacile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venerdì</a:t>
            </a:r>
            <a:r>
              <a:rPr lang="en-US" sz="2400" dirty="0" smtClean="0">
                <a:solidFill>
                  <a:srgbClr val="0070C0"/>
                </a:solidFill>
              </a:rPr>
              <a:t> 1 </a:t>
            </a:r>
            <a:r>
              <a:rPr lang="en-US" sz="2400" dirty="0" err="1" smtClean="0">
                <a:solidFill>
                  <a:srgbClr val="0070C0"/>
                </a:solidFill>
              </a:rPr>
              <a:t>marzo</a:t>
            </a:r>
            <a:r>
              <a:rPr lang="en-US" sz="2400" dirty="0" smtClean="0">
                <a:solidFill>
                  <a:srgbClr val="0070C0"/>
                </a:solidFill>
              </a:rPr>
              <a:t> 2024 </a:t>
            </a:r>
            <a:endParaRPr lang="en-US" sz="2400" kern="1200" dirty="0">
              <a:solidFill>
                <a:srgbClr val="0070C0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391F6B52-91F4-4AEB-B6DB-29FEBCF28C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2CD6F061-7C53-44F4-9794-953DB70A45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 descr="Immagine che contiene testo, biglietto da visita, schermata, logo&#10;&#10;Descrizione generata automaticamente">
            <a:extLst>
              <a:ext uri="{FF2B5EF4-FFF2-40B4-BE49-F238E27FC236}">
                <a16:creationId xmlns:a16="http://schemas.microsoft.com/office/drawing/2014/main" xmlns="" id="{492E2B26-17ED-0CD7-D555-872BF7456F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881" y="2751438"/>
            <a:ext cx="3891612" cy="1309558"/>
          </a:xfrm>
          <a:prstGeom prst="rect">
            <a:avLst/>
          </a:prstGeom>
        </p:spPr>
      </p:pic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838200" y="741405"/>
            <a:ext cx="10515600" cy="2339546"/>
          </a:xfrm>
        </p:spPr>
        <p:txBody>
          <a:bodyPr>
            <a:normAutofit fontScale="90000"/>
          </a:bodyPr>
          <a:lstStyle/>
          <a:p>
            <a:r>
              <a:rPr lang="it-IT" i="1" dirty="0" smtClean="0"/>
              <a:t>Le testimonianze del territorio …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il dispensario farmaceutico di Sauris</a:t>
            </a:r>
            <a:br>
              <a:rPr lang="it-IT" dirty="0" smtClean="0"/>
            </a:br>
            <a:r>
              <a:rPr lang="it-IT" dirty="0" smtClean="0"/>
              <a:t>dott.ssa Francesca Siega</a:t>
            </a:r>
            <a:br>
              <a:rPr lang="it-IT" dirty="0" smtClean="0"/>
            </a:br>
            <a:r>
              <a:rPr lang="it-IT" dirty="0" smtClean="0"/>
              <a:t>Farmacia Ampezzo (UD)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156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551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BUONE PRATICHE DI INTEGRAZIONE SOCIOSANITARIA IL RUOLO DELLE FARMACIE RURALI E DI COMUNITA’ </vt:lpstr>
      <vt:lpstr>Il ruolo delle Farmacie... La presenza sul territorio per la continuità dell’assistenza</vt:lpstr>
      <vt:lpstr>La presenza sul territorio...  PROSSIMITA’- focus farmacie rurali</vt:lpstr>
      <vt:lpstr>la farmacia al tempo del Covid-19...  Cosa ci ha insegnato questa emergenza </vt:lpstr>
      <vt:lpstr>evoluzione della farmacia...  Strumenti di legge e nuovi programmi</vt:lpstr>
      <vt:lpstr>Accordo Quadro Regione FVG - farmacie 2023/2026 ... punti chiave per lo sviluppo</vt:lpstr>
      <vt:lpstr>Le testimonianze del territorio … il dispensario farmaceutico di Sauris dott.ssa Francesca Siega Farmacia Ampezzo (UD)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Accordo quadro regionale farmacie Friuli Venezia Giulia</dc:title>
  <dc:creator>segreteria ufficio</dc:creator>
  <cp:lastModifiedBy>qf qf</cp:lastModifiedBy>
  <cp:revision>53</cp:revision>
  <cp:lastPrinted>2024-02-28T19:08:31Z</cp:lastPrinted>
  <dcterms:created xsi:type="dcterms:W3CDTF">2023-07-07T08:04:39Z</dcterms:created>
  <dcterms:modified xsi:type="dcterms:W3CDTF">2024-02-28T19:41:12Z</dcterms:modified>
</cp:coreProperties>
</file>