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25"/>
  </p:notesMasterIdLst>
  <p:sldIdLst>
    <p:sldId id="256" r:id="rId2"/>
    <p:sldId id="273" r:id="rId3"/>
    <p:sldId id="276" r:id="rId4"/>
    <p:sldId id="267" r:id="rId5"/>
    <p:sldId id="272" r:id="rId6"/>
    <p:sldId id="268" r:id="rId7"/>
    <p:sldId id="269" r:id="rId8"/>
    <p:sldId id="270" r:id="rId9"/>
    <p:sldId id="271" r:id="rId10"/>
    <p:sldId id="277" r:id="rId11"/>
    <p:sldId id="257" r:id="rId12"/>
    <p:sldId id="258" r:id="rId13"/>
    <p:sldId id="259" r:id="rId14"/>
    <p:sldId id="261" r:id="rId15"/>
    <p:sldId id="262" r:id="rId16"/>
    <p:sldId id="263" r:id="rId17"/>
    <p:sldId id="278" r:id="rId18"/>
    <p:sldId id="264" r:id="rId19"/>
    <p:sldId id="265" r:id="rId20"/>
    <p:sldId id="266" r:id="rId21"/>
    <p:sldId id="274" r:id="rId22"/>
    <p:sldId id="279" r:id="rId23"/>
    <p:sldId id="275" r:id="rId24"/>
  </p:sldIdLst>
  <p:sldSz cx="10080625" cy="7559675"/>
  <p:notesSz cx="7559675" cy="106918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Arial Unicode MS" charset="0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Arial Unicode MS" charset="0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Arial Unicode MS" charset="0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Arial Unicode MS" charset="0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Arial Unicode MS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 Unicode MS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 Unicode MS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 Unicode MS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 Unicode M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1442" y="3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>
            <a:extLst>
              <a:ext uri="{FF2B5EF4-FFF2-40B4-BE49-F238E27FC236}">
                <a16:creationId xmlns:a16="http://schemas.microsoft.com/office/drawing/2014/main" id="{8167A45B-D76B-4C77-820D-E85131655641}"/>
              </a:ext>
            </a:extLst>
          </p:cNvPr>
          <p:cNvSpPr>
            <a:spLocks noGrp="1" noChangeArrowheads="1"/>
          </p:cNvSpPr>
          <p:nvPr>
            <p:ph type="sldImg"/>
          </p:nvPr>
        </p:nvSpPr>
        <p:spPr bwMode="auto">
          <a:xfrm>
            <a:off x="1312863" y="1027113"/>
            <a:ext cx="4932362" cy="369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52CDEC4A-F788-44BA-A4F3-A60E0683D0FD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1169988" y="5086350"/>
            <a:ext cx="5224462" cy="4105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>
            <a:extLst>
              <a:ext uri="{FF2B5EF4-FFF2-40B4-BE49-F238E27FC236}">
                <a16:creationId xmlns:a16="http://schemas.microsoft.com/office/drawing/2014/main" id="{CA929697-EB7E-40FB-9D52-C906D15F9A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5D258F59-9B19-416F-B171-A85EDA8C73E6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1169988" y="5086350"/>
            <a:ext cx="5226050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">
            <a:extLst>
              <a:ext uri="{FF2B5EF4-FFF2-40B4-BE49-F238E27FC236}">
                <a16:creationId xmlns:a16="http://schemas.microsoft.com/office/drawing/2014/main" id="{8DD6D774-F69A-43AE-9705-F2D85AD428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B6FF1E67-1848-4E93-9319-2B445E910932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1169988" y="5086350"/>
            <a:ext cx="5226050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>
            <a:extLst>
              <a:ext uri="{FF2B5EF4-FFF2-40B4-BE49-F238E27FC236}">
                <a16:creationId xmlns:a16="http://schemas.microsoft.com/office/drawing/2014/main" id="{119161E7-B5F2-4A3B-BDF0-0D35D81E5B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9543BCE4-1310-45BD-A269-25F3EB3E0028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1169988" y="5086350"/>
            <a:ext cx="5226050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>
            <a:extLst>
              <a:ext uri="{FF2B5EF4-FFF2-40B4-BE49-F238E27FC236}">
                <a16:creationId xmlns:a16="http://schemas.microsoft.com/office/drawing/2014/main" id="{D7BDBE56-700E-4C97-9B0D-BBE619CCD0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66C3195C-34ED-42F0-8588-7CBC06752D6C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1169988" y="5086350"/>
            <a:ext cx="5226050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>
            <a:extLst>
              <a:ext uri="{FF2B5EF4-FFF2-40B4-BE49-F238E27FC236}">
                <a16:creationId xmlns:a16="http://schemas.microsoft.com/office/drawing/2014/main" id="{17715C42-2E61-4BA8-BE33-64A40EBCD5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6488" y="812800"/>
            <a:ext cx="5338762" cy="40020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A993516D-EA78-44BD-BBDD-F7E66474A1FD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1169988" y="5086350"/>
            <a:ext cx="5226050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>
            <a:extLst>
              <a:ext uri="{FF2B5EF4-FFF2-40B4-BE49-F238E27FC236}">
                <a16:creationId xmlns:a16="http://schemas.microsoft.com/office/drawing/2014/main" id="{F25EDDF8-1901-4B10-87AD-3F3D026FDB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B7C6A3E9-F2E7-43F3-B169-A9F20783747B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1169988" y="5086350"/>
            <a:ext cx="5226050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>
            <a:extLst>
              <a:ext uri="{FF2B5EF4-FFF2-40B4-BE49-F238E27FC236}">
                <a16:creationId xmlns:a16="http://schemas.microsoft.com/office/drawing/2014/main" id="{BCA44644-1AA5-442A-BA14-7235705F9C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0566B3DB-9053-49BC-87FC-031723A30843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1169988" y="5086350"/>
            <a:ext cx="5226050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">
            <a:extLst>
              <a:ext uri="{FF2B5EF4-FFF2-40B4-BE49-F238E27FC236}">
                <a16:creationId xmlns:a16="http://schemas.microsoft.com/office/drawing/2014/main" id="{4183FE97-7A6B-4214-9EEF-5CA0B6A257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35A8D623-C892-496E-811D-DCE5C7977495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1169988" y="5086350"/>
            <a:ext cx="5226050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>
            <a:extLst>
              <a:ext uri="{FF2B5EF4-FFF2-40B4-BE49-F238E27FC236}">
                <a16:creationId xmlns:a16="http://schemas.microsoft.com/office/drawing/2014/main" id="{8917D38D-D3D3-4FB8-A4F6-D53F2F11A3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0475" y="801688"/>
            <a:ext cx="5040313" cy="40100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346041F7-0FD0-4174-A573-F183F3460FC8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1169988" y="5086350"/>
            <a:ext cx="5226050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1">
            <a:extLst>
              <a:ext uri="{FF2B5EF4-FFF2-40B4-BE49-F238E27FC236}">
                <a16:creationId xmlns:a16="http://schemas.microsoft.com/office/drawing/2014/main" id="{65CE91D9-64F6-4F9E-BC67-0DDC4C8F8B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AE6D8E09-4C8A-46F9-B0DD-E33B0017CF78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1169988" y="5086350"/>
            <a:ext cx="5226050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428089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063443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196138" y="555625"/>
            <a:ext cx="2151062" cy="63071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741363" y="555625"/>
            <a:ext cx="6302375" cy="63071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8038934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41363" y="555625"/>
            <a:ext cx="8605837" cy="126047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2672068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504408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9658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741363" y="2101850"/>
            <a:ext cx="4225925" cy="4760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119688" y="2101850"/>
            <a:ext cx="4227512" cy="4760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784635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723253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2098296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0846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129163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509370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B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1">
            <a:extLst>
              <a:ext uri="{FF2B5EF4-FFF2-40B4-BE49-F238E27FC236}">
                <a16:creationId xmlns:a16="http://schemas.microsoft.com/office/drawing/2014/main" id="{781634DA-8BA5-4B99-9802-9019D0C030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813" y="1893888"/>
            <a:ext cx="9674225" cy="5665787"/>
          </a:xfrm>
          <a:prstGeom prst="roundRect">
            <a:avLst>
              <a:gd name="adj" fmla="val 28"/>
            </a:avLst>
          </a:prstGeom>
          <a:solidFill>
            <a:srgbClr val="DDDDDD"/>
          </a:solidFill>
          <a:ln w="9525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46E50508-4503-4768-B543-B06FC95CBD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41363" y="555625"/>
            <a:ext cx="8605837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Cliccate per modificare il formato del testo del titolo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7FAB685B-6C63-401A-9E5C-3419E3AFB8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41363" y="2101850"/>
            <a:ext cx="8605837" cy="476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Cliccate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  <a:p>
            <a:pPr lvl="4"/>
            <a:r>
              <a:rPr lang="en-GB" altLang="it-IT"/>
              <a:t>Ottavo livello struttura</a:t>
            </a:r>
          </a:p>
          <a:p>
            <a:pPr lvl="4"/>
            <a:r>
              <a:rPr lang="en-GB" altLang="it-IT"/>
              <a:t>Nono livello struttura</a:t>
            </a:r>
          </a:p>
        </p:txBody>
      </p:sp>
      <p:sp>
        <p:nvSpPr>
          <p:cNvPr id="1029" name="AutoShape 4">
            <a:extLst>
              <a:ext uri="{FF2B5EF4-FFF2-40B4-BE49-F238E27FC236}">
                <a16:creationId xmlns:a16="http://schemas.microsoft.com/office/drawing/2014/main" id="{B4E28F5C-FEDA-44B3-B1FE-AB542B5090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0975" cy="917575"/>
          </a:xfrm>
          <a:prstGeom prst="roundRect">
            <a:avLst>
              <a:gd name="adj" fmla="val 875"/>
            </a:avLst>
          </a:prstGeom>
          <a:solidFill>
            <a:srgbClr val="125C8D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1030" name="AutoShape 5">
            <a:extLst>
              <a:ext uri="{FF2B5EF4-FFF2-40B4-BE49-F238E27FC236}">
                <a16:creationId xmlns:a16="http://schemas.microsoft.com/office/drawing/2014/main" id="{3835051B-24BC-4127-B28B-CDF9886C24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81250"/>
            <a:ext cx="180975" cy="917575"/>
          </a:xfrm>
          <a:prstGeom prst="roundRect">
            <a:avLst>
              <a:gd name="adj" fmla="val 875"/>
            </a:avLst>
          </a:prstGeom>
          <a:solidFill>
            <a:srgbClr val="125C8D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1031" name="AutoShape 6">
            <a:extLst>
              <a:ext uri="{FF2B5EF4-FFF2-40B4-BE49-F238E27FC236}">
                <a16:creationId xmlns:a16="http://schemas.microsoft.com/office/drawing/2014/main" id="{75ED201C-9E75-4F71-B8E6-2F4CA6CAD9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68400"/>
            <a:ext cx="180975" cy="917575"/>
          </a:xfrm>
          <a:prstGeom prst="roundRect">
            <a:avLst>
              <a:gd name="adj" fmla="val 875"/>
            </a:avLst>
          </a:prstGeom>
          <a:solidFill>
            <a:srgbClr val="125C8D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333333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333333"/>
          </a:solidFill>
          <a:latin typeface="Arial" charset="0"/>
          <a:cs typeface="Arial Unicode MS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333333"/>
          </a:solidFill>
          <a:latin typeface="Arial" charset="0"/>
          <a:cs typeface="Arial Unicode MS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333333"/>
          </a:solidFill>
          <a:latin typeface="Arial" charset="0"/>
          <a:cs typeface="Arial Unicode MS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333333"/>
          </a:solidFill>
          <a:latin typeface="Arial" charset="0"/>
          <a:cs typeface="Arial Unicode MS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cs typeface="Arial Unicode MS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cs typeface="Arial Unicode MS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cs typeface="Arial Unicode MS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bi.nlm.nih.gov/pubmed/29077849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http://www.med.harvard.edu/AANLIB/cases/case3/mr1/020.gif" TargetMode="External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>
            <a:extLst>
              <a:ext uri="{FF2B5EF4-FFF2-40B4-BE49-F238E27FC236}">
                <a16:creationId xmlns:a16="http://schemas.microsoft.com/office/drawing/2014/main" id="{EA3BDF45-674C-485E-AB53-7E0CD0A86B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6875" y="422275"/>
            <a:ext cx="4357688" cy="1158875"/>
          </a:xfrm>
        </p:spPr>
        <p:txBody>
          <a:bodyPr tIns="38880"/>
          <a:lstStyle/>
          <a:p>
            <a:pPr algn="ctr"/>
            <a:endParaRPr lang="it-IT" altLang="it-IT" b="0"/>
          </a:p>
        </p:txBody>
      </p:sp>
      <p:sp>
        <p:nvSpPr>
          <p:cNvPr id="3075" name="Segnaposto testo 3">
            <a:extLst>
              <a:ext uri="{FF2B5EF4-FFF2-40B4-BE49-F238E27FC236}">
                <a16:creationId xmlns:a16="http://schemas.microsoft.com/office/drawing/2014/main" id="{B04E38BA-AC9D-476D-AC7B-E6CA9D13AE39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04825" y="1581150"/>
            <a:ext cx="3892550" cy="5172075"/>
          </a:xfrm>
        </p:spPr>
        <p:txBody>
          <a:bodyPr/>
          <a:lstStyle/>
          <a:p>
            <a:r>
              <a:rPr lang="it-IT" altLang="it-IT" i="1"/>
              <a:t>“</a:t>
            </a:r>
          </a:p>
          <a:p>
            <a:endParaRPr lang="it-IT" altLang="it-IT" i="1"/>
          </a:p>
          <a:p>
            <a:endParaRPr lang="it-IT" altLang="it-IT" i="1"/>
          </a:p>
          <a:p>
            <a:pPr algn="ctr"/>
            <a:r>
              <a:rPr lang="it-IT" altLang="it-IT" sz="2800"/>
              <a:t>Il medico di medicina generale e la patologia “dementigena”</a:t>
            </a:r>
          </a:p>
          <a:p>
            <a:pPr algn="ctr"/>
            <a:endParaRPr lang="it-IT" altLang="it-IT" sz="2000"/>
          </a:p>
          <a:p>
            <a:pPr algn="r"/>
            <a:r>
              <a:rPr lang="it-IT" altLang="it-IT"/>
              <a:t>Gionata Pessa</a:t>
            </a:r>
          </a:p>
          <a:p>
            <a:pPr algn="r"/>
            <a:r>
              <a:rPr lang="it-IT" altLang="it-IT"/>
              <a:t>MMG, geriatra,  segretario Sezione di Pordenone della Società Italiana di Medicina Generale e Cure Primarie</a:t>
            </a:r>
          </a:p>
          <a:p>
            <a:endParaRPr lang="it-IT" altLang="it-IT" i="1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DE3122EE-1A32-4926-96FE-473E38D43A1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40288" y="207963"/>
            <a:ext cx="4986337" cy="7143750"/>
          </a:xfrm>
          <a:noFill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olo 1">
            <a:extLst>
              <a:ext uri="{FF2B5EF4-FFF2-40B4-BE49-F238E27FC236}">
                <a16:creationId xmlns:a16="http://schemas.microsoft.com/office/drawing/2014/main" id="{002617EE-22B1-45B9-804E-F1A0E64654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1363" y="207963"/>
            <a:ext cx="8605837" cy="1214437"/>
          </a:xfrm>
        </p:spPr>
        <p:txBody>
          <a:bodyPr/>
          <a:lstStyle/>
          <a:p>
            <a:r>
              <a:rPr lang="it-IT" altLang="it-IT" sz="3600"/>
              <a:t>Assumere correttamente i farmaci anticoagulanti…</a:t>
            </a:r>
          </a:p>
        </p:txBody>
      </p:sp>
      <p:sp>
        <p:nvSpPr>
          <p:cNvPr id="13315" name="Segnaposto contenuto 2">
            <a:extLst>
              <a:ext uri="{FF2B5EF4-FFF2-40B4-BE49-F238E27FC236}">
                <a16:creationId xmlns:a16="http://schemas.microsoft.com/office/drawing/2014/main" id="{F8858845-8201-4411-A3BC-AF194D60C34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41363" y="1922463"/>
            <a:ext cx="9013825" cy="5429250"/>
          </a:xfrm>
        </p:spPr>
        <p:txBody>
          <a:bodyPr/>
          <a:lstStyle/>
          <a:p>
            <a:r>
              <a:rPr lang="it-IT" altLang="it-IT" sz="2800"/>
              <a:t>400mila pazienti svedesi con fibrillazione atriale (FA) seguiti tra il 2006 e il 2014.</a:t>
            </a:r>
          </a:p>
          <a:p>
            <a:pPr>
              <a:buFont typeface="Times New Roman" panose="02020603050405020304" pitchFamily="18" charset="0"/>
              <a:buNone/>
            </a:pPr>
            <a:endParaRPr lang="it-IT" altLang="it-IT" sz="2800">
              <a:hlinkClick r:id="rId2"/>
            </a:endParaRPr>
          </a:p>
          <a:p>
            <a:r>
              <a:rPr lang="it-IT" altLang="it-IT" sz="2800" b="1"/>
              <a:t>l’incidenza di demenza</a:t>
            </a:r>
            <a:r>
              <a:rPr lang="it-IT" altLang="it-IT" sz="2800"/>
              <a:t> in questa popolazione era </a:t>
            </a:r>
            <a:r>
              <a:rPr lang="it-IT" altLang="it-IT" sz="2800" b="1"/>
              <a:t>ridotta del 29%</a:t>
            </a:r>
            <a:r>
              <a:rPr lang="it-IT" altLang="it-IT" sz="2800"/>
              <a:t> tra i pazienti con FA che erano </a:t>
            </a:r>
            <a:r>
              <a:rPr lang="it-IT" altLang="it-IT" sz="2800" b="1"/>
              <a:t>in trattamento con anticoagulanti orali</a:t>
            </a:r>
            <a:r>
              <a:rPr lang="it-IT" altLang="it-IT" sz="2800" i="1"/>
              <a:t> </a:t>
            </a:r>
          </a:p>
          <a:p>
            <a:pPr>
              <a:buFont typeface="Times New Roman" panose="02020603050405020304" pitchFamily="18" charset="0"/>
              <a:buNone/>
            </a:pPr>
            <a:endParaRPr lang="it-IT" altLang="it-IT" sz="2800" i="1"/>
          </a:p>
          <a:p>
            <a:r>
              <a:rPr lang="it-IT" altLang="it-IT" sz="2800"/>
              <a:t>La riduzione del rischio raggiungeva il 48% tra coloro che continuavano il trattamento</a:t>
            </a:r>
          </a:p>
          <a:p>
            <a:endParaRPr lang="it-IT" altLang="it-IT" sz="2800"/>
          </a:p>
          <a:p>
            <a:pPr algn="r">
              <a:buFont typeface="Times New Roman" panose="02020603050405020304" pitchFamily="18" charset="0"/>
              <a:buNone/>
            </a:pPr>
            <a:r>
              <a:rPr lang="it-IT" altLang="it-IT" sz="2800" i="1"/>
              <a:t>Eur Heart J. 2017 Oct 24.</a:t>
            </a:r>
          </a:p>
          <a:p>
            <a:pPr>
              <a:buFont typeface="Times New Roman" panose="02020603050405020304" pitchFamily="18" charset="0"/>
              <a:buNone/>
            </a:pPr>
            <a:endParaRPr lang="it-IT" altLang="it-IT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>
            <a:extLst>
              <a:ext uri="{FF2B5EF4-FFF2-40B4-BE49-F238E27FC236}">
                <a16:creationId xmlns:a16="http://schemas.microsoft.com/office/drawing/2014/main" id="{A62D0B43-302C-4FA4-A65F-422B5BFFBE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70975" cy="1171575"/>
          </a:xfrm>
        </p:spPr>
        <p:txBody>
          <a:bodyPr tIns="38880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it-IT" altLang="it-IT"/>
              <a:t>Definizione di  demenza</a:t>
            </a: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476BE757-034A-4895-92A1-6EC61D60FD31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503238" y="1814513"/>
            <a:ext cx="9070975" cy="4899025"/>
          </a:xfrm>
        </p:spPr>
        <p:txBody>
          <a:bodyPr tIns="28080" anchor="ctr"/>
          <a:lstStyle/>
          <a:p>
            <a:pPr marL="0" indent="0" algn="just" eaLnBrk="1">
              <a:lnSpc>
                <a:spcPct val="95000"/>
              </a:lnSpc>
              <a:spcAft>
                <a:spcPct val="0"/>
              </a:spcAft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it-IT" altLang="it-IT">
                <a:latin typeface="Times New Roman" panose="02020603050405020304" pitchFamily="18" charset="0"/>
              </a:rPr>
              <a:t>Sindrome caratterizzata da deficit della memoria, sia a breve che lungo termine, del pensiero astratto, della capacità di giudizio, delle altre funzioni cognitive, da modificazioni della personalità, causati da una alterazione anatomica del cervello.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>
            <a:extLst>
              <a:ext uri="{FF2B5EF4-FFF2-40B4-BE49-F238E27FC236}">
                <a16:creationId xmlns:a16="http://schemas.microsoft.com/office/drawing/2014/main" id="{7B461E29-E644-44F7-B4A9-D46F2E54DF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70975" cy="1171575"/>
          </a:xfrm>
        </p:spPr>
        <p:txBody>
          <a:bodyPr tIns="38880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it-IT" altLang="it-IT"/>
              <a:t>Classificazione</a:t>
            </a: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3511D48C-F647-400C-91A0-F7B3C76B9EFE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503238" y="1814513"/>
            <a:ext cx="9070975" cy="4899025"/>
          </a:xfrm>
        </p:spPr>
        <p:txBody>
          <a:bodyPr tIns="28080" anchor="ctr"/>
          <a:lstStyle/>
          <a:p>
            <a:pPr marL="0" indent="0" algn="just" eaLnBrk="1">
              <a:lnSpc>
                <a:spcPct val="95000"/>
              </a:lnSpc>
              <a:spcAft>
                <a:spcPct val="0"/>
              </a:spcAft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it-IT" altLang="it-IT">
                <a:latin typeface="Times New Roman" panose="02020603050405020304" pitchFamily="18" charset="0"/>
              </a:rPr>
              <a:t>Malattia con esclusiva demenza: </a:t>
            </a:r>
          </a:p>
          <a:p>
            <a:pPr marL="0" indent="0" algn="just" eaLnBrk="1">
              <a:lnSpc>
                <a:spcPct val="95000"/>
              </a:lnSpc>
              <a:spcAft>
                <a:spcPct val="0"/>
              </a:spcAft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it-IT" altLang="it-IT">
                <a:latin typeface="Times New Roman" panose="02020603050405020304" pitchFamily="18" charset="0"/>
              </a:rPr>
              <a:t> </a:t>
            </a:r>
            <a:r>
              <a:rPr lang="it-IT" altLang="it-IT" sz="2800">
                <a:latin typeface="Times New Roman" panose="02020603050405020304" pitchFamily="18" charset="0"/>
              </a:rPr>
              <a:t>M. di Alzheimer </a:t>
            </a:r>
          </a:p>
          <a:p>
            <a:pPr marL="0" indent="0" algn="just" eaLnBrk="1">
              <a:lnSpc>
                <a:spcPct val="95000"/>
              </a:lnSpc>
              <a:spcAft>
                <a:spcPct val="0"/>
              </a:spcAft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it-IT" altLang="it-IT" sz="2800">
                <a:latin typeface="Times New Roman" panose="02020603050405020304" pitchFamily="18" charset="0"/>
              </a:rPr>
              <a:t> M. di Pick</a:t>
            </a:r>
          </a:p>
          <a:p>
            <a:pPr marL="0" indent="0" algn="just" eaLnBrk="1">
              <a:lnSpc>
                <a:spcPct val="95000"/>
              </a:lnSpc>
              <a:spcAft>
                <a:spcPct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it-IT" altLang="it-IT">
              <a:latin typeface="Times New Roman" panose="02020603050405020304" pitchFamily="18" charset="0"/>
            </a:endParaRPr>
          </a:p>
          <a:p>
            <a:pPr marL="0" indent="0" algn="just" eaLnBrk="1">
              <a:lnSpc>
                <a:spcPct val="95000"/>
              </a:lnSpc>
              <a:spcAft>
                <a:spcPct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it-IT" altLang="it-IT">
                <a:latin typeface="Times New Roman" panose="02020603050405020304" pitchFamily="18" charset="0"/>
              </a:rPr>
              <a:t>Malattia associata ad altre patologie:</a:t>
            </a:r>
          </a:p>
          <a:p>
            <a:pPr marL="0" indent="0" algn="just" eaLnBrk="1">
              <a:lnSpc>
                <a:spcPct val="95000"/>
              </a:lnSpc>
              <a:spcAft>
                <a:spcPct val="0"/>
              </a:spcAft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it-IT" altLang="it-IT">
                <a:latin typeface="Times New Roman" panose="02020603050405020304" pitchFamily="18" charset="0"/>
              </a:rPr>
              <a:t> </a:t>
            </a:r>
            <a:r>
              <a:rPr lang="it-IT" altLang="it-IT" sz="2800">
                <a:latin typeface="Times New Roman" panose="02020603050405020304" pitchFamily="18" charset="0"/>
              </a:rPr>
              <a:t>Demenza vascolare</a:t>
            </a:r>
          </a:p>
          <a:p>
            <a:pPr marL="0" indent="0" algn="just" eaLnBrk="1">
              <a:lnSpc>
                <a:spcPct val="95000"/>
              </a:lnSpc>
              <a:spcAft>
                <a:spcPct val="0"/>
              </a:spcAft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it-IT" altLang="it-IT" sz="2800">
                <a:latin typeface="Times New Roman" panose="02020603050405020304" pitchFamily="18" charset="0"/>
              </a:rPr>
              <a:t> Demenza da intossicazione (etilica, farmaci ecc.)</a:t>
            </a:r>
          </a:p>
          <a:p>
            <a:pPr marL="0" indent="0" algn="just" eaLnBrk="1">
              <a:lnSpc>
                <a:spcPct val="95000"/>
              </a:lnSpc>
              <a:spcAft>
                <a:spcPct val="0"/>
              </a:spcAft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it-IT" altLang="it-IT" sz="2800">
                <a:latin typeface="Times New Roman" panose="02020603050405020304" pitchFamily="18" charset="0"/>
              </a:rPr>
              <a:t> Demenza da insufficenza di altri organi (tiroide, surrene ecc.)</a:t>
            </a:r>
          </a:p>
          <a:p>
            <a:pPr marL="0" indent="0" algn="just" eaLnBrk="1">
              <a:lnSpc>
                <a:spcPct val="95000"/>
              </a:lnSpc>
              <a:spcAft>
                <a:spcPct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it-IT" altLang="it-IT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Object 1">
            <a:extLst>
              <a:ext uri="{FF2B5EF4-FFF2-40B4-BE49-F238E27FC236}">
                <a16:creationId xmlns:a16="http://schemas.microsoft.com/office/drawing/2014/main" id="{3EF074ED-2270-40AE-97E7-F8BACE188FB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6088" y="106363"/>
          <a:ext cx="9513887" cy="724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5" r:id="rId4" imgW="7714800" imgH="5876640" progId="">
                  <p:embed/>
                </p:oleObj>
              </mc:Choice>
              <mc:Fallback>
                <p:oleObj r:id="rId4" imgW="7714800" imgH="5876640" progId="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088" y="106363"/>
                        <a:ext cx="9513887" cy="7243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>
            <a:extLst>
              <a:ext uri="{FF2B5EF4-FFF2-40B4-BE49-F238E27FC236}">
                <a16:creationId xmlns:a16="http://schemas.microsoft.com/office/drawing/2014/main" id="{834D9462-CA40-44EC-847E-64DE381DCB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87313"/>
            <a:ext cx="9070975" cy="1171575"/>
          </a:xfrm>
        </p:spPr>
        <p:txBody>
          <a:bodyPr tIns="38880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it-IT" altLang="it-IT"/>
              <a:t>Sintomi</a:t>
            </a:r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327B8603-87CC-4296-979D-E29D475C8439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503238" y="1854200"/>
            <a:ext cx="9070975" cy="5576888"/>
          </a:xfrm>
        </p:spPr>
        <p:txBody>
          <a:bodyPr tIns="24840" anchor="ctr"/>
          <a:lstStyle/>
          <a:p>
            <a:pPr marL="0" indent="0" eaLnBrk="1">
              <a:lnSpc>
                <a:spcPct val="95000"/>
              </a:lnSpc>
              <a:spcAft>
                <a:spcPct val="0"/>
              </a:spcAft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it-IT" altLang="it-IT" sz="2800">
                <a:latin typeface="Times New Roman" panose="02020603050405020304" pitchFamily="18" charset="0"/>
              </a:rPr>
              <a:t>Iniziali </a:t>
            </a:r>
          </a:p>
          <a:p>
            <a:pPr marL="0" indent="0" eaLnBrk="1">
              <a:lnSpc>
                <a:spcPct val="95000"/>
              </a:lnSpc>
              <a:spcAft>
                <a:spcPct val="0"/>
              </a:spcAft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it-IT" altLang="it-IT" sz="2400">
                <a:latin typeface="Times New Roman" panose="02020603050405020304" pitchFamily="18" charset="0"/>
              </a:rPr>
              <a:t> piccole dimenticanze</a:t>
            </a:r>
          </a:p>
          <a:p>
            <a:pPr marL="0" indent="0" eaLnBrk="1">
              <a:lnSpc>
                <a:spcPct val="95000"/>
              </a:lnSpc>
              <a:spcAft>
                <a:spcPct val="0"/>
              </a:spcAft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it-IT" altLang="it-IT" sz="2400">
                <a:latin typeface="Times New Roman" panose="02020603050405020304" pitchFamily="18" charset="0"/>
              </a:rPr>
              <a:t> episodi di disorientamento spazio-temporale</a:t>
            </a:r>
          </a:p>
          <a:p>
            <a:pPr marL="0" indent="0" eaLnBrk="1">
              <a:lnSpc>
                <a:spcPct val="95000"/>
              </a:lnSpc>
              <a:spcAft>
                <a:spcPct val="0"/>
              </a:spcAft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it-IT" altLang="it-IT" sz="2400">
                <a:latin typeface="Times New Roman" panose="02020603050405020304" pitchFamily="18" charset="0"/>
              </a:rPr>
              <a:t> linguaggio non adeguato</a:t>
            </a:r>
          </a:p>
          <a:p>
            <a:pPr marL="0" indent="0" eaLnBrk="1">
              <a:lnSpc>
                <a:spcPct val="95000"/>
              </a:lnSpc>
              <a:spcAft>
                <a:spcPct val="0"/>
              </a:spcAft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it-IT" altLang="it-IT" sz="2400">
                <a:latin typeface="Times New Roman" panose="02020603050405020304" pitchFamily="18" charset="0"/>
              </a:rPr>
              <a:t> ridotta iniziativa</a:t>
            </a:r>
          </a:p>
          <a:p>
            <a:pPr marL="0" indent="0" eaLnBrk="1">
              <a:lnSpc>
                <a:spcPct val="95000"/>
              </a:lnSpc>
              <a:spcAft>
                <a:spcPct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it-IT" altLang="it-IT" sz="2400">
              <a:latin typeface="Times New Roman" panose="02020603050405020304" pitchFamily="18" charset="0"/>
            </a:endParaRPr>
          </a:p>
          <a:p>
            <a:pPr marL="0" indent="0" eaLnBrk="1">
              <a:lnSpc>
                <a:spcPct val="95000"/>
              </a:lnSpc>
              <a:spcAft>
                <a:spcPct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it-IT" altLang="it-IT" sz="2800">
                <a:latin typeface="Times New Roman" panose="02020603050405020304" pitchFamily="18" charset="0"/>
              </a:rPr>
              <a:t>Progressivi</a:t>
            </a:r>
          </a:p>
          <a:p>
            <a:pPr marL="0" indent="0" eaLnBrk="1">
              <a:lnSpc>
                <a:spcPct val="95000"/>
              </a:lnSpc>
              <a:spcAft>
                <a:spcPct val="0"/>
              </a:spcAft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it-IT" altLang="it-IT" sz="2400">
                <a:latin typeface="Times New Roman" panose="02020603050405020304" pitchFamily="18" charset="0"/>
              </a:rPr>
              <a:t> turbe della memoria</a:t>
            </a:r>
          </a:p>
          <a:p>
            <a:pPr marL="0" indent="0" eaLnBrk="1">
              <a:lnSpc>
                <a:spcPct val="95000"/>
              </a:lnSpc>
              <a:spcAft>
                <a:spcPct val="0"/>
              </a:spcAft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it-IT" altLang="it-IT" sz="2400">
                <a:latin typeface="Times New Roman" panose="02020603050405020304" pitchFamily="18" charset="0"/>
              </a:rPr>
              <a:t> costante disorientamento</a:t>
            </a:r>
          </a:p>
          <a:p>
            <a:pPr marL="0" indent="0" eaLnBrk="1">
              <a:lnSpc>
                <a:spcPct val="95000"/>
              </a:lnSpc>
              <a:spcAft>
                <a:spcPct val="0"/>
              </a:spcAft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it-IT" altLang="it-IT" sz="2400">
                <a:latin typeface="Times New Roman" panose="02020603050405020304" pitchFamily="18" charset="0"/>
              </a:rPr>
              <a:t> linguaggio incongruo</a:t>
            </a:r>
          </a:p>
          <a:p>
            <a:pPr marL="0" indent="0" eaLnBrk="1">
              <a:lnSpc>
                <a:spcPct val="95000"/>
              </a:lnSpc>
              <a:spcAft>
                <a:spcPct val="0"/>
              </a:spcAft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it-IT" altLang="it-IT" sz="2400">
                <a:latin typeface="Times New Roman" panose="02020603050405020304" pitchFamily="18" charset="0"/>
              </a:rPr>
              <a:t> gestualità compromessa (aprassia)</a:t>
            </a:r>
          </a:p>
          <a:p>
            <a:pPr marL="0" indent="0" eaLnBrk="1">
              <a:lnSpc>
                <a:spcPct val="95000"/>
              </a:lnSpc>
              <a:spcAft>
                <a:spcPct val="0"/>
              </a:spcAft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it-IT" altLang="it-IT" sz="2400">
                <a:latin typeface="Times New Roman" panose="02020603050405020304" pitchFamily="18" charset="0"/>
              </a:rPr>
              <a:t> mancato riconoscimento di persone e cose (agnosia)</a:t>
            </a:r>
          </a:p>
          <a:p>
            <a:pPr marL="0" indent="0" eaLnBrk="1">
              <a:lnSpc>
                <a:spcPct val="95000"/>
              </a:lnSpc>
              <a:spcAft>
                <a:spcPct val="0"/>
              </a:spcAft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it-IT" altLang="it-IT" sz="2400">
                <a:latin typeface="Times New Roman" panose="02020603050405020304" pitchFamily="18" charset="0"/>
              </a:rPr>
              <a:t> illusioni, allucinazioni, deliri </a:t>
            </a:r>
          </a:p>
          <a:p>
            <a:pPr marL="0" indent="0" eaLnBrk="1">
              <a:lnSpc>
                <a:spcPct val="95000"/>
              </a:lnSpc>
              <a:spcAft>
                <a:spcPct val="0"/>
              </a:spcAft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it-IT" altLang="it-IT" sz="2400">
                <a:latin typeface="Times New Roman" panose="02020603050405020304" pitchFamily="18" charset="0"/>
              </a:rPr>
              <a:t> mancato controllo degli sfinteri</a:t>
            </a:r>
          </a:p>
          <a:p>
            <a:pPr marL="0" indent="0" eaLnBrk="1">
              <a:lnSpc>
                <a:spcPct val="95000"/>
              </a:lnSpc>
              <a:spcAft>
                <a:spcPct val="0"/>
              </a:spcAft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it-IT" altLang="it-IT" sz="2400">
                <a:latin typeface="Times New Roman" panose="02020603050405020304" pitchFamily="18" charset="0"/>
              </a:rPr>
              <a:t> compromissione della motilità</a:t>
            </a:r>
          </a:p>
          <a:p>
            <a:pPr marL="0" indent="0" eaLnBrk="1">
              <a:lnSpc>
                <a:spcPct val="95000"/>
              </a:lnSpc>
              <a:spcAft>
                <a:spcPct val="0"/>
              </a:spcAft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it-IT" altLang="it-IT" sz="2400">
                <a:latin typeface="Times New Roman" panose="02020603050405020304" pitchFamily="18" charset="0"/>
              </a:rPr>
              <a:t> crisi epilettiche (tardive)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>
            <a:extLst>
              <a:ext uri="{FF2B5EF4-FFF2-40B4-BE49-F238E27FC236}">
                <a16:creationId xmlns:a16="http://schemas.microsoft.com/office/drawing/2014/main" id="{33F365DA-8A96-4FD3-BBDB-5F0AA81A6F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25" y="715963"/>
            <a:ext cx="8140700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it-IT" altLang="it-IT" sz="2800" b="1">
                <a:solidFill>
                  <a:srgbClr val="FFFFFF"/>
                </a:solidFill>
                <a:latin typeface="Garamond" panose="02020404030301010803" pitchFamily="18" charset="0"/>
              </a:rPr>
              <a:t>Storia naturale della Malattia di Alzheimer</a:t>
            </a:r>
          </a:p>
          <a:p>
            <a:pPr algn="ctr" eaLnBrk="1" hangingPunct="1">
              <a:lnSpc>
                <a:spcPct val="100000"/>
              </a:lnSpc>
            </a:pPr>
            <a:endParaRPr lang="it-IT" altLang="it-IT" sz="280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lnSpc>
                <a:spcPct val="100000"/>
              </a:lnSpc>
            </a:pPr>
            <a:endParaRPr lang="it-IT" altLang="it-IT" sz="240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lnSpc>
                <a:spcPct val="100000"/>
              </a:lnSpc>
            </a:pPr>
            <a:endParaRPr lang="it-IT" altLang="it-IT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31" name="Rectangle 4">
            <a:extLst>
              <a:ext uri="{FF2B5EF4-FFF2-40B4-BE49-F238E27FC236}">
                <a16:creationId xmlns:a16="http://schemas.microsoft.com/office/drawing/2014/main" id="{21B5F12C-71B2-4FA8-AFFD-9308B69E8A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1650" y="2651125"/>
            <a:ext cx="6651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it-IT" altLang="it-IT" sz="1600" b="1">
                <a:solidFill>
                  <a:srgbClr val="000000"/>
                </a:solidFill>
              </a:rPr>
              <a:t>Decadi</a:t>
            </a:r>
          </a:p>
        </p:txBody>
      </p:sp>
      <p:sp>
        <p:nvSpPr>
          <p:cNvPr id="22532" name="Rectangle 5">
            <a:extLst>
              <a:ext uri="{FF2B5EF4-FFF2-40B4-BE49-F238E27FC236}">
                <a16:creationId xmlns:a16="http://schemas.microsoft.com/office/drawing/2014/main" id="{C94F4BCF-D233-4E8F-B1AF-D2E98FDB7E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990600" y="6583363"/>
            <a:ext cx="10134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ts val="300"/>
              </a:spcBef>
            </a:pPr>
            <a:r>
              <a:rPr lang="it-IT" altLang="it-IT" sz="1200" b="1">
                <a:solidFill>
                  <a:srgbClr val="000000"/>
                </a:solidFill>
              </a:rPr>
              <a:t>Adattata da Gauthier S. ed. Clinical Diagnosis and Management of Alzheimer’s Disease. 1996</a:t>
            </a:r>
            <a:r>
              <a:rPr lang="it-IT" altLang="it-IT" sz="120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grpSp>
        <p:nvGrpSpPr>
          <p:cNvPr id="22533" name="Group 6">
            <a:extLst>
              <a:ext uri="{FF2B5EF4-FFF2-40B4-BE49-F238E27FC236}">
                <a16:creationId xmlns:a16="http://schemas.microsoft.com/office/drawing/2014/main" id="{10F9CBA6-3A71-40B9-87F4-630F2CDB8513}"/>
              </a:ext>
            </a:extLst>
          </p:cNvPr>
          <p:cNvGrpSpPr>
            <a:grpSpLocks/>
          </p:cNvGrpSpPr>
          <p:nvPr/>
        </p:nvGrpSpPr>
        <p:grpSpPr bwMode="auto">
          <a:xfrm>
            <a:off x="396875" y="2136775"/>
            <a:ext cx="9683750" cy="4429125"/>
            <a:chOff x="452" y="856"/>
            <a:chExt cx="4828" cy="2599"/>
          </a:xfrm>
        </p:grpSpPr>
        <p:sp>
          <p:nvSpPr>
            <p:cNvPr id="22534" name="Line 7">
              <a:extLst>
                <a:ext uri="{FF2B5EF4-FFF2-40B4-BE49-F238E27FC236}">
                  <a16:creationId xmlns:a16="http://schemas.microsoft.com/office/drawing/2014/main" id="{EE3626AB-ACBE-4249-96CA-E33B37527F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59" y="2996"/>
              <a:ext cx="4249" cy="1"/>
            </a:xfrm>
            <a:prstGeom prst="line">
              <a:avLst/>
            </a:prstGeom>
            <a:noFill/>
            <a:ln w="41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2535" name="Line 8">
              <a:extLst>
                <a:ext uri="{FF2B5EF4-FFF2-40B4-BE49-F238E27FC236}">
                  <a16:creationId xmlns:a16="http://schemas.microsoft.com/office/drawing/2014/main" id="{423FA944-99C8-408C-8C9D-7DF33E3D9F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55" y="982"/>
              <a:ext cx="1" cy="2022"/>
            </a:xfrm>
            <a:prstGeom prst="line">
              <a:avLst/>
            </a:prstGeom>
            <a:noFill/>
            <a:ln w="41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2536" name="Rectangle 9">
              <a:extLst>
                <a:ext uri="{FF2B5EF4-FFF2-40B4-BE49-F238E27FC236}">
                  <a16:creationId xmlns:a16="http://schemas.microsoft.com/office/drawing/2014/main" id="{07AA9EEF-63AA-4293-B314-54ED63E138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" y="2853"/>
              <a:ext cx="7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charset="0"/>
                </a:defRPr>
              </a:lvl1pPr>
              <a:lvl2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charset="0"/>
                </a:defRPr>
              </a:lvl2pPr>
              <a:lvl3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charset="0"/>
                </a:defRPr>
              </a:lvl3pPr>
              <a:lvl4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charset="0"/>
                </a:defRPr>
              </a:lvl4pPr>
              <a:lvl5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charset="0"/>
                </a:defRPr>
              </a:lvl9pPr>
            </a:lstStyle>
            <a:p>
              <a:pPr eaLnBrk="1" hangingPunct="1">
                <a:lnSpc>
                  <a:spcPct val="100000"/>
                </a:lnSpc>
              </a:pPr>
              <a:r>
                <a:rPr lang="it-IT" altLang="it-IT" sz="1600" b="1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22537" name="Rectangle 10">
              <a:extLst>
                <a:ext uri="{FF2B5EF4-FFF2-40B4-BE49-F238E27FC236}">
                  <a16:creationId xmlns:a16="http://schemas.microsoft.com/office/drawing/2014/main" id="{056EC80A-472F-4E48-A2EF-813C1CADE1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8" y="2401"/>
              <a:ext cx="7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charset="0"/>
                </a:defRPr>
              </a:lvl1pPr>
              <a:lvl2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charset="0"/>
                </a:defRPr>
              </a:lvl2pPr>
              <a:lvl3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charset="0"/>
                </a:defRPr>
              </a:lvl3pPr>
              <a:lvl4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charset="0"/>
                </a:defRPr>
              </a:lvl4pPr>
              <a:lvl5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charset="0"/>
                </a:defRPr>
              </a:lvl9pPr>
            </a:lstStyle>
            <a:p>
              <a:pPr eaLnBrk="1" hangingPunct="1">
                <a:lnSpc>
                  <a:spcPct val="100000"/>
                </a:lnSpc>
              </a:pPr>
              <a:r>
                <a:rPr lang="it-IT" altLang="it-IT" sz="1600" b="1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22538" name="Rectangle 11">
              <a:extLst>
                <a:ext uri="{FF2B5EF4-FFF2-40B4-BE49-F238E27FC236}">
                  <a16:creationId xmlns:a16="http://schemas.microsoft.com/office/drawing/2014/main" id="{51CC5A74-66B7-4882-B632-CF9F40CA2E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" y="1942"/>
              <a:ext cx="14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charset="0"/>
                </a:defRPr>
              </a:lvl1pPr>
              <a:lvl2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charset="0"/>
                </a:defRPr>
              </a:lvl2pPr>
              <a:lvl3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charset="0"/>
                </a:defRPr>
              </a:lvl3pPr>
              <a:lvl4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charset="0"/>
                </a:defRPr>
              </a:lvl4pPr>
              <a:lvl5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charset="0"/>
                </a:defRPr>
              </a:lvl9pPr>
            </a:lstStyle>
            <a:p>
              <a:pPr eaLnBrk="1" hangingPunct="1">
                <a:lnSpc>
                  <a:spcPct val="100000"/>
                </a:lnSpc>
              </a:pPr>
              <a:r>
                <a:rPr lang="it-IT" altLang="it-IT" sz="1600" b="1">
                  <a:solidFill>
                    <a:srgbClr val="000000"/>
                  </a:solidFill>
                </a:rPr>
                <a:t>10</a:t>
              </a:r>
            </a:p>
          </p:txBody>
        </p:sp>
        <p:sp>
          <p:nvSpPr>
            <p:cNvPr id="22539" name="Rectangle 12">
              <a:extLst>
                <a:ext uri="{FF2B5EF4-FFF2-40B4-BE49-F238E27FC236}">
                  <a16:creationId xmlns:a16="http://schemas.microsoft.com/office/drawing/2014/main" id="{F161D914-32A3-4916-A61B-5AC3E8F1E9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" y="1488"/>
              <a:ext cx="14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charset="0"/>
                </a:defRPr>
              </a:lvl1pPr>
              <a:lvl2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charset="0"/>
                </a:defRPr>
              </a:lvl2pPr>
              <a:lvl3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charset="0"/>
                </a:defRPr>
              </a:lvl3pPr>
              <a:lvl4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charset="0"/>
                </a:defRPr>
              </a:lvl4pPr>
              <a:lvl5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charset="0"/>
                </a:defRPr>
              </a:lvl9pPr>
            </a:lstStyle>
            <a:p>
              <a:pPr eaLnBrk="1" hangingPunct="1">
                <a:lnSpc>
                  <a:spcPct val="100000"/>
                </a:lnSpc>
              </a:pPr>
              <a:r>
                <a:rPr lang="it-IT" altLang="it-IT" sz="1600" b="1">
                  <a:solidFill>
                    <a:srgbClr val="000000"/>
                  </a:solidFill>
                </a:rPr>
                <a:t>17</a:t>
              </a:r>
            </a:p>
          </p:txBody>
        </p:sp>
        <p:sp>
          <p:nvSpPr>
            <p:cNvPr id="22540" name="Rectangle 13">
              <a:extLst>
                <a:ext uri="{FF2B5EF4-FFF2-40B4-BE49-F238E27FC236}">
                  <a16:creationId xmlns:a16="http://schemas.microsoft.com/office/drawing/2014/main" id="{7427F99A-0372-43A9-A0FA-C18D120DB6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6" y="1030"/>
              <a:ext cx="14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charset="0"/>
                </a:defRPr>
              </a:lvl1pPr>
              <a:lvl2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charset="0"/>
                </a:defRPr>
              </a:lvl2pPr>
              <a:lvl3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charset="0"/>
                </a:defRPr>
              </a:lvl3pPr>
              <a:lvl4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charset="0"/>
                </a:defRPr>
              </a:lvl4pPr>
              <a:lvl5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charset="0"/>
                </a:defRPr>
              </a:lvl9pPr>
            </a:lstStyle>
            <a:p>
              <a:pPr eaLnBrk="1" hangingPunct="1">
                <a:lnSpc>
                  <a:spcPct val="100000"/>
                </a:lnSpc>
              </a:pPr>
              <a:r>
                <a:rPr lang="it-IT" altLang="it-IT" sz="1600" b="1">
                  <a:solidFill>
                    <a:srgbClr val="000000"/>
                  </a:solidFill>
                </a:rPr>
                <a:t>25</a:t>
              </a:r>
            </a:p>
          </p:txBody>
        </p:sp>
        <p:sp>
          <p:nvSpPr>
            <p:cNvPr id="22541" name="Rectangle 14">
              <a:extLst>
                <a:ext uri="{FF2B5EF4-FFF2-40B4-BE49-F238E27FC236}">
                  <a16:creationId xmlns:a16="http://schemas.microsoft.com/office/drawing/2014/main" id="{E9A00BE7-3E8F-419A-B3C6-8E3B1E7808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4" y="3095"/>
              <a:ext cx="7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charset="0"/>
                </a:defRPr>
              </a:lvl1pPr>
              <a:lvl2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charset="0"/>
                </a:defRPr>
              </a:lvl2pPr>
              <a:lvl3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charset="0"/>
                </a:defRPr>
              </a:lvl3pPr>
              <a:lvl4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charset="0"/>
                </a:defRPr>
              </a:lvl4pPr>
              <a:lvl5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charset="0"/>
                </a:defRPr>
              </a:lvl9pPr>
            </a:lstStyle>
            <a:p>
              <a:pPr eaLnBrk="1" hangingPunct="1">
                <a:lnSpc>
                  <a:spcPct val="100000"/>
                </a:lnSpc>
              </a:pPr>
              <a:r>
                <a:rPr lang="it-IT" altLang="it-IT" sz="1600" b="1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22542" name="Rectangle 15">
              <a:extLst>
                <a:ext uri="{FF2B5EF4-FFF2-40B4-BE49-F238E27FC236}">
                  <a16:creationId xmlns:a16="http://schemas.microsoft.com/office/drawing/2014/main" id="{90F4390A-713D-468A-82E4-8990196B9A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2" y="3095"/>
              <a:ext cx="7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charset="0"/>
                </a:defRPr>
              </a:lvl1pPr>
              <a:lvl2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charset="0"/>
                </a:defRPr>
              </a:lvl2pPr>
              <a:lvl3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charset="0"/>
                </a:defRPr>
              </a:lvl3pPr>
              <a:lvl4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charset="0"/>
                </a:defRPr>
              </a:lvl4pPr>
              <a:lvl5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charset="0"/>
                </a:defRPr>
              </a:lvl9pPr>
            </a:lstStyle>
            <a:p>
              <a:pPr eaLnBrk="1" hangingPunct="1">
                <a:lnSpc>
                  <a:spcPct val="100000"/>
                </a:lnSpc>
              </a:pPr>
              <a:r>
                <a:rPr lang="it-IT" altLang="it-IT" sz="1600" b="1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22543" name="Rectangle 16">
              <a:extLst>
                <a:ext uri="{FF2B5EF4-FFF2-40B4-BE49-F238E27FC236}">
                  <a16:creationId xmlns:a16="http://schemas.microsoft.com/office/drawing/2014/main" id="{ACEB1F35-528D-4B8D-BD4A-4F78932A40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1" y="3095"/>
              <a:ext cx="7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charset="0"/>
                </a:defRPr>
              </a:lvl1pPr>
              <a:lvl2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charset="0"/>
                </a:defRPr>
              </a:lvl2pPr>
              <a:lvl3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charset="0"/>
                </a:defRPr>
              </a:lvl3pPr>
              <a:lvl4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charset="0"/>
                </a:defRPr>
              </a:lvl4pPr>
              <a:lvl5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charset="0"/>
                </a:defRPr>
              </a:lvl9pPr>
            </a:lstStyle>
            <a:p>
              <a:pPr eaLnBrk="1" hangingPunct="1">
                <a:lnSpc>
                  <a:spcPct val="100000"/>
                </a:lnSpc>
              </a:pPr>
              <a:r>
                <a:rPr lang="it-IT" altLang="it-IT" sz="1600" b="1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22544" name="Rectangle 17">
              <a:extLst>
                <a:ext uri="{FF2B5EF4-FFF2-40B4-BE49-F238E27FC236}">
                  <a16:creationId xmlns:a16="http://schemas.microsoft.com/office/drawing/2014/main" id="{60C523AC-7F9D-4000-8531-098ADE7B37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8" y="3095"/>
              <a:ext cx="7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charset="0"/>
                </a:defRPr>
              </a:lvl1pPr>
              <a:lvl2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charset="0"/>
                </a:defRPr>
              </a:lvl2pPr>
              <a:lvl3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charset="0"/>
                </a:defRPr>
              </a:lvl3pPr>
              <a:lvl4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charset="0"/>
                </a:defRPr>
              </a:lvl4pPr>
              <a:lvl5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charset="0"/>
                </a:defRPr>
              </a:lvl9pPr>
            </a:lstStyle>
            <a:p>
              <a:pPr eaLnBrk="1" hangingPunct="1">
                <a:lnSpc>
                  <a:spcPct val="100000"/>
                </a:lnSpc>
              </a:pPr>
              <a:r>
                <a:rPr lang="it-IT" altLang="it-IT" sz="1600" b="1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22545" name="Rectangle 18">
              <a:extLst>
                <a:ext uri="{FF2B5EF4-FFF2-40B4-BE49-F238E27FC236}">
                  <a16:creationId xmlns:a16="http://schemas.microsoft.com/office/drawing/2014/main" id="{7607AE74-C89B-4101-909C-E72E8D89AD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8" y="3095"/>
              <a:ext cx="7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charset="0"/>
                </a:defRPr>
              </a:lvl1pPr>
              <a:lvl2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charset="0"/>
                </a:defRPr>
              </a:lvl2pPr>
              <a:lvl3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charset="0"/>
                </a:defRPr>
              </a:lvl3pPr>
              <a:lvl4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charset="0"/>
                </a:defRPr>
              </a:lvl4pPr>
              <a:lvl5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charset="0"/>
                </a:defRPr>
              </a:lvl9pPr>
            </a:lstStyle>
            <a:p>
              <a:pPr eaLnBrk="1" hangingPunct="1">
                <a:lnSpc>
                  <a:spcPct val="100000"/>
                </a:lnSpc>
              </a:pPr>
              <a:r>
                <a:rPr lang="it-IT" altLang="it-IT" sz="1600" b="1">
                  <a:solidFill>
                    <a:srgbClr val="000000"/>
                  </a:solidFill>
                </a:rPr>
                <a:t>8</a:t>
              </a:r>
            </a:p>
          </p:txBody>
        </p:sp>
        <p:sp>
          <p:nvSpPr>
            <p:cNvPr id="22546" name="Rectangle 19">
              <a:extLst>
                <a:ext uri="{FF2B5EF4-FFF2-40B4-BE49-F238E27FC236}">
                  <a16:creationId xmlns:a16="http://schemas.microsoft.com/office/drawing/2014/main" id="{25898B45-7189-42C8-A0A5-D8440AF48A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8" y="3095"/>
              <a:ext cx="14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charset="0"/>
                </a:defRPr>
              </a:lvl1pPr>
              <a:lvl2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charset="0"/>
                </a:defRPr>
              </a:lvl2pPr>
              <a:lvl3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charset="0"/>
                </a:defRPr>
              </a:lvl3pPr>
              <a:lvl4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charset="0"/>
                </a:defRPr>
              </a:lvl4pPr>
              <a:lvl5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charset="0"/>
                </a:defRPr>
              </a:lvl9pPr>
            </a:lstStyle>
            <a:p>
              <a:pPr eaLnBrk="1" hangingPunct="1">
                <a:lnSpc>
                  <a:spcPct val="100000"/>
                </a:lnSpc>
              </a:pPr>
              <a:r>
                <a:rPr lang="it-IT" altLang="it-IT" sz="1600" b="1">
                  <a:solidFill>
                    <a:srgbClr val="000000"/>
                  </a:solidFill>
                </a:rPr>
                <a:t>10</a:t>
              </a:r>
            </a:p>
          </p:txBody>
        </p:sp>
        <p:sp>
          <p:nvSpPr>
            <p:cNvPr id="22547" name="Rectangle 20">
              <a:extLst>
                <a:ext uri="{FF2B5EF4-FFF2-40B4-BE49-F238E27FC236}">
                  <a16:creationId xmlns:a16="http://schemas.microsoft.com/office/drawing/2014/main" id="{1BEAB615-5297-4D93-8B1E-6CACF823FC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2" y="3283"/>
              <a:ext cx="31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charset="0"/>
                </a:defRPr>
              </a:lvl1pPr>
              <a:lvl2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charset="0"/>
                </a:defRPr>
              </a:lvl2pPr>
              <a:lvl3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charset="0"/>
                </a:defRPr>
              </a:lvl3pPr>
              <a:lvl4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charset="0"/>
                </a:defRPr>
              </a:lvl4pPr>
              <a:lvl5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charset="0"/>
                </a:defRPr>
              </a:lvl9pPr>
            </a:lstStyle>
            <a:p>
              <a:pPr eaLnBrk="1" hangingPunct="1">
                <a:lnSpc>
                  <a:spcPct val="100000"/>
                </a:lnSpc>
              </a:pPr>
              <a:r>
                <a:rPr lang="it-IT" altLang="it-IT" b="1">
                  <a:solidFill>
                    <a:srgbClr val="000000"/>
                  </a:solidFill>
                </a:rPr>
                <a:t>Anni</a:t>
              </a:r>
            </a:p>
          </p:txBody>
        </p:sp>
        <p:sp>
          <p:nvSpPr>
            <p:cNvPr id="22548" name="AutoShape 21">
              <a:extLst>
                <a:ext uri="{FF2B5EF4-FFF2-40B4-BE49-F238E27FC236}">
                  <a16:creationId xmlns:a16="http://schemas.microsoft.com/office/drawing/2014/main" id="{6C9656C0-20FF-43B7-B966-4DF1626A86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9" y="2102"/>
              <a:ext cx="2666" cy="211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00CC99"/>
                </a:gs>
                <a:gs pos="100000">
                  <a:srgbClr val="005E47"/>
                </a:gs>
              </a:gsLst>
              <a:lin ang="5400000" scaled="1"/>
            </a:gradFill>
            <a:ln>
              <a:noFill/>
            </a:ln>
            <a:effectLst>
              <a:outerShdw dist="53966" dir="2700000" algn="ctr" rotWithShape="0">
                <a:srgbClr val="00000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/>
            <a:lstStyle>
              <a:lvl1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charset="0"/>
                </a:defRPr>
              </a:lvl1pPr>
              <a:lvl2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charset="0"/>
                </a:defRPr>
              </a:lvl2pPr>
              <a:lvl3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charset="0"/>
                </a:defRPr>
              </a:lvl3pPr>
              <a:lvl4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charset="0"/>
                </a:defRPr>
              </a:lvl4pPr>
              <a:lvl5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</a:pPr>
              <a:r>
                <a:rPr lang="it-IT" altLang="it-IT" b="1">
                  <a:solidFill>
                    <a:srgbClr val="FFFFFF"/>
                  </a:solidFill>
                </a:rPr>
                <a:t>Perdita dell’autosufficienza</a:t>
              </a:r>
            </a:p>
          </p:txBody>
        </p:sp>
        <p:sp>
          <p:nvSpPr>
            <p:cNvPr id="22549" name="AutoShape 22">
              <a:extLst>
                <a:ext uri="{FF2B5EF4-FFF2-40B4-BE49-F238E27FC236}">
                  <a16:creationId xmlns:a16="http://schemas.microsoft.com/office/drawing/2014/main" id="{2A16E6E3-1CD6-4111-8AA6-5D43C067C8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0" y="1401"/>
              <a:ext cx="3485" cy="207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00CC99"/>
                </a:gs>
                <a:gs pos="100000">
                  <a:srgbClr val="005E47"/>
                </a:gs>
              </a:gsLst>
              <a:lin ang="5400000" scaled="1"/>
            </a:gradFill>
            <a:ln>
              <a:noFill/>
            </a:ln>
            <a:effectLst>
              <a:outerShdw dist="53966" dir="2700000" algn="ctr" rotWithShape="0">
                <a:srgbClr val="00000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/>
            <a:lstStyle>
              <a:lvl1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charset="0"/>
                </a:defRPr>
              </a:lvl1pPr>
              <a:lvl2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charset="0"/>
                </a:defRPr>
              </a:lvl2pPr>
              <a:lvl3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charset="0"/>
                </a:defRPr>
              </a:lvl3pPr>
              <a:lvl4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charset="0"/>
                </a:defRPr>
              </a:lvl4pPr>
              <a:lvl5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it-IT" altLang="it-IT" b="1">
                  <a:solidFill>
                    <a:srgbClr val="FFFFFF"/>
                  </a:solidFill>
                </a:rPr>
                <a:t>Disturbi del  comportamento</a:t>
              </a:r>
            </a:p>
          </p:txBody>
        </p:sp>
        <p:sp>
          <p:nvSpPr>
            <p:cNvPr id="22550" name="AutoShape 23">
              <a:extLst>
                <a:ext uri="{FF2B5EF4-FFF2-40B4-BE49-F238E27FC236}">
                  <a16:creationId xmlns:a16="http://schemas.microsoft.com/office/drawing/2014/main" id="{237C1C2C-0EBA-40D9-82A5-BBDFD6E2B7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0" y="2397"/>
              <a:ext cx="2285" cy="238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00CC99"/>
                </a:gs>
                <a:gs pos="100000">
                  <a:srgbClr val="005E47"/>
                </a:gs>
              </a:gsLst>
              <a:lin ang="5400000" scaled="1"/>
            </a:gradFill>
            <a:ln>
              <a:noFill/>
            </a:ln>
            <a:effectLst>
              <a:outerShdw dist="53966" dir="2700000" algn="ctr" rotWithShape="0">
                <a:srgbClr val="00000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/>
            <a:lstStyle>
              <a:lvl1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charset="0"/>
                </a:defRPr>
              </a:lvl1pPr>
              <a:lvl2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charset="0"/>
                </a:defRPr>
              </a:lvl2pPr>
              <a:lvl3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charset="0"/>
                </a:defRPr>
              </a:lvl3pPr>
              <a:lvl4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charset="0"/>
                </a:defRPr>
              </a:lvl4pPr>
              <a:lvl5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</a:pPr>
              <a:r>
                <a:rPr lang="it-IT" altLang="it-IT" b="1">
                  <a:solidFill>
                    <a:srgbClr val="FFFFFF"/>
                  </a:solidFill>
                </a:rPr>
                <a:t>Ricovero in strutture sanitarie</a:t>
              </a:r>
            </a:p>
          </p:txBody>
        </p:sp>
        <p:sp>
          <p:nvSpPr>
            <p:cNvPr id="22551" name="AutoShape 24">
              <a:extLst>
                <a:ext uri="{FF2B5EF4-FFF2-40B4-BE49-F238E27FC236}">
                  <a16:creationId xmlns:a16="http://schemas.microsoft.com/office/drawing/2014/main" id="{C640F201-187A-4816-8604-35B88AF70C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3" y="2729"/>
              <a:ext cx="1551" cy="225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00CC99"/>
                </a:gs>
                <a:gs pos="100000">
                  <a:srgbClr val="005E47"/>
                </a:gs>
              </a:gsLst>
              <a:lin ang="5400000" scaled="1"/>
            </a:gradFill>
            <a:ln>
              <a:noFill/>
            </a:ln>
            <a:effectLst>
              <a:outerShdw dist="53966" dir="2700000" algn="ctr" rotWithShape="0">
                <a:srgbClr val="00000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/>
            <a:lstStyle>
              <a:lvl1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charset="0"/>
                </a:defRPr>
              </a:lvl1pPr>
              <a:lvl2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charset="0"/>
                </a:defRPr>
              </a:lvl2pPr>
              <a:lvl3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charset="0"/>
                </a:defRPr>
              </a:lvl3pPr>
              <a:lvl4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charset="0"/>
                </a:defRPr>
              </a:lvl4pPr>
              <a:lvl5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</a:pPr>
              <a:r>
                <a:rPr lang="it-IT" altLang="it-IT" b="1">
                  <a:solidFill>
                    <a:srgbClr val="FFFFFF"/>
                  </a:solidFill>
                </a:rPr>
                <a:t>Morte</a:t>
              </a:r>
            </a:p>
          </p:txBody>
        </p:sp>
        <p:sp>
          <p:nvSpPr>
            <p:cNvPr id="22552" name="Rectangle 25">
              <a:extLst>
                <a:ext uri="{FF2B5EF4-FFF2-40B4-BE49-F238E27FC236}">
                  <a16:creationId xmlns:a16="http://schemas.microsoft.com/office/drawing/2014/main" id="{2AAAE5B7-8613-4075-BA48-5759737B54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8" y="856"/>
              <a:ext cx="43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charset="0"/>
                </a:defRPr>
              </a:lvl1pPr>
              <a:lvl2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charset="0"/>
                </a:defRPr>
              </a:lvl2pPr>
              <a:lvl3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charset="0"/>
                </a:defRPr>
              </a:lvl3pPr>
              <a:lvl4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charset="0"/>
                </a:defRPr>
              </a:lvl4pPr>
              <a:lvl5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charset="0"/>
                </a:defRPr>
              </a:lvl9pPr>
            </a:lstStyle>
            <a:p>
              <a:pPr eaLnBrk="1" hangingPunct="1">
                <a:lnSpc>
                  <a:spcPct val="100000"/>
                </a:lnSpc>
              </a:pPr>
              <a:r>
                <a:rPr lang="it-IT" altLang="it-IT" sz="1600" b="1">
                  <a:solidFill>
                    <a:srgbClr val="FFFFFF"/>
                  </a:solidFill>
                </a:rPr>
                <a:t>Pre-DA</a:t>
              </a:r>
            </a:p>
          </p:txBody>
        </p:sp>
        <p:sp>
          <p:nvSpPr>
            <p:cNvPr id="22553" name="Rectangle 26">
              <a:extLst>
                <a:ext uri="{FF2B5EF4-FFF2-40B4-BE49-F238E27FC236}">
                  <a16:creationId xmlns:a16="http://schemas.microsoft.com/office/drawing/2014/main" id="{1C261FF4-8DE5-4F64-AD8D-25DCE4164C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5" y="856"/>
              <a:ext cx="93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charset="0"/>
                </a:defRPr>
              </a:lvl1pPr>
              <a:lvl2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charset="0"/>
                </a:defRPr>
              </a:lvl2pPr>
              <a:lvl3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charset="0"/>
                </a:defRPr>
              </a:lvl3pPr>
              <a:lvl4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charset="0"/>
                </a:defRPr>
              </a:lvl4pPr>
              <a:lvl5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charset="0"/>
                </a:defRPr>
              </a:lvl9pPr>
            </a:lstStyle>
            <a:p>
              <a:pPr eaLnBrk="1" hangingPunct="1">
                <a:lnSpc>
                  <a:spcPct val="100000"/>
                </a:lnSpc>
              </a:pPr>
              <a:r>
                <a:rPr lang="it-IT" altLang="it-IT" sz="1600" b="1">
                  <a:solidFill>
                    <a:srgbClr val="FFFFFF"/>
                  </a:solidFill>
                </a:rPr>
                <a:t>Lieve-Moderata</a:t>
              </a:r>
            </a:p>
          </p:txBody>
        </p:sp>
        <p:sp>
          <p:nvSpPr>
            <p:cNvPr id="22554" name="Rectangle 27">
              <a:extLst>
                <a:ext uri="{FF2B5EF4-FFF2-40B4-BE49-F238E27FC236}">
                  <a16:creationId xmlns:a16="http://schemas.microsoft.com/office/drawing/2014/main" id="{0C0CB606-A34B-44EB-B6EB-6A93A05C86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9" y="856"/>
              <a:ext cx="64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charset="0"/>
                </a:defRPr>
              </a:lvl1pPr>
              <a:lvl2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charset="0"/>
                </a:defRPr>
              </a:lvl2pPr>
              <a:lvl3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charset="0"/>
                </a:defRPr>
              </a:lvl3pPr>
              <a:lvl4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charset="0"/>
                </a:defRPr>
              </a:lvl4pPr>
              <a:lvl5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charset="0"/>
                </a:defRPr>
              </a:lvl9pPr>
            </a:lstStyle>
            <a:p>
              <a:pPr eaLnBrk="1" hangingPunct="1">
                <a:lnSpc>
                  <a:spcPct val="100000"/>
                </a:lnSpc>
              </a:pPr>
              <a:r>
                <a:rPr lang="it-IT" altLang="it-IT" sz="1600" b="1">
                  <a:solidFill>
                    <a:srgbClr val="FFFFFF"/>
                  </a:solidFill>
                </a:rPr>
                <a:t>Intermedia</a:t>
              </a:r>
            </a:p>
          </p:txBody>
        </p:sp>
        <p:sp>
          <p:nvSpPr>
            <p:cNvPr id="22555" name="Rectangle 28">
              <a:extLst>
                <a:ext uri="{FF2B5EF4-FFF2-40B4-BE49-F238E27FC236}">
                  <a16:creationId xmlns:a16="http://schemas.microsoft.com/office/drawing/2014/main" id="{5603809B-F278-46A5-A622-326B03FF82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5" y="856"/>
              <a:ext cx="359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charset="0"/>
                </a:defRPr>
              </a:lvl1pPr>
              <a:lvl2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charset="0"/>
                </a:defRPr>
              </a:lvl2pPr>
              <a:lvl3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charset="0"/>
                </a:defRPr>
              </a:lvl3pPr>
              <a:lvl4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charset="0"/>
                </a:defRPr>
              </a:lvl4pPr>
              <a:lvl5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charset="0"/>
                </a:defRPr>
              </a:lvl9pPr>
            </a:lstStyle>
            <a:p>
              <a:pPr eaLnBrk="1" hangingPunct="1">
                <a:lnSpc>
                  <a:spcPct val="100000"/>
                </a:lnSpc>
              </a:pPr>
              <a:r>
                <a:rPr lang="it-IT" altLang="it-IT" sz="1600" b="1">
                  <a:solidFill>
                    <a:srgbClr val="FFFFFF"/>
                  </a:solidFill>
                </a:rPr>
                <a:t>Grave</a:t>
              </a:r>
            </a:p>
          </p:txBody>
        </p:sp>
        <p:sp>
          <p:nvSpPr>
            <p:cNvPr id="22556" name="Rectangle 29">
              <a:extLst>
                <a:ext uri="{FF2B5EF4-FFF2-40B4-BE49-F238E27FC236}">
                  <a16:creationId xmlns:a16="http://schemas.microsoft.com/office/drawing/2014/main" id="{C8552B7B-AFE5-47CF-8EB2-C8129A06844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323" y="1904"/>
              <a:ext cx="43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charset="0"/>
                </a:defRPr>
              </a:lvl1pPr>
              <a:lvl2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charset="0"/>
                </a:defRPr>
              </a:lvl2pPr>
              <a:lvl3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charset="0"/>
                </a:defRPr>
              </a:lvl3pPr>
              <a:lvl4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charset="0"/>
                </a:defRPr>
              </a:lvl4pPr>
              <a:lvl5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charset="0"/>
                </a:defRPr>
              </a:lvl9pPr>
            </a:lstStyle>
            <a:p>
              <a:pPr eaLnBrk="1" hangingPunct="1">
                <a:lnSpc>
                  <a:spcPct val="100000"/>
                </a:lnSpc>
              </a:pPr>
              <a:r>
                <a:rPr lang="it-IT" altLang="it-IT" b="1">
                  <a:solidFill>
                    <a:srgbClr val="000000"/>
                  </a:solidFill>
                </a:rPr>
                <a:t>MMSE</a:t>
              </a:r>
            </a:p>
          </p:txBody>
        </p:sp>
        <p:sp>
          <p:nvSpPr>
            <p:cNvPr id="22557" name="AutoShape 30">
              <a:extLst>
                <a:ext uri="{FF2B5EF4-FFF2-40B4-BE49-F238E27FC236}">
                  <a16:creationId xmlns:a16="http://schemas.microsoft.com/office/drawing/2014/main" id="{9CB6F0E1-936C-4323-B32E-B73E5C22E6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9" y="1733"/>
              <a:ext cx="2806" cy="227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00CC99"/>
                </a:gs>
                <a:gs pos="100000">
                  <a:srgbClr val="005E47"/>
                </a:gs>
              </a:gsLst>
              <a:lin ang="5400000" scaled="1"/>
            </a:gradFill>
            <a:ln>
              <a:noFill/>
            </a:ln>
            <a:effectLst>
              <a:outerShdw dist="53966" dir="2700000" algn="ctr" rotWithShape="0">
                <a:srgbClr val="00000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/>
            <a:lstStyle>
              <a:lvl1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charset="0"/>
                </a:defRPr>
              </a:lvl1pPr>
              <a:lvl2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charset="0"/>
                </a:defRPr>
              </a:lvl2pPr>
              <a:lvl3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charset="0"/>
                </a:defRPr>
              </a:lvl3pPr>
              <a:lvl4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charset="0"/>
                </a:defRPr>
              </a:lvl4pPr>
              <a:lvl5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</a:pPr>
              <a:r>
                <a:rPr lang="it-IT" altLang="it-IT" b="1">
                  <a:solidFill>
                    <a:srgbClr val="FFFFFF"/>
                  </a:solidFill>
                </a:rPr>
                <a:t>Segni Neurologici</a:t>
              </a:r>
            </a:p>
          </p:txBody>
        </p:sp>
        <p:sp>
          <p:nvSpPr>
            <p:cNvPr id="22558" name="AutoShape 31">
              <a:extLst>
                <a:ext uri="{FF2B5EF4-FFF2-40B4-BE49-F238E27FC236}">
                  <a16:creationId xmlns:a16="http://schemas.microsoft.com/office/drawing/2014/main" id="{84FDA089-0724-452A-AF15-E6B496D590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5" y="1048"/>
              <a:ext cx="3820" cy="24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00CC99"/>
                </a:gs>
                <a:gs pos="100000">
                  <a:srgbClr val="005E47"/>
                </a:gs>
              </a:gsLst>
              <a:lin ang="5400000" scaled="1"/>
            </a:gradFill>
            <a:ln>
              <a:noFill/>
            </a:ln>
            <a:effectLst>
              <a:outerShdw dist="53966" dir="2700000" algn="ctr" rotWithShape="0">
                <a:srgbClr val="00000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/>
            <a:lstStyle>
              <a:lvl1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charset="0"/>
                </a:defRPr>
              </a:lvl1pPr>
              <a:lvl2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charset="0"/>
                </a:defRPr>
              </a:lvl2pPr>
              <a:lvl3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charset="0"/>
                </a:defRPr>
              </a:lvl3pPr>
              <a:lvl4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charset="0"/>
                </a:defRPr>
              </a:lvl4pPr>
              <a:lvl5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</a:pPr>
              <a:r>
                <a:rPr lang="it-IT" altLang="it-IT" b="1">
                  <a:solidFill>
                    <a:srgbClr val="FFFFFF"/>
                  </a:solidFill>
                </a:rPr>
                <a:t>Sintomi cognitivi</a:t>
              </a:r>
            </a:p>
          </p:txBody>
        </p:sp>
        <p:sp>
          <p:nvSpPr>
            <p:cNvPr id="22559" name="Line 32">
              <a:extLst>
                <a:ext uri="{FF2B5EF4-FFF2-40B4-BE49-F238E27FC236}">
                  <a16:creationId xmlns:a16="http://schemas.microsoft.com/office/drawing/2014/main" id="{89F71805-B5D3-42C7-8A3B-CF842A9756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67" y="1028"/>
              <a:ext cx="1" cy="1968"/>
            </a:xfrm>
            <a:prstGeom prst="line">
              <a:avLst/>
            </a:prstGeom>
            <a:noFill/>
            <a:ln w="3492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>
            <a:extLst>
              <a:ext uri="{FF2B5EF4-FFF2-40B4-BE49-F238E27FC236}">
                <a16:creationId xmlns:a16="http://schemas.microsoft.com/office/drawing/2014/main" id="{555F4D00-EF03-42E8-B8E2-3559A95513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36050" cy="733425"/>
          </a:xfrm>
        </p:spPr>
        <p:txBody>
          <a:bodyPr tIns="38880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it-IT" altLang="it-IT" sz="4000"/>
              <a:t>Diagnosi</a:t>
            </a: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2E45E0E7-F812-44D7-870C-49E9BED9D15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503238" y="1922463"/>
            <a:ext cx="9070975" cy="5637212"/>
          </a:xfrm>
        </p:spPr>
        <p:txBody>
          <a:bodyPr tIns="28080" anchor="ctr"/>
          <a:lstStyle/>
          <a:p>
            <a:pPr marL="0" indent="0" eaLnBrk="1">
              <a:lnSpc>
                <a:spcPct val="95000"/>
              </a:lnSpc>
              <a:spcAft>
                <a:spcPct val="0"/>
              </a:spcAft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it-IT" altLang="it-IT" sz="2800">
                <a:latin typeface="Times New Roman" panose="02020603050405020304" pitchFamily="18" charset="0"/>
              </a:rPr>
              <a:t>Storia personale e familiare</a:t>
            </a:r>
          </a:p>
          <a:p>
            <a:pPr marL="0" indent="0" eaLnBrk="1">
              <a:lnSpc>
                <a:spcPct val="95000"/>
              </a:lnSpc>
              <a:spcAft>
                <a:spcPct val="0"/>
              </a:spcAft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it-IT" altLang="it-IT" sz="2800">
                <a:latin typeface="Times New Roman" panose="02020603050405020304" pitchFamily="18" charset="0"/>
              </a:rPr>
              <a:t> altri casi in famiglia</a:t>
            </a:r>
          </a:p>
          <a:p>
            <a:pPr marL="0" indent="0" eaLnBrk="1">
              <a:lnSpc>
                <a:spcPct val="95000"/>
              </a:lnSpc>
              <a:spcAft>
                <a:spcPct val="0"/>
              </a:spcAft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it-IT" altLang="it-IT" sz="2800">
                <a:latin typeface="Times New Roman" panose="02020603050405020304" pitchFamily="18" charset="0"/>
              </a:rPr>
              <a:t> uso di sostanze ecc.</a:t>
            </a:r>
          </a:p>
          <a:p>
            <a:pPr marL="0" indent="0" eaLnBrk="1">
              <a:lnSpc>
                <a:spcPct val="95000"/>
              </a:lnSpc>
              <a:spcAft>
                <a:spcPct val="0"/>
              </a:spcAft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it-IT" altLang="it-IT" sz="2800">
                <a:latin typeface="Times New Roman" panose="02020603050405020304" pitchFamily="18" charset="0"/>
              </a:rPr>
              <a:t> modalità di esordio dei sintomi</a:t>
            </a:r>
          </a:p>
          <a:p>
            <a:pPr marL="0" indent="0" eaLnBrk="1">
              <a:lnSpc>
                <a:spcPct val="95000"/>
              </a:lnSpc>
              <a:spcAft>
                <a:spcPct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it-IT" altLang="it-IT" sz="2800">
              <a:latin typeface="Times New Roman" panose="02020603050405020304" pitchFamily="18" charset="0"/>
            </a:endParaRPr>
          </a:p>
          <a:p>
            <a:pPr marL="0" indent="0" eaLnBrk="1">
              <a:lnSpc>
                <a:spcPct val="95000"/>
              </a:lnSpc>
              <a:spcAft>
                <a:spcPct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it-IT" altLang="it-IT" sz="2800">
                <a:latin typeface="Times New Roman" panose="02020603050405020304" pitchFamily="18" charset="0"/>
              </a:rPr>
              <a:t>Somministrazione di scale psicometriche </a:t>
            </a:r>
          </a:p>
          <a:p>
            <a:pPr marL="0" indent="0" eaLnBrk="1">
              <a:lnSpc>
                <a:spcPct val="95000"/>
              </a:lnSpc>
              <a:spcAft>
                <a:spcPct val="0"/>
              </a:spcAft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it-IT" altLang="it-IT" sz="2800">
                <a:latin typeface="Times New Roman" panose="02020603050405020304" pitchFamily="18" charset="0"/>
              </a:rPr>
              <a:t> MMSE </a:t>
            </a:r>
          </a:p>
          <a:p>
            <a:pPr marL="0" indent="0" eaLnBrk="1">
              <a:lnSpc>
                <a:spcPct val="95000"/>
              </a:lnSpc>
              <a:spcAft>
                <a:spcPct val="0"/>
              </a:spcAft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it-IT" altLang="it-IT" sz="2800">
                <a:latin typeface="Times New Roman" panose="02020603050405020304" pitchFamily="18" charset="0"/>
              </a:rPr>
              <a:t> ADL e  IADL </a:t>
            </a:r>
          </a:p>
          <a:p>
            <a:pPr marL="0" indent="0" eaLnBrk="1">
              <a:lnSpc>
                <a:spcPct val="95000"/>
              </a:lnSpc>
              <a:spcAft>
                <a:spcPct val="0"/>
              </a:spcAft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it-IT" altLang="it-IT" sz="2800">
                <a:latin typeface="Times New Roman" panose="02020603050405020304" pitchFamily="18" charset="0"/>
              </a:rPr>
              <a:t> ADAS-cog ecc.</a:t>
            </a:r>
          </a:p>
          <a:p>
            <a:pPr marL="0" indent="0" eaLnBrk="1">
              <a:lnSpc>
                <a:spcPct val="95000"/>
              </a:lnSpc>
              <a:spcAft>
                <a:spcPct val="0"/>
              </a:spcAft>
              <a:buSzPct val="45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it-IT" altLang="it-IT" sz="2800">
              <a:latin typeface="Times New Roman" panose="02020603050405020304" pitchFamily="18" charset="0"/>
            </a:endParaRPr>
          </a:p>
          <a:p>
            <a:pPr marL="0" indent="0" eaLnBrk="1">
              <a:lnSpc>
                <a:spcPct val="95000"/>
              </a:lnSpc>
              <a:spcAft>
                <a:spcPct val="0"/>
              </a:spcAft>
              <a:buSzPct val="45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it-IT" altLang="it-IT" sz="2800">
                <a:latin typeface="Times New Roman" panose="02020603050405020304" pitchFamily="18" charset="0"/>
              </a:rPr>
              <a:t>Valutazione neuropsicologica</a:t>
            </a:r>
          </a:p>
          <a:p>
            <a:pPr marL="0" indent="0" eaLnBrk="1">
              <a:lnSpc>
                <a:spcPct val="95000"/>
              </a:lnSpc>
              <a:spcAft>
                <a:spcPct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it-IT" altLang="it-IT" sz="2200">
              <a:latin typeface="Times New Roman" panose="02020603050405020304" pitchFamily="18" charset="0"/>
            </a:endParaRPr>
          </a:p>
          <a:p>
            <a:pPr marL="0" indent="0" eaLnBrk="1">
              <a:lnSpc>
                <a:spcPct val="95000"/>
              </a:lnSpc>
              <a:spcAft>
                <a:spcPct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it-IT" altLang="it-IT" sz="2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olo 1">
            <a:extLst>
              <a:ext uri="{FF2B5EF4-FFF2-40B4-BE49-F238E27FC236}">
                <a16:creationId xmlns:a16="http://schemas.microsoft.com/office/drawing/2014/main" id="{6C7AF06F-7B0C-4796-9C1F-C182D4E356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1363" y="422275"/>
            <a:ext cx="8605837" cy="1000125"/>
          </a:xfrm>
        </p:spPr>
        <p:txBody>
          <a:bodyPr/>
          <a:lstStyle/>
          <a:p>
            <a:r>
              <a:rPr lang="it-IT" altLang="it-IT"/>
              <a:t>Diagnosi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840D010-2FDD-4829-AA8D-4E61B59B8B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922463"/>
            <a:ext cx="9358312" cy="5637212"/>
          </a:xfrm>
        </p:spPr>
        <p:txBody>
          <a:bodyPr/>
          <a:lstStyle/>
          <a:p>
            <a:pPr marL="0" indent="0" eaLnBrk="1">
              <a:lnSpc>
                <a:spcPct val="95000"/>
              </a:lnSpc>
              <a:spcAft>
                <a:spcPct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it-IT" sz="2800" dirty="0">
                <a:latin typeface="Times New Roman" pitchFamily="16" charset="0"/>
              </a:rPr>
              <a:t>Diagnostica neurologica strumentale</a:t>
            </a:r>
          </a:p>
          <a:p>
            <a:pPr marL="0" indent="0" eaLnBrk="1">
              <a:lnSpc>
                <a:spcPct val="95000"/>
              </a:lnSpc>
              <a:spcAft>
                <a:spcPct val="0"/>
              </a:spcAft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it-IT" sz="2800" dirty="0">
                <a:latin typeface="Times New Roman" pitchFamily="16" charset="0"/>
              </a:rPr>
              <a:t> TAC: atrofia corticale </a:t>
            </a:r>
          </a:p>
          <a:p>
            <a:pPr marL="0" indent="0" eaLnBrk="1">
              <a:lnSpc>
                <a:spcPct val="95000"/>
              </a:lnSpc>
              <a:spcAft>
                <a:spcPct val="0"/>
              </a:spcAft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it-IT" sz="2800" dirty="0">
                <a:latin typeface="Times New Roman" pitchFamily="16" charset="0"/>
              </a:rPr>
              <a:t> RM: atrofia corticale e ingrandimento dei ventricoli </a:t>
            </a:r>
          </a:p>
          <a:p>
            <a:pPr marL="0" indent="0" eaLnBrk="1">
              <a:lnSpc>
                <a:spcPct val="95000"/>
              </a:lnSpc>
              <a:spcAft>
                <a:spcPct val="0"/>
              </a:spcAft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it-IT" sz="2800" dirty="0">
                <a:latin typeface="Times New Roman" pitchFamily="16" charset="0"/>
              </a:rPr>
              <a:t> PET: ridotto metabolismo</a:t>
            </a:r>
          </a:p>
          <a:p>
            <a:pPr marL="0" indent="0" eaLnBrk="1">
              <a:lnSpc>
                <a:spcPct val="95000"/>
              </a:lnSpc>
              <a:spcAft>
                <a:spcPct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it-IT" sz="2800" dirty="0">
              <a:latin typeface="Times New Roman" pitchFamily="16" charset="0"/>
            </a:endParaRPr>
          </a:p>
          <a:p>
            <a:pPr marL="0" indent="0" eaLnBrk="1">
              <a:lnSpc>
                <a:spcPct val="95000"/>
              </a:lnSpc>
              <a:spcAft>
                <a:spcPct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it-IT" sz="2800" dirty="0">
                <a:latin typeface="Times New Roman" pitchFamily="16" charset="0"/>
              </a:rPr>
              <a:t>Esami di laboratorio </a:t>
            </a:r>
          </a:p>
          <a:p>
            <a:pPr marL="0" indent="0" eaLnBrk="1">
              <a:lnSpc>
                <a:spcPct val="95000"/>
              </a:lnSpc>
              <a:spcAft>
                <a:spcPct val="0"/>
              </a:spcAft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it-IT" sz="2800" dirty="0">
                <a:latin typeface="Times New Roman" pitchFamily="16" charset="0"/>
              </a:rPr>
              <a:t> di solito normali, non diagnostici, di esclusione (TSH, B12, </a:t>
            </a:r>
            <a:r>
              <a:rPr lang="it-IT" sz="2800" dirty="0" err="1">
                <a:latin typeface="Times New Roman" pitchFamily="16" charset="0"/>
              </a:rPr>
              <a:t>Folati</a:t>
            </a:r>
            <a:r>
              <a:rPr lang="it-IT" sz="2800" dirty="0">
                <a:latin typeface="Times New Roman" pitchFamily="16" charset="0"/>
              </a:rPr>
              <a:t>)</a:t>
            </a:r>
          </a:p>
          <a:p>
            <a:pPr marL="0" indent="0" eaLnBrk="1">
              <a:lnSpc>
                <a:spcPct val="95000"/>
              </a:lnSpc>
              <a:spcAft>
                <a:spcPct val="0"/>
              </a:spcAft>
              <a:buSzPct val="45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it-IT" sz="2800" dirty="0">
              <a:latin typeface="Times New Roman" pitchFamily="16" charset="0"/>
            </a:endParaRPr>
          </a:p>
          <a:p>
            <a:pPr marL="0" indent="0" eaLnBrk="1">
              <a:lnSpc>
                <a:spcPct val="95000"/>
              </a:lnSpc>
              <a:spcAft>
                <a:spcPct val="0"/>
              </a:spcAft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it-IT" sz="2800" dirty="0">
              <a:latin typeface="Times New Roman" pitchFamily="16" charset="0"/>
            </a:endParaRPr>
          </a:p>
          <a:p>
            <a:pPr marL="0" indent="0" eaLnBrk="1">
              <a:lnSpc>
                <a:spcPct val="95000"/>
              </a:lnSpc>
              <a:spcAft>
                <a:spcPct val="0"/>
              </a:spcAft>
              <a:buSzPct val="45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it-IT" sz="2800" dirty="0">
                <a:latin typeface="Times New Roman" pitchFamily="16" charset="0"/>
              </a:rPr>
              <a:t>Valutazione specialistica:</a:t>
            </a:r>
          </a:p>
          <a:p>
            <a:pPr marL="0" indent="0" eaLnBrk="1">
              <a:lnSpc>
                <a:spcPct val="95000"/>
              </a:lnSpc>
              <a:spcAft>
                <a:spcPct val="0"/>
              </a:spcAft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it-IT" sz="2800" dirty="0">
                <a:latin typeface="Times New Roman" pitchFamily="16" charset="0"/>
              </a:rPr>
              <a:t> Neurologo</a:t>
            </a:r>
          </a:p>
          <a:p>
            <a:pPr marL="0" indent="0" eaLnBrk="1">
              <a:lnSpc>
                <a:spcPct val="95000"/>
              </a:lnSpc>
              <a:spcAft>
                <a:spcPct val="0"/>
              </a:spcAft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it-IT" sz="2800" dirty="0">
                <a:latin typeface="Times New Roman" pitchFamily="16" charset="0"/>
              </a:rPr>
              <a:t> Geriatra</a:t>
            </a:r>
          </a:p>
          <a:p>
            <a:pPr marL="0" indent="0" eaLnBrk="1">
              <a:lnSpc>
                <a:spcPct val="95000"/>
              </a:lnSpc>
              <a:spcAft>
                <a:spcPct val="0"/>
              </a:spcAft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it-IT" dirty="0">
              <a:latin typeface="Times New Roman" pitchFamily="16" charset="0"/>
            </a:endParaRPr>
          </a:p>
          <a:p>
            <a:pPr marL="0" indent="0" eaLnBrk="1">
              <a:lnSpc>
                <a:spcPct val="95000"/>
              </a:lnSpc>
              <a:spcAft>
                <a:spcPct val="0"/>
              </a:spcAft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it-IT" dirty="0">
              <a:latin typeface="Times New Roman" pitchFamily="16" charset="0"/>
            </a:endParaRPr>
          </a:p>
          <a:p>
            <a:pPr>
              <a:buFont typeface="Times New Roman" pitchFamily="16" charset="0"/>
              <a:buChar char="•"/>
              <a:defRPr/>
            </a:pPr>
            <a:endParaRPr lang="it-IT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>
            <a:hlinkClick r:id="rId3"/>
            <a:extLst>
              <a:ext uri="{FF2B5EF4-FFF2-40B4-BE49-F238E27FC236}">
                <a16:creationId xmlns:a16="http://schemas.microsoft.com/office/drawing/2014/main" id="{2A2B2E49-A3CE-48C7-BD64-D2A443C26D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563" y="587375"/>
            <a:ext cx="2855912" cy="285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27651" name="Group 2">
            <a:extLst>
              <a:ext uri="{FF2B5EF4-FFF2-40B4-BE49-F238E27FC236}">
                <a16:creationId xmlns:a16="http://schemas.microsoft.com/office/drawing/2014/main" id="{094E879C-AB87-4B6F-9705-BC5F76FECBED}"/>
              </a:ext>
            </a:extLst>
          </p:cNvPr>
          <p:cNvGrpSpPr>
            <a:grpSpLocks/>
          </p:cNvGrpSpPr>
          <p:nvPr/>
        </p:nvGrpSpPr>
        <p:grpSpPr bwMode="auto">
          <a:xfrm>
            <a:off x="3424238" y="2165350"/>
            <a:ext cx="9525" cy="9525"/>
            <a:chOff x="2157" y="1364"/>
            <a:chExt cx="6" cy="6"/>
          </a:xfrm>
        </p:grpSpPr>
        <p:grpSp>
          <p:nvGrpSpPr>
            <p:cNvPr id="27664" name="Group 3">
              <a:extLst>
                <a:ext uri="{FF2B5EF4-FFF2-40B4-BE49-F238E27FC236}">
                  <a16:creationId xmlns:a16="http://schemas.microsoft.com/office/drawing/2014/main" id="{3651BA3B-6F4D-4328-9D68-DC3633F71A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1" y="1367"/>
              <a:ext cx="0" cy="0"/>
              <a:chOff x="2161" y="1367"/>
              <a:chExt cx="0" cy="0"/>
            </a:xfrm>
          </p:grpSpPr>
          <p:sp>
            <p:nvSpPr>
              <p:cNvPr id="27666" name="Rectangle 4">
                <a:extLst>
                  <a:ext uri="{FF2B5EF4-FFF2-40B4-BE49-F238E27FC236}">
                    <a16:creationId xmlns:a16="http://schemas.microsoft.com/office/drawing/2014/main" id="{7883EE0E-4414-4284-BE7A-F340E6B74F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1" y="1367"/>
                <a:ext cx="1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it-IT" altLang="it-IT"/>
              </a:p>
            </p:txBody>
          </p:sp>
          <p:sp>
            <p:nvSpPr>
              <p:cNvPr id="27667" name="Rectangle 5">
                <a:extLst>
                  <a:ext uri="{FF2B5EF4-FFF2-40B4-BE49-F238E27FC236}">
                    <a16:creationId xmlns:a16="http://schemas.microsoft.com/office/drawing/2014/main" id="{2DD5DACB-4856-4166-9970-AC31C8ED93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1" y="1367"/>
                <a:ext cx="1" cy="1"/>
              </a:xfrm>
              <a:prstGeom prst="rect">
                <a:avLst/>
              </a:prstGeom>
              <a:noFill/>
              <a:ln w="9360">
                <a:solidFill>
                  <a:srgbClr val="A0A0A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it-IT" altLang="it-IT"/>
              </a:p>
            </p:txBody>
          </p:sp>
        </p:grpSp>
        <p:sp>
          <p:nvSpPr>
            <p:cNvPr id="27665" name="Rectangle 6">
              <a:extLst>
                <a:ext uri="{FF2B5EF4-FFF2-40B4-BE49-F238E27FC236}">
                  <a16:creationId xmlns:a16="http://schemas.microsoft.com/office/drawing/2014/main" id="{AB7E916B-B228-4BB9-B697-3CA1869101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7" y="1364"/>
              <a:ext cx="7" cy="7"/>
            </a:xfrm>
            <a:prstGeom prst="rect">
              <a:avLst/>
            </a:prstGeom>
            <a:noFill/>
            <a:ln w="9360">
              <a:solidFill>
                <a:srgbClr val="A0A0A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it-IT" altLang="it-IT"/>
            </a:p>
          </p:txBody>
        </p:sp>
      </p:grpSp>
      <p:pic>
        <p:nvPicPr>
          <p:cNvPr id="27652" name="Picture 7">
            <a:extLst>
              <a:ext uri="{FF2B5EF4-FFF2-40B4-BE49-F238E27FC236}">
                <a16:creationId xmlns:a16="http://schemas.microsoft.com/office/drawing/2014/main" id="{8138C480-BEAE-4FF5-8499-3E9A6D7A9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" y="587375"/>
            <a:ext cx="2855913" cy="285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27653" name="Group 8">
            <a:extLst>
              <a:ext uri="{FF2B5EF4-FFF2-40B4-BE49-F238E27FC236}">
                <a16:creationId xmlns:a16="http://schemas.microsoft.com/office/drawing/2014/main" id="{5F6D4BB8-1A7D-482C-A0CB-B1566CDF0FA2}"/>
              </a:ext>
            </a:extLst>
          </p:cNvPr>
          <p:cNvGrpSpPr>
            <a:grpSpLocks/>
          </p:cNvGrpSpPr>
          <p:nvPr/>
        </p:nvGrpSpPr>
        <p:grpSpPr bwMode="auto">
          <a:xfrm>
            <a:off x="3424238" y="2165350"/>
            <a:ext cx="9525" cy="9525"/>
            <a:chOff x="2157" y="1364"/>
            <a:chExt cx="6" cy="6"/>
          </a:xfrm>
        </p:grpSpPr>
        <p:grpSp>
          <p:nvGrpSpPr>
            <p:cNvPr id="27660" name="Group 9">
              <a:extLst>
                <a:ext uri="{FF2B5EF4-FFF2-40B4-BE49-F238E27FC236}">
                  <a16:creationId xmlns:a16="http://schemas.microsoft.com/office/drawing/2014/main" id="{98ED007A-4AAD-45C0-BD7E-3A1EEB1C35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1" y="1367"/>
              <a:ext cx="0" cy="0"/>
              <a:chOff x="2161" y="1367"/>
              <a:chExt cx="0" cy="0"/>
            </a:xfrm>
          </p:grpSpPr>
          <p:sp>
            <p:nvSpPr>
              <p:cNvPr id="27662" name="Rectangle 10">
                <a:extLst>
                  <a:ext uri="{FF2B5EF4-FFF2-40B4-BE49-F238E27FC236}">
                    <a16:creationId xmlns:a16="http://schemas.microsoft.com/office/drawing/2014/main" id="{C6872DD0-9498-42F5-BFF5-189154F90E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1" y="1367"/>
                <a:ext cx="1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it-IT" altLang="it-IT"/>
              </a:p>
            </p:txBody>
          </p:sp>
          <p:sp>
            <p:nvSpPr>
              <p:cNvPr id="27663" name="Rectangle 11">
                <a:extLst>
                  <a:ext uri="{FF2B5EF4-FFF2-40B4-BE49-F238E27FC236}">
                    <a16:creationId xmlns:a16="http://schemas.microsoft.com/office/drawing/2014/main" id="{8A8D81CE-C5DD-41E6-A632-1D63DE4904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1" y="1367"/>
                <a:ext cx="1" cy="1"/>
              </a:xfrm>
              <a:prstGeom prst="rect">
                <a:avLst/>
              </a:prstGeom>
              <a:noFill/>
              <a:ln w="9360">
                <a:solidFill>
                  <a:srgbClr val="A0A0A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it-IT" altLang="it-IT"/>
              </a:p>
            </p:txBody>
          </p:sp>
        </p:grpSp>
        <p:sp>
          <p:nvSpPr>
            <p:cNvPr id="27661" name="Rectangle 12">
              <a:extLst>
                <a:ext uri="{FF2B5EF4-FFF2-40B4-BE49-F238E27FC236}">
                  <a16:creationId xmlns:a16="http://schemas.microsoft.com/office/drawing/2014/main" id="{E58F4115-68CF-46ED-A6D9-9A0CE30940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7" y="1364"/>
              <a:ext cx="7" cy="7"/>
            </a:xfrm>
            <a:prstGeom prst="rect">
              <a:avLst/>
            </a:prstGeom>
            <a:noFill/>
            <a:ln w="9360">
              <a:solidFill>
                <a:srgbClr val="A0A0A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it-IT" altLang="it-IT"/>
            </a:p>
          </p:txBody>
        </p:sp>
      </p:grpSp>
      <p:pic>
        <p:nvPicPr>
          <p:cNvPr id="27654" name="Picture 13">
            <a:extLst>
              <a:ext uri="{FF2B5EF4-FFF2-40B4-BE49-F238E27FC236}">
                <a16:creationId xmlns:a16="http://schemas.microsoft.com/office/drawing/2014/main" id="{56658D91-6974-48E6-8EFA-9E72F24F4A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163" y="587375"/>
            <a:ext cx="2855912" cy="285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7655" name="Picture 14">
            <a:extLst>
              <a:ext uri="{FF2B5EF4-FFF2-40B4-BE49-F238E27FC236}">
                <a16:creationId xmlns:a16="http://schemas.microsoft.com/office/drawing/2014/main" id="{14882E4F-D243-4A90-83F6-B48FB21BD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3998913"/>
            <a:ext cx="3225800" cy="322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7656" name="Picture 15">
            <a:extLst>
              <a:ext uri="{FF2B5EF4-FFF2-40B4-BE49-F238E27FC236}">
                <a16:creationId xmlns:a16="http://schemas.microsoft.com/office/drawing/2014/main" id="{C4B4D554-61E0-469B-81EE-9B39458F4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275" y="3998913"/>
            <a:ext cx="3225800" cy="322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7657" name="Text Box 16">
            <a:extLst>
              <a:ext uri="{FF2B5EF4-FFF2-40B4-BE49-F238E27FC236}">
                <a16:creationId xmlns:a16="http://schemas.microsoft.com/office/drawing/2014/main" id="{BB84C184-3CF1-4C13-B054-9A33E6EB20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8" y="66675"/>
            <a:ext cx="23526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250"/>
              </a:spcBef>
            </a:pPr>
            <a:r>
              <a:rPr lang="it-IT" altLang="it-IT" sz="2200" b="1">
                <a:solidFill>
                  <a:srgbClr val="FFFFFF"/>
                </a:solidFill>
              </a:rPr>
              <a:t>NORMALE</a:t>
            </a:r>
            <a:r>
              <a:rPr lang="it-IT" altLang="it-IT" sz="2200">
                <a:solidFill>
                  <a:srgbClr val="FFFFFF"/>
                </a:solidFill>
              </a:rPr>
              <a:t> </a:t>
            </a:r>
            <a:r>
              <a:rPr lang="it-IT" altLang="it-IT" sz="2200">
                <a:solidFill>
                  <a:srgbClr val="000000"/>
                </a:solidFill>
              </a:rPr>
              <a:t>  </a:t>
            </a:r>
          </a:p>
        </p:txBody>
      </p:sp>
      <p:sp>
        <p:nvSpPr>
          <p:cNvPr id="27658" name="Line 17">
            <a:extLst>
              <a:ext uri="{FF2B5EF4-FFF2-40B4-BE49-F238E27FC236}">
                <a16:creationId xmlns:a16="http://schemas.microsoft.com/office/drawing/2014/main" id="{ADD9C089-F44A-4788-A94C-DF5022D3A91C}"/>
              </a:ext>
            </a:extLst>
          </p:cNvPr>
          <p:cNvSpPr>
            <a:spLocks noChangeShapeType="1"/>
          </p:cNvSpPr>
          <p:nvPr/>
        </p:nvSpPr>
        <p:spPr bwMode="auto">
          <a:xfrm>
            <a:off x="2855913" y="252413"/>
            <a:ext cx="1931987" cy="1587"/>
          </a:xfrm>
          <a:prstGeom prst="line">
            <a:avLst/>
          </a:prstGeom>
          <a:noFill/>
          <a:ln w="38160">
            <a:solidFill>
              <a:srgbClr val="FFFF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7659" name="Text Box 18">
            <a:extLst>
              <a:ext uri="{FF2B5EF4-FFF2-40B4-BE49-F238E27FC236}">
                <a16:creationId xmlns:a16="http://schemas.microsoft.com/office/drawing/2014/main" id="{EA13A742-47B1-4C51-A9F6-7DCEEFEF14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0313" y="84138"/>
            <a:ext cx="42005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250"/>
              </a:spcBef>
            </a:pPr>
            <a:r>
              <a:rPr lang="it-IT" altLang="it-IT" sz="2200" b="1">
                <a:solidFill>
                  <a:srgbClr val="FFFFFF"/>
                </a:solidFill>
              </a:rPr>
              <a:t>MALATTIA DI ALZHEIMER</a:t>
            </a:r>
            <a:r>
              <a:rPr lang="it-IT" altLang="it-IT" sz="2200">
                <a:solidFill>
                  <a:srgbClr val="000000"/>
                </a:solidFill>
              </a:rPr>
              <a:t>  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>
            <a:extLst>
              <a:ext uri="{FF2B5EF4-FFF2-40B4-BE49-F238E27FC236}">
                <a16:creationId xmlns:a16="http://schemas.microsoft.com/office/drawing/2014/main" id="{89F4B131-CEAC-403B-A630-BCB4D29258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70975" cy="1171575"/>
          </a:xfrm>
        </p:spPr>
        <p:txBody>
          <a:bodyPr tIns="38880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it-IT" altLang="it-IT"/>
              <a:t>Terapia</a:t>
            </a:r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1F26DF96-AB4D-4B20-B1E0-ECFA0694E187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503238" y="1814513"/>
            <a:ext cx="9070975" cy="5322887"/>
          </a:xfrm>
        </p:spPr>
        <p:txBody>
          <a:bodyPr tIns="28080" anchor="ctr"/>
          <a:lstStyle/>
          <a:p>
            <a:pPr marL="0" indent="0" eaLnBrk="1">
              <a:lnSpc>
                <a:spcPct val="95000"/>
              </a:lnSpc>
              <a:spcAft>
                <a:spcPct val="0"/>
              </a:spcAft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it-IT" altLang="it-IT">
              <a:latin typeface="Times New Roman" panose="02020603050405020304" pitchFamily="18" charset="0"/>
            </a:endParaRPr>
          </a:p>
          <a:p>
            <a:pPr marL="0" indent="0" eaLnBrk="1">
              <a:lnSpc>
                <a:spcPct val="95000"/>
              </a:lnSpc>
              <a:spcAft>
                <a:spcPct val="0"/>
              </a:spcAft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it-IT" altLang="it-IT">
                <a:latin typeface="Times New Roman" panose="02020603050405020304" pitchFamily="18" charset="0"/>
              </a:rPr>
              <a:t>Farmacologica</a:t>
            </a:r>
          </a:p>
          <a:p>
            <a:pPr marL="0" indent="0" eaLnBrk="1">
              <a:lnSpc>
                <a:spcPct val="95000"/>
              </a:lnSpc>
              <a:spcAft>
                <a:spcPct val="0"/>
              </a:spcAft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it-IT" altLang="it-IT" sz="2400">
                <a:latin typeface="Times New Roman" panose="02020603050405020304" pitchFamily="18" charset="0"/>
              </a:rPr>
              <a:t> Inibitori dell'acetilcolinesterasi (donepezil, rivastigmina)</a:t>
            </a:r>
          </a:p>
          <a:p>
            <a:pPr marL="0" indent="0" eaLnBrk="1">
              <a:lnSpc>
                <a:spcPct val="95000"/>
              </a:lnSpc>
              <a:spcAft>
                <a:spcPct val="0"/>
              </a:spcAft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it-IT" altLang="it-IT" sz="2400">
                <a:latin typeface="Times New Roman" panose="02020603050405020304" pitchFamily="18" charset="0"/>
              </a:rPr>
              <a:t> Bloccanti i recettori glutaminergici (memantina)</a:t>
            </a:r>
          </a:p>
          <a:p>
            <a:pPr marL="0" indent="0" eaLnBrk="1">
              <a:lnSpc>
                <a:spcPct val="95000"/>
              </a:lnSpc>
              <a:spcAft>
                <a:spcPct val="0"/>
              </a:spcAft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it-IT" altLang="it-IT" sz="2400">
                <a:latin typeface="Times New Roman" panose="02020603050405020304" pitchFamily="18" charset="0"/>
              </a:rPr>
              <a:t> Esito: rallentamento del declino, contenimento dei disturbi comportamentali, per alcuni farmaci descritto un effetto di contrasto delle lesioni cerebrali</a:t>
            </a:r>
          </a:p>
          <a:p>
            <a:pPr marL="0" indent="0" eaLnBrk="1">
              <a:lnSpc>
                <a:spcPct val="95000"/>
              </a:lnSpc>
              <a:spcAft>
                <a:spcPct val="0"/>
              </a:spcAft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it-IT" altLang="it-IT" sz="2400">
              <a:latin typeface="Times New Roman" panose="02020603050405020304" pitchFamily="18" charset="0"/>
            </a:endParaRPr>
          </a:p>
          <a:p>
            <a:pPr marL="0" indent="0" eaLnBrk="1">
              <a:lnSpc>
                <a:spcPct val="95000"/>
              </a:lnSpc>
              <a:spcAft>
                <a:spcPct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it-IT" altLang="it-IT" sz="2400">
              <a:latin typeface="Times New Roman" panose="02020603050405020304" pitchFamily="18" charset="0"/>
            </a:endParaRPr>
          </a:p>
          <a:p>
            <a:pPr marL="0" indent="0" eaLnBrk="1">
              <a:lnSpc>
                <a:spcPct val="95000"/>
              </a:lnSpc>
              <a:spcAft>
                <a:spcPct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it-IT" altLang="it-IT">
                <a:latin typeface="Times New Roman" panose="02020603050405020304" pitchFamily="18" charset="0"/>
              </a:rPr>
              <a:t>Non farmacologica</a:t>
            </a:r>
          </a:p>
          <a:p>
            <a:pPr marL="0" indent="0" eaLnBrk="1">
              <a:lnSpc>
                <a:spcPct val="95000"/>
              </a:lnSpc>
              <a:spcAft>
                <a:spcPct val="0"/>
              </a:spcAft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it-IT" altLang="it-IT" sz="2400">
                <a:latin typeface="Times New Roman" panose="02020603050405020304" pitchFamily="18" charset="0"/>
              </a:rPr>
              <a:t> ROT terapy - riorientamento nella realtà</a:t>
            </a:r>
          </a:p>
          <a:p>
            <a:pPr marL="0" indent="0" eaLnBrk="1">
              <a:lnSpc>
                <a:spcPct val="95000"/>
              </a:lnSpc>
              <a:spcAft>
                <a:spcPct val="0"/>
              </a:spcAft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it-IT" altLang="it-IT" sz="2400">
                <a:latin typeface="Times New Roman" panose="02020603050405020304" pitchFamily="18" charset="0"/>
              </a:rPr>
              <a:t> terapia occupazionale ecc.</a:t>
            </a:r>
          </a:p>
          <a:p>
            <a:pPr marL="0" indent="0" eaLnBrk="1">
              <a:lnSpc>
                <a:spcPct val="95000"/>
              </a:lnSpc>
              <a:spcAft>
                <a:spcPct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it-IT" altLang="it-IT" sz="2400">
              <a:latin typeface="Times New Roman" panose="02020603050405020304" pitchFamily="18" charset="0"/>
            </a:endParaRPr>
          </a:p>
          <a:p>
            <a:pPr marL="0" indent="0" eaLnBrk="1">
              <a:lnSpc>
                <a:spcPct val="95000"/>
              </a:lnSpc>
              <a:spcAft>
                <a:spcPct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it-IT" altLang="it-IT">
                <a:latin typeface="Times New Roman" panose="02020603050405020304" pitchFamily="18" charset="0"/>
              </a:rPr>
              <a:t> </a:t>
            </a:r>
          </a:p>
          <a:p>
            <a:pPr marL="0" indent="0" eaLnBrk="1">
              <a:lnSpc>
                <a:spcPct val="95000"/>
              </a:lnSpc>
              <a:spcAft>
                <a:spcPct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it-IT" altLang="it-IT">
                <a:latin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olo 4">
            <a:extLst>
              <a:ext uri="{FF2B5EF4-FFF2-40B4-BE49-F238E27FC236}">
                <a16:creationId xmlns:a16="http://schemas.microsoft.com/office/drawing/2014/main" id="{2C0AEE0D-54D8-4C48-ADEA-A7A4355160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6875" y="279400"/>
            <a:ext cx="8950325" cy="1143000"/>
          </a:xfrm>
        </p:spPr>
        <p:txBody>
          <a:bodyPr/>
          <a:lstStyle/>
          <a:p>
            <a:r>
              <a:rPr lang="it-IT" altLang="it-IT" sz="3600"/>
              <a:t>Il MMG e il contesto socio-demografico</a:t>
            </a:r>
          </a:p>
        </p:txBody>
      </p:sp>
      <p:sp>
        <p:nvSpPr>
          <p:cNvPr id="5123" name="Segnaposto contenuto 5">
            <a:extLst>
              <a:ext uri="{FF2B5EF4-FFF2-40B4-BE49-F238E27FC236}">
                <a16:creationId xmlns:a16="http://schemas.microsoft.com/office/drawing/2014/main" id="{2991BC29-711A-44FB-88BE-761F0F4BDF7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41363" y="2101850"/>
            <a:ext cx="8605837" cy="5249863"/>
          </a:xfrm>
        </p:spPr>
        <p:txBody>
          <a:bodyPr/>
          <a:lstStyle/>
          <a:p>
            <a:pPr>
              <a:buFont typeface="Times New Roman" panose="02020603050405020304" pitchFamily="18" charset="0"/>
              <a:buNone/>
            </a:pPr>
            <a:r>
              <a:rPr lang="it-IT" altLang="it-IT" sz="2800"/>
              <a:t>Criticità attuali:</a:t>
            </a:r>
          </a:p>
          <a:p>
            <a:r>
              <a:rPr lang="it-IT" altLang="it-IT" sz="2800"/>
              <a:t>la composizione familiare media è passata da 3.5 persone per famiglia nel 2005 alle attuali 2.4 </a:t>
            </a:r>
          </a:p>
          <a:p>
            <a:pPr>
              <a:buFont typeface="Times New Roman" panose="02020603050405020304" pitchFamily="18" charset="0"/>
              <a:buNone/>
            </a:pPr>
            <a:endParaRPr lang="it-IT" altLang="it-IT" sz="2800"/>
          </a:p>
          <a:p>
            <a:r>
              <a:rPr lang="it-IT" altLang="it-IT" sz="2800"/>
              <a:t>Il 30 % delle famiglie sono “unifamiliari”</a:t>
            </a:r>
          </a:p>
          <a:p>
            <a:pPr>
              <a:buFont typeface="Times New Roman" panose="02020603050405020304" pitchFamily="18" charset="0"/>
              <a:buNone/>
            </a:pPr>
            <a:endParaRPr lang="it-IT" altLang="it-IT" sz="2800"/>
          </a:p>
          <a:p>
            <a:r>
              <a:rPr lang="it-IT" altLang="it-IT" sz="2800"/>
              <a:t>Il 20 % della spesa sanitaria totale è assorbita dall’1% della popolazione, ed è dovuta in gran parte ai ricoveri ospedalieri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>
            <a:extLst>
              <a:ext uri="{FF2B5EF4-FFF2-40B4-BE49-F238E27FC236}">
                <a16:creationId xmlns:a16="http://schemas.microsoft.com/office/drawing/2014/main" id="{3EB70603-B5DC-4BFC-9DB1-3B41B83E9C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70975" cy="1171575"/>
          </a:xfrm>
        </p:spPr>
        <p:txBody>
          <a:bodyPr tIns="38880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it-IT" altLang="it-IT" sz="3600"/>
              <a:t>Terapia dei disturbi comportamentali</a:t>
            </a:r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3DE9082E-7BC6-44C1-AACE-54451CEDDBB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503238" y="1922463"/>
            <a:ext cx="9070975" cy="5286375"/>
          </a:xfrm>
        </p:spPr>
        <p:txBody>
          <a:bodyPr tIns="28080" anchor="ctr"/>
          <a:lstStyle/>
          <a:p>
            <a:pPr marL="676275" indent="-676275" eaLnBrk="1">
              <a:lnSpc>
                <a:spcPct val="95000"/>
              </a:lnSpc>
              <a:spcAft>
                <a:spcPct val="0"/>
              </a:spcAft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it-IT" altLang="it-IT">
              <a:latin typeface="Times New Roman" panose="02020603050405020304" pitchFamily="18" charset="0"/>
            </a:endParaRPr>
          </a:p>
          <a:p>
            <a:pPr marL="676275" indent="-676275" eaLnBrk="1">
              <a:lnSpc>
                <a:spcPct val="95000"/>
              </a:lnSpc>
              <a:spcAft>
                <a:spcPct val="0"/>
              </a:spcAft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it-IT" altLang="it-IT">
                <a:latin typeface="Times New Roman" panose="02020603050405020304" pitchFamily="18" charset="0"/>
              </a:rPr>
              <a:t>Agitazione psicomotoria, aggressività, insonnia, ecc.</a:t>
            </a:r>
          </a:p>
          <a:p>
            <a:pPr marL="676275" indent="-676275" eaLnBrk="1">
              <a:lnSpc>
                <a:spcPct val="95000"/>
              </a:lnSpc>
              <a:spcAft>
                <a:spcPct val="0"/>
              </a:spcAft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it-IT" altLang="it-IT">
              <a:latin typeface="Times New Roman" panose="02020603050405020304" pitchFamily="18" charset="0"/>
            </a:endParaRPr>
          </a:p>
          <a:p>
            <a:pPr marL="676275" indent="-676275" eaLnBrk="1">
              <a:lnSpc>
                <a:spcPct val="95000"/>
              </a:lnSpc>
              <a:spcAft>
                <a:spcPct val="0"/>
              </a:spcAft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it-IT" altLang="it-IT">
                <a:latin typeface="Times New Roman" panose="02020603050405020304" pitchFamily="18" charset="0"/>
              </a:rPr>
              <a:t>Farmaci</a:t>
            </a:r>
          </a:p>
          <a:p>
            <a:pPr marL="676275" indent="-676275" eaLnBrk="1">
              <a:lnSpc>
                <a:spcPct val="95000"/>
              </a:lnSpc>
              <a:spcAft>
                <a:spcPct val="0"/>
              </a:spcAft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it-IT" altLang="it-IT" sz="2800">
                <a:latin typeface="Times New Roman" panose="02020603050405020304" pitchFamily="18" charset="0"/>
              </a:rPr>
              <a:t>1 </a:t>
            </a:r>
            <a:r>
              <a:rPr lang="it-IT" altLang="it-IT" sz="2600">
                <a:latin typeface="Times New Roman" panose="02020603050405020304" pitchFamily="18" charset="0"/>
              </a:rPr>
              <a:t>Neurolettici</a:t>
            </a:r>
          </a:p>
          <a:p>
            <a:pPr marL="676275" indent="-676275" eaLnBrk="1">
              <a:lnSpc>
                <a:spcPct val="95000"/>
              </a:lnSpc>
              <a:spcAft>
                <a:spcPct val="0"/>
              </a:spcAft>
              <a:buSzPct val="48000"/>
              <a:buFont typeface="Times New Roman" panose="02020603050405020304" pitchFamily="18" charset="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it-IT" altLang="it-IT" sz="2600">
                <a:latin typeface="Times New Roman" panose="02020603050405020304" pitchFamily="18" charset="0"/>
              </a:rPr>
              <a:t>Tipici</a:t>
            </a:r>
          </a:p>
          <a:p>
            <a:pPr marL="676275" indent="-676275" eaLnBrk="1">
              <a:lnSpc>
                <a:spcPct val="95000"/>
              </a:lnSpc>
              <a:spcAft>
                <a:spcPct val="0"/>
              </a:spcAft>
              <a:buSzPct val="48000"/>
              <a:buFont typeface="Times New Roman" panose="02020603050405020304" pitchFamily="18" charset="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it-IT" altLang="it-IT" sz="2600">
                <a:latin typeface="Times New Roman" panose="02020603050405020304" pitchFamily="18" charset="0"/>
              </a:rPr>
              <a:t>Atipici</a:t>
            </a:r>
          </a:p>
          <a:p>
            <a:pPr marL="676275" indent="-676275" eaLnBrk="1">
              <a:lnSpc>
                <a:spcPct val="95000"/>
              </a:lnSpc>
              <a:spcAft>
                <a:spcPct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it-IT" altLang="it-IT" sz="2600">
                <a:latin typeface="Times New Roman" panose="02020603050405020304" pitchFamily="18" charset="0"/>
              </a:rPr>
              <a:t>Spesso senza indicazione in scheda tecnica (off label)</a:t>
            </a:r>
          </a:p>
          <a:p>
            <a:pPr marL="676275" indent="-676275" eaLnBrk="1">
              <a:lnSpc>
                <a:spcPct val="95000"/>
              </a:lnSpc>
              <a:spcAft>
                <a:spcPct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it-IT" altLang="it-IT" sz="2600">
              <a:latin typeface="Times New Roman" panose="02020603050405020304" pitchFamily="18" charset="0"/>
            </a:endParaRPr>
          </a:p>
          <a:p>
            <a:pPr marL="676275" indent="-676275" eaLnBrk="1">
              <a:lnSpc>
                <a:spcPct val="95000"/>
              </a:lnSpc>
              <a:spcAft>
                <a:spcPct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it-IT" altLang="it-IT" sz="2600">
                <a:latin typeface="Times New Roman" panose="02020603050405020304" pitchFamily="18" charset="0"/>
              </a:rPr>
              <a:t>2 Antidepressivi</a:t>
            </a:r>
          </a:p>
          <a:p>
            <a:pPr marL="676275" indent="-676275" eaLnBrk="1">
              <a:lnSpc>
                <a:spcPct val="95000"/>
              </a:lnSpc>
              <a:spcAft>
                <a:spcPct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it-IT" altLang="it-IT">
              <a:latin typeface="Times New Roman" panose="02020603050405020304" pitchFamily="18" charset="0"/>
            </a:endParaRPr>
          </a:p>
          <a:p>
            <a:pPr marL="676275" indent="-676275" eaLnBrk="1">
              <a:lnSpc>
                <a:spcPct val="95000"/>
              </a:lnSpc>
              <a:spcAft>
                <a:spcPct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it-IT" altLang="it-IT">
                <a:latin typeface="Times New Roman" panose="02020603050405020304" pitchFamily="18" charset="0"/>
              </a:rPr>
              <a:t>Terapia comportamentale</a:t>
            </a:r>
          </a:p>
          <a:p>
            <a:pPr marL="676275" indent="-676275" algn="ctr" eaLnBrk="1">
              <a:lnSpc>
                <a:spcPct val="95000"/>
              </a:lnSpc>
              <a:spcAft>
                <a:spcPct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it-IT" altLang="it-IT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olo 1">
            <a:extLst>
              <a:ext uri="{FF2B5EF4-FFF2-40B4-BE49-F238E27FC236}">
                <a16:creationId xmlns:a16="http://schemas.microsoft.com/office/drawing/2014/main" id="{60416362-6F23-4115-B5DD-BFF996CFA5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5438" y="207963"/>
            <a:ext cx="9429750" cy="1071562"/>
          </a:xfrm>
        </p:spPr>
        <p:txBody>
          <a:bodyPr/>
          <a:lstStyle/>
          <a:p>
            <a:r>
              <a:rPr lang="it-IT" altLang="it-IT" sz="4000"/>
              <a:t>Conclusioni</a:t>
            </a:r>
          </a:p>
        </p:txBody>
      </p:sp>
      <p:sp>
        <p:nvSpPr>
          <p:cNvPr id="33795" name="Segnaposto contenuto 2">
            <a:extLst>
              <a:ext uri="{FF2B5EF4-FFF2-40B4-BE49-F238E27FC236}">
                <a16:creationId xmlns:a16="http://schemas.microsoft.com/office/drawing/2014/main" id="{B42C2A30-E0C3-48D7-B47E-E771BAAEB70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41363" y="2351088"/>
            <a:ext cx="8605837" cy="5208587"/>
          </a:xfrm>
        </p:spPr>
        <p:txBody>
          <a:bodyPr/>
          <a:lstStyle/>
          <a:p>
            <a:pPr>
              <a:buFont typeface="Times New Roman" panose="02020603050405020304" pitchFamily="18" charset="0"/>
              <a:buNone/>
            </a:pPr>
            <a:r>
              <a:rPr lang="it-IT" altLang="it-IT" sz="2800"/>
              <a:t>Il MMG deve esser di supporto al malato e alla famiglia tramite:</a:t>
            </a:r>
          </a:p>
          <a:p>
            <a:r>
              <a:rPr lang="it-IT" altLang="it-IT" sz="2800"/>
              <a:t>diagnosi precoce per poter proporre all’assistito la libera espressione della decisioni anticipate di trattamento (DAT)</a:t>
            </a:r>
          </a:p>
          <a:p>
            <a:r>
              <a:rPr lang="it-IT" altLang="it-IT" sz="2800"/>
              <a:t>consigli comportamentali ai familiari nell’approccio al malato</a:t>
            </a:r>
          </a:p>
          <a:p>
            <a:r>
              <a:rPr lang="it-IT" altLang="it-IT" sz="2800"/>
              <a:t>cura nel tempo del malato secondo il piano di assistenza individualizzato (PAI)</a:t>
            </a:r>
          </a:p>
          <a:p>
            <a:r>
              <a:rPr lang="it-IT" altLang="it-IT" sz="2800"/>
              <a:t>attivazione delle Cure Palliative, precocemente</a:t>
            </a:r>
          </a:p>
          <a:p>
            <a:endParaRPr lang="it-IT" altLang="it-IT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olo 1">
            <a:extLst>
              <a:ext uri="{FF2B5EF4-FFF2-40B4-BE49-F238E27FC236}">
                <a16:creationId xmlns:a16="http://schemas.microsoft.com/office/drawing/2014/main" id="{7A011D62-B5D9-4A2F-942E-B053CEDE67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2625" y="422275"/>
            <a:ext cx="8605838" cy="1117600"/>
          </a:xfrm>
        </p:spPr>
        <p:txBody>
          <a:bodyPr/>
          <a:lstStyle/>
          <a:p>
            <a:r>
              <a:rPr lang="it-IT" altLang="it-IT"/>
              <a:t>Conclusioni</a:t>
            </a:r>
          </a:p>
        </p:txBody>
      </p:sp>
      <p:sp>
        <p:nvSpPr>
          <p:cNvPr id="34819" name="Segnaposto contenuto 2">
            <a:extLst>
              <a:ext uri="{FF2B5EF4-FFF2-40B4-BE49-F238E27FC236}">
                <a16:creationId xmlns:a16="http://schemas.microsoft.com/office/drawing/2014/main" id="{FD5E71C6-51D4-4274-AE94-4DA604E90C3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41363" y="2136775"/>
            <a:ext cx="8605837" cy="5422900"/>
          </a:xfrm>
        </p:spPr>
        <p:txBody>
          <a:bodyPr/>
          <a:lstStyle/>
          <a:p>
            <a:pPr>
              <a:buFont typeface="Times New Roman" panose="02020603050405020304" pitchFamily="18" charset="0"/>
              <a:buNone/>
            </a:pPr>
            <a:r>
              <a:rPr lang="it-IT" altLang="it-IT" sz="2800"/>
              <a:t>Il MMG deve esser di supporto al malato e alla famiglia:</a:t>
            </a:r>
          </a:p>
          <a:p>
            <a:r>
              <a:rPr lang="it-IT" altLang="it-IT" sz="2800"/>
              <a:t>semplificando il carico burocratico (certificazione di invalidità civile…)</a:t>
            </a:r>
          </a:p>
          <a:p>
            <a:r>
              <a:rPr lang="it-IT" altLang="it-IT" sz="2800"/>
              <a:t>proponendo la figura dell’amministratore di sostegno</a:t>
            </a:r>
          </a:p>
          <a:p>
            <a:r>
              <a:rPr lang="it-IT" altLang="it-IT" sz="2800"/>
              <a:t>illustrando la presenza e il ruolo  delle associazioni di volontariato</a:t>
            </a:r>
          </a:p>
          <a:p>
            <a:r>
              <a:rPr lang="it-IT" altLang="it-IT" sz="2800"/>
              <a:t>chiarendo la funzione delle strutture residenziali (centri diurni, RSA, case di riposo ecc.)</a:t>
            </a:r>
          </a:p>
          <a:p>
            <a:pPr>
              <a:buFont typeface="Times New Roman" panose="02020603050405020304" pitchFamily="18" charset="0"/>
              <a:buNone/>
            </a:pPr>
            <a:endParaRPr lang="it-IT" altLang="it-IT"/>
          </a:p>
          <a:p>
            <a:pPr>
              <a:buFont typeface="Times New Roman" panose="02020603050405020304" pitchFamily="18" charset="0"/>
              <a:buNone/>
            </a:pPr>
            <a:endParaRPr lang="it-IT" altLang="it-IT"/>
          </a:p>
          <a:p>
            <a:endParaRPr lang="it-IT" altLang="it-IT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olo 3">
            <a:extLst>
              <a:ext uri="{FF2B5EF4-FFF2-40B4-BE49-F238E27FC236}">
                <a16:creationId xmlns:a16="http://schemas.microsoft.com/office/drawing/2014/main" id="{E16C9583-4530-4FF3-BD3A-6EAD4BBD12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4825" y="301625"/>
            <a:ext cx="3316288" cy="1049338"/>
          </a:xfrm>
        </p:spPr>
        <p:txBody>
          <a:bodyPr/>
          <a:lstStyle/>
          <a:p>
            <a:r>
              <a:rPr lang="it-IT" altLang="it-IT" sz="4400">
                <a:latin typeface="Brush Script MT" panose="03060802040406070304" pitchFamily="66" charset="0"/>
              </a:rPr>
              <a:t>Prendersi cura…</a:t>
            </a:r>
          </a:p>
        </p:txBody>
      </p:sp>
      <p:sp>
        <p:nvSpPr>
          <p:cNvPr id="35843" name="Segnaposto testo 5">
            <a:extLst>
              <a:ext uri="{FF2B5EF4-FFF2-40B4-BE49-F238E27FC236}">
                <a16:creationId xmlns:a16="http://schemas.microsoft.com/office/drawing/2014/main" id="{8ECCB569-E967-4C07-97A0-031AC7560BB6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04825" y="1993900"/>
            <a:ext cx="3316288" cy="5214938"/>
          </a:xfrm>
        </p:spPr>
        <p:txBody>
          <a:bodyPr/>
          <a:lstStyle/>
          <a:p>
            <a:pPr algn="ctr"/>
            <a:r>
              <a:rPr lang="it-IT" altLang="it-IT" sz="4000">
                <a:latin typeface="Brush Script MT" panose="03060802040406070304" pitchFamily="66" charset="0"/>
              </a:rPr>
              <a:t>Nella speranza che i giovani medici, forti delle conoscenze attuali, saranno più efficaci dei   vecchi…</a:t>
            </a:r>
          </a:p>
          <a:p>
            <a:pPr algn="ctr"/>
            <a:r>
              <a:rPr lang="it-IT" altLang="it-IT" sz="4000">
                <a:latin typeface="Brush Script MT" panose="03060802040406070304" pitchFamily="66" charset="0"/>
              </a:rPr>
              <a:t>…grazie per l’attenzione</a:t>
            </a:r>
          </a:p>
        </p:txBody>
      </p:sp>
      <p:pic>
        <p:nvPicPr>
          <p:cNvPr id="35844" name="Picture 5">
            <a:extLst>
              <a:ext uri="{FF2B5EF4-FFF2-40B4-BE49-F238E27FC236}">
                <a16:creationId xmlns:a16="http://schemas.microsoft.com/office/drawing/2014/main" id="{A0A1538C-8969-4A4A-8A32-B268BD815E3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7388" y="636588"/>
            <a:ext cx="5257800" cy="6215062"/>
          </a:xfr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olo 3">
            <a:extLst>
              <a:ext uri="{FF2B5EF4-FFF2-40B4-BE49-F238E27FC236}">
                <a16:creationId xmlns:a16="http://schemas.microsoft.com/office/drawing/2014/main" id="{278D2FCD-3ECC-4344-8123-604A529C71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5438" y="207963"/>
            <a:ext cx="4214812" cy="857250"/>
          </a:xfrm>
        </p:spPr>
        <p:txBody>
          <a:bodyPr/>
          <a:lstStyle/>
          <a:p>
            <a:r>
              <a:rPr lang="it-IT" altLang="it-IT"/>
              <a:t>Il medico di medicina generale lavora con il supporto della ricerca</a:t>
            </a:r>
          </a:p>
        </p:txBody>
      </p:sp>
      <p:pic>
        <p:nvPicPr>
          <p:cNvPr id="6147" name="Picture 3">
            <a:extLst>
              <a:ext uri="{FF2B5EF4-FFF2-40B4-BE49-F238E27FC236}">
                <a16:creationId xmlns:a16="http://schemas.microsoft.com/office/drawing/2014/main" id="{9E2909D6-DEB2-448B-8D07-01986CC37A4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97438" y="350838"/>
            <a:ext cx="5000625" cy="7000875"/>
          </a:xfrm>
          <a:noFill/>
        </p:spPr>
      </p:pic>
      <p:sp>
        <p:nvSpPr>
          <p:cNvPr id="6148" name="Segnaposto testo 9">
            <a:extLst>
              <a:ext uri="{FF2B5EF4-FFF2-40B4-BE49-F238E27FC236}">
                <a16:creationId xmlns:a16="http://schemas.microsoft.com/office/drawing/2014/main" id="{8F4BC457-6025-43F1-AA04-EAE79CAE018B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6149" name="Picture 4">
            <a:extLst>
              <a:ext uri="{FF2B5EF4-FFF2-40B4-BE49-F238E27FC236}">
                <a16:creationId xmlns:a16="http://schemas.microsoft.com/office/drawing/2014/main" id="{66A711FB-0BEE-448F-AEC9-8CF97FC368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1397000"/>
            <a:ext cx="4371975" cy="588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olo 6">
            <a:extLst>
              <a:ext uri="{FF2B5EF4-FFF2-40B4-BE49-F238E27FC236}">
                <a16:creationId xmlns:a16="http://schemas.microsoft.com/office/drawing/2014/main" id="{2C4018B6-EDBA-4050-B29D-AAB7CF94EF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4825" y="301625"/>
            <a:ext cx="4035425" cy="1279525"/>
          </a:xfrm>
        </p:spPr>
        <p:txBody>
          <a:bodyPr/>
          <a:lstStyle/>
          <a:p>
            <a:r>
              <a:rPr lang="it-IT" altLang="it-IT" sz="2800"/>
              <a:t>La ricerca caratterizza il lavoro del medico di medicina generale</a:t>
            </a:r>
          </a:p>
        </p:txBody>
      </p:sp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F0341F23-2ECE-482E-BFE3-785472300B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4825" y="1922463"/>
            <a:ext cx="4249738" cy="5429250"/>
          </a:xfrm>
        </p:spPr>
        <p:txBody>
          <a:bodyPr/>
          <a:lstStyle/>
          <a:p>
            <a:pPr marL="390525" indent="-293688" eaLnBrk="1" hangingPunct="1">
              <a:buSzPct val="45000"/>
              <a:buFont typeface="Wingdings" charset="2"/>
              <a:buChar char="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/>
            </a:pPr>
            <a:r>
              <a:rPr lang="it-IT" sz="1800" dirty="0"/>
              <a:t>ogni paziente viene a contatto con il proprio MMG mediamente  </a:t>
            </a:r>
            <a:r>
              <a:rPr lang="it-IT" sz="1800" b="1" dirty="0">
                <a:solidFill>
                  <a:srgbClr val="FF0000"/>
                </a:solidFill>
              </a:rPr>
              <a:t>10 volte l'anno</a:t>
            </a:r>
          </a:p>
          <a:p>
            <a:pPr marL="390525" indent="-293688" eaLnBrk="1" hangingPunct="1">
              <a:buSzPct val="45000"/>
              <a:buFont typeface="Wingdings" charset="2"/>
              <a:buChar char="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/>
            </a:pPr>
            <a:r>
              <a:rPr lang="it-IT" sz="1800" dirty="0"/>
              <a:t>un contatto si conclude con un intervento diagnostico-strumentale 1 volta su 3</a:t>
            </a:r>
          </a:p>
          <a:p>
            <a:pPr marL="390525" indent="-293688" eaLnBrk="1" hangingPunct="1">
              <a:buSzPct val="45000"/>
              <a:buFont typeface="Wingdings" charset="2"/>
              <a:buChar char="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/>
            </a:pPr>
            <a:r>
              <a:rPr lang="it-IT" sz="1800" dirty="0"/>
              <a:t>un contatto si conclude con la prescrizione di una visita specialista meno di 2 volte su 10</a:t>
            </a:r>
          </a:p>
          <a:p>
            <a:pPr marL="390525" indent="-293688" eaLnBrk="1" hangingPunct="1">
              <a:buSzPct val="45000"/>
              <a:buFont typeface="Wingdings" charset="2"/>
              <a:buChar char="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/>
            </a:pPr>
            <a:r>
              <a:rPr lang="it-IT" sz="1800" dirty="0"/>
              <a:t>un contatto si conclude con una prescrizione farmaceutica  7 volte su 10</a:t>
            </a:r>
          </a:p>
          <a:p>
            <a:pPr marL="390525" indent="-293688" eaLnBrk="1" hangingPunct="1">
              <a:buSzPct val="45000"/>
              <a:buFont typeface="Wingdings" charset="2"/>
              <a:buChar char="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/>
            </a:pPr>
            <a:r>
              <a:rPr lang="it-IT" sz="1800" dirty="0"/>
              <a:t>In definitiva </a:t>
            </a:r>
            <a:r>
              <a:rPr lang="it-IT" sz="1800" dirty="0">
                <a:solidFill>
                  <a:srgbClr val="FF0000"/>
                </a:solidFill>
              </a:rPr>
              <a:t>7 volte su 10 </a:t>
            </a:r>
            <a:r>
              <a:rPr lang="it-IT" sz="1800" dirty="0"/>
              <a:t>il cittadino trova </a:t>
            </a:r>
            <a:r>
              <a:rPr lang="it-IT" sz="1800" dirty="0">
                <a:solidFill>
                  <a:srgbClr val="FF0000"/>
                </a:solidFill>
              </a:rPr>
              <a:t>risposta</a:t>
            </a:r>
            <a:r>
              <a:rPr lang="it-IT" sz="1800" dirty="0"/>
              <a:t> ai propri bisogni di salute dal MMG senza ricorrere ad altre strutture diagnostiche o specialistiche</a:t>
            </a:r>
          </a:p>
          <a:p>
            <a:pPr>
              <a:buFont typeface="Times New Roman" pitchFamily="16" charset="0"/>
              <a:buNone/>
              <a:defRPr/>
            </a:pPr>
            <a:endParaRPr lang="it-IT" dirty="0"/>
          </a:p>
        </p:txBody>
      </p:sp>
      <p:pic>
        <p:nvPicPr>
          <p:cNvPr id="7172" name="Picture 2">
            <a:extLst>
              <a:ext uri="{FF2B5EF4-FFF2-40B4-BE49-F238E27FC236}">
                <a16:creationId xmlns:a16="http://schemas.microsoft.com/office/drawing/2014/main" id="{EC66EAE5-AF7E-4CD8-B390-6E4A188C611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68875" y="207963"/>
            <a:ext cx="4929188" cy="7143750"/>
          </a:xfr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olo 1">
            <a:extLst>
              <a:ext uri="{FF2B5EF4-FFF2-40B4-BE49-F238E27FC236}">
                <a16:creationId xmlns:a16="http://schemas.microsoft.com/office/drawing/2014/main" id="{09DD3CD3-297E-4C87-B30C-DD686DB8FB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5438" y="207963"/>
            <a:ext cx="3495675" cy="1143000"/>
          </a:xfrm>
        </p:spPr>
        <p:txBody>
          <a:bodyPr/>
          <a:lstStyle/>
          <a:p>
            <a:r>
              <a:rPr lang="it-IT" altLang="it-IT"/>
              <a:t>GpG: strumento informatico per il miglioramento della professione del medico di medicina generale</a:t>
            </a:r>
          </a:p>
        </p:txBody>
      </p:sp>
      <p:sp>
        <p:nvSpPr>
          <p:cNvPr id="8195" name="Segnaposto testo 3">
            <a:extLst>
              <a:ext uri="{FF2B5EF4-FFF2-40B4-BE49-F238E27FC236}">
                <a16:creationId xmlns:a16="http://schemas.microsoft.com/office/drawing/2014/main" id="{3ED4E641-D086-419E-8D49-152D04854140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8196" name="Immagine 3">
            <a:extLst>
              <a:ext uri="{FF2B5EF4-FFF2-40B4-BE49-F238E27FC236}">
                <a16:creationId xmlns:a16="http://schemas.microsoft.com/office/drawing/2014/main" id="{47142723-A3BD-4605-8500-D5782E94C5A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83063" y="350838"/>
            <a:ext cx="5715000" cy="7208837"/>
          </a:xfrm>
          <a:noFill/>
        </p:spPr>
      </p:pic>
      <p:pic>
        <p:nvPicPr>
          <p:cNvPr id="8197" name="Picture 2">
            <a:extLst>
              <a:ext uri="{FF2B5EF4-FFF2-40B4-BE49-F238E27FC236}">
                <a16:creationId xmlns:a16="http://schemas.microsoft.com/office/drawing/2014/main" id="{71FBBA0B-17CB-495D-A333-F5ACC08A85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93850"/>
            <a:ext cx="4111625" cy="404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olo 4">
            <a:extLst>
              <a:ext uri="{FF2B5EF4-FFF2-40B4-BE49-F238E27FC236}">
                <a16:creationId xmlns:a16="http://schemas.microsoft.com/office/drawing/2014/main" id="{AAA8E940-DE7D-43CC-8846-140B84E4CD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4000" y="0"/>
            <a:ext cx="9826625" cy="1816100"/>
          </a:xfrm>
        </p:spPr>
        <p:txBody>
          <a:bodyPr/>
          <a:lstStyle/>
          <a:p>
            <a:r>
              <a:rPr lang="it-IT" altLang="it-IT" sz="3200"/>
              <a:t>HS: ogni MMG segue circa 40 persone con demenza</a:t>
            </a:r>
          </a:p>
        </p:txBody>
      </p:sp>
      <p:pic>
        <p:nvPicPr>
          <p:cNvPr id="9219" name="Picture 2">
            <a:extLst>
              <a:ext uri="{FF2B5EF4-FFF2-40B4-BE49-F238E27FC236}">
                <a16:creationId xmlns:a16="http://schemas.microsoft.com/office/drawing/2014/main" id="{608533E3-E1CA-4C18-80B8-2E4EB9754D4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4063" y="2422525"/>
            <a:ext cx="8501062" cy="3214688"/>
          </a:xfr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15375E7E-D11D-40A6-99A9-8CA63AA671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olo 3">
            <a:extLst>
              <a:ext uri="{FF2B5EF4-FFF2-40B4-BE49-F238E27FC236}">
                <a16:creationId xmlns:a16="http://schemas.microsoft.com/office/drawing/2014/main" id="{090F92AA-F7A0-4514-8E15-C33899C6D8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5438" y="0"/>
            <a:ext cx="9501187" cy="1279525"/>
          </a:xfrm>
        </p:spPr>
        <p:txBody>
          <a:bodyPr/>
          <a:lstStyle/>
          <a:p>
            <a:r>
              <a:rPr lang="it-IT" altLang="it-IT" sz="4000"/>
              <a:t>HS: ictus 60 paz. per MMG… …demenza…</a:t>
            </a:r>
          </a:p>
        </p:txBody>
      </p:sp>
      <p:pic>
        <p:nvPicPr>
          <p:cNvPr id="11267" name="Picture 2">
            <a:extLst>
              <a:ext uri="{FF2B5EF4-FFF2-40B4-BE49-F238E27FC236}">
                <a16:creationId xmlns:a16="http://schemas.microsoft.com/office/drawing/2014/main" id="{0DE9DD91-CDAE-430A-B55B-856FFE34747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708150"/>
            <a:ext cx="10080625" cy="5851525"/>
          </a:xfr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olo 1">
            <a:extLst>
              <a:ext uri="{FF2B5EF4-FFF2-40B4-BE49-F238E27FC236}">
                <a16:creationId xmlns:a16="http://schemas.microsoft.com/office/drawing/2014/main" id="{B870AFF2-6C1C-49F4-B8DC-97583904B2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4000" y="207963"/>
            <a:ext cx="9644063" cy="1143000"/>
          </a:xfrm>
        </p:spPr>
        <p:txBody>
          <a:bodyPr/>
          <a:lstStyle/>
          <a:p>
            <a:r>
              <a:rPr lang="it-IT" altLang="it-IT" sz="3600"/>
              <a:t>Almeno una forma di demenza è in relazione con la malattie vascolari cerebrali</a:t>
            </a:r>
            <a:endParaRPr lang="it-IT" altLang="it-IT"/>
          </a:p>
        </p:txBody>
      </p:sp>
      <p:sp>
        <p:nvSpPr>
          <p:cNvPr id="12291" name="Segnaposto contenuto 2">
            <a:extLst>
              <a:ext uri="{FF2B5EF4-FFF2-40B4-BE49-F238E27FC236}">
                <a16:creationId xmlns:a16="http://schemas.microsoft.com/office/drawing/2014/main" id="{8C569E50-A267-493A-B4E1-E2DC630A637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41363" y="2101850"/>
            <a:ext cx="8605837" cy="5457825"/>
          </a:xfrm>
        </p:spPr>
        <p:txBody>
          <a:bodyPr/>
          <a:lstStyle/>
          <a:p>
            <a:pPr>
              <a:buFont typeface="Times New Roman" panose="02020603050405020304" pitchFamily="18" charset="0"/>
              <a:buNone/>
            </a:pPr>
            <a:r>
              <a:rPr lang="it-IT" altLang="it-IT"/>
              <a:t>Cosa può fare il cittadino nei confronti delle malattie vascolari cerebrali (es. ictus)? </a:t>
            </a:r>
          </a:p>
          <a:p>
            <a:pPr>
              <a:buFont typeface="Times New Roman" panose="02020603050405020304" pitchFamily="18" charset="0"/>
              <a:buNone/>
            </a:pPr>
            <a:r>
              <a:rPr lang="it-IT" altLang="it-IT"/>
              <a:t>Aderire:</a:t>
            </a:r>
          </a:p>
          <a:p>
            <a:r>
              <a:rPr lang="it-IT" altLang="it-IT"/>
              <a:t>ai corretti stili di vita (dieta, fumo, attività fisica…)</a:t>
            </a:r>
          </a:p>
          <a:p>
            <a:pPr>
              <a:buFont typeface="Times New Roman" panose="02020603050405020304" pitchFamily="18" charset="0"/>
              <a:buNone/>
            </a:pPr>
            <a:endParaRPr lang="it-IT" altLang="it-IT"/>
          </a:p>
          <a:p>
            <a:r>
              <a:rPr lang="it-IT" altLang="it-IT"/>
              <a:t>alle cure consigliate dal MMG e dagli specialisti (antipertensivi, ipocolesterolemizzanti, antiaggreganti, anticoagulanti…)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35201</TotalTime>
  <Words>843</Words>
  <Application>Microsoft Office PowerPoint</Application>
  <PresentationFormat>Personalizzato</PresentationFormat>
  <Paragraphs>164</Paragraphs>
  <Slides>23</Slides>
  <Notes>10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0</vt:i4>
      </vt:variant>
      <vt:variant>
        <vt:lpstr>Titoli diapositive</vt:lpstr>
      </vt:variant>
      <vt:variant>
        <vt:i4>23</vt:i4>
      </vt:variant>
    </vt:vector>
  </HeadingPairs>
  <TitlesOfParts>
    <vt:vector size="30" baseType="lpstr">
      <vt:lpstr>Arial</vt:lpstr>
      <vt:lpstr>Arial Unicode MS</vt:lpstr>
      <vt:lpstr>Times New Roman</vt:lpstr>
      <vt:lpstr>Wingdings</vt:lpstr>
      <vt:lpstr>Garamond</vt:lpstr>
      <vt:lpstr>Brush Script MT</vt:lpstr>
      <vt:lpstr>Tema di Office</vt:lpstr>
      <vt:lpstr>Presentazione standard di PowerPoint</vt:lpstr>
      <vt:lpstr>Il MMG e il contesto socio-demografico</vt:lpstr>
      <vt:lpstr>Il medico di medicina generale lavora con il supporto della ricerca</vt:lpstr>
      <vt:lpstr>La ricerca caratterizza il lavoro del medico di medicina generale</vt:lpstr>
      <vt:lpstr>GpG: strumento informatico per il miglioramento della professione del medico di medicina generale</vt:lpstr>
      <vt:lpstr>HS: ogni MMG segue circa 40 persone con demenza</vt:lpstr>
      <vt:lpstr>Presentazione standard di PowerPoint</vt:lpstr>
      <vt:lpstr>HS: ictus 60 paz. per MMG… …demenza…</vt:lpstr>
      <vt:lpstr>Almeno una forma di demenza è in relazione con la malattie vascolari cerebrali</vt:lpstr>
      <vt:lpstr>Assumere correttamente i farmaci anticoagulanti…</vt:lpstr>
      <vt:lpstr>Definizione di  demenza</vt:lpstr>
      <vt:lpstr>Classificazione</vt:lpstr>
      <vt:lpstr>Presentazione standard di PowerPoint</vt:lpstr>
      <vt:lpstr>Sintomi</vt:lpstr>
      <vt:lpstr>Presentazione standard di PowerPoint</vt:lpstr>
      <vt:lpstr>Diagnosi</vt:lpstr>
      <vt:lpstr>Diagnosi</vt:lpstr>
      <vt:lpstr>Presentazione standard di PowerPoint</vt:lpstr>
      <vt:lpstr>Terapia</vt:lpstr>
      <vt:lpstr>Terapia dei disturbi comportamentali</vt:lpstr>
      <vt:lpstr>Conclusioni</vt:lpstr>
      <vt:lpstr>Conclusioni</vt:lpstr>
      <vt:lpstr>Prendersi cura…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Malattia di Alzheimer e altre forme di demenza</dc:title>
  <dc:creator>User</dc:creator>
  <cp:lastModifiedBy>Giorgio Siro Carniello</cp:lastModifiedBy>
  <cp:revision>84</cp:revision>
  <cp:lastPrinted>1601-01-01T00:00:00Z</cp:lastPrinted>
  <dcterms:created xsi:type="dcterms:W3CDTF">2010-02-16T16:22:08Z</dcterms:created>
  <dcterms:modified xsi:type="dcterms:W3CDTF">2017-12-12T02:49:34Z</dcterms:modified>
</cp:coreProperties>
</file>