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414" r:id="rId2"/>
    <p:sldId id="459" r:id="rId3"/>
    <p:sldId id="352" r:id="rId4"/>
    <p:sldId id="402" r:id="rId5"/>
    <p:sldId id="462" r:id="rId6"/>
    <p:sldId id="457" r:id="rId7"/>
    <p:sldId id="394" r:id="rId8"/>
    <p:sldId id="339" r:id="rId9"/>
    <p:sldId id="346" r:id="rId10"/>
    <p:sldId id="468" r:id="rId11"/>
    <p:sldId id="469" r:id="rId12"/>
    <p:sldId id="470" r:id="rId13"/>
    <p:sldId id="330" r:id="rId14"/>
    <p:sldId id="419" r:id="rId15"/>
    <p:sldId id="417" r:id="rId16"/>
    <p:sldId id="423" r:id="rId17"/>
    <p:sldId id="424" r:id="rId18"/>
    <p:sldId id="425" r:id="rId19"/>
    <p:sldId id="428" r:id="rId20"/>
    <p:sldId id="283" r:id="rId21"/>
    <p:sldId id="403" r:id="rId22"/>
    <p:sldId id="404" r:id="rId23"/>
    <p:sldId id="405" r:id="rId24"/>
    <p:sldId id="345" r:id="rId25"/>
    <p:sldId id="451" r:id="rId26"/>
    <p:sldId id="434" r:id="rId27"/>
    <p:sldId id="442" r:id="rId28"/>
    <p:sldId id="465" r:id="rId29"/>
    <p:sldId id="466" r:id="rId30"/>
    <p:sldId id="449" r:id="rId31"/>
    <p:sldId id="456" r:id="rId32"/>
    <p:sldId id="454" r:id="rId33"/>
    <p:sldId id="444" r:id="rId34"/>
    <p:sldId id="294" r:id="rId35"/>
    <p:sldId id="464" r:id="rId36"/>
    <p:sldId id="450" r:id="rId37"/>
    <p:sldId id="452" r:id="rId38"/>
    <p:sldId id="422" r:id="rId39"/>
    <p:sldId id="461" r:id="rId40"/>
    <p:sldId id="371" r:id="rId4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2787"/>
    <p:restoredTop sz="90975" autoAdjust="0"/>
  </p:normalViewPr>
  <p:slideViewPr>
    <p:cSldViewPr>
      <p:cViewPr varScale="1">
        <p:scale>
          <a:sx n="57" d="100"/>
          <a:sy n="57" d="100"/>
        </p:scale>
        <p:origin x="787" y="1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0"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kumimoji="0"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>
                <a:latin typeface="Times New Roman" pitchFamily="18" charset="0"/>
              </a:defRPr>
            </a:lvl1pPr>
          </a:lstStyle>
          <a:p>
            <a:pPr>
              <a:defRPr/>
            </a:pPr>
            <a:fld id="{E9389D0F-441F-465D-8612-45134B716E9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0"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kumimoji="0"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>
                <a:latin typeface="Times New Roman" pitchFamily="18" charset="0"/>
              </a:defRPr>
            </a:lvl1pPr>
          </a:lstStyle>
          <a:p>
            <a:pPr>
              <a:defRPr/>
            </a:pPr>
            <a:fld id="{7BC9B573-2AC0-40FF-9F52-4F473E189E0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1FB3A8-126F-4526-9BF9-BD7448F351C5}" type="slidenum">
              <a:rPr lang="it-IT" smtClean="0"/>
              <a:pPr/>
              <a:t>7</a:t>
            </a:fld>
            <a:endParaRPr lang="it-IT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E8EB65-3AD1-4033-A988-DF0DF4E72F2F}" type="slidenum">
              <a:rPr lang="it-IT" smtClean="0"/>
              <a:pPr/>
              <a:t>21</a:t>
            </a:fld>
            <a:endParaRPr lang="it-IT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0" y="0"/>
            <a:ext cx="9142413" cy="6858000"/>
            <a:chOff x="0" y="0"/>
            <a:chExt cx="5759" cy="4320"/>
          </a:xfrm>
        </p:grpSpPr>
        <p:sp>
          <p:nvSpPr>
            <p:cNvPr id="5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910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grpSp>
          <p:nvGrpSpPr>
            <p:cNvPr id="6" name="Group 5"/>
            <p:cNvGrpSpPr>
              <a:grpSpLocks/>
            </p:cNvGrpSpPr>
            <p:nvPr/>
          </p:nvGrpSpPr>
          <p:grpSpPr bwMode="auto">
            <a:xfrm>
              <a:off x="381" y="2280"/>
              <a:ext cx="5369" cy="48"/>
              <a:chOff x="381" y="2280"/>
              <a:chExt cx="5369" cy="48"/>
            </a:xfrm>
          </p:grpSpPr>
          <p:sp>
            <p:nvSpPr>
              <p:cNvPr id="8" name="Line 3"/>
              <p:cNvSpPr>
                <a:spLocks noChangeShapeType="1"/>
              </p:cNvSpPr>
              <p:nvPr/>
            </p:nvSpPr>
            <p:spPr bwMode="auto">
              <a:xfrm>
                <a:off x="381" y="2328"/>
                <a:ext cx="5369" cy="0"/>
              </a:xfrm>
              <a:prstGeom prst="line">
                <a:avLst/>
              </a:prstGeom>
              <a:noFill/>
              <a:ln w="25400" cap="sq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9" name="Line 4"/>
              <p:cNvSpPr>
                <a:spLocks noChangeShapeType="1"/>
              </p:cNvSpPr>
              <p:nvPr/>
            </p:nvSpPr>
            <p:spPr bwMode="auto">
              <a:xfrm>
                <a:off x="381" y="2280"/>
                <a:ext cx="5369" cy="0"/>
              </a:xfrm>
              <a:prstGeom prst="line">
                <a:avLst/>
              </a:prstGeom>
              <a:noFill/>
              <a:ln w="76200" cap="sq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</p:grp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384" y="960"/>
              <a:ext cx="5375" cy="384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</p:grpSp>
      <p:sp>
        <p:nvSpPr>
          <p:cNvPr id="3080" name="Rectangle 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10" name="Rectangle 1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1" name="Rectangle 1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8279F-E7DB-4B22-8E92-0B917687D17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12" name="Rectangle 15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1889D0-FEBF-4142-8F5E-2E09D01AF64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34188" y="266700"/>
            <a:ext cx="2081212" cy="59055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90550" y="266700"/>
            <a:ext cx="6091238" cy="59055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A8CAA-F925-42E1-9DC0-8D9F49EFD8B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olo, testo e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90550" y="266700"/>
            <a:ext cx="8324850" cy="11049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1143000" y="1790700"/>
            <a:ext cx="3810000" cy="43815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lipArt 3"/>
          <p:cNvSpPr>
            <a:spLocks noGrp="1"/>
          </p:cNvSpPr>
          <p:nvPr>
            <p:ph type="clipArt" sz="half" idx="2"/>
          </p:nvPr>
        </p:nvSpPr>
        <p:spPr>
          <a:xfrm>
            <a:off x="5105400" y="1790700"/>
            <a:ext cx="3810000" cy="4381500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4C9713-5413-4B17-B1B3-94AC650522B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olo, ClipArt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90550" y="266700"/>
            <a:ext cx="8324850" cy="11049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lipArt 2"/>
          <p:cNvSpPr>
            <a:spLocks noGrp="1"/>
          </p:cNvSpPr>
          <p:nvPr>
            <p:ph type="clipArt" sz="half" idx="1"/>
          </p:nvPr>
        </p:nvSpPr>
        <p:spPr>
          <a:xfrm>
            <a:off x="1143000" y="1790700"/>
            <a:ext cx="3810000" cy="4381500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105400" y="1790700"/>
            <a:ext cx="3810000" cy="43815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4971F-D112-4F02-B638-7A19C107779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3048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fld id="{ED4ACC31-3F31-4674-8ADE-B30E90EA9420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olo e testo sopra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301625" y="1676400"/>
            <a:ext cx="8540750" cy="21351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01625" y="3963988"/>
            <a:ext cx="8540750" cy="2135187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3048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fld id="{CD7A00D2-1390-4AD3-9F1A-A3C58FF1F9C6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040096-EF43-4004-B11B-A77F66C366F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88CFE-20D8-47F0-8C7D-1B4413D4BB9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143000" y="1790700"/>
            <a:ext cx="3810000" cy="4381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105400" y="1790700"/>
            <a:ext cx="3810000" cy="4381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1A41ED-63A0-4587-B97D-E4F9A251D76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394022-3D6C-4537-B378-1B2B408A708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B7A80E-E63D-45A0-B669-17100537913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F6634-072B-4972-A7D9-3BBB74C2DB0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84444C-B68A-4D54-94FB-481ED3C42B2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DDCE2A-2C13-4B6A-B386-ADF6E12958B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1444625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it-IT"/>
          </a:p>
        </p:txBody>
      </p:sp>
      <p:grpSp>
        <p:nvGrpSpPr>
          <p:cNvPr id="2051" name="Group 5"/>
          <p:cNvGrpSpPr>
            <a:grpSpLocks/>
          </p:cNvGrpSpPr>
          <p:nvPr/>
        </p:nvGrpSpPr>
        <p:grpSpPr bwMode="auto">
          <a:xfrm>
            <a:off x="620713" y="1447800"/>
            <a:ext cx="8523287" cy="76200"/>
            <a:chOff x="381" y="888"/>
            <a:chExt cx="5369" cy="48"/>
          </a:xfrm>
        </p:grpSpPr>
        <p:sp>
          <p:nvSpPr>
            <p:cNvPr id="2" name="Line 3"/>
            <p:cNvSpPr>
              <a:spLocks noChangeShapeType="1"/>
            </p:cNvSpPr>
            <p:nvPr/>
          </p:nvSpPr>
          <p:spPr bwMode="auto">
            <a:xfrm>
              <a:off x="381" y="936"/>
              <a:ext cx="5369" cy="0"/>
            </a:xfrm>
            <a:prstGeom prst="line">
              <a:avLst/>
            </a:prstGeom>
            <a:noFill/>
            <a:ln w="25400" cap="sq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028" name="Line 4"/>
            <p:cNvSpPr>
              <a:spLocks noChangeShapeType="1"/>
            </p:cNvSpPr>
            <p:nvPr/>
          </p:nvSpPr>
          <p:spPr bwMode="auto">
            <a:xfrm>
              <a:off x="381" y="888"/>
              <a:ext cx="5369" cy="0"/>
            </a:xfrm>
            <a:prstGeom prst="line">
              <a:avLst/>
            </a:prstGeom>
            <a:noFill/>
            <a:ln w="76200" cap="sq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</p:grpSp>
      <p:sp>
        <p:nvSpPr>
          <p:cNvPr id="103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590550" y="266700"/>
            <a:ext cx="832485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2053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790700"/>
            <a:ext cx="7772400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kumimoji="0" sz="14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pPr>
              <a:defRPr/>
            </a:pPr>
            <a:fld id="{7ADFC6ED-D389-427B-A8C5-992DA2AF4AE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pPr>
              <a:defRPr/>
            </a:pPr>
            <a:endParaRPr lang="it-IT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43" r:id="rId1"/>
    <p:sldLayoutId id="2147483842" r:id="rId2"/>
    <p:sldLayoutId id="2147483841" r:id="rId3"/>
    <p:sldLayoutId id="2147483840" r:id="rId4"/>
    <p:sldLayoutId id="2147483839" r:id="rId5"/>
    <p:sldLayoutId id="2147483838" r:id="rId6"/>
    <p:sldLayoutId id="2147483837" r:id="rId7"/>
    <p:sldLayoutId id="2147483836" r:id="rId8"/>
    <p:sldLayoutId id="2147483835" r:id="rId9"/>
    <p:sldLayoutId id="2147483834" r:id="rId10"/>
    <p:sldLayoutId id="2147483833" r:id="rId11"/>
    <p:sldLayoutId id="2147483832" r:id="rId12"/>
    <p:sldLayoutId id="2147483831" r:id="rId13"/>
    <p:sldLayoutId id="2147483844" r:id="rId14"/>
    <p:sldLayoutId id="2147483845" r:id="rId15"/>
  </p:sldLayoutIdLst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3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v"/>
        <a:defRPr sz="3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3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3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3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3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3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32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egnaposto piè di pagina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it-IT"/>
              <a:t>Dott. Mauro Marin  (PN)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0" y="266700"/>
            <a:ext cx="7486650" cy="1104900"/>
          </a:xfrm>
        </p:spPr>
        <p:txBody>
          <a:bodyPr/>
          <a:lstStyle/>
          <a:p>
            <a:pPr eaLnBrk="1" hangingPunct="1">
              <a:defRPr/>
            </a:pPr>
            <a:r>
              <a:rPr lang="it-IT" sz="3600" b="1" dirty="0"/>
              <a:t>   </a:t>
            </a:r>
            <a:endParaRPr lang="it-IT" sz="2000" b="1" dirty="0">
              <a:solidFill>
                <a:srgbClr val="FFFF00"/>
              </a:solidFill>
            </a:endParaRPr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785938"/>
            <a:ext cx="52578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it-IT" sz="2400" b="1" dirty="0"/>
          </a:p>
        </p:txBody>
      </p:sp>
      <p:pic>
        <p:nvPicPr>
          <p:cNvPr id="41989" name="Picture 7" descr="c:\windows\TEMP\\msotw9_temp0.bmp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180528" y="0"/>
            <a:ext cx="9324528" cy="6858000"/>
          </a:xfrm>
          <a:noFill/>
        </p:spPr>
      </p:pic>
      <p:sp>
        <p:nvSpPr>
          <p:cNvPr id="6" name="CasellaDiTesto 5"/>
          <p:cNvSpPr txBox="1"/>
          <p:nvPr/>
        </p:nvSpPr>
        <p:spPr>
          <a:xfrm>
            <a:off x="5148064" y="3933056"/>
            <a:ext cx="39959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/>
              <a:t>Demenza : quali servizi per malati     e loro famiglie ? 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-252536" y="5934670"/>
            <a:ext cx="3384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/>
              <a:t>Mauro Marin </a:t>
            </a:r>
          </a:p>
          <a:p>
            <a:pPr algn="ctr"/>
            <a:r>
              <a:rPr lang="it-IT" sz="1800" dirty="0"/>
              <a:t>Direttore</a:t>
            </a:r>
            <a:r>
              <a:rPr lang="it-IT" sz="1800" b="1" dirty="0"/>
              <a:t> </a:t>
            </a:r>
            <a:r>
              <a:rPr lang="it-IT" sz="1800" dirty="0"/>
              <a:t>Distretto </a:t>
            </a:r>
            <a:r>
              <a:rPr lang="it-IT" sz="1800" dirty="0" err="1"/>
              <a:t>Noncello</a:t>
            </a:r>
            <a:r>
              <a:rPr lang="it-IT" sz="1800" dirty="0"/>
              <a:t>            AAS n.5  Friuli Occidentale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5292080" y="6381328"/>
            <a:ext cx="3851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/>
              <a:t>       Cordenons, 11 dicembre 2017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WINDOWS\TEMP\\msotw9_temp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907" name="Text Box 3"/>
          <p:cNvSpPr txBox="1">
            <a:spLocks noChangeArrowheads="1"/>
          </p:cNvSpPr>
          <p:nvPr/>
        </p:nvSpPr>
        <p:spPr bwMode="auto">
          <a:xfrm>
            <a:off x="457200" y="1752600"/>
            <a:ext cx="36576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sz="4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QUALI CURE EFFICACI DOPO LA DIAGNOSI  ?</a:t>
            </a:r>
          </a:p>
        </p:txBody>
      </p:sp>
      <p:sp>
        <p:nvSpPr>
          <p:cNvPr id="123908" name="Text Box 4"/>
          <p:cNvSpPr txBox="1">
            <a:spLocks noChangeArrowheads="1"/>
          </p:cNvSpPr>
          <p:nvPr/>
        </p:nvSpPr>
        <p:spPr bwMode="auto">
          <a:xfrm>
            <a:off x="685800" y="6019800"/>
            <a:ext cx="67659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Quali interventi cambiano la qualità di vita 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:\windows\TEMP\\msotw9_temp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8600" y="-228600"/>
            <a:ext cx="9677400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23" name="Text Box 3"/>
          <p:cNvSpPr txBox="1">
            <a:spLocks noChangeArrowheads="1"/>
          </p:cNvSpPr>
          <p:nvPr/>
        </p:nvSpPr>
        <p:spPr bwMode="auto">
          <a:xfrm>
            <a:off x="381000" y="2743200"/>
            <a:ext cx="83058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0" lang="it-IT" b="1" dirty="0">
                <a:solidFill>
                  <a:srgbClr val="CC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kumimoji="0" lang="it-IT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50000"/>
              </a:spcBef>
              <a:defRPr/>
            </a:pPr>
            <a:r>
              <a:rPr kumimoji="0" lang="it-IT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 farmaci possono controllare i sintomi della demenza ma non cambiano significativamente il  suo decorso  </a:t>
            </a:r>
          </a:p>
          <a:p>
            <a:pPr>
              <a:spcBef>
                <a:spcPct val="50000"/>
              </a:spcBef>
              <a:defRPr/>
            </a:pPr>
            <a:r>
              <a:rPr kumimoji="0" lang="it-IT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Rapporto Alzheimer 2011</a:t>
            </a:r>
          </a:p>
        </p:txBody>
      </p:sp>
      <p:sp>
        <p:nvSpPr>
          <p:cNvPr id="133124" name="Text Box 4"/>
          <p:cNvSpPr txBox="1">
            <a:spLocks noChangeArrowheads="1"/>
          </p:cNvSpPr>
          <p:nvPr/>
        </p:nvSpPr>
        <p:spPr bwMode="auto">
          <a:xfrm>
            <a:off x="838200" y="457200"/>
            <a:ext cx="762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0" lang="it-IT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</a:t>
            </a:r>
            <a:r>
              <a:rPr kumimoji="0" lang="it-IT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Coltivare aspettative realistiche</a:t>
            </a:r>
          </a:p>
        </p:txBody>
      </p:sp>
      <p:sp>
        <p:nvSpPr>
          <p:cNvPr id="133125" name="Text Box 5"/>
          <p:cNvSpPr txBox="1">
            <a:spLocks noChangeArrowheads="1"/>
          </p:cNvSpPr>
          <p:nvPr/>
        </p:nvSpPr>
        <p:spPr bwMode="auto">
          <a:xfrm>
            <a:off x="2819400" y="5181600"/>
            <a:ext cx="609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:\WINDOWS\TEMP\\msotw9_temp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7459" name="Text Box 3"/>
          <p:cNvSpPr txBox="1">
            <a:spLocks noChangeArrowheads="1"/>
          </p:cNvSpPr>
          <p:nvPr/>
        </p:nvSpPr>
        <p:spPr bwMode="auto">
          <a:xfrm>
            <a:off x="5181600" y="0"/>
            <a:ext cx="419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</a:p>
        </p:txBody>
      </p:sp>
      <p:sp>
        <p:nvSpPr>
          <p:cNvPr id="147460" name="Text Box 4"/>
          <p:cNvSpPr txBox="1">
            <a:spLocks noChangeArrowheads="1"/>
          </p:cNvSpPr>
          <p:nvPr/>
        </p:nvSpPr>
        <p:spPr bwMode="auto">
          <a:xfrm>
            <a:off x="1187450" y="0"/>
            <a:ext cx="6840538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</a:t>
            </a:r>
            <a:r>
              <a:rPr lang="it-IT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INTERVENTI PSICO-SOCIALI</a:t>
            </a:r>
          </a:p>
          <a:p>
            <a:pPr>
              <a:spcBef>
                <a:spcPct val="50000"/>
              </a:spcBef>
              <a:defRPr/>
            </a:pPr>
            <a:r>
              <a:rPr lang="it-IT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RIABILITARE LE FUNZIONI RESIDUE</a:t>
            </a:r>
          </a:p>
        </p:txBody>
      </p:sp>
      <p:sp>
        <p:nvSpPr>
          <p:cNvPr id="147461" name="Text Box 5"/>
          <p:cNvSpPr txBox="1">
            <a:spLocks noChangeArrowheads="1"/>
          </p:cNvSpPr>
          <p:nvPr/>
        </p:nvSpPr>
        <p:spPr bwMode="auto">
          <a:xfrm>
            <a:off x="5219700" y="2133600"/>
            <a:ext cx="4114800" cy="378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it-IT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ri-orientamento</a:t>
            </a:r>
            <a:r>
              <a:rPr lang="it-IT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alla realtà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it-IT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rievocazione del passato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it-IT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rimotivazione</a:t>
            </a:r>
            <a:r>
              <a:rPr lang="it-IT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it-IT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esercizi fisici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it-IT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terapia occupazionale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it-IT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musicoterapia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it-IT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pet</a:t>
            </a:r>
            <a:r>
              <a:rPr lang="it-IT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therapy</a:t>
            </a:r>
            <a:endParaRPr lang="it-IT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7462" name="Text Box 6"/>
          <p:cNvSpPr txBox="1">
            <a:spLocks noChangeArrowheads="1"/>
          </p:cNvSpPr>
          <p:nvPr/>
        </p:nvSpPr>
        <p:spPr bwMode="auto">
          <a:xfrm>
            <a:off x="1403350" y="6400800"/>
            <a:ext cx="716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Come rendere fruibili a tutti le cure validate 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windows\TEMP\\msotw9_temp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1075" name="Text Box 3"/>
          <p:cNvSpPr txBox="1">
            <a:spLocks noChangeArrowheads="1"/>
          </p:cNvSpPr>
          <p:nvPr/>
        </p:nvSpPr>
        <p:spPr bwMode="auto">
          <a:xfrm>
            <a:off x="1143000" y="1066800"/>
            <a:ext cx="70866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La tutela del diritto autodeterminazione </a:t>
            </a:r>
          </a:p>
          <a:p>
            <a:pPr>
              <a:spcBef>
                <a:spcPct val="50000"/>
              </a:spcBef>
              <a:defRPr/>
            </a:pPr>
            <a:r>
              <a:rPr lang="it-IT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IL CONSENSO INFORMATO</a:t>
            </a:r>
          </a:p>
          <a:p>
            <a:pPr>
              <a:spcBef>
                <a:spcPct val="50000"/>
              </a:spcBef>
              <a:defRPr/>
            </a:pPr>
            <a:r>
              <a:rPr lang="it-IT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</a:t>
            </a:r>
          </a:p>
          <a:p>
            <a:pPr>
              <a:spcBef>
                <a:spcPct val="50000"/>
              </a:spcBef>
              <a:defRPr/>
            </a:pPr>
            <a:endParaRPr lang="it-IT" sz="16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1076" name="Text Box 4"/>
          <p:cNvSpPr txBox="1">
            <a:spLocks noChangeArrowheads="1"/>
          </p:cNvSpPr>
          <p:nvPr/>
        </p:nvSpPr>
        <p:spPr bwMode="auto">
          <a:xfrm>
            <a:off x="2771775" y="5373688"/>
            <a:ext cx="6840538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Legge 9 gennaio 2004 n. 6 : </a:t>
            </a:r>
            <a:r>
              <a:rPr lang="it-IT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amministratore di sostegno a favore delle persone con demenza </a:t>
            </a:r>
            <a:r>
              <a:rPr lang="it-IT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Presentare domanda prima del ricovero in residenze protette : referente unico per acquisire il consenso</a:t>
            </a:r>
          </a:p>
        </p:txBody>
      </p:sp>
      <p:sp>
        <p:nvSpPr>
          <p:cNvPr id="131077" name="Text Box 5"/>
          <p:cNvSpPr txBox="1">
            <a:spLocks noChangeArrowheads="1"/>
          </p:cNvSpPr>
          <p:nvPr/>
        </p:nvSpPr>
        <p:spPr bwMode="auto">
          <a:xfrm>
            <a:off x="457200" y="2564904"/>
            <a:ext cx="868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 b="1" dirty="0"/>
              <a:t>La maggior parte dei dementi riceve cure senza un consenso valido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1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7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8" y="404664"/>
            <a:ext cx="7740352" cy="1104900"/>
          </a:xfrm>
        </p:spPr>
        <p:txBody>
          <a:bodyPr/>
          <a:lstStyle/>
          <a:p>
            <a:pPr>
              <a:defRPr/>
            </a:pPr>
            <a:r>
              <a:rPr lang="it-IT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  <a:r>
              <a:rPr lang="it-IT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Protesi </a:t>
            </a:r>
            <a:r>
              <a:rPr lang="it-IT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Endo</a:t>
            </a:r>
            <a:r>
              <a:rPr lang="it-IT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Gastrica  (PEG)</a:t>
            </a:r>
            <a:br>
              <a:rPr lang="it-IT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it-IT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r>
              <a:rPr lang="it-IT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nutrizione </a:t>
            </a:r>
            <a:r>
              <a:rPr lang="it-IT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enterale</a:t>
            </a:r>
            <a:r>
              <a:rPr lang="it-IT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per periodi superiori al mese                            o a tempo indeterminato quando la via orale è preclusa</a:t>
            </a:r>
          </a:p>
        </p:txBody>
      </p:sp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1257300" y="16716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/>
          </a:p>
        </p:txBody>
      </p:sp>
      <p:pic>
        <p:nvPicPr>
          <p:cNvPr id="18436" name="Picture 3" descr="msotw9_temp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28800"/>
            <a:ext cx="4788024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tangolo 4"/>
          <p:cNvSpPr/>
          <p:nvPr/>
        </p:nvSpPr>
        <p:spPr>
          <a:xfrm>
            <a:off x="5004048" y="2060848"/>
            <a:ext cx="4139952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 dirty="0"/>
              <a:t>In  pazienti con grave disfagia, la PEG consente  di continuare a domicilio o in casa di riposo :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it-IT" b="1" dirty="0"/>
              <a:t> alimentazione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it-IT" b="1" dirty="0"/>
              <a:t> idratazione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it-IT" b="1" dirty="0"/>
              <a:t> somministrazione terapia orale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0" y="0"/>
            <a:ext cx="2376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Esempio di consenso necessario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147" name="Segnaposto piè di pagina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it-IT"/>
              <a:t>Dott. Mauro Marin  (PN)</a:t>
            </a:r>
          </a:p>
        </p:txBody>
      </p:sp>
      <p:pic>
        <p:nvPicPr>
          <p:cNvPr id="6148" name="Immagine 3" descr="getmedia[1]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CasellaDiTesto 4"/>
          <p:cNvSpPr txBox="1">
            <a:spLocks noChangeArrowheads="1"/>
          </p:cNvSpPr>
          <p:nvPr/>
        </p:nvSpPr>
        <p:spPr bwMode="auto">
          <a:xfrm>
            <a:off x="1187450" y="0"/>
            <a:ext cx="6769100" cy="981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dirty="0"/>
              <a:t>                         </a:t>
            </a:r>
            <a:endParaRPr lang="it-IT" b="1" dirty="0"/>
          </a:p>
          <a:p>
            <a:r>
              <a:rPr lang="it-IT" b="1" dirty="0">
                <a:solidFill>
                  <a:srgbClr val="FFFF00"/>
                </a:solidFill>
              </a:rPr>
              <a:t>ADS     diligenza del buon padre di famiglia</a:t>
            </a:r>
          </a:p>
          <a:p>
            <a:endParaRPr lang="it-IT" sz="800" b="1" dirty="0"/>
          </a:p>
          <a:p>
            <a:pPr algn="just">
              <a:buFont typeface="Arial" charset="0"/>
              <a:buChar char="•"/>
            </a:pPr>
            <a:r>
              <a:rPr lang="it-IT" b="1" dirty="0"/>
              <a:t> interventi di sostegno a favore di soggetti fragili incapaci di provvedere in autonomia   alla cura dei propri interessi, in parte o totalmente per infermità, minorazione fisica o psichica.</a:t>
            </a:r>
          </a:p>
          <a:p>
            <a:pPr algn="just">
              <a:buFont typeface="Arial" charset="0"/>
              <a:buChar char="•"/>
            </a:pPr>
            <a:r>
              <a:rPr lang="it-IT" b="1" dirty="0"/>
              <a:t>  </a:t>
            </a:r>
            <a:r>
              <a:rPr lang="it-IT" b="1" dirty="0">
                <a:solidFill>
                  <a:srgbClr val="FFFF00"/>
                </a:solidFill>
              </a:rPr>
              <a:t>conservazione della capacità di agire dell’assistito per i bisogni quotidiani</a:t>
            </a:r>
          </a:p>
          <a:p>
            <a:pPr>
              <a:buFont typeface="Arial" charset="0"/>
              <a:buChar char="•"/>
            </a:pPr>
            <a:endParaRPr lang="it-IT" b="1" dirty="0"/>
          </a:p>
          <a:p>
            <a:pPr>
              <a:buFont typeface="Arial" charset="0"/>
              <a:buChar char="•"/>
            </a:pPr>
            <a:endParaRPr lang="it-IT" b="1" dirty="0"/>
          </a:p>
          <a:p>
            <a:pPr>
              <a:buFont typeface="Arial" charset="0"/>
              <a:buChar char="•"/>
            </a:pPr>
            <a:endParaRPr lang="it-IT" b="1" dirty="0"/>
          </a:p>
          <a:p>
            <a:pPr>
              <a:buFont typeface="Arial" charset="0"/>
              <a:buChar char="•"/>
            </a:pPr>
            <a:endParaRPr lang="it-IT" b="1" dirty="0"/>
          </a:p>
          <a:p>
            <a:pPr>
              <a:buFont typeface="Arial" charset="0"/>
              <a:buChar char="•"/>
            </a:pPr>
            <a:r>
              <a:rPr lang="it-IT" b="1" dirty="0"/>
              <a:t> piano di assistenza personalizzato (PAI) col </a:t>
            </a:r>
            <a:r>
              <a:rPr lang="it-IT" b="1" dirty="0">
                <a:solidFill>
                  <a:srgbClr val="FFFF00"/>
                </a:solidFill>
              </a:rPr>
              <a:t>coinvolgimento delle professioni d’aiuto</a:t>
            </a:r>
            <a:r>
              <a:rPr lang="it-IT" b="1" dirty="0"/>
              <a:t>, del volontariato, della comunità  solidale</a:t>
            </a:r>
          </a:p>
          <a:p>
            <a:pPr>
              <a:buFont typeface="Arial" charset="0"/>
              <a:buChar char="•"/>
            </a:pPr>
            <a:endParaRPr lang="it-IT" b="1" dirty="0"/>
          </a:p>
          <a:p>
            <a:endParaRPr lang="it-IT" b="1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</p:spTree>
  </p:cSld>
  <p:clrMapOvr>
    <a:masterClrMapping/>
  </p:clrMapOvr>
  <p:transition>
    <p:sndAc>
      <p:stSnd>
        <p:snd r:embed="rId2" name="camera.wav"/>
      </p:stSnd>
    </p:sndAc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96988" y="620688"/>
            <a:ext cx="7847012" cy="4464050"/>
          </a:xfrm>
          <a:noFill/>
          <a:ln/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it-IT" sz="5400" b="1" dirty="0">
                <a:solidFill>
                  <a:srgbClr val="FFFF00"/>
                </a:solidFill>
              </a:rPr>
              <a:t>NOMINA </a:t>
            </a:r>
            <a:r>
              <a:rPr lang="it-IT" sz="5400" b="1" dirty="0" err="1">
                <a:solidFill>
                  <a:srgbClr val="FFFF00"/>
                </a:solidFill>
              </a:rPr>
              <a:t>AdS</a:t>
            </a:r>
            <a:endParaRPr lang="it-IT" sz="5400" b="1" dirty="0">
              <a:solidFill>
                <a:srgbClr val="FFFF00"/>
              </a:solidFill>
            </a:endParaRPr>
          </a:p>
          <a:p>
            <a:pPr algn="ctr">
              <a:buFont typeface="Wingdings" pitchFamily="2" charset="2"/>
              <a:buNone/>
            </a:pPr>
            <a:endParaRPr lang="it-IT" sz="2800" b="1" dirty="0"/>
          </a:p>
          <a:p>
            <a:pPr algn="ctr">
              <a:buFont typeface="Wingdings" pitchFamily="2" charset="2"/>
              <a:buNone/>
            </a:pPr>
            <a:endParaRPr lang="it-IT" sz="2800" b="1" dirty="0"/>
          </a:p>
          <a:p>
            <a:pPr algn="ctr">
              <a:buFont typeface="Wingdings" pitchFamily="2" charset="2"/>
              <a:buNone/>
            </a:pPr>
            <a:r>
              <a:rPr lang="it-IT" sz="2800" b="1" dirty="0"/>
              <a:t>  RICORSO AL Giudice Tutelare                     del Tribunale </a:t>
            </a:r>
          </a:p>
          <a:p>
            <a:pPr algn="ctr">
              <a:buFont typeface="Wingdings" pitchFamily="2" charset="2"/>
              <a:buNone/>
            </a:pPr>
            <a:r>
              <a:rPr lang="it-IT" sz="2800" b="1" dirty="0"/>
              <a:t>di residenza o domicilio del beneficiario</a:t>
            </a:r>
          </a:p>
          <a:p>
            <a:pPr algn="ctr">
              <a:buFont typeface="Wingdings" pitchFamily="2" charset="2"/>
              <a:buNone/>
            </a:pPr>
            <a:endParaRPr lang="it-IT" sz="2800" b="1" dirty="0"/>
          </a:p>
          <a:p>
            <a:pPr algn="ctr">
              <a:buFont typeface="Wingdings" pitchFamily="2" charset="2"/>
              <a:buNone/>
            </a:pPr>
            <a:r>
              <a:rPr lang="it-IT" sz="2800" b="1" dirty="0">
                <a:solidFill>
                  <a:srgbClr val="FFFF00"/>
                </a:solidFill>
              </a:rPr>
              <a:t>DOVE SI FA ?</a:t>
            </a:r>
          </a:p>
          <a:p>
            <a:pPr algn="ctr">
              <a:buFont typeface="Wingdings" pitchFamily="2" charset="2"/>
              <a:buNone/>
            </a:pPr>
            <a:r>
              <a:rPr lang="it-IT" sz="2800" b="1" dirty="0"/>
              <a:t>       Sportello del  Tribunale direttamente o</a:t>
            </a:r>
          </a:p>
          <a:p>
            <a:pPr algn="ctr">
              <a:buFont typeface="Wingdings" pitchFamily="2" charset="2"/>
              <a:buNone/>
            </a:pPr>
            <a:r>
              <a:rPr lang="it-IT" sz="2800" b="1" dirty="0"/>
              <a:t>mediante l’ Assistente Sociale </a:t>
            </a:r>
            <a:r>
              <a:rPr lang="it-IT" sz="2400" b="1" dirty="0"/>
              <a:t>	</a:t>
            </a:r>
            <a:endParaRPr lang="it-IT" sz="2000" b="1" dirty="0"/>
          </a:p>
        </p:txBody>
      </p:sp>
      <p:sp>
        <p:nvSpPr>
          <p:cNvPr id="12334" name="AutoShape 46"/>
          <p:cNvSpPr>
            <a:spLocks noChangeArrowheads="1"/>
          </p:cNvSpPr>
          <p:nvPr/>
        </p:nvSpPr>
        <p:spPr bwMode="auto">
          <a:xfrm>
            <a:off x="3924300" y="2852738"/>
            <a:ext cx="485775" cy="976312"/>
          </a:xfrm>
          <a:prstGeom prst="downArrow">
            <a:avLst>
              <a:gd name="adj1" fmla="val 50000"/>
              <a:gd name="adj2" fmla="val 50245"/>
            </a:avLst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335" name="AutoShape 47"/>
          <p:cNvSpPr>
            <a:spLocks noChangeArrowheads="1"/>
          </p:cNvSpPr>
          <p:nvPr/>
        </p:nvSpPr>
        <p:spPr bwMode="auto">
          <a:xfrm>
            <a:off x="4140200" y="3141663"/>
            <a:ext cx="485775" cy="976312"/>
          </a:xfrm>
          <a:prstGeom prst="downArrow">
            <a:avLst>
              <a:gd name="adj1" fmla="val 50000"/>
              <a:gd name="adj2" fmla="val 50245"/>
            </a:avLst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336" name="AutoShape 48"/>
          <p:cNvSpPr>
            <a:spLocks noChangeArrowheads="1"/>
          </p:cNvSpPr>
          <p:nvPr/>
        </p:nvSpPr>
        <p:spPr bwMode="auto">
          <a:xfrm>
            <a:off x="4140200" y="2924175"/>
            <a:ext cx="485775" cy="976313"/>
          </a:xfrm>
          <a:prstGeom prst="downArrow">
            <a:avLst>
              <a:gd name="adj1" fmla="val 50000"/>
              <a:gd name="adj2" fmla="val 50245"/>
            </a:avLst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pic>
        <p:nvPicPr>
          <p:cNvPr id="6" name="Immagine 5" descr="demenza albero perde fogli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2746783" cy="263691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331640" y="0"/>
            <a:ext cx="7812360" cy="1325563"/>
          </a:xfrm>
        </p:spPr>
        <p:txBody>
          <a:bodyPr/>
          <a:lstStyle/>
          <a:p>
            <a:r>
              <a:rPr lang="it-IT" sz="3600" b="1" dirty="0">
                <a:solidFill>
                  <a:srgbClr val="FFFF00"/>
                </a:solidFill>
              </a:rPr>
              <a:t>CHI PUO’ PROPORRE IL RICORSO          PER NOMINA </a:t>
            </a:r>
            <a:r>
              <a:rPr lang="it-IT" sz="3600" b="1" dirty="0" err="1">
                <a:solidFill>
                  <a:srgbClr val="FFFF00"/>
                </a:solidFill>
              </a:rPr>
              <a:t>AdS</a:t>
            </a:r>
            <a:endParaRPr lang="it-IT" sz="3600" b="1" dirty="0">
              <a:solidFill>
                <a:srgbClr val="FFFF00"/>
              </a:solidFill>
            </a:endParaRPr>
          </a:p>
        </p:txBody>
      </p:sp>
      <p:sp>
        <p:nvSpPr>
          <p:cNvPr id="237571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1259632" y="1844824"/>
            <a:ext cx="7583488" cy="424847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it-IT" sz="2400" b="1" dirty="0">
                <a:solidFill>
                  <a:srgbClr val="FFFF00"/>
                </a:solidFill>
                <a:latin typeface="Tahoma" pitchFamily="34" charset="0"/>
              </a:rPr>
              <a:t>Lo stesso beneficiario </a:t>
            </a:r>
          </a:p>
          <a:p>
            <a:pPr>
              <a:lnSpc>
                <a:spcPct val="80000"/>
              </a:lnSpc>
            </a:pPr>
            <a:r>
              <a:rPr lang="it-IT" sz="2400" b="1" dirty="0">
                <a:latin typeface="Tahoma" pitchFamily="34" charset="0"/>
              </a:rPr>
              <a:t>Il coniuge</a:t>
            </a:r>
          </a:p>
          <a:p>
            <a:pPr>
              <a:lnSpc>
                <a:spcPct val="80000"/>
              </a:lnSpc>
            </a:pPr>
            <a:r>
              <a:rPr lang="it-IT" sz="2400" b="1" dirty="0">
                <a:latin typeface="Tahoma" pitchFamily="34" charset="0"/>
              </a:rPr>
              <a:t>La persona stabilmente convivente</a:t>
            </a:r>
          </a:p>
          <a:p>
            <a:pPr>
              <a:lnSpc>
                <a:spcPct val="80000"/>
              </a:lnSpc>
            </a:pPr>
            <a:r>
              <a:rPr lang="it-IT" sz="2400" b="1" dirty="0">
                <a:solidFill>
                  <a:srgbClr val="FFFF00"/>
                </a:solidFill>
                <a:latin typeface="Tahoma" pitchFamily="34" charset="0"/>
              </a:rPr>
              <a:t>Parenti</a:t>
            </a:r>
            <a:r>
              <a:rPr lang="it-IT" sz="2400" b="1" dirty="0">
                <a:latin typeface="Tahoma" pitchFamily="34" charset="0"/>
              </a:rPr>
              <a:t> entro il IV grado </a:t>
            </a:r>
          </a:p>
          <a:p>
            <a:pPr>
              <a:lnSpc>
                <a:spcPct val="80000"/>
              </a:lnSpc>
            </a:pPr>
            <a:r>
              <a:rPr lang="it-IT" sz="2400" b="1" dirty="0">
                <a:latin typeface="Tahoma" pitchFamily="34" charset="0"/>
              </a:rPr>
              <a:t>Affini entro il II grado </a:t>
            </a:r>
          </a:p>
          <a:p>
            <a:pPr>
              <a:lnSpc>
                <a:spcPct val="80000"/>
              </a:lnSpc>
            </a:pPr>
            <a:r>
              <a:rPr lang="it-IT" sz="2400" b="1" dirty="0">
                <a:latin typeface="Tahoma" pitchFamily="34" charset="0"/>
              </a:rPr>
              <a:t>Tutore</a:t>
            </a:r>
          </a:p>
          <a:p>
            <a:pPr>
              <a:lnSpc>
                <a:spcPct val="80000"/>
              </a:lnSpc>
            </a:pPr>
            <a:r>
              <a:rPr lang="it-IT" sz="2400" b="1" dirty="0">
                <a:latin typeface="Tahoma" pitchFamily="34" charset="0"/>
              </a:rPr>
              <a:t>Curatore </a:t>
            </a:r>
            <a:r>
              <a:rPr lang="it-IT" sz="2000" dirty="0">
                <a:latin typeface="Tahoma" pitchFamily="34" charset="0"/>
              </a:rPr>
              <a:t>in tali casi la nomina avrà effetto dalla pronuncia della sentenza di revoca dell’interdizione o inabilitazione</a:t>
            </a:r>
          </a:p>
          <a:p>
            <a:pPr>
              <a:lnSpc>
                <a:spcPct val="80000"/>
              </a:lnSpc>
            </a:pPr>
            <a:r>
              <a:rPr lang="it-IT" sz="2400" b="1" dirty="0">
                <a:latin typeface="Tahoma" pitchFamily="34" charset="0"/>
              </a:rPr>
              <a:t>Pubblico Ministero</a:t>
            </a:r>
          </a:p>
          <a:p>
            <a:pPr>
              <a:lnSpc>
                <a:spcPct val="80000"/>
              </a:lnSpc>
            </a:pPr>
            <a:r>
              <a:rPr lang="it-IT" sz="2400" b="1" dirty="0">
                <a:latin typeface="Tahoma" pitchFamily="34" charset="0"/>
              </a:rPr>
              <a:t>Genitori esercenti la potestà</a:t>
            </a:r>
          </a:p>
          <a:p>
            <a:pPr>
              <a:lnSpc>
                <a:spcPct val="80000"/>
              </a:lnSpc>
            </a:pPr>
            <a:r>
              <a:rPr lang="it-IT" sz="2400" b="1" dirty="0">
                <a:solidFill>
                  <a:srgbClr val="FFFF00"/>
                </a:solidFill>
                <a:latin typeface="Tahoma" pitchFamily="34" charset="0"/>
              </a:rPr>
              <a:t>I responsabili dei servizi sanitari e sociali</a:t>
            </a:r>
            <a:r>
              <a:rPr lang="it-IT" sz="2400" b="1" dirty="0">
                <a:latin typeface="Tahoma" pitchFamily="34" charset="0"/>
              </a:rPr>
              <a:t>                    con ricorso al G.T. ovvero informando il P.M.</a:t>
            </a:r>
          </a:p>
        </p:txBody>
      </p:sp>
      <p:pic>
        <p:nvPicPr>
          <p:cNvPr id="12" name="Segnaposto contenuto 11" descr="donna anzianav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" y="1"/>
            <a:ext cx="1403647" cy="1340767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403648" y="266700"/>
            <a:ext cx="7740352" cy="1104900"/>
          </a:xfrm>
        </p:spPr>
        <p:txBody>
          <a:bodyPr/>
          <a:lstStyle/>
          <a:p>
            <a:r>
              <a:rPr lang="it-IT" sz="4000" b="1" dirty="0">
                <a:solidFill>
                  <a:srgbClr val="FFFF00"/>
                </a:solidFill>
              </a:rPr>
              <a:t>FASI PER LA NOMINA DELL’Amministratore di Sostegno</a:t>
            </a:r>
          </a:p>
        </p:txBody>
      </p:sp>
      <p:sp>
        <p:nvSpPr>
          <p:cNvPr id="24371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115616" y="1556792"/>
            <a:ext cx="7772400" cy="4381500"/>
          </a:xfrm>
        </p:spPr>
        <p:txBody>
          <a:bodyPr/>
          <a:lstStyle/>
          <a:p>
            <a:r>
              <a:rPr lang="it-IT" sz="2400" b="1" dirty="0"/>
              <a:t>Presentazione del </a:t>
            </a:r>
            <a:r>
              <a:rPr lang="it-IT" sz="2400" b="1" dirty="0">
                <a:solidFill>
                  <a:srgbClr val="FFFF00"/>
                </a:solidFill>
              </a:rPr>
              <a:t>ricorso</a:t>
            </a:r>
            <a:r>
              <a:rPr lang="it-IT" sz="2400" b="1" dirty="0"/>
              <a:t> al Giudice Tutelare (GT) </a:t>
            </a:r>
          </a:p>
          <a:p>
            <a:r>
              <a:rPr lang="it-IT" sz="2400" b="1" dirty="0"/>
              <a:t>Fissazione dell’</a:t>
            </a:r>
            <a:r>
              <a:rPr lang="it-IT" sz="2400" b="1" dirty="0">
                <a:solidFill>
                  <a:srgbClr val="FFFF00"/>
                </a:solidFill>
              </a:rPr>
              <a:t>udienza di audizione della persona </a:t>
            </a:r>
            <a:r>
              <a:rPr lang="it-IT" sz="2400" b="1" dirty="0"/>
              <a:t>cui il procedimento si riferisce e dei soggetti indicati all’art. 406 c.c. </a:t>
            </a:r>
          </a:p>
          <a:p>
            <a:r>
              <a:rPr lang="it-IT" sz="2400" b="1" dirty="0"/>
              <a:t>Il ricorso e il decreto deve essere notificato a tutti i soggetti indicati dall’art. 406 c.c. </a:t>
            </a:r>
          </a:p>
          <a:p>
            <a:r>
              <a:rPr lang="it-IT" sz="2400" b="1" dirty="0"/>
              <a:t>Il G.T. esamina la persona interessata e sente i soggetti indicati dall’art. 406 c.c.</a:t>
            </a:r>
          </a:p>
          <a:p>
            <a:r>
              <a:rPr lang="it-IT" sz="2400" b="1" dirty="0"/>
              <a:t>Il G.T. se necessario dispone  gli accertamenti utili a emettere il decreto di nomina di </a:t>
            </a:r>
            <a:r>
              <a:rPr lang="it-IT" sz="2400" b="1" dirty="0" err="1"/>
              <a:t>AdS</a:t>
            </a:r>
            <a:endParaRPr lang="it-IT" sz="2400" b="1" dirty="0"/>
          </a:p>
          <a:p>
            <a:r>
              <a:rPr lang="it-IT" sz="2400" b="1" dirty="0">
                <a:solidFill>
                  <a:srgbClr val="FFFF00"/>
                </a:solidFill>
              </a:rPr>
              <a:t>Decreto del Giudice </a:t>
            </a:r>
            <a:r>
              <a:rPr lang="it-IT" sz="2400" b="1" dirty="0"/>
              <a:t>Tutelare di Nomina dell’</a:t>
            </a:r>
            <a:r>
              <a:rPr lang="it-IT" sz="2400" b="1" dirty="0" err="1"/>
              <a:t>AdS</a:t>
            </a:r>
            <a:endParaRPr lang="it-IT" sz="2400" b="1" dirty="0"/>
          </a:p>
          <a:p>
            <a:r>
              <a:rPr lang="it-IT" sz="2400" b="1" dirty="0"/>
              <a:t>Giuramento dell’</a:t>
            </a:r>
            <a:r>
              <a:rPr lang="it-IT" sz="2400" b="1" dirty="0" err="1"/>
              <a:t>AdS</a:t>
            </a:r>
            <a:endParaRPr lang="it-IT" sz="2400" b="1" dirty="0"/>
          </a:p>
          <a:p>
            <a:pPr>
              <a:buFont typeface="Wingdings" pitchFamily="2" charset="2"/>
              <a:buNone/>
            </a:pPr>
            <a:endParaRPr lang="it-IT" sz="2000" dirty="0"/>
          </a:p>
        </p:txBody>
      </p:sp>
      <p:pic>
        <p:nvPicPr>
          <p:cNvPr id="4" name="Immagine 3" descr="90ca845d22d10e687ca79921cef5efc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403647" cy="198883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267744" y="0"/>
            <a:ext cx="7070427" cy="1325563"/>
          </a:xfrm>
        </p:spPr>
        <p:txBody>
          <a:bodyPr/>
          <a:lstStyle/>
          <a:p>
            <a:r>
              <a:rPr lang="it-IT" b="1" dirty="0">
                <a:solidFill>
                  <a:srgbClr val="FF00FF"/>
                </a:solidFill>
              </a:rPr>
              <a:t> </a:t>
            </a:r>
            <a:r>
              <a:rPr lang="it-IT" b="1" dirty="0">
                <a:solidFill>
                  <a:srgbClr val="FFFF00"/>
                </a:solidFill>
              </a:rPr>
              <a:t>CHI PUO’ ESSERE DESIGNATO </a:t>
            </a:r>
            <a:r>
              <a:rPr lang="it-IT" b="1" dirty="0" err="1">
                <a:solidFill>
                  <a:srgbClr val="FFFF00"/>
                </a:solidFill>
              </a:rPr>
              <a:t>AdS</a:t>
            </a:r>
            <a:endParaRPr lang="it-IT" b="1" dirty="0">
              <a:solidFill>
                <a:srgbClr val="FFFF00"/>
              </a:solidFill>
            </a:endParaRPr>
          </a:p>
        </p:txBody>
      </p:sp>
      <p:sp>
        <p:nvSpPr>
          <p:cNvPr id="363523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458912" y="1817539"/>
            <a:ext cx="8685088" cy="5040461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it-IT" sz="2000" b="1" dirty="0"/>
              <a:t>L’</a:t>
            </a:r>
            <a:r>
              <a:rPr lang="it-IT" sz="2000" b="1" dirty="0" err="1"/>
              <a:t>Ads</a:t>
            </a:r>
            <a:r>
              <a:rPr lang="it-IT" sz="2000" b="1" dirty="0"/>
              <a:t> può essere designato anche dal beneficiario con atto pubblico o scrittura privata autenticata per la propria futura incapacità; per gravi motivi il Giudice può disattendere tale indicazione</a:t>
            </a:r>
          </a:p>
          <a:p>
            <a:pPr>
              <a:lnSpc>
                <a:spcPct val="80000"/>
              </a:lnSpc>
            </a:pPr>
            <a:r>
              <a:rPr lang="it-IT" sz="2000" b="1" dirty="0"/>
              <a:t>Coniuge non separato legalmente</a:t>
            </a:r>
          </a:p>
          <a:p>
            <a:pPr>
              <a:lnSpc>
                <a:spcPct val="80000"/>
              </a:lnSpc>
            </a:pPr>
            <a:r>
              <a:rPr lang="it-IT" sz="2000" b="1" dirty="0"/>
              <a:t>Persona stabilmente convivente</a:t>
            </a:r>
          </a:p>
          <a:p>
            <a:pPr>
              <a:lnSpc>
                <a:spcPct val="80000"/>
              </a:lnSpc>
            </a:pPr>
            <a:r>
              <a:rPr lang="it-IT" sz="2000" b="1" dirty="0"/>
              <a:t>Padre</a:t>
            </a:r>
          </a:p>
          <a:p>
            <a:pPr>
              <a:lnSpc>
                <a:spcPct val="80000"/>
              </a:lnSpc>
            </a:pPr>
            <a:r>
              <a:rPr lang="it-IT" sz="2000" b="1" dirty="0"/>
              <a:t>Madre</a:t>
            </a:r>
          </a:p>
          <a:p>
            <a:pPr>
              <a:lnSpc>
                <a:spcPct val="80000"/>
              </a:lnSpc>
            </a:pPr>
            <a:r>
              <a:rPr lang="it-IT" sz="2000" b="1" dirty="0"/>
              <a:t>Figlio </a:t>
            </a:r>
          </a:p>
          <a:p>
            <a:pPr>
              <a:lnSpc>
                <a:spcPct val="80000"/>
              </a:lnSpc>
            </a:pPr>
            <a:r>
              <a:rPr lang="it-IT" sz="2000" b="1" dirty="0"/>
              <a:t>Fratello o Sorella</a:t>
            </a:r>
          </a:p>
          <a:p>
            <a:pPr>
              <a:lnSpc>
                <a:spcPct val="80000"/>
              </a:lnSpc>
            </a:pPr>
            <a:r>
              <a:rPr lang="it-IT" sz="2000" b="1" dirty="0"/>
              <a:t>Parente entro il quarto grado </a:t>
            </a:r>
          </a:p>
          <a:p>
            <a:pPr>
              <a:lnSpc>
                <a:spcPct val="80000"/>
              </a:lnSpc>
            </a:pPr>
            <a:r>
              <a:rPr lang="it-IT" sz="2000" b="1" dirty="0"/>
              <a:t>Il soggetto indicato dal genitore con testamento atto pubblico o scrittura privata</a:t>
            </a:r>
          </a:p>
          <a:p>
            <a:pPr>
              <a:lnSpc>
                <a:spcPct val="80000"/>
              </a:lnSpc>
            </a:pPr>
            <a:r>
              <a:rPr lang="it-IT" sz="2000" b="1" dirty="0">
                <a:solidFill>
                  <a:srgbClr val="FFFF00"/>
                </a:solidFill>
              </a:rPr>
              <a:t>NON POSSONO ESSERE NOMINATI ADS gli operatori dei servizi pubblici o privati che hanno in cura o in carico il beneficiario</a:t>
            </a:r>
          </a:p>
          <a:p>
            <a:pPr>
              <a:lnSpc>
                <a:spcPct val="80000"/>
              </a:lnSpc>
            </a:pPr>
            <a:r>
              <a:rPr lang="it-IT" sz="2000" b="1" dirty="0"/>
              <a:t>Professionista in caso di  necessità</a:t>
            </a:r>
          </a:p>
        </p:txBody>
      </p:sp>
      <p:pic>
        <p:nvPicPr>
          <p:cNvPr id="4" name="Immagine 3" descr="a3b1b15530a8775b97b8f0e8d4748f9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2123728" cy="1800141"/>
          </a:xfrm>
          <a:prstGeom prst="rect">
            <a:avLst/>
          </a:prstGeom>
        </p:spPr>
      </p:pic>
    </p:spTree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c:\windows\TEMP\\msotw9_temp0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413" y="0"/>
            <a:ext cx="9677401" cy="691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5652120" y="980728"/>
            <a:ext cx="349188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 dirty="0"/>
              <a:t>L’informazione consente di esercitare i diritti esigibili</a:t>
            </a:r>
          </a:p>
        </p:txBody>
      </p:sp>
      <p:sp>
        <p:nvSpPr>
          <p:cNvPr id="82950" name="Text Box 6"/>
          <p:cNvSpPr txBox="1">
            <a:spLocks noChangeArrowheads="1"/>
          </p:cNvSpPr>
          <p:nvPr/>
        </p:nvSpPr>
        <p:spPr bwMode="auto">
          <a:xfrm>
            <a:off x="5652120" y="2492896"/>
            <a:ext cx="349188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GUIDE AI SERVIZI E RETI </a:t>
            </a:r>
            <a:r>
              <a:rPr lang="it-IT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</a:t>
            </a:r>
            <a:r>
              <a:rPr lang="it-IT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COMUNITA’ SOLIDALE</a:t>
            </a:r>
          </a:p>
        </p:txBody>
      </p:sp>
      <p:sp>
        <p:nvSpPr>
          <p:cNvPr id="7174" name="CasellaDiTesto 6"/>
          <p:cNvSpPr txBox="1">
            <a:spLocks noChangeArrowheads="1"/>
          </p:cNvSpPr>
          <p:nvPr/>
        </p:nvSpPr>
        <p:spPr bwMode="auto">
          <a:xfrm>
            <a:off x="3959225" y="260350"/>
            <a:ext cx="51847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 dirty="0">
                <a:solidFill>
                  <a:srgbClr val="FFFF00"/>
                </a:solidFill>
              </a:rPr>
              <a:t>La forza di non essere soli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c:\windows\TEMP\\msotw9_temp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6" name="Text Box 4"/>
          <p:cNvSpPr txBox="1">
            <a:spLocks noGrp="1" noChangeArrowheads="1"/>
          </p:cNvSpPr>
          <p:nvPr>
            <p:ph type="body" idx="1"/>
          </p:nvPr>
        </p:nvSpPr>
        <p:spPr>
          <a:xfrm>
            <a:off x="-252413" y="3861048"/>
            <a:ext cx="9396413" cy="15240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it-IT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Dichiarazione Anticipata di Trattamento 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endParaRPr lang="it-IT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59398" name="Text Box 6"/>
          <p:cNvSpPr txBox="1">
            <a:spLocks noGrp="1" noChangeArrowheads="1"/>
          </p:cNvSpPr>
          <p:nvPr>
            <p:ph type="title"/>
          </p:nvPr>
        </p:nvSpPr>
        <p:spPr>
          <a:xfrm>
            <a:off x="539552" y="5445224"/>
            <a:ext cx="8288337" cy="620712"/>
          </a:xfrm>
          <a:effectLst/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50000"/>
              </a:spcBef>
              <a:defRPr/>
            </a:pPr>
            <a:r>
              <a:rPr kumimoji="1" lang="it-IT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      scegliere  come si vuole essere assistiti quando/se  si perderà la capacità di autodeterminarsi</a:t>
            </a:r>
          </a:p>
        </p:txBody>
      </p:sp>
      <p:sp>
        <p:nvSpPr>
          <p:cNvPr id="4101" name="CasellaDiTesto 4"/>
          <p:cNvSpPr txBox="1">
            <a:spLocks noChangeArrowheads="1"/>
          </p:cNvSpPr>
          <p:nvPr/>
        </p:nvSpPr>
        <p:spPr bwMode="auto">
          <a:xfrm>
            <a:off x="250825" y="404813"/>
            <a:ext cx="45370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dirty="0"/>
              <a:t>Prima che scenda la notte ….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1736725" y="2359025"/>
            <a:ext cx="184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endParaRPr lang="it-IT" sz="2800">
              <a:solidFill>
                <a:srgbClr val="FF3300"/>
              </a:solidFill>
              <a:latin typeface="Comic Sans MS" pitchFamily="66" charset="0"/>
            </a:endParaRP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838200" y="3197225"/>
            <a:ext cx="8108950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it-IT" sz="2800">
                <a:solidFill>
                  <a:srgbClr val="FF3300"/>
                </a:solidFill>
                <a:latin typeface="Comic Sans MS" pitchFamily="66" charset="0"/>
              </a:rPr>
              <a:t>			</a:t>
            </a:r>
          </a:p>
          <a:p>
            <a:pPr>
              <a:spcBef>
                <a:spcPct val="20000"/>
              </a:spcBef>
            </a:pPr>
            <a:endParaRPr lang="it-IT" sz="2800">
              <a:solidFill>
                <a:srgbClr val="FF3300"/>
              </a:solidFill>
              <a:latin typeface="Comic Sans MS" pitchFamily="66" charset="0"/>
            </a:endParaRP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1371600" y="609600"/>
            <a:ext cx="6629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3600">
                <a:solidFill>
                  <a:srgbClr val="FF3300"/>
                </a:solidFill>
                <a:latin typeface="Comic Sans MS" pitchFamily="66" charset="0"/>
              </a:rPr>
              <a:t> </a:t>
            </a:r>
          </a:p>
        </p:txBody>
      </p:sp>
      <p:pic>
        <p:nvPicPr>
          <p:cNvPr id="35845" name="Picture 5" descr="C:\WINDOWS\TEMP\\msotw9_temp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3429000" y="3500438"/>
            <a:ext cx="5124450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/>
              <a:t>Art. 587 Codice Civile (Testamento)</a:t>
            </a:r>
          </a:p>
          <a:p>
            <a:pPr algn="just">
              <a:spcBef>
                <a:spcPct val="50000"/>
              </a:spcBef>
            </a:pPr>
            <a:r>
              <a:rPr lang="it-IT"/>
              <a:t>Le disposizioni di carattere non patrimoniale, che la legge consente siano contenute in un testamento, hanno </a:t>
            </a:r>
            <a:r>
              <a:rPr lang="it-IT">
                <a:solidFill>
                  <a:srgbClr val="FFFF00"/>
                </a:solidFill>
              </a:rPr>
              <a:t>efficacia se contenute in un atto che ha la forma del testamento</a:t>
            </a:r>
            <a:r>
              <a:rPr lang="it-IT"/>
              <a:t>. Sono scritte e revocabili.</a:t>
            </a:r>
          </a:p>
          <a:p>
            <a:pPr>
              <a:spcBef>
                <a:spcPct val="50000"/>
              </a:spcBef>
            </a:pPr>
            <a:endParaRPr lang="it-IT" sz="280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5847" name="CasellaDiTesto 6"/>
          <p:cNvSpPr txBox="1">
            <a:spLocks noChangeArrowheads="1"/>
          </p:cNvSpPr>
          <p:nvPr/>
        </p:nvSpPr>
        <p:spPr bwMode="auto">
          <a:xfrm>
            <a:off x="2627784" y="0"/>
            <a:ext cx="65162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002060"/>
                </a:solidFill>
              </a:rPr>
              <a:t>       </a:t>
            </a:r>
            <a:r>
              <a:rPr lang="it-IT" b="1" dirty="0">
                <a:solidFill>
                  <a:srgbClr val="FFFF00"/>
                </a:solidFill>
              </a:rPr>
              <a:t>DAT già prevista dall’attuale normativa</a:t>
            </a:r>
          </a:p>
        </p:txBody>
      </p:sp>
    </p:spTree>
  </p:cSld>
  <p:clrMapOvr>
    <a:masterClrMapping/>
  </p:clrMapOvr>
  <p:transition spd="slow">
    <p:strips dir="r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egnaposto piè di pagina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it-IT"/>
              <a:t>Dott. Mauro Marin  (PN)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it-IT"/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it-IT"/>
          </a:p>
        </p:txBody>
      </p:sp>
      <p:pic>
        <p:nvPicPr>
          <p:cNvPr id="36869" name="Picture 2" descr="C:\WINDOWS\TEMP\\msotw9_temp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0" name="CasellaDiTesto 5"/>
          <p:cNvSpPr txBox="1">
            <a:spLocks noChangeArrowheads="1"/>
          </p:cNvSpPr>
          <p:nvPr/>
        </p:nvSpPr>
        <p:spPr bwMode="auto">
          <a:xfrm>
            <a:off x="2643188" y="928688"/>
            <a:ext cx="635793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>
                <a:solidFill>
                  <a:srgbClr val="002060"/>
                </a:solidFill>
              </a:rPr>
              <a:t>Testamento olografo </a:t>
            </a:r>
            <a:r>
              <a:rPr lang="it-IT">
                <a:solidFill>
                  <a:srgbClr val="002060"/>
                </a:solidFill>
              </a:rPr>
              <a:t>(art. 602 CC) : scritto per intero dalla mano del testatore</a:t>
            </a:r>
          </a:p>
        </p:txBody>
      </p:sp>
      <p:sp>
        <p:nvSpPr>
          <p:cNvPr id="36871" name="CasellaDiTesto 6"/>
          <p:cNvSpPr txBox="1">
            <a:spLocks noChangeArrowheads="1"/>
          </p:cNvSpPr>
          <p:nvPr/>
        </p:nvSpPr>
        <p:spPr bwMode="auto">
          <a:xfrm>
            <a:off x="285750" y="2786063"/>
            <a:ext cx="428625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it-IT" b="1" dirty="0">
                <a:solidFill>
                  <a:srgbClr val="002060"/>
                </a:solidFill>
              </a:rPr>
              <a:t>Testamento per atto notarile </a:t>
            </a:r>
            <a:r>
              <a:rPr lang="it-IT" dirty="0">
                <a:solidFill>
                  <a:srgbClr val="002060"/>
                </a:solidFill>
              </a:rPr>
              <a:t>(art. 601 </a:t>
            </a:r>
            <a:r>
              <a:rPr lang="it-IT" dirty="0" err="1">
                <a:solidFill>
                  <a:srgbClr val="002060"/>
                </a:solidFill>
              </a:rPr>
              <a:t>CC</a:t>
            </a:r>
            <a:r>
              <a:rPr lang="it-IT" dirty="0">
                <a:solidFill>
                  <a:srgbClr val="002060"/>
                </a:solidFill>
              </a:rPr>
              <a:t>) :</a:t>
            </a:r>
          </a:p>
          <a:p>
            <a:pPr algn="just">
              <a:buFont typeface="Arial" charset="0"/>
              <a:buChar char="•"/>
            </a:pPr>
            <a:r>
              <a:rPr lang="it-IT" dirty="0">
                <a:solidFill>
                  <a:srgbClr val="002060"/>
                </a:solidFill>
              </a:rPr>
              <a:t> in forma pubblica con due testimoni (art. 603 </a:t>
            </a:r>
            <a:r>
              <a:rPr lang="it-IT" dirty="0" err="1">
                <a:solidFill>
                  <a:srgbClr val="002060"/>
                </a:solidFill>
              </a:rPr>
              <a:t>CC</a:t>
            </a:r>
            <a:r>
              <a:rPr lang="it-IT" dirty="0">
                <a:solidFill>
                  <a:srgbClr val="002060"/>
                </a:solidFill>
              </a:rPr>
              <a:t>)</a:t>
            </a:r>
          </a:p>
          <a:p>
            <a:pPr algn="just">
              <a:buFont typeface="Arial" charset="0"/>
              <a:buChar char="•"/>
            </a:pPr>
            <a:r>
              <a:rPr lang="it-IT" dirty="0">
                <a:solidFill>
                  <a:srgbClr val="002060"/>
                </a:solidFill>
              </a:rPr>
              <a:t> segreto (art. 604 </a:t>
            </a:r>
            <a:r>
              <a:rPr lang="it-IT" dirty="0" err="1">
                <a:solidFill>
                  <a:srgbClr val="002060"/>
                </a:solidFill>
              </a:rPr>
              <a:t>CC</a:t>
            </a:r>
            <a:r>
              <a:rPr lang="it-IT" dirty="0">
                <a:solidFill>
                  <a:srgbClr val="002060"/>
                </a:solidFill>
              </a:rPr>
              <a:t>)</a:t>
            </a:r>
          </a:p>
        </p:txBody>
      </p:sp>
      <p:sp>
        <p:nvSpPr>
          <p:cNvPr id="36872" name="CasellaDiTesto 7"/>
          <p:cNvSpPr txBox="1">
            <a:spLocks noChangeArrowheads="1"/>
          </p:cNvSpPr>
          <p:nvPr/>
        </p:nvSpPr>
        <p:spPr bwMode="auto">
          <a:xfrm>
            <a:off x="4714875" y="5072063"/>
            <a:ext cx="4071938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it-IT">
                <a:solidFill>
                  <a:srgbClr val="002060"/>
                </a:solidFill>
              </a:rPr>
              <a:t> atto pubblico fa fede dei suoi </a:t>
            </a:r>
            <a:r>
              <a:rPr lang="it-IT" b="1">
                <a:solidFill>
                  <a:srgbClr val="002060"/>
                </a:solidFill>
              </a:rPr>
              <a:t>contenuti</a:t>
            </a:r>
            <a:r>
              <a:rPr lang="it-IT">
                <a:solidFill>
                  <a:srgbClr val="002060"/>
                </a:solidFill>
              </a:rPr>
              <a:t>  (art. 2699-2700 CC) e della </a:t>
            </a:r>
            <a:r>
              <a:rPr lang="it-IT" b="1">
                <a:solidFill>
                  <a:srgbClr val="002060"/>
                </a:solidFill>
              </a:rPr>
              <a:t>data certa </a:t>
            </a:r>
            <a:r>
              <a:rPr lang="it-IT">
                <a:solidFill>
                  <a:srgbClr val="002060"/>
                </a:solidFill>
              </a:rPr>
              <a:t>di redazione (art. 2704 CC)</a:t>
            </a:r>
          </a:p>
        </p:txBody>
      </p:sp>
      <p:sp>
        <p:nvSpPr>
          <p:cNvPr id="36873" name="CasellaDiTesto 8"/>
          <p:cNvSpPr txBox="1">
            <a:spLocks noChangeArrowheads="1"/>
          </p:cNvSpPr>
          <p:nvPr/>
        </p:nvSpPr>
        <p:spPr bwMode="auto">
          <a:xfrm>
            <a:off x="285750" y="285750"/>
            <a:ext cx="3000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>
                <a:solidFill>
                  <a:srgbClr val="C00000"/>
                </a:solidFill>
              </a:rPr>
              <a:t>FORME VALIDE :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it-IT"/>
          </a:p>
        </p:txBody>
      </p:sp>
      <p:sp>
        <p:nvSpPr>
          <p:cNvPr id="37891" name="Segnaposto piè di pagina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it-IT"/>
              <a:t>Dott. Mauro Marin  (PN)</a:t>
            </a:r>
          </a:p>
        </p:txBody>
      </p:sp>
      <p:sp>
        <p:nvSpPr>
          <p:cNvPr id="5" name="Rectangle 2051"/>
          <p:cNvSpPr>
            <a:spLocks noGrp="1" noChangeAspect="1" noChangeArrowheads="1"/>
          </p:cNvSpPr>
          <p:nvPr>
            <p:ph idx="1"/>
          </p:nvPr>
        </p:nvSpPr>
        <p:spPr>
          <a:xfrm>
            <a:off x="0" y="0"/>
            <a:ext cx="9144000" cy="6858000"/>
          </a:xfrm>
          <a:blipFill dpi="0" rotWithShape="1">
            <a:blip r:embed="rId2" cstate="print"/>
            <a:srcRect/>
            <a:stretch>
              <a:fillRect r="-12807"/>
            </a:stretch>
          </a:blip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it-IT" dirty="0"/>
              <a:t>               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it-IT" dirty="0"/>
              <a:t>                      DAT : CONTENUTI LECITI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it-IT" dirty="0"/>
          </a:p>
          <a:p>
            <a:pPr eaLnBrk="1" hangingPunct="1">
              <a:buFont typeface="Wingdings" pitchFamily="2" charset="2"/>
              <a:buNone/>
              <a:defRPr/>
            </a:pPr>
            <a:endParaRPr lang="it-IT" dirty="0"/>
          </a:p>
          <a:p>
            <a:pPr eaLnBrk="1" hangingPunct="1">
              <a:buFont typeface="Wingdings" pitchFamily="2" charset="2"/>
              <a:buNone/>
              <a:defRPr/>
            </a:pPr>
            <a:endParaRPr lang="it-IT" dirty="0"/>
          </a:p>
          <a:p>
            <a:pPr eaLnBrk="1" hangingPunct="1">
              <a:defRPr/>
            </a:pPr>
            <a:r>
              <a:rPr lang="it-IT" dirty="0"/>
              <a:t> </a:t>
            </a:r>
            <a:r>
              <a:rPr lang="it-IT" sz="2000" b="1" dirty="0"/>
              <a:t>il cittadino può sottoscrivere il suo rifiuto a ciò che considera “accanimento terapeutico</a:t>
            </a:r>
            <a:r>
              <a:rPr lang="it-IT" sz="2000" dirty="0"/>
              <a:t>” e le disposizioni su come vuole essere trattato</a:t>
            </a:r>
          </a:p>
          <a:p>
            <a:pPr eaLnBrk="1" hangingPunct="1">
              <a:defRPr/>
            </a:pPr>
            <a:r>
              <a:rPr lang="it-IT" sz="2000" dirty="0"/>
              <a:t>può nominare un fiduciario per l’esecuzione </a:t>
            </a:r>
            <a:r>
              <a:rPr lang="it-IT" sz="2000" dirty="0" err="1"/>
              <a:t>dat</a:t>
            </a:r>
            <a:endParaRPr lang="it-IT" sz="2000" dirty="0"/>
          </a:p>
          <a:p>
            <a:pPr eaLnBrk="1" hangingPunct="1">
              <a:defRPr/>
            </a:pPr>
            <a:endParaRPr lang="it-IT" sz="2000" dirty="0"/>
          </a:p>
          <a:p>
            <a:pPr eaLnBrk="1" hangingPunct="1">
              <a:defRPr/>
            </a:pPr>
            <a:r>
              <a:rPr lang="it-IT" sz="2000" dirty="0"/>
              <a:t>Non  può per legge ottenere l’ eutanasia </a:t>
            </a:r>
          </a:p>
          <a:p>
            <a:pPr eaLnBrk="1" hangingPunct="1">
              <a:defRPr/>
            </a:pPr>
            <a:r>
              <a:rPr lang="it-IT" sz="2000" dirty="0"/>
              <a:t>Il medico può rifiutarsi di applicare disposizioni  richieste ma contrarie a legge, o scienza e coscienza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WINDOWS\TEMP\\msotw9_temp0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8763"/>
            <a:ext cx="4500563" cy="532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6435" name="Text Box 3"/>
          <p:cNvSpPr txBox="1">
            <a:spLocks noChangeArrowheads="1"/>
          </p:cNvSpPr>
          <p:nvPr/>
        </p:nvSpPr>
        <p:spPr bwMode="auto">
          <a:xfrm>
            <a:off x="1476375" y="304800"/>
            <a:ext cx="66246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sz="3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ASSISTENZA A DOMICILIO</a:t>
            </a:r>
            <a:r>
              <a:rPr lang="it-IT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  <a:endParaRPr lang="it-IT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6436" name="Text Box 4"/>
          <p:cNvSpPr txBox="1">
            <a:spLocks noChangeArrowheads="1"/>
          </p:cNvSpPr>
          <p:nvPr/>
        </p:nvSpPr>
        <p:spPr bwMode="auto">
          <a:xfrm>
            <a:off x="4716016" y="1844675"/>
            <a:ext cx="4427984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L’assistenza a domicilio </a:t>
            </a:r>
            <a:r>
              <a:rPr lang="it-IT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grava in prevalenza sui familiari …</a:t>
            </a:r>
          </a:p>
          <a:p>
            <a:pPr>
              <a:spcBef>
                <a:spcPct val="50000"/>
              </a:spcBef>
              <a:defRPr/>
            </a:pPr>
            <a:r>
              <a:rPr lang="it-IT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(art. 433 CC, </a:t>
            </a:r>
            <a:r>
              <a:rPr lang="it-IT" sz="1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Cass</a:t>
            </a:r>
            <a:r>
              <a:rPr lang="it-IT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sz="1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pen</a:t>
            </a:r>
            <a:r>
              <a:rPr lang="it-IT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IV n.43119/2013)</a:t>
            </a:r>
          </a:p>
        </p:txBody>
      </p:sp>
      <p:sp>
        <p:nvSpPr>
          <p:cNvPr id="146437" name="Text Box 5"/>
          <p:cNvSpPr txBox="1">
            <a:spLocks noChangeArrowheads="1"/>
          </p:cNvSpPr>
          <p:nvPr/>
        </p:nvSpPr>
        <p:spPr bwMode="auto">
          <a:xfrm>
            <a:off x="4572000" y="3573463"/>
            <a:ext cx="4191000" cy="357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it-IT" sz="2000" b="1" dirty="0"/>
              <a:t>Comporta per loro :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it-IT" sz="2000" b="1" dirty="0"/>
              <a:t> costi aggiuntivi , badanti, ecc.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it-IT" sz="2000" b="1" dirty="0"/>
              <a:t> cambiamenti abitudini di vita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it-IT" sz="2000" b="1" dirty="0"/>
              <a:t> stress </a:t>
            </a:r>
          </a:p>
          <a:p>
            <a:pPr>
              <a:spcBef>
                <a:spcPct val="50000"/>
              </a:spcBef>
              <a:defRPr/>
            </a:pPr>
            <a:r>
              <a:rPr lang="it-IT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hanno bisogno di     informazioni e aiuto </a:t>
            </a:r>
            <a:r>
              <a:rPr lang="it-IT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it-IT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permessi retribuiti dal lavoro </a:t>
            </a:r>
            <a:r>
              <a:rPr lang="it-IT" sz="20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dip</a:t>
            </a:r>
            <a:endParaRPr lang="it-IT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50000"/>
              </a:spcBef>
              <a:buFont typeface="Wingdings" pitchFamily="2" charset="2"/>
              <a:buChar char="§"/>
              <a:defRPr/>
            </a:pPr>
            <a:endParaRPr lang="it-IT" dirty="0"/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8001000" y="765175"/>
            <a:ext cx="1143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800" b="1"/>
              <a:t>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99592" y="266700"/>
            <a:ext cx="8015808" cy="1104900"/>
          </a:xfrm>
        </p:spPr>
        <p:txBody>
          <a:bodyPr/>
          <a:lstStyle/>
          <a:p>
            <a:r>
              <a:rPr lang="it-IT" b="1" dirty="0">
                <a:solidFill>
                  <a:srgbClr val="FFFF00"/>
                </a:solidFill>
              </a:rPr>
              <a:t>FONDO PER L’AUTONOMIA POSSIBILE (FAP)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1979712" y="1772816"/>
            <a:ext cx="698477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800" b="1" dirty="0"/>
              <a:t>La Regione FVG con </a:t>
            </a:r>
            <a:r>
              <a:rPr lang="it-IT" sz="2800" b="1" dirty="0" err="1"/>
              <a:t>DPReg</a:t>
            </a:r>
            <a:r>
              <a:rPr lang="it-IT" sz="2800" b="1" dirty="0"/>
              <a:t> n.7/2015 ha disposto l’erogazione di contributi economici di </a:t>
            </a:r>
            <a:r>
              <a:rPr lang="it-IT" sz="2800" b="1" dirty="0">
                <a:solidFill>
                  <a:srgbClr val="FFFF00"/>
                </a:solidFill>
              </a:rPr>
              <a:t>aiuto familiare per le persone con demenza grave non autosufficienti </a:t>
            </a:r>
            <a:r>
              <a:rPr lang="it-IT" sz="2800" b="1" u="sng" dirty="0">
                <a:solidFill>
                  <a:srgbClr val="FFFF00"/>
                </a:solidFill>
              </a:rPr>
              <a:t>assistite a domicilio</a:t>
            </a:r>
            <a:r>
              <a:rPr lang="it-IT" sz="2800" b="1" dirty="0"/>
              <a:t> per favorire il mantenimento degli anziani nel loro ambiente di vita quando possibile</a:t>
            </a:r>
            <a:r>
              <a:rPr lang="it-IT" b="1" dirty="0"/>
              <a:t>.</a:t>
            </a:r>
          </a:p>
          <a:p>
            <a:pPr algn="just"/>
            <a:endParaRPr lang="it-IT" b="1" dirty="0"/>
          </a:p>
          <a:p>
            <a:pPr algn="just"/>
            <a:r>
              <a:rPr lang="it-IT" b="1" dirty="0"/>
              <a:t>Domanda all’assistente sociale </a:t>
            </a:r>
            <a:endParaRPr lang="it-IT" dirty="0"/>
          </a:p>
        </p:txBody>
      </p:sp>
      <p:pic>
        <p:nvPicPr>
          <p:cNvPr id="4" name="Immagine 3" descr="anzianaguardas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29200"/>
            <a:ext cx="1994355" cy="16288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03648" y="266700"/>
            <a:ext cx="7511752" cy="1104900"/>
          </a:xfrm>
        </p:spPr>
        <p:txBody>
          <a:bodyPr>
            <a:noAutofit/>
          </a:bodyPr>
          <a:lstStyle/>
          <a:p>
            <a:r>
              <a:rPr lang="it-IT" b="1" i="1" dirty="0"/>
              <a:t>I</a:t>
            </a:r>
            <a:r>
              <a:rPr lang="it-IT" b="1" i="1" dirty="0">
                <a:solidFill>
                  <a:srgbClr val="FFFF00"/>
                </a:solidFill>
              </a:rPr>
              <a:t>nvalidità civile e Indennità di accompagnamento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772816"/>
            <a:ext cx="8676456" cy="4525963"/>
          </a:xfrm>
        </p:spPr>
        <p:txBody>
          <a:bodyPr/>
          <a:lstStyle/>
          <a:p>
            <a:pPr algn="just">
              <a:buNone/>
            </a:pPr>
            <a:r>
              <a:rPr lang="it-IT" sz="2400" b="1" dirty="0">
                <a:solidFill>
                  <a:srgbClr val="FFFF00"/>
                </a:solidFill>
              </a:rPr>
              <a:t>    L'indennità di accompagnamento</a:t>
            </a:r>
            <a:r>
              <a:rPr lang="it-IT" sz="2400" dirty="0"/>
              <a:t>, prevista dalla legge 11.2.1980, n. 18, è la provvidenza economica riconosciuta dallo Stato a favore dei cittadini la cui situazione di invalidità, per minorazioni o menomazioni, fisiche o psichiche, sia tale per cui </a:t>
            </a:r>
            <a:r>
              <a:rPr lang="it-IT" sz="2400" b="1" dirty="0">
                <a:solidFill>
                  <a:srgbClr val="FFFF00"/>
                </a:solidFill>
              </a:rPr>
              <a:t>necessitano di un'assistenza continua </a:t>
            </a:r>
            <a:r>
              <a:rPr lang="it-IT" sz="2400" dirty="0"/>
              <a:t>in quanto non autosufficienti.</a:t>
            </a:r>
          </a:p>
          <a:p>
            <a:pPr algn="just">
              <a:buNone/>
            </a:pPr>
            <a:endParaRPr lang="it-IT" sz="2400" dirty="0"/>
          </a:p>
          <a:p>
            <a:pPr algn="just"/>
            <a:r>
              <a:rPr lang="it-IT" sz="2400" dirty="0"/>
              <a:t> </a:t>
            </a:r>
            <a:r>
              <a:rPr lang="it-IT" sz="2400" b="1" dirty="0"/>
              <a:t>contributo economico esente da imposte</a:t>
            </a:r>
          </a:p>
          <a:p>
            <a:pPr algn="just"/>
            <a:r>
              <a:rPr lang="it-IT" sz="2400" b="1" dirty="0"/>
              <a:t> indipendente dal reddito del beneficiario e della sua famiglia</a:t>
            </a:r>
          </a:p>
          <a:p>
            <a:pPr algn="just"/>
            <a:r>
              <a:rPr lang="it-IT" sz="1800" dirty="0"/>
              <a:t>Procedura : invio telematico all’INPS del certificato del medico curante, domanda successiva dal patronato per invio telematico all’ INPS, valutazione commissione INPS, verbale di commissione con il riconoscimento dell’invalidità</a:t>
            </a:r>
          </a:p>
          <a:p>
            <a:pPr algn="just">
              <a:buNone/>
            </a:pPr>
            <a:endParaRPr lang="it-IT" sz="2400" dirty="0"/>
          </a:p>
          <a:p>
            <a:pPr algn="just">
              <a:buNone/>
            </a:pPr>
            <a:endParaRPr lang="it-IT" sz="2400" dirty="0"/>
          </a:p>
        </p:txBody>
      </p:sp>
      <p:pic>
        <p:nvPicPr>
          <p:cNvPr id="4" name="Immagine 3" descr="vecchio senza dent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475656" cy="1556792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b="1" dirty="0">
                <a:solidFill>
                  <a:srgbClr val="FFFF00"/>
                </a:solidFill>
              </a:rPr>
              <a:t>Sussidi e agevolazioni per il paziente: tabella riassuntiva</a:t>
            </a: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467544" y="1988840"/>
          <a:ext cx="82296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sz="2400" b="1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Percentuale di invalidità</a:t>
                      </a:r>
                    </a:p>
                    <a:p>
                      <a:r>
                        <a:rPr lang="it-IT" sz="2400" b="1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civile riconosciuta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400" b="1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Agevolazioni</a:t>
                      </a:r>
                    </a:p>
                    <a:p>
                      <a:r>
                        <a:rPr lang="it-IT" sz="2400" b="1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 benefici</a:t>
                      </a:r>
                      <a:endParaRPr lang="it-IT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 34% a 66%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Protesi e ausili relativi alla</a:t>
                      </a:r>
                    </a:p>
                    <a:p>
                      <a:r>
                        <a:rPr lang="it-IT" sz="2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propria invalidità</a:t>
                      </a:r>
                      <a:endParaRPr lang="it-IT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 67% a 73%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Esenzione dai ticket sanitari</a:t>
                      </a:r>
                      <a:endParaRPr lang="it-IT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Dal 74% al 99%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Assegno per invalidità parziale</a:t>
                      </a:r>
                      <a:endParaRPr lang="it-IT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Pensione di invalidità</a:t>
                      </a:r>
                      <a:endParaRPr lang="it-IT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Invalidità civile al 100%</a:t>
                      </a:r>
                    </a:p>
                    <a:p>
                      <a:r>
                        <a:rPr lang="it-IT" sz="2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 condizione di completa</a:t>
                      </a:r>
                    </a:p>
                    <a:p>
                      <a:r>
                        <a:rPr lang="it-IT" sz="2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non autosufficienza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Indennità di</a:t>
                      </a:r>
                    </a:p>
                    <a:p>
                      <a:r>
                        <a:rPr lang="it-IT" sz="2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accompagnamento</a:t>
                      </a:r>
                      <a:endParaRPr lang="it-IT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1027" descr="c:\windows\TEMP\\msotw9_temp0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57200" y="0"/>
            <a:ext cx="10591800" cy="728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6" name="Text Box 1028"/>
          <p:cNvSpPr txBox="1">
            <a:spLocks noChangeArrowheads="1"/>
          </p:cNvSpPr>
          <p:nvPr/>
        </p:nvSpPr>
        <p:spPr bwMode="auto">
          <a:xfrm>
            <a:off x="533400" y="1524000"/>
            <a:ext cx="9144000" cy="350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it-IT" sz="3200">
                <a:solidFill>
                  <a:srgbClr val="FF0000"/>
                </a:solidFill>
              </a:rPr>
              <a:t> </a:t>
            </a:r>
            <a:r>
              <a:rPr lang="it-IT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Disabilità Motorie     ( attività fisica adattata )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it-IT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 Disabilità Cognitive  (interventi psico sociali)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it-IT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 Disabilità Sensoriali (protesi e ausili per </a:t>
            </a:r>
          </a:p>
          <a:p>
            <a:pPr>
              <a:spcBef>
                <a:spcPct val="50000"/>
              </a:spcBef>
              <a:defRPr/>
            </a:pPr>
            <a:r>
              <a:rPr lang="it-IT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ipovedenti e ipoacusia )</a:t>
            </a:r>
          </a:p>
          <a:p>
            <a:pPr>
              <a:spcBef>
                <a:spcPct val="50000"/>
              </a:spcBef>
              <a:defRPr/>
            </a:pPr>
            <a:endParaRPr lang="it-IT" sz="32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9877" name="Text Box 1029"/>
          <p:cNvSpPr txBox="1">
            <a:spLocks noChangeArrowheads="1"/>
          </p:cNvSpPr>
          <p:nvPr/>
        </p:nvSpPr>
        <p:spPr bwMode="auto">
          <a:xfrm>
            <a:off x="304800" y="228600"/>
            <a:ext cx="96774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 RIABILITAZIONE DELLE FUNZIONI RESIDUE E’ FRUIBILE DA TUTTI ?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pic>
        <p:nvPicPr>
          <p:cNvPr id="5017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0"/>
            <a:ext cx="9142412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sellaDiTesto 8"/>
          <p:cNvSpPr txBox="1"/>
          <p:nvPr/>
        </p:nvSpPr>
        <p:spPr>
          <a:xfrm>
            <a:off x="0" y="5876925"/>
            <a:ext cx="4356100" cy="739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dirty="0">
                <a:solidFill>
                  <a:schemeClr val="bg2">
                    <a:lumMod val="75000"/>
                  </a:schemeClr>
                </a:solidFill>
              </a:rPr>
              <a:t>Giardino Alzheimer </a:t>
            </a:r>
          </a:p>
          <a:p>
            <a:pPr>
              <a:defRPr/>
            </a:pPr>
            <a:r>
              <a:rPr lang="it-IT" sz="1800" dirty="0">
                <a:solidFill>
                  <a:schemeClr val="bg2">
                    <a:lumMod val="75000"/>
                  </a:schemeClr>
                </a:solidFill>
              </a:rPr>
              <a:t>Percorso circolare favorente il </a:t>
            </a:r>
            <a:r>
              <a:rPr lang="it-IT" sz="1800" dirty="0" err="1">
                <a:solidFill>
                  <a:schemeClr val="bg2">
                    <a:lumMod val="75000"/>
                  </a:schemeClr>
                </a:solidFill>
              </a:rPr>
              <a:t>wandering</a:t>
            </a:r>
            <a:endParaRPr lang="it-IT" sz="18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0181" name="CasellaDiTesto 9"/>
          <p:cNvSpPr txBox="1">
            <a:spLocks noChangeArrowheads="1"/>
          </p:cNvSpPr>
          <p:nvPr/>
        </p:nvSpPr>
        <p:spPr bwMode="auto">
          <a:xfrm>
            <a:off x="323850" y="260350"/>
            <a:ext cx="8820150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/>
              <a:t>L’AMBIENTE PROTESICO </a:t>
            </a:r>
            <a:r>
              <a:rPr lang="it-IT" b="1">
                <a:solidFill>
                  <a:srgbClr val="FFFF00"/>
                </a:solidFill>
              </a:rPr>
              <a:t>: ACCOGLIENTE E STIMOLANTE</a:t>
            </a:r>
          </a:p>
          <a:p>
            <a:pPr>
              <a:buFont typeface="Arial" charset="0"/>
              <a:buChar char="•"/>
            </a:pPr>
            <a:r>
              <a:rPr lang="it-IT" b="1">
                <a:solidFill>
                  <a:srgbClr val="FFFF00"/>
                </a:solidFill>
              </a:rPr>
              <a:t> spazi : Arredi, colori, luci, suoni</a:t>
            </a:r>
          </a:p>
          <a:p>
            <a:pPr>
              <a:buFont typeface="Arial" charset="0"/>
              <a:buChar char="•"/>
            </a:pPr>
            <a:r>
              <a:rPr lang="it-IT" b="1">
                <a:solidFill>
                  <a:srgbClr val="FFFF00"/>
                </a:solidFill>
              </a:rPr>
              <a:t> strumenti di protezione e sorveglianza</a:t>
            </a:r>
          </a:p>
          <a:p>
            <a:pPr>
              <a:buFont typeface="Arial" charset="0"/>
              <a:buChar char="•"/>
            </a:pPr>
            <a:r>
              <a:rPr lang="it-IT" b="1">
                <a:solidFill>
                  <a:srgbClr val="FFFF00"/>
                </a:solidFill>
              </a:rPr>
              <a:t> organizzazione attività</a:t>
            </a:r>
          </a:p>
          <a:p>
            <a:pPr>
              <a:buFont typeface="Arial" charset="0"/>
              <a:buChar char="•"/>
            </a:pPr>
            <a:r>
              <a:rPr lang="it-IT" b="1">
                <a:solidFill>
                  <a:srgbClr val="FFFF00"/>
                </a:solidFill>
              </a:rPr>
              <a:t> relazioni empatiche con assistenti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/>
              <a:t>     RESPONSABILITA’ AMMINISTRATIVE </a:t>
            </a:r>
          </a:p>
        </p:txBody>
      </p:sp>
      <p:pic>
        <p:nvPicPr>
          <p:cNvPr id="19459" name="Picture 3" descr="c:\windows\TEMP\\msotw9_temp0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3408"/>
            <a:ext cx="9144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1828800" y="2743200"/>
            <a:ext cx="632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it-IT"/>
          </a:p>
        </p:txBody>
      </p:sp>
      <p:sp>
        <p:nvSpPr>
          <p:cNvPr id="156677" name="Text Box 5"/>
          <p:cNvSpPr txBox="1">
            <a:spLocks noChangeArrowheads="1"/>
          </p:cNvSpPr>
          <p:nvPr/>
        </p:nvSpPr>
        <p:spPr bwMode="auto">
          <a:xfrm>
            <a:off x="1187624" y="3645024"/>
            <a:ext cx="71278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2800" b="1" dirty="0"/>
              <a:t>Il valore unico del supporto dei familiari</a:t>
            </a:r>
          </a:p>
        </p:txBody>
      </p:sp>
      <p:sp>
        <p:nvSpPr>
          <p:cNvPr id="19464" name="CasellaDiTesto 7"/>
          <p:cNvSpPr txBox="1">
            <a:spLocks noChangeArrowheads="1"/>
          </p:cNvSpPr>
          <p:nvPr/>
        </p:nvSpPr>
        <p:spPr bwMode="auto">
          <a:xfrm>
            <a:off x="1116013" y="2349500"/>
            <a:ext cx="66246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/>
              <a:t>  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2123728" y="6027003"/>
            <a:ext cx="6768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Non si può pensare alle persone con demenza senza pensare ai loro familiari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39752" y="266700"/>
            <a:ext cx="6575648" cy="1104900"/>
          </a:xfrm>
        </p:spPr>
        <p:txBody>
          <a:bodyPr/>
          <a:lstStyle/>
          <a:p>
            <a:r>
              <a:rPr lang="it-IT" dirty="0"/>
              <a:t>        </a:t>
            </a:r>
            <a:r>
              <a:rPr lang="it-IT" b="1" dirty="0">
                <a:solidFill>
                  <a:srgbClr val="FFFF00"/>
                </a:solidFill>
              </a:rPr>
              <a:t>FORNITURA                         </a:t>
            </a:r>
            <a:r>
              <a:rPr lang="it-IT" b="1" dirty="0" err="1">
                <a:solidFill>
                  <a:srgbClr val="FFFF00"/>
                </a:solidFill>
              </a:rPr>
              <a:t>DI</a:t>
            </a:r>
            <a:r>
              <a:rPr lang="it-IT" b="1" dirty="0">
                <a:solidFill>
                  <a:srgbClr val="FFFF00"/>
                </a:solidFill>
              </a:rPr>
              <a:t> PROTESI E AUSILI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2303240" y="1533465"/>
            <a:ext cx="684076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dirty="0"/>
              <a:t> </a:t>
            </a:r>
            <a:r>
              <a:rPr lang="it-IT" sz="3200" b="1" i="1" dirty="0">
                <a:solidFill>
                  <a:srgbClr val="FFFF00"/>
                </a:solidFill>
              </a:rPr>
              <a:t>richiesta del medico curante </a:t>
            </a:r>
          </a:p>
          <a:p>
            <a:pPr>
              <a:buFont typeface="Arial" pitchFamily="34" charset="0"/>
              <a:buChar char="•"/>
            </a:pPr>
            <a:r>
              <a:rPr lang="it-IT" sz="2800" dirty="0"/>
              <a:t> prescrizione di valutazione </a:t>
            </a:r>
            <a:r>
              <a:rPr lang="it-IT" sz="2800" b="1" dirty="0"/>
              <a:t>fisioterapica</a:t>
            </a:r>
            <a:r>
              <a:rPr lang="it-IT" sz="2800" dirty="0"/>
              <a:t> per fornitura di </a:t>
            </a:r>
            <a:r>
              <a:rPr lang="it-IT" sz="2800" b="1" dirty="0"/>
              <a:t>ausili </a:t>
            </a:r>
            <a:r>
              <a:rPr lang="it-IT" sz="2800" b="1" u="sng" dirty="0">
                <a:solidFill>
                  <a:srgbClr val="FFFF00"/>
                </a:solidFill>
              </a:rPr>
              <a:t>non personalizzati </a:t>
            </a:r>
            <a:r>
              <a:rPr lang="it-IT" sz="2800" dirty="0">
                <a:solidFill>
                  <a:srgbClr val="FFFF00"/>
                </a:solidFill>
              </a:rPr>
              <a:t>(carrozzina, sollevatore, letto, ecc)</a:t>
            </a:r>
          </a:p>
          <a:p>
            <a:endParaRPr lang="it-IT" sz="2800" dirty="0">
              <a:solidFill>
                <a:srgbClr val="FFFF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it-IT" sz="2800" dirty="0"/>
              <a:t> prescrizione di visita specialistica  medico </a:t>
            </a:r>
            <a:r>
              <a:rPr lang="it-IT" sz="2800" b="1" dirty="0"/>
              <a:t>fisiatrica</a:t>
            </a:r>
            <a:r>
              <a:rPr lang="it-IT" sz="2800" dirty="0"/>
              <a:t> per fornitura di ausili </a:t>
            </a:r>
            <a:r>
              <a:rPr lang="it-IT" sz="2800" u="sng" dirty="0">
                <a:solidFill>
                  <a:srgbClr val="FFFF00"/>
                </a:solidFill>
              </a:rPr>
              <a:t>personalizzati </a:t>
            </a:r>
            <a:r>
              <a:rPr lang="it-IT" sz="2800" dirty="0">
                <a:solidFill>
                  <a:srgbClr val="FFFF00"/>
                </a:solidFill>
              </a:rPr>
              <a:t>(busto ortopedico, ecc)</a:t>
            </a:r>
          </a:p>
          <a:p>
            <a:pPr>
              <a:buFont typeface="Arial" pitchFamily="34" charset="0"/>
              <a:buChar char="•"/>
            </a:pPr>
            <a:r>
              <a:rPr lang="it-IT" sz="2800" dirty="0"/>
              <a:t> eventuale richiesta di visita domiciliare per </a:t>
            </a:r>
            <a:r>
              <a:rPr lang="it-IT" sz="2800" dirty="0" err="1">
                <a:solidFill>
                  <a:srgbClr val="FFFF00"/>
                </a:solidFill>
              </a:rPr>
              <a:t>intrasportabilità</a:t>
            </a:r>
            <a:r>
              <a:rPr lang="it-IT" sz="2800" dirty="0"/>
              <a:t> dell’assistito</a:t>
            </a:r>
          </a:p>
          <a:p>
            <a:pPr>
              <a:buFont typeface="Arial" pitchFamily="34" charset="0"/>
              <a:buChar char="•"/>
            </a:pPr>
            <a:r>
              <a:rPr lang="it-IT" sz="2800" dirty="0"/>
              <a:t> prescrizione di </a:t>
            </a:r>
            <a:r>
              <a:rPr lang="it-IT" sz="2800" dirty="0">
                <a:solidFill>
                  <a:srgbClr val="FFFF00"/>
                </a:solidFill>
              </a:rPr>
              <a:t>pannoloni</a:t>
            </a:r>
            <a:r>
              <a:rPr lang="it-IT" sz="2800" dirty="0"/>
              <a:t> per incontinenza permanente</a:t>
            </a:r>
          </a:p>
        </p:txBody>
      </p:sp>
      <p:pic>
        <p:nvPicPr>
          <p:cNvPr id="4" name="Immagine 3" descr="anziana cammin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226774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FFFF00"/>
                </a:solidFill>
              </a:rPr>
              <a:t>ABBATTIMENTO BARRIERE ARCHITETTONICHE 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4067944" y="1556792"/>
            <a:ext cx="48245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it-IT" dirty="0"/>
            </a:br>
            <a:br>
              <a:rPr lang="it-IT" dirty="0"/>
            </a:br>
            <a:r>
              <a:rPr lang="it-IT" b="1" dirty="0">
                <a:solidFill>
                  <a:srgbClr val="FFFF00"/>
                </a:solidFill>
              </a:rPr>
              <a:t>Quali interventi rientrano nell'abbattimento delle barriere architettoniche?</a:t>
            </a:r>
            <a:r>
              <a:rPr lang="it-IT" dirty="0">
                <a:solidFill>
                  <a:srgbClr val="FFFF00"/>
                </a:solidFill>
              </a:rPr>
              <a:t> </a:t>
            </a:r>
          </a:p>
          <a:p>
            <a:r>
              <a:rPr lang="it-IT" dirty="0"/>
              <a:t>L'installazione di ascensori o montacarichi, lavori tecnologici per favorire la mobilità interna ed esterna delle persone con handicap grave (ai sensi dell'art. 3 comma 3 della legge 104/92). </a:t>
            </a:r>
            <a:br>
              <a:rPr lang="it-IT" dirty="0"/>
            </a:br>
            <a:endParaRPr lang="it-IT" dirty="0"/>
          </a:p>
        </p:txBody>
      </p:sp>
      <p:pic>
        <p:nvPicPr>
          <p:cNvPr id="5" name="Immagine 4" descr="anziano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93008"/>
            <a:ext cx="3563888" cy="5364992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1560" y="0"/>
            <a:ext cx="8324850" cy="1104900"/>
          </a:xfrm>
        </p:spPr>
        <p:txBody>
          <a:bodyPr/>
          <a:lstStyle/>
          <a:p>
            <a:r>
              <a:rPr lang="it-IT" dirty="0"/>
              <a:t>        </a:t>
            </a:r>
            <a:r>
              <a:rPr lang="it-IT" sz="3600" b="1" dirty="0">
                <a:solidFill>
                  <a:srgbClr val="FFFF00"/>
                </a:solidFill>
              </a:rPr>
              <a:t>AGEVOLAZIONE SUI VEICOLI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619672" y="1964353"/>
            <a:ext cx="752432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Per l'acquisto di auto, la persona disabile non autosufficiente - o il famigliare che l’ha in carico fiscalmente - </a:t>
            </a:r>
            <a:r>
              <a:rPr lang="it-IT" dirty="0">
                <a:solidFill>
                  <a:srgbClr val="FFFF00"/>
                </a:solidFill>
              </a:rPr>
              <a:t>ha diritto all’iva al 4% anziché al 22, e ad una </a:t>
            </a:r>
            <a:r>
              <a:rPr lang="it-IT" b="1" dirty="0">
                <a:solidFill>
                  <a:srgbClr val="FFFF00"/>
                </a:solidFill>
              </a:rPr>
              <a:t>detrazione dall'Irpef pari al 19%</a:t>
            </a:r>
            <a:r>
              <a:rPr lang="it-IT" dirty="0">
                <a:solidFill>
                  <a:srgbClr val="FFFF00"/>
                </a:solidFill>
              </a:rPr>
              <a:t> del costo sostenuto su una spesa massima di 18.075,99€,</a:t>
            </a:r>
            <a:r>
              <a:rPr lang="it-IT" dirty="0"/>
              <a:t> utilizzabile una sola volta (per un solo veicolo). </a:t>
            </a:r>
          </a:p>
          <a:p>
            <a:pPr algn="just"/>
            <a:endParaRPr lang="it-IT" dirty="0"/>
          </a:p>
          <a:p>
            <a:pPr algn="just"/>
            <a:r>
              <a:rPr lang="it-IT" dirty="0"/>
              <a:t>La detrazione è prevista anche per le </a:t>
            </a:r>
            <a:r>
              <a:rPr lang="it-IT" b="1" dirty="0">
                <a:solidFill>
                  <a:srgbClr val="FFFF00"/>
                </a:solidFill>
              </a:rPr>
              <a:t>spese di riparazione</a:t>
            </a:r>
            <a:r>
              <a:rPr lang="it-IT" dirty="0"/>
              <a:t>;</a:t>
            </a:r>
            <a:r>
              <a:rPr lang="it-IT" b="1" dirty="0"/>
              <a:t> l’iva agevolata</a:t>
            </a:r>
            <a:r>
              <a:rPr lang="it-IT" dirty="0"/>
              <a:t> può essere applicata anche alla riparazione degli adattamenti realizzati sulle autovetture delle persone con disabilità e alle cessioni dei </a:t>
            </a:r>
            <a:r>
              <a:rPr lang="it-IT" dirty="0">
                <a:solidFill>
                  <a:srgbClr val="FFFF00"/>
                </a:solidFill>
              </a:rPr>
              <a:t>ricambi relativi agli stessi adattamenti</a:t>
            </a:r>
            <a:br>
              <a:rPr lang="it-IT" dirty="0"/>
            </a:br>
            <a:endParaRPr lang="it-IT" dirty="0"/>
          </a:p>
        </p:txBody>
      </p:sp>
      <p:pic>
        <p:nvPicPr>
          <p:cNvPr id="7" name="Immagine 6" descr="anziano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9168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91680" y="0"/>
            <a:ext cx="7223720" cy="1104900"/>
          </a:xfrm>
        </p:spPr>
        <p:txBody>
          <a:bodyPr/>
          <a:lstStyle/>
          <a:p>
            <a:r>
              <a:rPr lang="it-IT" b="1" dirty="0">
                <a:solidFill>
                  <a:schemeClr val="tx1"/>
                </a:solidFill>
              </a:rPr>
              <a:t>  DIRITTI DEI FAMILIARI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it-IT" b="1" dirty="0">
                <a:solidFill>
                  <a:srgbClr val="FFFF00"/>
                </a:solidFill>
              </a:rPr>
              <a:t>              </a:t>
            </a:r>
            <a:r>
              <a:rPr lang="it-IT" sz="4600" b="1" dirty="0">
                <a:solidFill>
                  <a:srgbClr val="FFFF00"/>
                </a:solidFill>
              </a:rPr>
              <a:t>Permessi lavorativi per dipendenti</a:t>
            </a:r>
          </a:p>
          <a:p>
            <a:pPr>
              <a:buNone/>
            </a:pPr>
            <a:endParaRPr lang="it-IT" sz="4600" b="1" dirty="0">
              <a:solidFill>
                <a:srgbClr val="FFFF00"/>
              </a:solidFill>
            </a:endParaRPr>
          </a:p>
          <a:p>
            <a:pPr algn="just">
              <a:buNone/>
            </a:pPr>
            <a:r>
              <a:rPr lang="it-IT" dirty="0"/>
              <a:t>    </a:t>
            </a:r>
            <a:r>
              <a:rPr lang="it-IT" sz="3400" dirty="0"/>
              <a:t>I familiari delle persone con handicap grave hanno a disposizione </a:t>
            </a:r>
            <a:r>
              <a:rPr lang="it-IT" sz="3400" b="1" dirty="0">
                <a:solidFill>
                  <a:srgbClr val="FFFF00"/>
                </a:solidFill>
              </a:rPr>
              <a:t>3 giorni di permesso lavorativo retribuito al mese </a:t>
            </a:r>
            <a:r>
              <a:rPr lang="it-IT" sz="3400" dirty="0"/>
              <a:t>(Legge 104/1992) e il diritto a non essere trasferiti in altra sede lontana senza il loro consenso   </a:t>
            </a:r>
          </a:p>
          <a:p>
            <a:pPr algn="just">
              <a:buNone/>
            </a:pPr>
            <a:r>
              <a:rPr lang="it-IT" sz="3400" dirty="0"/>
              <a:t>     </a:t>
            </a:r>
          </a:p>
          <a:p>
            <a:pPr algn="just">
              <a:buNone/>
            </a:pPr>
            <a:r>
              <a:rPr lang="it-IT" sz="3400" dirty="0"/>
              <a:t>     Ha diritto a questi permessi il </a:t>
            </a:r>
            <a:r>
              <a:rPr lang="it-IT" sz="3400" u="sng" dirty="0">
                <a:solidFill>
                  <a:srgbClr val="FFFF00"/>
                </a:solidFill>
              </a:rPr>
              <a:t>familiare che sia un lavoratore dipendente </a:t>
            </a:r>
            <a:r>
              <a:rPr lang="it-IT" sz="3400" dirty="0">
                <a:solidFill>
                  <a:srgbClr val="FFFF00"/>
                </a:solidFill>
              </a:rPr>
              <a:t>coniuge o parente o affine entro il terzo grado </a:t>
            </a:r>
            <a:r>
              <a:rPr lang="it-IT" sz="3400" dirty="0"/>
              <a:t>(cioè genitori, figli, zii, suoceri, genero e nuora) del non </a:t>
            </a:r>
            <a:r>
              <a:rPr lang="it-IT" sz="3400" dirty="0" err="1"/>
              <a:t>autosuffiente</a:t>
            </a:r>
            <a:r>
              <a:rPr lang="it-IT" sz="3400" dirty="0"/>
              <a:t>, </a:t>
            </a:r>
            <a:r>
              <a:rPr lang="it-IT" sz="3400" dirty="0" err="1"/>
              <a:t>purchè</a:t>
            </a:r>
            <a:r>
              <a:rPr lang="it-IT" sz="3400" dirty="0"/>
              <a:t> </a:t>
            </a:r>
          </a:p>
          <a:p>
            <a:pPr algn="just">
              <a:buNone/>
            </a:pPr>
            <a:r>
              <a:rPr lang="it-IT" sz="3400" dirty="0"/>
              <a:t>    </a:t>
            </a:r>
            <a:r>
              <a:rPr lang="it-IT" sz="3400" u="sng" dirty="0">
                <a:solidFill>
                  <a:srgbClr val="FFFF00"/>
                </a:solidFill>
              </a:rPr>
              <a:t>il paziente non sia ricoverato </a:t>
            </a:r>
            <a:r>
              <a:rPr lang="it-IT" sz="3400" dirty="0">
                <a:solidFill>
                  <a:srgbClr val="FFFF00"/>
                </a:solidFill>
              </a:rPr>
              <a:t> presso una struttura sanitaria o sociale </a:t>
            </a:r>
            <a:r>
              <a:rPr lang="it-IT" sz="3400" dirty="0"/>
              <a:t> </a:t>
            </a:r>
          </a:p>
        </p:txBody>
      </p:sp>
      <p:pic>
        <p:nvPicPr>
          <p:cNvPr id="4" name="Immagine 3" descr="aaaavolt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979712" cy="1484784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windows\TEMP\\msotw9_temp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3563938" y="188913"/>
            <a:ext cx="5334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 qualità delle cure richiede una reale integrazione dei servizi </a:t>
            </a:r>
            <a:r>
              <a:rPr 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(OMS)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0" y="1844675"/>
            <a:ext cx="6084888" cy="434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 dirty="0">
                <a:solidFill>
                  <a:srgbClr val="7030A0"/>
                </a:solidFill>
              </a:rPr>
              <a:t>ASSISTENZA DOMICILIARE INTEGRATA</a:t>
            </a:r>
          </a:p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dirty="0">
                <a:solidFill>
                  <a:srgbClr val="FF0000"/>
                </a:solidFill>
              </a:rPr>
              <a:t>medici</a:t>
            </a:r>
          </a:p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it-IT" dirty="0">
                <a:solidFill>
                  <a:srgbClr val="FF0000"/>
                </a:solidFill>
              </a:rPr>
              <a:t> infermieri</a:t>
            </a:r>
          </a:p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it-IT" dirty="0">
                <a:solidFill>
                  <a:srgbClr val="FF0000"/>
                </a:solidFill>
              </a:rPr>
              <a:t> assistenti sociali</a:t>
            </a:r>
          </a:p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it-IT" dirty="0">
                <a:solidFill>
                  <a:srgbClr val="FF0000"/>
                </a:solidFill>
              </a:rPr>
              <a:t> assistenti domiciliari</a:t>
            </a:r>
          </a:p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it-IT" dirty="0">
                <a:solidFill>
                  <a:srgbClr val="FF0000"/>
                </a:solidFill>
              </a:rPr>
              <a:t> fisioterapisti </a:t>
            </a:r>
          </a:p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it-IT" dirty="0">
                <a:solidFill>
                  <a:srgbClr val="FF0000"/>
                </a:solidFill>
              </a:rPr>
              <a:t> volontari, ecc,</a:t>
            </a:r>
          </a:p>
          <a:p>
            <a:pPr>
              <a:spcBef>
                <a:spcPct val="50000"/>
              </a:spcBef>
            </a:pP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b="1" dirty="0"/>
              <a:t> </a:t>
            </a:r>
          </a:p>
        </p:txBody>
      </p:sp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5257800" y="3357563"/>
            <a:ext cx="3886200" cy="335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L’IMPORTANZA </a:t>
            </a:r>
            <a:r>
              <a:rPr lang="it-IT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</a:t>
            </a:r>
            <a:r>
              <a:rPr lang="it-IT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LAVORARE INSIEME COORDINATI PER DARE RISPOSTE UNIVOCHE  IN TEMPI UTILI 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informazione/formazione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comunicazione tra servizi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condivisione dei protocolli di assistenza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7412"/>
            <a:ext cx="3923928" cy="541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tangolo 7"/>
          <p:cNvSpPr/>
          <p:nvPr/>
        </p:nvSpPr>
        <p:spPr>
          <a:xfrm>
            <a:off x="4283968" y="1628800"/>
            <a:ext cx="4572000" cy="31854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b="1" dirty="0"/>
              <a:t>Molte famiglie, con progredire della non autosufficienza ,  non sono più in grado di offrire tutta l’assistenza necessaria  per cui ricoverano  la persona con demenza  </a:t>
            </a:r>
            <a:endParaRPr lang="it-IT" sz="2000" b="1" dirty="0"/>
          </a:p>
          <a:p>
            <a:pPr>
              <a:spcBef>
                <a:spcPct val="50000"/>
              </a:spcBef>
            </a:pPr>
            <a:endParaRPr lang="it-IT" sz="2000" b="1" dirty="0">
              <a:solidFill>
                <a:srgbClr val="FFFF00"/>
              </a:solidFill>
            </a:endParaRPr>
          </a:p>
          <a:p>
            <a:pPr>
              <a:spcBef>
                <a:spcPct val="50000"/>
              </a:spcBef>
            </a:pPr>
            <a:r>
              <a:rPr lang="it-IT" sz="1800" b="1" dirty="0">
                <a:solidFill>
                  <a:srgbClr val="FFFF00"/>
                </a:solidFill>
              </a:rPr>
              <a:t>    </a:t>
            </a:r>
          </a:p>
        </p:txBody>
      </p:sp>
      <p:sp>
        <p:nvSpPr>
          <p:cNvPr id="9" name="Rettangolo 8"/>
          <p:cNvSpPr/>
          <p:nvPr/>
        </p:nvSpPr>
        <p:spPr>
          <a:xfrm>
            <a:off x="4211960" y="4509120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2000" b="1" dirty="0"/>
              <a:t>L’inserimento in residenze protette è un momento di disorientamento e </a:t>
            </a:r>
            <a:r>
              <a:rPr lang="it-IT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adattamento ad una dimensione collettiva</a:t>
            </a:r>
            <a:r>
              <a:rPr lang="it-IT" sz="2000" b="1" dirty="0">
                <a:solidFill>
                  <a:srgbClr val="FFFF00"/>
                </a:solidFill>
              </a:rPr>
              <a:t> </a:t>
            </a:r>
            <a:r>
              <a:rPr lang="it-IT" sz="2000" b="1" dirty="0"/>
              <a:t>con nuovi ritmi, orari, perdita dei riferimenti abituali</a:t>
            </a:r>
          </a:p>
        </p:txBody>
      </p:sp>
      <p:sp>
        <p:nvSpPr>
          <p:cNvPr id="10" name="Rettangolo 9"/>
          <p:cNvSpPr/>
          <p:nvPr/>
        </p:nvSpPr>
        <p:spPr>
          <a:xfrm>
            <a:off x="1691680" y="404664"/>
            <a:ext cx="70567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ASSISTENZA IN RESIDENZE PROTETTE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03648" y="266700"/>
            <a:ext cx="7511752" cy="1104900"/>
          </a:xfrm>
        </p:spPr>
        <p:txBody>
          <a:bodyPr/>
          <a:lstStyle/>
          <a:p>
            <a:r>
              <a:rPr lang="it-IT" b="1" dirty="0">
                <a:solidFill>
                  <a:srgbClr val="FFFF00"/>
                </a:solidFill>
              </a:rPr>
              <a:t>RETTE IN CASA </a:t>
            </a:r>
            <a:r>
              <a:rPr lang="it-IT" b="1" dirty="0" err="1">
                <a:solidFill>
                  <a:srgbClr val="FFFF00"/>
                </a:solidFill>
              </a:rPr>
              <a:t>DI</a:t>
            </a:r>
            <a:r>
              <a:rPr lang="it-IT" b="1" dirty="0">
                <a:solidFill>
                  <a:srgbClr val="FFFF00"/>
                </a:solidFill>
              </a:rPr>
              <a:t> RIPOSO : CHI PAGA ?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467544" y="1700808"/>
            <a:ext cx="842493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1" dirty="0"/>
              <a:t>La sentenza della Cassazione n.4558 del 2012 aveva affermato che le rette di ricovero in case per anziani per pazienti non autosufficienti con demenza di Alzheimer devono essere  a carico del servizio sanitario. </a:t>
            </a:r>
            <a:endParaRPr lang="it-IT" dirty="0"/>
          </a:p>
          <a:p>
            <a:pPr algn="just"/>
            <a:r>
              <a:rPr lang="it-IT" b="1" dirty="0"/>
              <a:t>Invece poi la Corte Costituzionale con sentenza n.296 del 2012 e il </a:t>
            </a:r>
            <a:r>
              <a:rPr lang="it-IT" b="1" u="sng" dirty="0"/>
              <a:t>Consiglio di Stato sezione V con sentenza n.886 depositata il 23 febbraio 2015 </a:t>
            </a:r>
            <a:r>
              <a:rPr lang="it-IT" b="1" dirty="0"/>
              <a:t>hanno chiarito che </a:t>
            </a:r>
            <a:r>
              <a:rPr lang="it-IT" b="1" dirty="0">
                <a:solidFill>
                  <a:srgbClr val="FFFF00"/>
                </a:solidFill>
              </a:rPr>
              <a:t>l’assistito e/o i suoi familiari eredi di primo grado sono tenuti per legge (art. 433 </a:t>
            </a:r>
            <a:r>
              <a:rPr lang="it-IT" b="1" dirty="0" err="1">
                <a:solidFill>
                  <a:srgbClr val="FFFF00"/>
                </a:solidFill>
              </a:rPr>
              <a:t>CC</a:t>
            </a:r>
            <a:r>
              <a:rPr lang="it-IT" b="1" dirty="0">
                <a:solidFill>
                  <a:srgbClr val="FFFF00"/>
                </a:solidFill>
              </a:rPr>
              <a:t>) a pagare le rette secondo le loro possibilità economiche misurate con l’indicatore ISEE . </a:t>
            </a:r>
            <a:endParaRPr lang="it-IT" dirty="0">
              <a:solidFill>
                <a:srgbClr val="FFFF00"/>
              </a:solidFill>
            </a:endParaRPr>
          </a:p>
          <a:p>
            <a:r>
              <a:rPr lang="it-IT" b="1" dirty="0"/>
              <a:t>  </a:t>
            </a:r>
            <a:endParaRPr lang="it-IT" dirty="0"/>
          </a:p>
          <a:p>
            <a:endParaRPr lang="it-IT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03648" y="266700"/>
            <a:ext cx="7511752" cy="1104900"/>
          </a:xfrm>
        </p:spPr>
        <p:txBody>
          <a:bodyPr/>
          <a:lstStyle/>
          <a:p>
            <a:r>
              <a:rPr lang="it-IT" b="1" dirty="0">
                <a:solidFill>
                  <a:srgbClr val="FFFF00"/>
                </a:solidFill>
              </a:rPr>
              <a:t>RIPARTIZIONE COSTI RETTE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611560" y="1628800"/>
            <a:ext cx="8136904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b="1" dirty="0"/>
              <a:t>il costo di questo ricoveri comprende: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it-IT" sz="2000" b="1" dirty="0"/>
              <a:t> una quota per servizi sanitari sostenuta dall’Azienda Sanitaria (</a:t>
            </a:r>
            <a:r>
              <a:rPr lang="it-IT" sz="2000" b="1" dirty="0" err="1"/>
              <a:t>DRGeg</a:t>
            </a:r>
            <a:r>
              <a:rPr lang="it-IT" sz="2000" b="1" dirty="0"/>
              <a:t> n.333/2008)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it-IT" sz="2000" b="1" dirty="0"/>
              <a:t>una quota sociale ripartita tra Comune e utente o suoi familiari. 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it-IT" sz="2000" b="1" dirty="0"/>
              <a:t>Una quota di abbattimento della retta di ricovero è sostenuta dalla Regione (</a:t>
            </a:r>
            <a:r>
              <a:rPr lang="it-IT" sz="2000" b="1" dirty="0" err="1"/>
              <a:t>L.R.</a:t>
            </a:r>
            <a:r>
              <a:rPr lang="it-IT" sz="2000" b="1" dirty="0"/>
              <a:t> 10/1997). </a:t>
            </a:r>
            <a:endParaRPr lang="it-IT" sz="2000" dirty="0"/>
          </a:p>
          <a:p>
            <a:pPr algn="just"/>
            <a:endParaRPr lang="it-IT" b="1" dirty="0"/>
          </a:p>
          <a:p>
            <a:pPr algn="just"/>
            <a:r>
              <a:rPr lang="it-IT" sz="1800" b="1" dirty="0"/>
              <a:t>L’obbligo di compartecipazione dei familiari  esiste indipendentemente dal fatto che i familiari siano o no conviventi poiché il rapporto parentale non si estingue per il venir meno della convivenza o del rapporto affettivo. </a:t>
            </a:r>
          </a:p>
          <a:p>
            <a:pPr algn="just"/>
            <a:endParaRPr lang="it-IT" sz="1800" b="1" dirty="0"/>
          </a:p>
          <a:p>
            <a:pPr algn="just"/>
            <a:r>
              <a:rPr lang="it-IT" sz="2000" b="1" dirty="0"/>
              <a:t>Il Comune di riferimento interviene in toto per le persone residenti che risultano indigenti senza supporto familiare in grado di assolvere agli obblighi di assistenza familiare. </a:t>
            </a:r>
            <a:endParaRPr lang="it-IT" sz="2000" dirty="0"/>
          </a:p>
          <a:p>
            <a:endParaRPr lang="it-IT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www.eticamente.net/wp-content/uploads/2014/09/Il-volti-dellAzheimer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0" y="594928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FFFF00"/>
                </a:solidFill>
              </a:rPr>
              <a:t>I bisogni non sono solo di servizi e contributi economici , ma comprendono occasioni di relazione e di inclusione sociale 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C:\WINDOWS\TEMP\\msotw9_temp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CasellaDiTesto 2"/>
          <p:cNvSpPr txBox="1">
            <a:spLocks noChangeArrowheads="1"/>
          </p:cNvSpPr>
          <p:nvPr/>
        </p:nvSpPr>
        <p:spPr bwMode="auto">
          <a:xfrm>
            <a:off x="3348038" y="2852738"/>
            <a:ext cx="4967287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 sz="2400" dirty="0"/>
          </a:p>
          <a:p>
            <a:r>
              <a:rPr lang="it-IT" sz="2400" dirty="0"/>
              <a:t>c’è ancora molto da fare</a:t>
            </a:r>
          </a:p>
          <a:p>
            <a:r>
              <a:rPr lang="it-IT" sz="2400" dirty="0"/>
              <a:t> </a:t>
            </a:r>
          </a:p>
          <a:p>
            <a:r>
              <a:rPr lang="it-IT" sz="2400" dirty="0"/>
              <a:t>è necessaria un’azione di rete,  sostenuta da buone relazioni e buone pratiche per migliorare l’offerta di assistenza possibile.</a:t>
            </a:r>
          </a:p>
        </p:txBody>
      </p:sp>
      <p:sp>
        <p:nvSpPr>
          <p:cNvPr id="17412" name="CasellaDiTesto 3"/>
          <p:cNvSpPr txBox="1">
            <a:spLocks noChangeArrowheads="1"/>
          </p:cNvSpPr>
          <p:nvPr/>
        </p:nvSpPr>
        <p:spPr bwMode="auto">
          <a:xfrm>
            <a:off x="6372200" y="188913"/>
            <a:ext cx="259241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FFFF00"/>
                </a:solidFill>
              </a:rPr>
              <a:t> CONTINUITA’ ASSISTENZIALE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egnaposto piè di pagina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it-IT"/>
              <a:t>Dott. Mauro Marin  (PN)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it-IT"/>
          </a:p>
        </p:txBody>
      </p:sp>
      <p:sp>
        <p:nvSpPr>
          <p:cNvPr id="6" name="Rectangle 3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blipFill dpi="0" rotWithShape="1">
            <a:blip r:embed="rId2" cstate="print"/>
            <a:srcRect/>
            <a:stretch>
              <a:fillRect r="-22045"/>
            </a:stretch>
          </a:blip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it-IT" dirty="0"/>
          </a:p>
          <a:p>
            <a:pPr eaLnBrk="1" hangingPunct="1">
              <a:buFont typeface="Wingdings" pitchFamily="2" charset="2"/>
              <a:buNone/>
              <a:defRPr/>
            </a:pPr>
            <a:endParaRPr lang="it-IT" dirty="0"/>
          </a:p>
          <a:p>
            <a:pPr eaLnBrk="1" hangingPunct="1">
              <a:buFont typeface="Wingdings" pitchFamily="2" charset="2"/>
              <a:buNone/>
              <a:defRPr/>
            </a:pPr>
            <a:endParaRPr lang="it-IT" dirty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it-IT" dirty="0"/>
              <a:t>   </a:t>
            </a:r>
            <a:r>
              <a:rPr lang="it-IT" b="1" dirty="0"/>
              <a:t>INDICE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it-IT" b="1" dirty="0"/>
          </a:p>
          <a:p>
            <a:pPr eaLnBrk="1" hangingPunct="1">
              <a:defRPr/>
            </a:pPr>
            <a:r>
              <a:rPr lang="it-IT" sz="2400" b="1" dirty="0"/>
              <a:t> valutazione e piano assistenziale individuale </a:t>
            </a:r>
          </a:p>
          <a:p>
            <a:pPr eaLnBrk="1" hangingPunct="1">
              <a:defRPr/>
            </a:pPr>
            <a:r>
              <a:rPr lang="it-IT" sz="2400" b="1" dirty="0"/>
              <a:t> nomina dell’amministratore di sostegno  (</a:t>
            </a:r>
            <a:r>
              <a:rPr lang="it-IT" sz="2400" b="1" dirty="0" err="1"/>
              <a:t>AdS</a:t>
            </a:r>
            <a:r>
              <a:rPr lang="it-IT" sz="2400" b="1" dirty="0"/>
              <a:t>)</a:t>
            </a:r>
          </a:p>
          <a:p>
            <a:pPr eaLnBrk="1" hangingPunct="1">
              <a:defRPr/>
            </a:pPr>
            <a:r>
              <a:rPr lang="it-IT" sz="2400" b="1" dirty="0"/>
              <a:t> domanda di invalidità civile </a:t>
            </a:r>
          </a:p>
          <a:p>
            <a:pPr eaLnBrk="1" hangingPunct="1">
              <a:defRPr/>
            </a:pPr>
            <a:r>
              <a:rPr lang="it-IT" sz="2400" b="1" dirty="0"/>
              <a:t> domanda di riconoscimento dell’handicap/disabilità</a:t>
            </a:r>
          </a:p>
          <a:p>
            <a:pPr eaLnBrk="1" hangingPunct="1">
              <a:defRPr/>
            </a:pPr>
            <a:r>
              <a:rPr lang="it-IT" sz="2400" b="1" dirty="0"/>
              <a:t> domanda di protesi e ausili</a:t>
            </a:r>
          </a:p>
          <a:p>
            <a:pPr eaLnBrk="1" hangingPunct="1">
              <a:defRPr/>
            </a:pPr>
            <a:r>
              <a:rPr lang="it-IT" sz="2400" b="1" dirty="0"/>
              <a:t> agevolazioni fiscali </a:t>
            </a:r>
          </a:p>
          <a:p>
            <a:pPr eaLnBrk="1" hangingPunct="1">
              <a:defRPr/>
            </a:pPr>
            <a:r>
              <a:rPr lang="it-IT" sz="2400" b="1" dirty="0"/>
              <a:t> fondo per l’autonomia possibile (FAP)</a:t>
            </a:r>
          </a:p>
          <a:p>
            <a:pPr eaLnBrk="1" hangingPunct="1">
              <a:defRPr/>
            </a:pPr>
            <a:r>
              <a:rPr lang="it-IT" sz="2400" b="1" dirty="0"/>
              <a:t> assistenza e sostegno familiare</a:t>
            </a:r>
          </a:p>
          <a:p>
            <a:pPr eaLnBrk="1" hangingPunct="1">
              <a:defRPr/>
            </a:pPr>
            <a:r>
              <a:rPr lang="it-IT" sz="2400" b="1" dirty="0"/>
              <a:t> dichiarazione anticipata di trattamento (DAT)</a:t>
            </a:r>
            <a:endParaRPr lang="it-IT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egnaposto piè di pagina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it-IT"/>
              <a:t>dott. Mauro Marin</a:t>
            </a:r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it-IT" sz="3600" b="1"/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it-IT" sz="2800"/>
          </a:p>
        </p:txBody>
      </p:sp>
      <p:pic>
        <p:nvPicPr>
          <p:cNvPr id="44037" name="Picture 4" descr="c:\windows\TEMP\\msotw9_temp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25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669" name="Text Box 5"/>
          <p:cNvSpPr txBox="1">
            <a:spLocks noChangeArrowheads="1"/>
          </p:cNvSpPr>
          <p:nvPr/>
        </p:nvSpPr>
        <p:spPr bwMode="auto">
          <a:xfrm>
            <a:off x="2843808" y="4725144"/>
            <a:ext cx="630019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</a:t>
            </a:r>
            <a:r>
              <a:rPr lang="it-IT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Viene un momento nella vita                                                  in cui si sente il bisogno di andare avanti             e allora non si può più restare fermi                      senza ritornare indietro </a:t>
            </a:r>
            <a:r>
              <a:rPr lang="it-IT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36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9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Immagine 1" descr="getmedia[1]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CasellaDiTesto 2"/>
          <p:cNvSpPr txBox="1">
            <a:spLocks noChangeArrowheads="1"/>
          </p:cNvSpPr>
          <p:nvPr/>
        </p:nvSpPr>
        <p:spPr bwMode="auto">
          <a:xfrm>
            <a:off x="684213" y="0"/>
            <a:ext cx="7488237" cy="554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kumimoji="0" lang="it-IT" sz="1000" b="1">
              <a:solidFill>
                <a:srgbClr val="F2F2F2"/>
              </a:solidFill>
              <a:cs typeface="Arial" charset="0"/>
            </a:endParaRPr>
          </a:p>
          <a:p>
            <a:pPr algn="ctr"/>
            <a:r>
              <a:rPr kumimoji="0" lang="it-IT" b="1">
                <a:solidFill>
                  <a:srgbClr val="FFFF00"/>
                </a:solidFill>
                <a:cs typeface="Arial" charset="0"/>
              </a:rPr>
              <a:t>PUA – PUNTO UNICO DI ACCESSO</a:t>
            </a:r>
          </a:p>
          <a:p>
            <a:pPr algn="ctr"/>
            <a:endParaRPr kumimoji="0" lang="it-IT" b="1">
              <a:solidFill>
                <a:srgbClr val="F2F2F2"/>
              </a:solidFill>
              <a:cs typeface="Arial" charset="0"/>
            </a:endParaRPr>
          </a:p>
          <a:p>
            <a:pPr algn="ctr"/>
            <a:r>
              <a:rPr kumimoji="0" lang="it-IT" sz="2000" b="1">
                <a:solidFill>
                  <a:srgbClr val="FFFF00"/>
                </a:solidFill>
                <a:cs typeface="Arial" charset="0"/>
              </a:rPr>
              <a:t>Servizio del Distretto Sanitario</a:t>
            </a:r>
            <a:r>
              <a:rPr kumimoji="0" lang="it-IT" sz="2000" b="1">
                <a:solidFill>
                  <a:schemeClr val="bg1"/>
                </a:solidFill>
                <a:cs typeface="Arial" charset="0"/>
              </a:rPr>
              <a:t> </a:t>
            </a:r>
            <a:r>
              <a:rPr kumimoji="0" lang="it-IT" sz="2000" b="1">
                <a:cs typeface="Arial" charset="0"/>
              </a:rPr>
              <a:t>in collegamento </a:t>
            </a:r>
          </a:p>
          <a:p>
            <a:pPr algn="ctr"/>
            <a:r>
              <a:rPr kumimoji="0" lang="it-IT" sz="2000" b="1">
                <a:cs typeface="Arial" charset="0"/>
              </a:rPr>
              <a:t> con i Servizi Sociali dei Comuni dell’Ambito</a:t>
            </a:r>
            <a:r>
              <a:rPr kumimoji="0" lang="it-IT" sz="2000" b="1">
                <a:solidFill>
                  <a:schemeClr val="bg1"/>
                </a:solidFill>
                <a:cs typeface="Arial" charset="0"/>
              </a:rPr>
              <a:t> </a:t>
            </a:r>
          </a:p>
          <a:p>
            <a:pPr algn="ctr"/>
            <a:r>
              <a:rPr kumimoji="0" lang="it-IT" sz="2000" b="1">
                <a:cs typeface="Arial" charset="0"/>
              </a:rPr>
              <a:t>per</a:t>
            </a:r>
            <a:r>
              <a:rPr kumimoji="0" lang="it-IT" sz="2000" b="1">
                <a:solidFill>
                  <a:schemeClr val="bg1"/>
                </a:solidFill>
                <a:cs typeface="Arial" charset="0"/>
              </a:rPr>
              <a:t> </a:t>
            </a:r>
            <a:r>
              <a:rPr kumimoji="0" lang="it-IT" sz="2000" b="1">
                <a:solidFill>
                  <a:srgbClr val="FFFF00"/>
                </a:solidFill>
                <a:cs typeface="Arial" charset="0"/>
              </a:rPr>
              <a:t>accogliere e gestire </a:t>
            </a:r>
          </a:p>
          <a:p>
            <a:pPr algn="ctr"/>
            <a:r>
              <a:rPr kumimoji="0" lang="it-IT" sz="2000" b="1">
                <a:solidFill>
                  <a:srgbClr val="FFFF00"/>
                </a:solidFill>
                <a:cs typeface="Arial" charset="0"/>
              </a:rPr>
              <a:t>la domanda di assistenza ai servizi sanitari e socio-sanitari </a:t>
            </a:r>
            <a:r>
              <a:rPr kumimoji="0" lang="it-IT" sz="2000" b="1">
                <a:cs typeface="Arial" charset="0"/>
              </a:rPr>
              <a:t>non compresi nell’emergenza ed attivare valutazioni multidimensionali, interventi a domicilio e inserimenti in residenze protette o centri diurni, a favore di persone fragili con problemi di salute e/o di disagio sociale.</a:t>
            </a:r>
          </a:p>
          <a:p>
            <a:pPr algn="ctr"/>
            <a:endParaRPr kumimoji="0" lang="it-IT" sz="2000" b="1">
              <a:cs typeface="Arial" charset="0"/>
            </a:endParaRPr>
          </a:p>
          <a:p>
            <a:pPr algn="ctr"/>
            <a:endParaRPr kumimoji="0" lang="it-IT" sz="2000" b="1">
              <a:cs typeface="Arial" charset="0"/>
            </a:endParaRPr>
          </a:p>
          <a:p>
            <a:pPr algn="ctr"/>
            <a:endParaRPr kumimoji="0" lang="it-IT" sz="2000" b="1">
              <a:cs typeface="Arial" charset="0"/>
            </a:endParaRPr>
          </a:p>
          <a:p>
            <a:pPr algn="ctr"/>
            <a:endParaRPr kumimoji="0" lang="it-IT" sz="2000" b="1">
              <a:cs typeface="Arial" charset="0"/>
            </a:endParaRPr>
          </a:p>
          <a:p>
            <a:pPr algn="ctr"/>
            <a:endParaRPr kumimoji="0" lang="it-IT" sz="2000" b="1">
              <a:cs typeface="Arial" charset="0"/>
            </a:endParaRPr>
          </a:p>
          <a:p>
            <a:pPr algn="ctr"/>
            <a:r>
              <a:rPr kumimoji="0" lang="it-IT" sz="2000" b="1">
                <a:cs typeface="Arial" charset="0"/>
              </a:rPr>
              <a:t>L.R n.17/2014 art. 19, comma 14, lettera L, e art. 23, comma 4</a:t>
            </a:r>
          </a:p>
          <a:p>
            <a:pPr algn="ctr"/>
            <a:endParaRPr kumimoji="0" lang="it-IT" sz="2000" b="1">
              <a:cs typeface="Arial" charset="0"/>
            </a:endParaRPr>
          </a:p>
        </p:txBody>
      </p:sp>
      <p:sp>
        <p:nvSpPr>
          <p:cNvPr id="6148" name="CasellaDiTesto 5"/>
          <p:cNvSpPr txBox="1">
            <a:spLocks noChangeArrowheads="1"/>
          </p:cNvSpPr>
          <p:nvPr/>
        </p:nvSpPr>
        <p:spPr bwMode="auto">
          <a:xfrm>
            <a:off x="684213" y="5732463"/>
            <a:ext cx="76327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it-IT" sz="1800" b="1" dirty="0">
                <a:solidFill>
                  <a:srgbClr val="FF0000"/>
                </a:solidFill>
                <a:cs typeface="Arial" charset="0"/>
              </a:rPr>
              <a:t>Distretto Sanitario </a:t>
            </a:r>
            <a:r>
              <a:rPr kumimoji="0" lang="it-IT" sz="1800" b="1" dirty="0" err="1">
                <a:solidFill>
                  <a:srgbClr val="FF0000"/>
                </a:solidFill>
                <a:cs typeface="Arial" charset="0"/>
              </a:rPr>
              <a:t>Noncello</a:t>
            </a:r>
            <a:r>
              <a:rPr kumimoji="0" lang="it-IT" sz="1800" b="1" dirty="0">
                <a:solidFill>
                  <a:srgbClr val="FF0000"/>
                </a:solidFill>
                <a:cs typeface="Arial" charset="0"/>
              </a:rPr>
              <a:t> AAS 5  –  Pordenone via </a:t>
            </a:r>
            <a:r>
              <a:rPr kumimoji="0" lang="it-IT" sz="1800" b="1" dirty="0" err="1">
                <a:solidFill>
                  <a:srgbClr val="FF0000"/>
                </a:solidFill>
                <a:cs typeface="Arial" charset="0"/>
              </a:rPr>
              <a:t>Comina</a:t>
            </a:r>
            <a:r>
              <a:rPr kumimoji="0" lang="it-IT" sz="1800" b="1" dirty="0">
                <a:solidFill>
                  <a:srgbClr val="FF0000"/>
                </a:solidFill>
                <a:cs typeface="Arial" charset="0"/>
              </a:rPr>
              <a:t> 25</a:t>
            </a:r>
          </a:p>
          <a:p>
            <a:r>
              <a:rPr kumimoji="0" lang="it-IT" sz="1800" b="1" dirty="0">
                <a:solidFill>
                  <a:srgbClr val="FF0000"/>
                </a:solidFill>
                <a:cs typeface="Arial" charset="0"/>
              </a:rPr>
              <a:t>                                       Tel. 0434.344201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pic>
        <p:nvPicPr>
          <p:cNvPr id="4100" name="Immagine 3" descr="Attività del PUA_Dott  Marin-page-0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>
                <a:latin typeface="Times New Roman" pitchFamily="18" charset="0"/>
              </a:rPr>
              <a:t>UVD</a:t>
            </a:r>
          </a:p>
        </p:txBody>
      </p:sp>
      <p:sp>
        <p:nvSpPr>
          <p:cNvPr id="2150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it-IT"/>
          </a:p>
        </p:txBody>
      </p:sp>
      <p:pic>
        <p:nvPicPr>
          <p:cNvPr id="21508" name="Picture 6" descr="c:\windows\TEMP\\msotw9_temp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92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457200" y="3789040"/>
            <a:ext cx="86868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UNITA’ </a:t>
            </a:r>
            <a:r>
              <a:rPr lang="it-IT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DI</a:t>
            </a:r>
            <a:r>
              <a:rPr lang="it-IT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VALUTAZIONE DISTRETTUALE</a:t>
            </a:r>
          </a:p>
          <a:p>
            <a:pPr>
              <a:spcBef>
                <a:spcPct val="50000"/>
              </a:spcBef>
              <a:defRPr/>
            </a:pPr>
            <a:r>
              <a:rPr lang="it-IT" sz="20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Commissione multi-disciplinare distrettuale </a:t>
            </a:r>
          </a:p>
          <a:p>
            <a:pPr>
              <a:spcBef>
                <a:spcPct val="50000"/>
              </a:spcBef>
              <a:defRPr/>
            </a:pPr>
            <a:endParaRPr lang="it-IT" sz="2000" b="1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it-IT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effettua una valutazione multi-dimensionale 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it-IT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elabora un piano assistenziale individuale  (PAI)   </a:t>
            </a:r>
            <a:r>
              <a:rPr lang="it-IT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 la partecipazione dei familiari</a:t>
            </a:r>
            <a:r>
              <a:rPr lang="it-IT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WINDOWS\TEMP\\msotw9_temp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0"/>
            <a:ext cx="5181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0291" name="Text Box 3"/>
          <p:cNvSpPr txBox="1">
            <a:spLocks noChangeArrowheads="1"/>
          </p:cNvSpPr>
          <p:nvPr/>
        </p:nvSpPr>
        <p:spPr bwMode="auto">
          <a:xfrm>
            <a:off x="179388" y="620713"/>
            <a:ext cx="3657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COSA CHIEDERE </a:t>
            </a:r>
          </a:p>
        </p:txBody>
      </p:sp>
      <p:sp>
        <p:nvSpPr>
          <p:cNvPr id="140292" name="Text Box 4"/>
          <p:cNvSpPr txBox="1">
            <a:spLocks noChangeArrowheads="1"/>
          </p:cNvSpPr>
          <p:nvPr/>
        </p:nvSpPr>
        <p:spPr bwMode="auto">
          <a:xfrm>
            <a:off x="0" y="1412875"/>
            <a:ext cx="3995738" cy="5955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it-IT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accesso ai centri di diagnosi per la demenza 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it-IT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invalidità civile, disabilità, assegno di accompagnamento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it-IT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assistenza domiciliare integrata, ausili, protesi, trasporti sanitari e sociali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it-IT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orientamento all’uso dei servizi  sanitari e sociali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it-IT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ricovero in residenze protette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it-IT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amministratore di sostegno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it-IT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aiuto e informazioni alle associazioni di volontariato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it-IT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telesoccorso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endParaRPr lang="it-IT" sz="1800" dirty="0">
              <a:solidFill>
                <a:srgbClr val="CCCC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WINDOWS\TEMP\\msotw9_temp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-243408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7459" name="Text Box 3"/>
          <p:cNvSpPr txBox="1">
            <a:spLocks noChangeArrowheads="1"/>
          </p:cNvSpPr>
          <p:nvPr/>
        </p:nvSpPr>
        <p:spPr bwMode="auto">
          <a:xfrm>
            <a:off x="5181600" y="0"/>
            <a:ext cx="419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</a:p>
        </p:txBody>
      </p:sp>
      <p:sp>
        <p:nvSpPr>
          <p:cNvPr id="147460" name="Text Box 4"/>
          <p:cNvSpPr txBox="1">
            <a:spLocks noChangeArrowheads="1"/>
          </p:cNvSpPr>
          <p:nvPr/>
        </p:nvSpPr>
        <p:spPr bwMode="auto">
          <a:xfrm>
            <a:off x="2051720" y="620688"/>
            <a:ext cx="6840538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DOVE ANDARE ? </a:t>
            </a:r>
            <a:endParaRPr lang="it-IT" sz="2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50000"/>
              </a:spcBef>
              <a:defRPr/>
            </a:pPr>
            <a:r>
              <a:rPr lang="it-IT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</a:t>
            </a:r>
          </a:p>
        </p:txBody>
      </p:sp>
      <p:sp>
        <p:nvSpPr>
          <p:cNvPr id="147461" name="Text Box 5"/>
          <p:cNvSpPr txBox="1">
            <a:spLocks noChangeArrowheads="1"/>
          </p:cNvSpPr>
          <p:nvPr/>
        </p:nvSpPr>
        <p:spPr bwMode="auto">
          <a:xfrm>
            <a:off x="853108" y="2636912"/>
            <a:ext cx="8290892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AMBULATORIO  NEUROLOGICO PER LE DEMENZE</a:t>
            </a:r>
          </a:p>
          <a:p>
            <a:pPr>
              <a:spcBef>
                <a:spcPct val="50000"/>
              </a:spcBef>
              <a:defRPr/>
            </a:pPr>
            <a:r>
              <a:rPr lang="it-IT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accesso con prescrizione del proprio medico curante</a:t>
            </a:r>
          </a:p>
          <a:p>
            <a:pPr>
              <a:spcBef>
                <a:spcPct val="50000"/>
              </a:spcBef>
              <a:defRPr/>
            </a:pPr>
            <a:endParaRPr lang="it-IT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50000"/>
              </a:spcBef>
              <a:defRPr/>
            </a:pPr>
            <a:endParaRPr lang="it-IT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50000"/>
              </a:spcBef>
              <a:defRPr/>
            </a:pPr>
            <a:endParaRPr lang="it-IT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50000"/>
              </a:spcBef>
              <a:defRPr/>
            </a:pPr>
            <a:endParaRPr lang="it-IT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50000"/>
              </a:spcBef>
              <a:defRPr/>
            </a:pPr>
            <a:r>
              <a:rPr lang="it-IT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>
              <a:spcBef>
                <a:spcPct val="50000"/>
              </a:spcBef>
              <a:defRPr/>
            </a:pPr>
            <a:r>
              <a:rPr lang="it-IT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Distretto Sanitario </a:t>
            </a:r>
            <a:r>
              <a:rPr lang="it-IT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Noncello</a:t>
            </a:r>
            <a:r>
              <a:rPr lang="it-IT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Cordenons via makò 10</a:t>
            </a:r>
          </a:p>
          <a:p>
            <a:pPr>
              <a:spcBef>
                <a:spcPct val="50000"/>
              </a:spcBef>
              <a:defRPr/>
            </a:pPr>
            <a:r>
              <a:rPr lang="it-IT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Ospedale Civile Neurologia 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1115616" y="0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   DIAGNOSI E STADIAZIONE DELLE DEMENZE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elazione finale sul progetto">
  <a:themeElements>
    <a:clrScheme name="Relazione finale sul progetto 1">
      <a:dk1>
        <a:srgbClr val="003366"/>
      </a:dk1>
      <a:lt1>
        <a:srgbClr val="FFFFFF"/>
      </a:lt1>
      <a:dk2>
        <a:srgbClr val="008080"/>
      </a:dk2>
      <a:lt2>
        <a:srgbClr val="FFCC66"/>
      </a:lt2>
      <a:accent1>
        <a:srgbClr val="3366CC"/>
      </a:accent1>
      <a:accent2>
        <a:srgbClr val="0099CC"/>
      </a:accent2>
      <a:accent3>
        <a:srgbClr val="AAC0C0"/>
      </a:accent3>
      <a:accent4>
        <a:srgbClr val="DADADA"/>
      </a:accent4>
      <a:accent5>
        <a:srgbClr val="ADB8E2"/>
      </a:accent5>
      <a:accent6>
        <a:srgbClr val="008AB9"/>
      </a:accent6>
      <a:hlink>
        <a:srgbClr val="999933"/>
      </a:hlink>
      <a:folHlink>
        <a:srgbClr val="009900"/>
      </a:folHlink>
    </a:clrScheme>
    <a:fontScheme name="Relazione finale sul progetto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elazione finale sul progetto 1">
        <a:dk1>
          <a:srgbClr val="003366"/>
        </a:dk1>
        <a:lt1>
          <a:srgbClr val="FFFFFF"/>
        </a:lt1>
        <a:dk2>
          <a:srgbClr val="008080"/>
        </a:dk2>
        <a:lt2>
          <a:srgbClr val="FFCC66"/>
        </a:lt2>
        <a:accent1>
          <a:srgbClr val="3366CC"/>
        </a:accent1>
        <a:accent2>
          <a:srgbClr val="0099CC"/>
        </a:accent2>
        <a:accent3>
          <a:srgbClr val="AAC0C0"/>
        </a:accent3>
        <a:accent4>
          <a:srgbClr val="DADADA"/>
        </a:accent4>
        <a:accent5>
          <a:srgbClr val="ADB8E2"/>
        </a:accent5>
        <a:accent6>
          <a:srgbClr val="008AB9"/>
        </a:accent6>
        <a:hlink>
          <a:srgbClr val="999933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lazione finale sul progetto 2">
        <a:dk1>
          <a:srgbClr val="4D4D4D"/>
        </a:dk1>
        <a:lt1>
          <a:srgbClr val="D6EFD0"/>
        </a:lt1>
        <a:dk2>
          <a:srgbClr val="336699"/>
        </a:dk2>
        <a:lt2>
          <a:srgbClr val="65B5D1"/>
        </a:lt2>
        <a:accent1>
          <a:srgbClr val="9BB9C3"/>
        </a:accent1>
        <a:accent2>
          <a:srgbClr val="99CCFF"/>
        </a:accent2>
        <a:accent3>
          <a:srgbClr val="E8F6E4"/>
        </a:accent3>
        <a:accent4>
          <a:srgbClr val="404040"/>
        </a:accent4>
        <a:accent5>
          <a:srgbClr val="CBD9DE"/>
        </a:accent5>
        <a:accent6>
          <a:srgbClr val="8AB9E7"/>
        </a:accent6>
        <a:hlink>
          <a:srgbClr val="009999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lazione finale sul progetto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lazione finale sul progetto 4">
        <a:dk1>
          <a:srgbClr val="003300"/>
        </a:dk1>
        <a:lt1>
          <a:srgbClr val="FFFFFF"/>
        </a:lt1>
        <a:dk2>
          <a:srgbClr val="336600"/>
        </a:dk2>
        <a:lt2>
          <a:srgbClr val="FFCC66"/>
        </a:lt2>
        <a:accent1>
          <a:srgbClr val="996633"/>
        </a:accent1>
        <a:accent2>
          <a:srgbClr val="0099CC"/>
        </a:accent2>
        <a:accent3>
          <a:srgbClr val="ADB8AA"/>
        </a:accent3>
        <a:accent4>
          <a:srgbClr val="DADADA"/>
        </a:accent4>
        <a:accent5>
          <a:srgbClr val="CAB8AD"/>
        </a:accent5>
        <a:accent6>
          <a:srgbClr val="008AB9"/>
        </a:accent6>
        <a:hlink>
          <a:srgbClr val="FF9933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lazione finale sul progetto 5">
        <a:dk1>
          <a:srgbClr val="100000"/>
        </a:dk1>
        <a:lt1>
          <a:srgbClr val="FFFFFF"/>
        </a:lt1>
        <a:dk2>
          <a:srgbClr val="800000"/>
        </a:dk2>
        <a:lt2>
          <a:srgbClr val="FFCC66"/>
        </a:lt2>
        <a:accent1>
          <a:srgbClr val="003366"/>
        </a:accent1>
        <a:accent2>
          <a:srgbClr val="996633"/>
        </a:accent2>
        <a:accent3>
          <a:srgbClr val="C0AAAA"/>
        </a:accent3>
        <a:accent4>
          <a:srgbClr val="DADADA"/>
        </a:accent4>
        <a:accent5>
          <a:srgbClr val="AAADB8"/>
        </a:accent5>
        <a:accent6>
          <a:srgbClr val="8A5C2D"/>
        </a:accent6>
        <a:hlink>
          <a:srgbClr val="336699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lazione finale sul progetto 6">
        <a:dk1>
          <a:srgbClr val="666633"/>
        </a:dk1>
        <a:lt1>
          <a:srgbClr val="FFFFFF"/>
        </a:lt1>
        <a:dk2>
          <a:srgbClr val="CC9900"/>
        </a:dk2>
        <a:lt2>
          <a:srgbClr val="DDDDDD"/>
        </a:lt2>
        <a:accent1>
          <a:srgbClr val="CC6600"/>
        </a:accent1>
        <a:accent2>
          <a:srgbClr val="996633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8A5C2D"/>
        </a:accent6>
        <a:hlink>
          <a:srgbClr val="6633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c:\Programmi\Microsoft Office\Templates\1040\Relazione finale sul progetto.pot</Template>
  <TotalTime>6360</TotalTime>
  <Words>2220</Words>
  <Application>Microsoft Office PowerPoint</Application>
  <PresentationFormat>Presentazione su schermo (4:3)</PresentationFormat>
  <Paragraphs>297</Paragraphs>
  <Slides>40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40</vt:i4>
      </vt:variant>
    </vt:vector>
  </HeadingPairs>
  <TitlesOfParts>
    <vt:vector size="47" baseType="lpstr">
      <vt:lpstr>Arial</vt:lpstr>
      <vt:lpstr>Comic Sans MS</vt:lpstr>
      <vt:lpstr>Garamond</vt:lpstr>
      <vt:lpstr>Tahoma</vt:lpstr>
      <vt:lpstr>Times New Roman</vt:lpstr>
      <vt:lpstr>Wingdings</vt:lpstr>
      <vt:lpstr>Relazione finale sul progetto</vt:lpstr>
      <vt:lpstr>   </vt:lpstr>
      <vt:lpstr>Presentazione standard di PowerPoint</vt:lpstr>
      <vt:lpstr>     RESPONSABILITA’ AMMINISTRATIVE </vt:lpstr>
      <vt:lpstr>Presentazione standard di PowerPoint</vt:lpstr>
      <vt:lpstr>Presentazione standard di PowerPoint</vt:lpstr>
      <vt:lpstr>Presentazione standard di PowerPoint</vt:lpstr>
      <vt:lpstr>UVD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     Protesi Endo Gastrica  (PEG)          nutrizione enterale per periodi superiori al mese                            o a tempo indeterminato quando la via orale è preclusa</vt:lpstr>
      <vt:lpstr>Presentazione standard di PowerPoint</vt:lpstr>
      <vt:lpstr>Presentazione standard di PowerPoint</vt:lpstr>
      <vt:lpstr>CHI PUO’ PROPORRE IL RICORSO          PER NOMINA AdS</vt:lpstr>
      <vt:lpstr>FASI PER LA NOMINA DELL’Amministratore di Sostegno</vt:lpstr>
      <vt:lpstr> CHI PUO’ ESSERE DESIGNATO AdS</vt:lpstr>
      <vt:lpstr>          scegliere  come si vuole essere assistiti quando/se  si perderà la capacità di autodeterminarsi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FONDO PER L’AUTONOMIA POSSIBILE (FAP)</vt:lpstr>
      <vt:lpstr>Invalidità civile e Indennità di accompagnamento </vt:lpstr>
      <vt:lpstr>Sussidi e agevolazioni per il paziente: tabella riassuntiva</vt:lpstr>
      <vt:lpstr>Presentazione standard di PowerPoint</vt:lpstr>
      <vt:lpstr>Presentazione standard di PowerPoint</vt:lpstr>
      <vt:lpstr>        FORNITURA                         DI PROTESI E AUSILI</vt:lpstr>
      <vt:lpstr>ABBATTIMENTO BARRIERE ARCHITETTONICHE </vt:lpstr>
      <vt:lpstr>        AGEVOLAZIONE SUI VEICOLI</vt:lpstr>
      <vt:lpstr>  DIRITTI DEI FAMILIARI</vt:lpstr>
      <vt:lpstr>Presentazione standard di PowerPoint</vt:lpstr>
      <vt:lpstr>Presentazione standard di PowerPoint</vt:lpstr>
      <vt:lpstr>RETTE IN CASA DI RIPOSO : CHI PAGA ?</vt:lpstr>
      <vt:lpstr>RIPARTIZIONE COSTI RETTE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Relazione finale su  [nome del progetto]</dc:title>
  <dc:creator>Marin Mauro</dc:creator>
  <cp:lastModifiedBy>Giorgio Siro Carniello</cp:lastModifiedBy>
  <cp:revision>752</cp:revision>
  <cp:lastPrinted>1601-01-01T00:00:00Z</cp:lastPrinted>
  <dcterms:created xsi:type="dcterms:W3CDTF">2004-05-08T21:20:31Z</dcterms:created>
  <dcterms:modified xsi:type="dcterms:W3CDTF">2017-12-10T03:44:14Z</dcterms:modified>
</cp:coreProperties>
</file>