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2" r:id="rId5"/>
    <p:sldId id="273" r:id="rId6"/>
    <p:sldId id="275" r:id="rId7"/>
    <p:sldId id="276" r:id="rId8"/>
    <p:sldId id="278" r:id="rId9"/>
    <p:sldId id="279" r:id="rId10"/>
    <p:sldId id="285" r:id="rId11"/>
    <p:sldId id="280" r:id="rId12"/>
    <p:sldId id="281" r:id="rId13"/>
    <p:sldId id="282" r:id="rId14"/>
    <p:sldId id="283" r:id="rId15"/>
    <p:sldId id="259" r:id="rId16"/>
    <p:sldId id="284" r:id="rId17"/>
    <p:sldId id="271" r:id="rId18"/>
    <p:sldId id="264" r:id="rId19"/>
    <p:sldId id="267" r:id="rId20"/>
    <p:sldId id="268" r:id="rId21"/>
    <p:sldId id="269" r:id="rId22"/>
    <p:sldId id="262" r:id="rId23"/>
    <p:sldId id="263" r:id="rId24"/>
    <p:sldId id="265" r:id="rId25"/>
    <p:sldId id="266"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730" y="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Modifica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Modifica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12/11/2017</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12BB1F-6286-40A1-A4CC-EA7D7C98A2E0}"/>
              </a:ext>
            </a:extLst>
          </p:cNvPr>
          <p:cNvSpPr>
            <a:spLocks noGrp="1"/>
          </p:cNvSpPr>
          <p:nvPr>
            <p:ph type="ctrTitle"/>
          </p:nvPr>
        </p:nvSpPr>
        <p:spPr/>
        <p:txBody>
          <a:bodyPr>
            <a:normAutofit fontScale="90000"/>
          </a:bodyPr>
          <a:lstStyle/>
          <a:p>
            <a:r>
              <a:rPr lang="it-IT" dirty="0"/>
              <a:t>I Servizi Sociali dei Comuni in rete quale riferimento per la Salute sul territorio</a:t>
            </a:r>
          </a:p>
        </p:txBody>
      </p:sp>
      <p:sp>
        <p:nvSpPr>
          <p:cNvPr id="3" name="Sottotitolo 2">
            <a:extLst>
              <a:ext uri="{FF2B5EF4-FFF2-40B4-BE49-F238E27FC236}">
                <a16:creationId xmlns:a16="http://schemas.microsoft.com/office/drawing/2014/main" id="{9FBE236A-8945-4505-A0A8-B38D5D28CEEB}"/>
              </a:ext>
            </a:extLst>
          </p:cNvPr>
          <p:cNvSpPr>
            <a:spLocks noGrp="1"/>
          </p:cNvSpPr>
          <p:nvPr>
            <p:ph type="subTitle" idx="1"/>
          </p:nvPr>
        </p:nvSpPr>
        <p:spPr/>
        <p:txBody>
          <a:bodyPr/>
          <a:lstStyle/>
          <a:p>
            <a:r>
              <a:rPr lang="it-IT" dirty="0"/>
              <a:t>A cura di Lisetto Miralda</a:t>
            </a:r>
          </a:p>
          <a:p>
            <a:r>
              <a:rPr lang="it-IT" dirty="0"/>
              <a:t>Dirigente Comune di Pordenone « Servizi alla persona e alla comunità» e Responsabile del SSC </a:t>
            </a:r>
            <a:r>
              <a:rPr lang="it-IT" dirty="0" err="1"/>
              <a:t>Uti</a:t>
            </a:r>
            <a:r>
              <a:rPr lang="it-IT" dirty="0"/>
              <a:t> del </a:t>
            </a:r>
            <a:r>
              <a:rPr lang="it-IT" dirty="0" err="1"/>
              <a:t>Noncello</a:t>
            </a:r>
            <a:endParaRPr lang="it-IT" dirty="0"/>
          </a:p>
        </p:txBody>
      </p:sp>
    </p:spTree>
    <p:extLst>
      <p:ext uri="{BB962C8B-B14F-4D97-AF65-F5344CB8AC3E}">
        <p14:creationId xmlns:p14="http://schemas.microsoft.com/office/powerpoint/2010/main" val="438802106"/>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12192000" cy="68580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Immagine49.jpg"/>
          <p:cNvPicPr>
            <a:picLocks noGrp="1" noChangeAspect="1"/>
          </p:cNvPicPr>
          <p:nvPr>
            <p:ph idx="1"/>
          </p:nvPr>
        </p:nvPicPr>
        <p:blipFill>
          <a:blip r:embed="rId2"/>
          <a:stretch>
            <a:fillRect/>
          </a:stretch>
        </p:blipFill>
        <p:spPr>
          <a:xfrm>
            <a:off x="357065" y="1324158"/>
            <a:ext cx="10877004" cy="4879694"/>
          </a:xfrm>
        </p:spPr>
      </p:pic>
    </p:spTree>
    <p:extLst>
      <p:ext uri="{BB962C8B-B14F-4D97-AF65-F5344CB8AC3E}">
        <p14:creationId xmlns:p14="http://schemas.microsoft.com/office/powerpoint/2010/main" val="1391790166"/>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egnaposto contenuto 5" descr="Immagine57D.jpg"/>
          <p:cNvPicPr>
            <a:picLocks noGrp="1" noChangeAspect="1"/>
          </p:cNvPicPr>
          <p:nvPr>
            <p:ph idx="1"/>
          </p:nvPr>
        </p:nvPicPr>
        <p:blipFill>
          <a:blip r:embed="rId2"/>
          <a:stretch>
            <a:fillRect/>
          </a:stretch>
        </p:blipFill>
        <p:spPr>
          <a:xfrm>
            <a:off x="808037" y="692943"/>
            <a:ext cx="10067683" cy="4394871"/>
          </a:xfrm>
        </p:spPr>
      </p:pic>
    </p:spTree>
    <p:extLst>
      <p:ext uri="{BB962C8B-B14F-4D97-AF65-F5344CB8AC3E}">
        <p14:creationId xmlns:p14="http://schemas.microsoft.com/office/powerpoint/2010/main" val="2412666716"/>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9834B9-16FA-4F7E-BB5C-0829BFC0C887}"/>
              </a:ext>
            </a:extLst>
          </p:cNvPr>
          <p:cNvSpPr>
            <a:spLocks noGrp="1"/>
          </p:cNvSpPr>
          <p:nvPr>
            <p:ph type="title"/>
          </p:nvPr>
        </p:nvSpPr>
        <p:spPr/>
        <p:txBody>
          <a:bodyPr/>
          <a:lstStyle/>
          <a:p>
            <a:endParaRPr lang="it-IT"/>
          </a:p>
        </p:txBody>
      </p:sp>
      <p:pic>
        <p:nvPicPr>
          <p:cNvPr id="4" name="Segnaposto contenuto 3" descr="Immagine58D.jpg"/>
          <p:cNvPicPr>
            <a:picLocks noGrp="1" noChangeAspect="1"/>
          </p:cNvPicPr>
          <p:nvPr>
            <p:ph idx="1"/>
          </p:nvPr>
        </p:nvPicPr>
        <p:blipFill>
          <a:blip r:embed="rId2"/>
          <a:stretch>
            <a:fillRect/>
          </a:stretch>
        </p:blipFill>
        <p:spPr>
          <a:xfrm>
            <a:off x="163268" y="723717"/>
            <a:ext cx="11310407" cy="4446160"/>
          </a:xfrm>
        </p:spPr>
      </p:pic>
    </p:spTree>
    <p:extLst>
      <p:ext uri="{BB962C8B-B14F-4D97-AF65-F5344CB8AC3E}">
        <p14:creationId xmlns:p14="http://schemas.microsoft.com/office/powerpoint/2010/main" val="720386225"/>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Immagine65D.jpg"/>
          <p:cNvPicPr>
            <a:picLocks noGrp="1" noChangeAspect="1"/>
          </p:cNvPicPr>
          <p:nvPr>
            <p:ph idx="1"/>
          </p:nvPr>
        </p:nvPicPr>
        <p:blipFill>
          <a:blip r:embed="rId2"/>
          <a:stretch>
            <a:fillRect/>
          </a:stretch>
        </p:blipFill>
        <p:spPr>
          <a:xfrm>
            <a:off x="371866" y="527721"/>
            <a:ext cx="10527611" cy="5837910"/>
          </a:xfrm>
        </p:spPr>
      </p:pic>
    </p:spTree>
    <p:extLst>
      <p:ext uri="{BB962C8B-B14F-4D97-AF65-F5344CB8AC3E}">
        <p14:creationId xmlns:p14="http://schemas.microsoft.com/office/powerpoint/2010/main" val="2788109001"/>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F62319C-A22D-4FDB-8498-AFF3AE331805}"/>
              </a:ext>
            </a:extLst>
          </p:cNvPr>
          <p:cNvSpPr>
            <a:spLocks noGrp="1"/>
          </p:cNvSpPr>
          <p:nvPr>
            <p:ph idx="1"/>
          </p:nvPr>
        </p:nvSpPr>
        <p:spPr>
          <a:xfrm>
            <a:off x="684211" y="685800"/>
            <a:ext cx="9866557" cy="6052625"/>
          </a:xfrm>
        </p:spPr>
        <p:txBody>
          <a:bodyPr>
            <a:normAutofit/>
          </a:bodyPr>
          <a:lstStyle/>
          <a:p>
            <a:pPr algn="just"/>
            <a:r>
              <a:rPr lang="it-IT" sz="2400" dirty="0">
                <a:solidFill>
                  <a:schemeClr val="tx1"/>
                </a:solidFill>
              </a:rPr>
              <a:t>Nel complesso pertanto a fronte di una utenza complessiva di oltre 5.000 unità, il numero di anziani in carico è pari a 1685 corrispondente al 33,1%. </a:t>
            </a:r>
            <a:r>
              <a:rPr lang="it-IT" sz="2400" b="1" dirty="0">
                <a:solidFill>
                  <a:schemeClr val="tx1"/>
                </a:solidFill>
              </a:rPr>
              <a:t>Va segnalato come progressivamente negli anni, il numero di anziani che viene coinvolto dai Comuni anche per il tramite del Servizio Sociale in attività di promozione dell’invecchiamento attivo è in crescita( solo a Pordenone città è stato pari a 12.031 nell’anno in corso) Con un trend in netta crescita. </a:t>
            </a:r>
          </a:p>
          <a:p>
            <a:pPr algn="just"/>
            <a:r>
              <a:rPr lang="it-IT" sz="2400" dirty="0">
                <a:solidFill>
                  <a:schemeClr val="tx1"/>
                </a:solidFill>
              </a:rPr>
              <a:t>Tale situazione comunica uno spostamento dell’obiettivo di lavoro dei servizi sociali comunali sulla </a:t>
            </a:r>
            <a:r>
              <a:rPr lang="it-IT" sz="2400" b="1" dirty="0">
                <a:solidFill>
                  <a:schemeClr val="tx1"/>
                </a:solidFill>
              </a:rPr>
              <a:t>prevenzione e sulla promozione dell’attivazione della persona</a:t>
            </a:r>
            <a:r>
              <a:rPr lang="it-IT" sz="2400" dirty="0">
                <a:solidFill>
                  <a:schemeClr val="tx1"/>
                </a:solidFill>
              </a:rPr>
              <a:t> quale chiave per il benessere e per una migliore qualità di vita degli anziani. Per quanto riguarda la non autosufficienza, stante anche i nuovi LEA appare un campo di attività propriamente di tipo socio-</a:t>
            </a:r>
            <a:endParaRPr lang="it-IT" dirty="0"/>
          </a:p>
        </p:txBody>
      </p:sp>
    </p:spTree>
    <p:extLst>
      <p:ext uri="{BB962C8B-B14F-4D97-AF65-F5344CB8AC3E}">
        <p14:creationId xmlns:p14="http://schemas.microsoft.com/office/powerpoint/2010/main" val="1809864633"/>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AC9C7BE-666E-4D3A-AA35-518FB5CC638C}"/>
              </a:ext>
            </a:extLst>
          </p:cNvPr>
          <p:cNvSpPr>
            <a:spLocks noGrp="1"/>
          </p:cNvSpPr>
          <p:nvPr>
            <p:ph idx="1"/>
          </p:nvPr>
        </p:nvSpPr>
        <p:spPr>
          <a:xfrm>
            <a:off x="684211" y="685800"/>
            <a:ext cx="9894693" cy="6010422"/>
          </a:xfrm>
        </p:spPr>
        <p:txBody>
          <a:bodyPr>
            <a:normAutofit/>
          </a:bodyPr>
          <a:lstStyle/>
          <a:p>
            <a:pPr algn="just"/>
            <a:r>
              <a:rPr lang="it-IT" sz="2400" dirty="0">
                <a:solidFill>
                  <a:schemeClr val="tx1"/>
                </a:solidFill>
              </a:rPr>
              <a:t>sanitario che trova nel servizio sociale </a:t>
            </a:r>
            <a:r>
              <a:rPr lang="it-IT" sz="2400" b="1" dirty="0">
                <a:solidFill>
                  <a:schemeClr val="tx1"/>
                </a:solidFill>
              </a:rPr>
              <a:t>un supporto ancora valido grazie alle figure professionali presenti e all’esperienza accumulata negli anni, ma che per essere efficace necessita di interventi integrati con risorse del sistema residenziale e del sistema sanitario .</a:t>
            </a:r>
          </a:p>
          <a:p>
            <a:pPr algn="just"/>
            <a:r>
              <a:rPr lang="it-IT" sz="2400" dirty="0">
                <a:solidFill>
                  <a:schemeClr val="tx1"/>
                </a:solidFill>
              </a:rPr>
              <a:t>Per quanto riguarda le persone affette da malattia di Alzheimer, l’impegno del servizio è orientato a fornire al care </a:t>
            </a:r>
            <a:r>
              <a:rPr lang="it-IT" sz="2400" dirty="0" err="1">
                <a:solidFill>
                  <a:schemeClr val="tx1"/>
                </a:solidFill>
              </a:rPr>
              <a:t>giver</a:t>
            </a:r>
            <a:r>
              <a:rPr lang="it-IT" sz="2400" dirty="0">
                <a:solidFill>
                  <a:schemeClr val="tx1"/>
                </a:solidFill>
              </a:rPr>
              <a:t> innanzitutto tutte le </a:t>
            </a:r>
            <a:r>
              <a:rPr lang="it-IT" sz="2400" b="1" dirty="0">
                <a:solidFill>
                  <a:schemeClr val="tx1"/>
                </a:solidFill>
              </a:rPr>
              <a:t>informazioni  inerenti i loro diritti </a:t>
            </a:r>
            <a:r>
              <a:rPr lang="it-IT" sz="2400" dirty="0">
                <a:solidFill>
                  <a:schemeClr val="tx1"/>
                </a:solidFill>
              </a:rPr>
              <a:t>e le opportunità che il sistema della protezione sociale ha previsto per loro ( prestazioni INPS, prestazioni  sanitarie, prestazioni sociali, agevolazioni fiscali, altre agevolazioni</a:t>
            </a:r>
            <a:r>
              <a:rPr lang="it-IT" dirty="0"/>
              <a:t>).</a:t>
            </a:r>
          </a:p>
        </p:txBody>
      </p:sp>
    </p:spTree>
    <p:extLst>
      <p:ext uri="{BB962C8B-B14F-4D97-AF65-F5344CB8AC3E}">
        <p14:creationId xmlns:p14="http://schemas.microsoft.com/office/powerpoint/2010/main" val="4291149104"/>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BF6408F-0F98-4AB9-BE0A-519543A3E199}"/>
              </a:ext>
            </a:extLst>
          </p:cNvPr>
          <p:cNvSpPr>
            <a:spLocks noGrp="1"/>
          </p:cNvSpPr>
          <p:nvPr>
            <p:ph idx="1"/>
          </p:nvPr>
        </p:nvSpPr>
        <p:spPr>
          <a:xfrm>
            <a:off x="684212" y="685800"/>
            <a:ext cx="10668416" cy="5222631"/>
          </a:xfrm>
        </p:spPr>
        <p:txBody>
          <a:bodyPr>
            <a:normAutofit/>
          </a:bodyPr>
          <a:lstStyle/>
          <a:p>
            <a:pPr algn="just"/>
            <a:r>
              <a:rPr lang="it-IT" sz="2400" dirty="0">
                <a:solidFill>
                  <a:schemeClr val="tx1"/>
                </a:solidFill>
              </a:rPr>
              <a:t> In genere illustra anche le relative procedure e sostiene i cittadini nella formulazione delle istanze più appropriate.</a:t>
            </a:r>
          </a:p>
          <a:p>
            <a:pPr algn="just">
              <a:buNone/>
            </a:pPr>
            <a:r>
              <a:rPr lang="it-IT" sz="2400" dirty="0">
                <a:solidFill>
                  <a:schemeClr val="tx1"/>
                </a:solidFill>
              </a:rPr>
              <a:t>Offre </a:t>
            </a:r>
          </a:p>
          <a:p>
            <a:pPr algn="just"/>
            <a:r>
              <a:rPr lang="it-IT" sz="2400" dirty="0">
                <a:solidFill>
                  <a:schemeClr val="tx1"/>
                </a:solidFill>
              </a:rPr>
              <a:t>consulenza ed informazioni inerenti </a:t>
            </a:r>
            <a:r>
              <a:rPr lang="it-IT" sz="2400" b="1" dirty="0">
                <a:solidFill>
                  <a:schemeClr val="tx1"/>
                </a:solidFill>
              </a:rPr>
              <a:t>la gestione a domicilio del paziente </a:t>
            </a:r>
            <a:r>
              <a:rPr lang="it-IT" sz="2400" dirty="0">
                <a:solidFill>
                  <a:schemeClr val="tx1"/>
                </a:solidFill>
              </a:rPr>
              <a:t>con riferimento all’arredamento, all’organizzazione degli spazi, alle strategie legate all’uso dei colori, alla disposizione dei mobili, </a:t>
            </a:r>
          </a:p>
          <a:p>
            <a:pPr algn="just"/>
            <a:r>
              <a:rPr lang="it-IT" sz="2400" dirty="0">
                <a:solidFill>
                  <a:schemeClr val="tx1"/>
                </a:solidFill>
              </a:rPr>
              <a:t>indicazioni relative alla comunicazione verbale e non verbale ed inerenti le pratiche di assistenza della persona non auto sufficiente ( mobilizzazione, alzata e coricamento a letto, igiene e bagno, alimentazione </a:t>
            </a:r>
            <a:r>
              <a:rPr lang="it-IT" sz="2400" dirty="0" err="1">
                <a:solidFill>
                  <a:schemeClr val="tx1"/>
                </a:solidFill>
              </a:rPr>
              <a:t>etc</a:t>
            </a:r>
            <a:r>
              <a:rPr lang="it-IT" sz="2400" dirty="0">
                <a:solidFill>
                  <a:schemeClr val="tx1"/>
                </a:solidFill>
              </a:rPr>
              <a:t> </a:t>
            </a:r>
            <a:r>
              <a:rPr lang="it-IT" sz="2400" dirty="0" err="1">
                <a:solidFill>
                  <a:schemeClr val="tx1"/>
                </a:solidFill>
              </a:rPr>
              <a:t>etc…</a:t>
            </a:r>
            <a:r>
              <a:rPr lang="it-IT" sz="2400" dirty="0">
                <a:solidFill>
                  <a:schemeClr val="tx1"/>
                </a:solidFill>
              </a:rPr>
              <a:t>.) .</a:t>
            </a:r>
          </a:p>
        </p:txBody>
      </p:sp>
    </p:spTree>
    <p:extLst>
      <p:ext uri="{BB962C8B-B14F-4D97-AF65-F5344CB8AC3E}">
        <p14:creationId xmlns:p14="http://schemas.microsoft.com/office/powerpoint/2010/main" val="2031144108"/>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1DC2755-AACB-4970-95E8-52EE3C08D4CC}"/>
              </a:ext>
            </a:extLst>
          </p:cNvPr>
          <p:cNvSpPr>
            <a:spLocks noGrp="1"/>
          </p:cNvSpPr>
          <p:nvPr>
            <p:ph idx="1"/>
          </p:nvPr>
        </p:nvSpPr>
        <p:spPr>
          <a:xfrm>
            <a:off x="684211" y="685800"/>
            <a:ext cx="9500797" cy="5841609"/>
          </a:xfrm>
        </p:spPr>
        <p:txBody>
          <a:bodyPr>
            <a:normAutofit/>
          </a:bodyPr>
          <a:lstStyle/>
          <a:p>
            <a:pPr algn="just"/>
            <a:r>
              <a:rPr lang="it-IT" sz="2400" dirty="0">
                <a:solidFill>
                  <a:schemeClr val="tx1"/>
                </a:solidFill>
              </a:rPr>
              <a:t>In particolare, il servizio sociale attiva il </a:t>
            </a:r>
            <a:r>
              <a:rPr lang="it-IT" sz="2400" b="1" dirty="0">
                <a:solidFill>
                  <a:schemeClr val="tx1"/>
                </a:solidFill>
              </a:rPr>
              <a:t>Servizio ai Assistenza Domiciliare,  </a:t>
            </a:r>
            <a:r>
              <a:rPr lang="it-IT" sz="2400" dirty="0">
                <a:solidFill>
                  <a:schemeClr val="tx1"/>
                </a:solidFill>
              </a:rPr>
              <a:t>tramite il quale interviene a domicilio gratuitamente, aiutando le famiglie attraverso il lavoro di Operatori Socio Sanitari qualificati,  che accedendo nella abituale dimora dell’utenza offrono interventi  diretti sulla persona ed interventi di supporto nella prestazione dei care </a:t>
            </a:r>
            <a:r>
              <a:rPr lang="it-IT" sz="2400" dirty="0" err="1">
                <a:solidFill>
                  <a:schemeClr val="tx1"/>
                </a:solidFill>
              </a:rPr>
              <a:t>giver</a:t>
            </a:r>
            <a:r>
              <a:rPr lang="it-IT" sz="2400" dirty="0">
                <a:solidFill>
                  <a:schemeClr val="tx1"/>
                </a:solidFill>
              </a:rPr>
              <a:t>. </a:t>
            </a:r>
          </a:p>
        </p:txBody>
      </p:sp>
    </p:spTree>
    <p:extLst>
      <p:ext uri="{BB962C8B-B14F-4D97-AF65-F5344CB8AC3E}">
        <p14:creationId xmlns:p14="http://schemas.microsoft.com/office/powerpoint/2010/main" val="4073408527"/>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1D60335-29ED-48D8-B62A-ED8BB1E4B46E}"/>
              </a:ext>
            </a:extLst>
          </p:cNvPr>
          <p:cNvSpPr>
            <a:spLocks noGrp="1"/>
          </p:cNvSpPr>
          <p:nvPr>
            <p:ph idx="1"/>
          </p:nvPr>
        </p:nvSpPr>
        <p:spPr>
          <a:xfrm>
            <a:off x="684212" y="685800"/>
            <a:ext cx="10091640" cy="5503985"/>
          </a:xfrm>
        </p:spPr>
        <p:txBody>
          <a:bodyPr/>
          <a:lstStyle/>
          <a:p>
            <a:pPr algn="just"/>
            <a:r>
              <a:rPr lang="it-IT" sz="2400" dirty="0">
                <a:solidFill>
                  <a:schemeClr val="tx1"/>
                </a:solidFill>
              </a:rPr>
              <a:t>Si tratta per lo più di  interventi concreti di accudimento del malato di </a:t>
            </a:r>
            <a:r>
              <a:rPr lang="it-IT" sz="2400" dirty="0" err="1">
                <a:solidFill>
                  <a:schemeClr val="tx1"/>
                </a:solidFill>
              </a:rPr>
              <a:t>alzehimer</a:t>
            </a:r>
            <a:r>
              <a:rPr lang="it-IT" sz="2400" dirty="0">
                <a:solidFill>
                  <a:schemeClr val="tx1"/>
                </a:solidFill>
              </a:rPr>
              <a:t> . Il servizio è attivo dal lunedì al sabato e opera secondo un calendario di lavoro programmato concordato con la famiglia. Gli interventi prevalenti sono di  aiuto nell’igiene personale, hanno una durata media giornaliera di 40-60’ minuti.  In prospettiva si ipotizza un’evoluzione di tale offerta, in pacchetti di 30-35 ore al massimo, con un passaggio successivo o alla gestione privata tramite </a:t>
            </a:r>
            <a:r>
              <a:rPr lang="it-IT" sz="2400" dirty="0" err="1">
                <a:solidFill>
                  <a:schemeClr val="tx1"/>
                </a:solidFill>
              </a:rPr>
              <a:t>Fap</a:t>
            </a:r>
            <a:r>
              <a:rPr lang="it-IT" sz="2400" dirty="0">
                <a:solidFill>
                  <a:schemeClr val="tx1"/>
                </a:solidFill>
              </a:rPr>
              <a:t> o tramite soggetti accreditati</a:t>
            </a:r>
            <a:r>
              <a:rPr lang="it-IT" dirty="0"/>
              <a:t>.</a:t>
            </a:r>
          </a:p>
        </p:txBody>
      </p:sp>
    </p:spTree>
    <p:extLst>
      <p:ext uri="{BB962C8B-B14F-4D97-AF65-F5344CB8AC3E}">
        <p14:creationId xmlns:p14="http://schemas.microsoft.com/office/powerpoint/2010/main" val="3210481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CA57031-3299-4434-8C60-D7BAADD8DE09}"/>
              </a:ext>
            </a:extLst>
          </p:cNvPr>
          <p:cNvSpPr>
            <a:spLocks noGrp="1"/>
          </p:cNvSpPr>
          <p:nvPr>
            <p:ph idx="1"/>
          </p:nvPr>
        </p:nvSpPr>
        <p:spPr>
          <a:xfrm>
            <a:off x="684212" y="685800"/>
            <a:ext cx="9739948" cy="6172200"/>
          </a:xfrm>
        </p:spPr>
        <p:txBody>
          <a:bodyPr>
            <a:normAutofit/>
          </a:bodyPr>
          <a:lstStyle/>
          <a:p>
            <a:pPr algn="just"/>
            <a:r>
              <a:rPr lang="it-IT" sz="2400" dirty="0">
                <a:solidFill>
                  <a:schemeClr val="tx1"/>
                </a:solidFill>
              </a:rPr>
              <a:t>Nel nostro sistema di protezione sociale, i servizi sociali sono tra quelli </a:t>
            </a:r>
            <a:r>
              <a:rPr lang="it-IT" sz="2400" b="1" dirty="0">
                <a:solidFill>
                  <a:schemeClr val="tx1"/>
                </a:solidFill>
              </a:rPr>
              <a:t>più prossimi </a:t>
            </a:r>
            <a:r>
              <a:rPr lang="it-IT" sz="2400" dirty="0">
                <a:solidFill>
                  <a:schemeClr val="tx1"/>
                </a:solidFill>
              </a:rPr>
              <a:t>al cittadino, in quanto diffusi in modo capillare sul territorio con almeno una sede in ogni comune. Operano con  risorse finanziarie dei comuni (che sono i titolari della funzione sociale e assistenziale), integrate da risorse regionali e in minima parte statali.</a:t>
            </a:r>
          </a:p>
          <a:p>
            <a:pPr algn="just"/>
            <a:r>
              <a:rPr lang="it-IT" sz="2400" dirty="0">
                <a:solidFill>
                  <a:schemeClr val="tx1"/>
                </a:solidFill>
              </a:rPr>
              <a:t>Presso di essi, vengo offerti </a:t>
            </a:r>
            <a:r>
              <a:rPr lang="it-IT" sz="2400" b="1" dirty="0">
                <a:solidFill>
                  <a:schemeClr val="tx1"/>
                </a:solidFill>
              </a:rPr>
              <a:t>interventi di tipo informativo e di orientamento </a:t>
            </a:r>
            <a:r>
              <a:rPr lang="it-IT" sz="2400" dirty="0">
                <a:solidFill>
                  <a:schemeClr val="tx1"/>
                </a:solidFill>
              </a:rPr>
              <a:t>del cittadino(segretariato sociale) rispetto alla rete dei servizi sia pubblici che privati. Per le situazioni più problematiche il Servizio Sociale attiva una presa in </a:t>
            </a:r>
            <a:r>
              <a:rPr lang="it-IT" sz="2400" b="1" dirty="0">
                <a:solidFill>
                  <a:schemeClr val="tx1"/>
                </a:solidFill>
              </a:rPr>
              <a:t>carico</a:t>
            </a:r>
            <a:r>
              <a:rPr lang="it-IT" sz="2400" dirty="0">
                <a:solidFill>
                  <a:schemeClr val="tx1"/>
                </a:solidFill>
              </a:rPr>
              <a:t> e un piano di lavoro orientato a creare  cambiamento rispetto a situazioni valutate insoddisfacenti da parte delle persone.</a:t>
            </a:r>
          </a:p>
        </p:txBody>
      </p:sp>
    </p:spTree>
    <p:extLst>
      <p:ext uri="{BB962C8B-B14F-4D97-AF65-F5344CB8AC3E}">
        <p14:creationId xmlns:p14="http://schemas.microsoft.com/office/powerpoint/2010/main" val="1196819997"/>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555457A-C956-43B3-8CA3-0A9E9090D9BD}"/>
              </a:ext>
            </a:extLst>
          </p:cNvPr>
          <p:cNvSpPr>
            <a:spLocks noGrp="1"/>
          </p:cNvSpPr>
          <p:nvPr>
            <p:ph idx="1"/>
          </p:nvPr>
        </p:nvSpPr>
        <p:spPr>
          <a:xfrm>
            <a:off x="684212" y="685800"/>
            <a:ext cx="10288588" cy="5588391"/>
          </a:xfrm>
        </p:spPr>
        <p:txBody>
          <a:bodyPr/>
          <a:lstStyle/>
          <a:p>
            <a:pPr algn="just"/>
            <a:r>
              <a:rPr lang="it-IT" sz="2400" dirty="0">
                <a:solidFill>
                  <a:schemeClr val="tx1"/>
                </a:solidFill>
              </a:rPr>
              <a:t>Qualora ciò non sia sufficiente, il servizio </a:t>
            </a:r>
            <a:r>
              <a:rPr lang="it-IT" sz="2400" b="1" dirty="0">
                <a:solidFill>
                  <a:schemeClr val="tx1"/>
                </a:solidFill>
              </a:rPr>
              <a:t>supporta la famiglia </a:t>
            </a:r>
            <a:r>
              <a:rPr lang="it-IT" sz="2400" dirty="0">
                <a:solidFill>
                  <a:schemeClr val="tx1"/>
                </a:solidFill>
              </a:rPr>
              <a:t>nella relazione con il sistema sanitario per usufruire di funzioni respiro finalizzate a consentire il recupero di energie necessarie per continuare l’assistenza a domicilio del malato. Nel caso il Sistema sanitario non  possa assicurare tale opportunità sostiene la famiglia nell’accesso a periodi di accoglienza temporanea nelle case di riposo ( Casa Serena).</a:t>
            </a:r>
          </a:p>
          <a:p>
            <a:pPr algn="just"/>
            <a:r>
              <a:rPr lang="it-IT" sz="2400" i="1" dirty="0">
                <a:solidFill>
                  <a:schemeClr val="tx1"/>
                </a:solidFill>
              </a:rPr>
              <a:t>  Attualmente tale tipologia di utenza rappresenta circa il 20% dell’utenza in carico  al SAD.</a:t>
            </a:r>
            <a:endParaRPr lang="it-IT" sz="2400" dirty="0">
              <a:solidFill>
                <a:schemeClr val="tx1"/>
              </a:solidFill>
            </a:endParaRPr>
          </a:p>
          <a:p>
            <a:endParaRPr lang="it-IT" dirty="0"/>
          </a:p>
        </p:txBody>
      </p:sp>
    </p:spTree>
    <p:extLst>
      <p:ext uri="{BB962C8B-B14F-4D97-AF65-F5344CB8AC3E}">
        <p14:creationId xmlns:p14="http://schemas.microsoft.com/office/powerpoint/2010/main" val="1668211451"/>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47A1CF1-74D1-4773-85B5-8C21791C8DC5}"/>
              </a:ext>
            </a:extLst>
          </p:cNvPr>
          <p:cNvSpPr>
            <a:spLocks noGrp="1"/>
          </p:cNvSpPr>
          <p:nvPr>
            <p:ph idx="1"/>
          </p:nvPr>
        </p:nvSpPr>
        <p:spPr>
          <a:xfrm>
            <a:off x="684212" y="685800"/>
            <a:ext cx="10274520" cy="5588391"/>
          </a:xfrm>
        </p:spPr>
        <p:txBody>
          <a:bodyPr>
            <a:normAutofit/>
          </a:bodyPr>
          <a:lstStyle/>
          <a:p>
            <a:pPr algn="just"/>
            <a:r>
              <a:rPr lang="it-IT" sz="2400" dirty="0">
                <a:solidFill>
                  <a:schemeClr val="tx1"/>
                </a:solidFill>
              </a:rPr>
              <a:t>Per le persone sole, affette da </a:t>
            </a:r>
            <a:r>
              <a:rPr lang="it-IT" sz="2400" dirty="0" err="1">
                <a:solidFill>
                  <a:schemeClr val="tx1"/>
                </a:solidFill>
              </a:rPr>
              <a:t>alzheimer</a:t>
            </a:r>
            <a:r>
              <a:rPr lang="it-IT" sz="2400" dirty="0">
                <a:solidFill>
                  <a:schemeClr val="tx1"/>
                </a:solidFill>
              </a:rPr>
              <a:t> il servizio assume compiti di </a:t>
            </a:r>
            <a:r>
              <a:rPr lang="it-IT" sz="2400" b="1" dirty="0">
                <a:solidFill>
                  <a:schemeClr val="tx1"/>
                </a:solidFill>
              </a:rPr>
              <a:t>tutela</a:t>
            </a:r>
            <a:r>
              <a:rPr lang="it-IT" sz="2400" dirty="0">
                <a:solidFill>
                  <a:schemeClr val="tx1"/>
                </a:solidFill>
              </a:rPr>
              <a:t>, in primis individuando  dei pertinenti rappresentanti legali della persona nelle situazioni compromesse ( procedimenti di tutela o di amministrazione di sostegno) fino alla ricerca di soluzioni assistenziali residenziali e semiresidenziali per coloro che non presentano le condizioni minime necessarie per una gestione totalmente domiciliare. Al riguardo il servizio ha promosso lo sviluppo di </a:t>
            </a:r>
            <a:r>
              <a:rPr lang="it-IT" sz="2400" b="1" dirty="0">
                <a:solidFill>
                  <a:schemeClr val="tx1"/>
                </a:solidFill>
              </a:rPr>
              <a:t>centri diurni integrativi </a:t>
            </a:r>
            <a:r>
              <a:rPr lang="it-IT" sz="2400" dirty="0">
                <a:solidFill>
                  <a:schemeClr val="tx1"/>
                </a:solidFill>
              </a:rPr>
              <a:t>dell’assistenza domiciliare che possono intervenire in modalità più intensiva(prima a Roveredo in Piano e poi a Porcia) laddove la pura gestione domiciliare si riveli  inadeguata senza arrivare subito al ricovero in struttura.</a:t>
            </a:r>
          </a:p>
        </p:txBody>
      </p:sp>
    </p:spTree>
    <p:extLst>
      <p:ext uri="{BB962C8B-B14F-4D97-AF65-F5344CB8AC3E}">
        <p14:creationId xmlns:p14="http://schemas.microsoft.com/office/powerpoint/2010/main" val="2070479654"/>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E920ED6-F40F-4B9B-BD85-A8BA46D5149E}"/>
              </a:ext>
            </a:extLst>
          </p:cNvPr>
          <p:cNvSpPr>
            <a:spLocks noGrp="1"/>
          </p:cNvSpPr>
          <p:nvPr>
            <p:ph idx="1"/>
          </p:nvPr>
        </p:nvSpPr>
        <p:spPr>
          <a:xfrm>
            <a:off x="693175" y="390379"/>
            <a:ext cx="9224548" cy="6193301"/>
          </a:xfrm>
        </p:spPr>
        <p:txBody>
          <a:bodyPr/>
          <a:lstStyle/>
          <a:p>
            <a:pPr marL="0" indent="0">
              <a:buNone/>
            </a:pPr>
            <a:r>
              <a:rPr lang="it-IT" sz="2400" dirty="0">
                <a:solidFill>
                  <a:schemeClr val="tx1"/>
                </a:solidFill>
              </a:rPr>
              <a:t>Gli </a:t>
            </a:r>
            <a:r>
              <a:rPr lang="it-IT" sz="2400" b="1" dirty="0">
                <a:solidFill>
                  <a:schemeClr val="tx1"/>
                </a:solidFill>
              </a:rPr>
              <a:t>elementi positivi</a:t>
            </a:r>
            <a:r>
              <a:rPr lang="it-IT" sz="2400" dirty="0">
                <a:solidFill>
                  <a:schemeClr val="tx1"/>
                </a:solidFill>
              </a:rPr>
              <a:t> riscontrati in termini di </a:t>
            </a:r>
            <a:r>
              <a:rPr lang="it-IT" sz="2400" b="1" dirty="0">
                <a:solidFill>
                  <a:schemeClr val="tx1"/>
                </a:solidFill>
              </a:rPr>
              <a:t>efficacia e vantaggi </a:t>
            </a:r>
            <a:r>
              <a:rPr lang="it-IT" sz="2400" dirty="0">
                <a:solidFill>
                  <a:schemeClr val="tx1"/>
                </a:solidFill>
              </a:rPr>
              <a:t>sono</a:t>
            </a:r>
            <a:r>
              <a:rPr lang="it-IT" sz="2400" b="1" dirty="0">
                <a:solidFill>
                  <a:schemeClr val="tx1"/>
                </a:solidFill>
              </a:rPr>
              <a:t>:</a:t>
            </a:r>
          </a:p>
          <a:p>
            <a:r>
              <a:rPr lang="it-IT" sz="2400" b="1" dirty="0">
                <a:solidFill>
                  <a:schemeClr val="tx1"/>
                </a:solidFill>
              </a:rPr>
              <a:t> contenimento</a:t>
            </a:r>
            <a:r>
              <a:rPr lang="it-IT" sz="2400" dirty="0">
                <a:solidFill>
                  <a:schemeClr val="tx1"/>
                </a:solidFill>
              </a:rPr>
              <a:t> del numero di ospedalizzazioni,</a:t>
            </a:r>
          </a:p>
          <a:p>
            <a:r>
              <a:rPr lang="it-IT" sz="2400" b="1" dirty="0">
                <a:solidFill>
                  <a:schemeClr val="tx1"/>
                </a:solidFill>
              </a:rPr>
              <a:t> riduzione </a:t>
            </a:r>
            <a:r>
              <a:rPr lang="it-IT" sz="2400" dirty="0">
                <a:solidFill>
                  <a:schemeClr val="tx1"/>
                </a:solidFill>
              </a:rPr>
              <a:t>delle conseguenze della sindrome da immobilizzazione, </a:t>
            </a:r>
          </a:p>
          <a:p>
            <a:r>
              <a:rPr lang="it-IT" sz="2400" b="1" dirty="0">
                <a:solidFill>
                  <a:schemeClr val="tx1"/>
                </a:solidFill>
              </a:rPr>
              <a:t>sostegno</a:t>
            </a:r>
            <a:r>
              <a:rPr lang="it-IT" sz="2400" dirty="0">
                <a:solidFill>
                  <a:schemeClr val="tx1"/>
                </a:solidFill>
              </a:rPr>
              <a:t> alla continuità delle cure</a:t>
            </a:r>
          </a:p>
          <a:p>
            <a:r>
              <a:rPr lang="it-IT" sz="2400" b="1" dirty="0">
                <a:solidFill>
                  <a:schemeClr val="tx1"/>
                </a:solidFill>
              </a:rPr>
              <a:t>aumento</a:t>
            </a:r>
            <a:r>
              <a:rPr lang="it-IT" sz="2400" dirty="0">
                <a:solidFill>
                  <a:schemeClr val="tx1"/>
                </a:solidFill>
              </a:rPr>
              <a:t> del grado di competenza del </a:t>
            </a:r>
            <a:r>
              <a:rPr lang="it-IT" sz="2400" dirty="0" err="1">
                <a:solidFill>
                  <a:schemeClr val="tx1"/>
                </a:solidFill>
              </a:rPr>
              <a:t>caregiver</a:t>
            </a:r>
            <a:r>
              <a:rPr lang="it-IT" sz="2400" dirty="0">
                <a:solidFill>
                  <a:schemeClr val="tx1"/>
                </a:solidFill>
              </a:rPr>
              <a:t> nell’assistenza,</a:t>
            </a:r>
          </a:p>
          <a:p>
            <a:r>
              <a:rPr lang="it-IT" sz="2400" dirty="0">
                <a:solidFill>
                  <a:schemeClr val="tx1"/>
                </a:solidFill>
              </a:rPr>
              <a:t> </a:t>
            </a:r>
            <a:r>
              <a:rPr lang="it-IT" sz="2400" b="1" dirty="0">
                <a:solidFill>
                  <a:schemeClr val="tx1"/>
                </a:solidFill>
              </a:rPr>
              <a:t>procrastinazione </a:t>
            </a:r>
            <a:r>
              <a:rPr lang="it-IT" sz="2400" dirty="0">
                <a:solidFill>
                  <a:schemeClr val="tx1"/>
                </a:solidFill>
              </a:rPr>
              <a:t>dell’inserimento in struttura protetta.</a:t>
            </a:r>
          </a:p>
          <a:p>
            <a:endParaRPr lang="it-IT" dirty="0"/>
          </a:p>
        </p:txBody>
      </p:sp>
    </p:spTree>
    <p:extLst>
      <p:ext uri="{BB962C8B-B14F-4D97-AF65-F5344CB8AC3E}">
        <p14:creationId xmlns:p14="http://schemas.microsoft.com/office/powerpoint/2010/main" val="2248978199"/>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6C48200-4183-44D7-96CF-D941F056988B}"/>
              </a:ext>
            </a:extLst>
          </p:cNvPr>
          <p:cNvSpPr>
            <a:spLocks noGrp="1"/>
          </p:cNvSpPr>
          <p:nvPr>
            <p:ph idx="1"/>
          </p:nvPr>
        </p:nvSpPr>
        <p:spPr>
          <a:xfrm>
            <a:off x="684212" y="685800"/>
            <a:ext cx="10387062" cy="5996354"/>
          </a:xfrm>
        </p:spPr>
        <p:txBody>
          <a:bodyPr>
            <a:normAutofit/>
          </a:bodyPr>
          <a:lstStyle/>
          <a:p>
            <a:pPr marL="0" indent="0" algn="just">
              <a:buNone/>
            </a:pPr>
            <a:r>
              <a:rPr lang="it-IT" sz="2400" dirty="0">
                <a:solidFill>
                  <a:schemeClr val="tx1"/>
                </a:solidFill>
              </a:rPr>
              <a:t>I maggiori </a:t>
            </a:r>
            <a:r>
              <a:rPr lang="it-IT" sz="2400" b="1" dirty="0">
                <a:solidFill>
                  <a:schemeClr val="tx1"/>
                </a:solidFill>
              </a:rPr>
              <a:t>elementi di criticità </a:t>
            </a:r>
            <a:r>
              <a:rPr lang="it-IT" sz="2400" dirty="0">
                <a:solidFill>
                  <a:schemeClr val="tx1"/>
                </a:solidFill>
              </a:rPr>
              <a:t>emersi riguardano:</a:t>
            </a:r>
          </a:p>
          <a:p>
            <a:pPr lvl="0" algn="just"/>
            <a:r>
              <a:rPr lang="it-IT" sz="2400" dirty="0">
                <a:solidFill>
                  <a:schemeClr val="tx1"/>
                </a:solidFill>
              </a:rPr>
              <a:t>La </a:t>
            </a:r>
            <a:r>
              <a:rPr lang="it-IT" sz="2400" b="1" dirty="0">
                <a:solidFill>
                  <a:schemeClr val="tx1"/>
                </a:solidFill>
              </a:rPr>
              <a:t>complessità</a:t>
            </a:r>
            <a:r>
              <a:rPr lang="it-IT" sz="2400" dirty="0">
                <a:solidFill>
                  <a:schemeClr val="tx1"/>
                </a:solidFill>
              </a:rPr>
              <a:t> del quadro clinico del soggetto con demenza: </a:t>
            </a:r>
            <a:r>
              <a:rPr lang="it-IT" sz="2400" dirty="0" err="1">
                <a:solidFill>
                  <a:schemeClr val="tx1"/>
                </a:solidFill>
              </a:rPr>
              <a:t>comorbilità</a:t>
            </a:r>
            <a:r>
              <a:rPr lang="it-IT" sz="2400" dirty="0">
                <a:solidFill>
                  <a:schemeClr val="tx1"/>
                </a:solidFill>
              </a:rPr>
              <a:t>, livello di non autosufficienza, </a:t>
            </a:r>
            <a:r>
              <a:rPr lang="it-IT" sz="2400" dirty="0" err="1">
                <a:solidFill>
                  <a:schemeClr val="tx1"/>
                </a:solidFill>
              </a:rPr>
              <a:t>evolutività</a:t>
            </a:r>
            <a:r>
              <a:rPr lang="it-IT" sz="2400" dirty="0">
                <a:solidFill>
                  <a:schemeClr val="tx1"/>
                </a:solidFill>
              </a:rPr>
              <a:t> della situazione più o meno rapida, pluralità dei bisogni, intensità dei bisogni sanitari, presenza di un quadro depressivo.</a:t>
            </a:r>
          </a:p>
          <a:p>
            <a:pPr lvl="0" algn="just"/>
            <a:r>
              <a:rPr lang="it-IT" sz="2400" b="1" dirty="0">
                <a:solidFill>
                  <a:schemeClr val="tx1"/>
                </a:solidFill>
              </a:rPr>
              <a:t>La tempestività </a:t>
            </a:r>
            <a:r>
              <a:rPr lang="it-IT" sz="2400" dirty="0">
                <a:solidFill>
                  <a:schemeClr val="tx1"/>
                </a:solidFill>
              </a:rPr>
              <a:t>di interventi  domiciliari nelle situazioni di agitazione e </a:t>
            </a:r>
            <a:r>
              <a:rPr lang="it-IT" sz="2400" dirty="0" err="1">
                <a:solidFill>
                  <a:schemeClr val="tx1"/>
                </a:solidFill>
              </a:rPr>
              <a:t>wondering</a:t>
            </a:r>
            <a:r>
              <a:rPr lang="it-IT" sz="2400" dirty="0">
                <a:solidFill>
                  <a:schemeClr val="tx1"/>
                </a:solidFill>
              </a:rPr>
              <a:t>, specie se il </a:t>
            </a:r>
            <a:r>
              <a:rPr lang="it-IT" sz="2400" dirty="0" err="1">
                <a:solidFill>
                  <a:schemeClr val="tx1"/>
                </a:solidFill>
              </a:rPr>
              <a:t>caregiver</a:t>
            </a:r>
            <a:r>
              <a:rPr lang="it-IT" sz="2400" dirty="0">
                <a:solidFill>
                  <a:schemeClr val="tx1"/>
                </a:solidFill>
              </a:rPr>
              <a:t> è anziano a sua volta,</a:t>
            </a:r>
          </a:p>
          <a:p>
            <a:pPr lvl="0" algn="just"/>
            <a:r>
              <a:rPr lang="it-IT" sz="2400" b="1" dirty="0">
                <a:solidFill>
                  <a:schemeClr val="tx1"/>
                </a:solidFill>
              </a:rPr>
              <a:t>La consistenza  e la certezza </a:t>
            </a:r>
            <a:r>
              <a:rPr lang="it-IT" sz="2400" dirty="0">
                <a:solidFill>
                  <a:schemeClr val="tx1"/>
                </a:solidFill>
              </a:rPr>
              <a:t>di funzioni respiro o di pacchetti di  interventi finalizzati al sollievo della famiglia</a:t>
            </a:r>
          </a:p>
          <a:p>
            <a:pPr lvl="0" algn="just"/>
            <a:r>
              <a:rPr lang="it-IT" sz="2400" b="1" dirty="0">
                <a:solidFill>
                  <a:schemeClr val="tx1"/>
                </a:solidFill>
              </a:rPr>
              <a:t>Scarso collegamento </a:t>
            </a:r>
            <a:r>
              <a:rPr lang="it-IT" sz="2400" dirty="0">
                <a:solidFill>
                  <a:schemeClr val="tx1"/>
                </a:solidFill>
              </a:rPr>
              <a:t>ospedale-territorio</a:t>
            </a:r>
          </a:p>
          <a:p>
            <a:pPr lvl="0" algn="just">
              <a:buNone/>
            </a:pPr>
            <a:endParaRPr lang="it-IT" sz="2400" dirty="0">
              <a:solidFill>
                <a:schemeClr val="tx1"/>
              </a:solidFill>
            </a:endParaRPr>
          </a:p>
        </p:txBody>
      </p:sp>
    </p:spTree>
    <p:extLst>
      <p:ext uri="{BB962C8B-B14F-4D97-AF65-F5344CB8AC3E}">
        <p14:creationId xmlns:p14="http://schemas.microsoft.com/office/powerpoint/2010/main" val="3204490798"/>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A36F046-365C-450B-8B01-4816E8830707}"/>
              </a:ext>
            </a:extLst>
          </p:cNvPr>
          <p:cNvSpPr>
            <a:spLocks noGrp="1"/>
          </p:cNvSpPr>
          <p:nvPr>
            <p:ph idx="1"/>
          </p:nvPr>
        </p:nvSpPr>
        <p:spPr>
          <a:xfrm>
            <a:off x="684211" y="685800"/>
            <a:ext cx="9894693" cy="6024489"/>
          </a:xfrm>
        </p:spPr>
        <p:txBody>
          <a:bodyPr>
            <a:normAutofit/>
          </a:bodyPr>
          <a:lstStyle/>
          <a:p>
            <a:pPr lvl="0"/>
            <a:r>
              <a:rPr lang="it-IT" sz="2400" dirty="0">
                <a:solidFill>
                  <a:schemeClr val="tx1"/>
                </a:solidFill>
              </a:rPr>
              <a:t>Presenza di operatori privati nelle famiglie : gli assistenti familiari (badanti stranieri) talora hanno difficoltà linguistiche ed una  scarsa conoscenza delle problematiche legate alla demenza.</a:t>
            </a:r>
          </a:p>
          <a:p>
            <a:r>
              <a:rPr lang="it-IT" sz="2400" b="1" dirty="0">
                <a:solidFill>
                  <a:schemeClr val="tx1"/>
                </a:solidFill>
              </a:rPr>
              <a:t>Non proporzionalità tra l’offerta di servizi e il carico assistenziale delle famiglie </a:t>
            </a:r>
            <a:r>
              <a:rPr lang="it-IT" sz="2400" dirty="0">
                <a:solidFill>
                  <a:schemeClr val="tx1"/>
                </a:solidFill>
              </a:rPr>
              <a:t>che dedicano mediamente sette ore al giorno all'assistenza diretta del malato e quasi undici ore alla sua sorveglianza</a:t>
            </a:r>
          </a:p>
        </p:txBody>
      </p:sp>
    </p:spTree>
    <p:extLst>
      <p:ext uri="{BB962C8B-B14F-4D97-AF65-F5344CB8AC3E}">
        <p14:creationId xmlns:p14="http://schemas.microsoft.com/office/powerpoint/2010/main" val="659920989"/>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C0EB548-4A83-41D9-A969-3A761362B3F0}"/>
              </a:ext>
            </a:extLst>
          </p:cNvPr>
          <p:cNvSpPr>
            <a:spLocks noGrp="1"/>
          </p:cNvSpPr>
          <p:nvPr>
            <p:ph idx="1"/>
          </p:nvPr>
        </p:nvSpPr>
        <p:spPr>
          <a:xfrm>
            <a:off x="684212" y="478302"/>
            <a:ext cx="9754016" cy="6035040"/>
          </a:xfrm>
        </p:spPr>
        <p:txBody>
          <a:bodyPr>
            <a:normAutofit fontScale="92500" lnSpcReduction="20000"/>
          </a:bodyPr>
          <a:lstStyle/>
          <a:p>
            <a:pPr marL="0" indent="0">
              <a:buNone/>
            </a:pPr>
            <a:endParaRPr lang="it-IT" dirty="0"/>
          </a:p>
          <a:p>
            <a:pPr marL="0" indent="0">
              <a:buNone/>
            </a:pPr>
            <a:endParaRPr lang="it-IT" dirty="0"/>
          </a:p>
          <a:p>
            <a:pPr marL="0" indent="0" algn="just">
              <a:buNone/>
            </a:pPr>
            <a:r>
              <a:rPr lang="it-IT" sz="2600" b="1" dirty="0">
                <a:solidFill>
                  <a:schemeClr val="tx1"/>
                </a:solidFill>
              </a:rPr>
              <a:t>Linee di sviluppo possibili </a:t>
            </a:r>
          </a:p>
          <a:p>
            <a:pPr marL="0" indent="0" algn="just">
              <a:buNone/>
            </a:pPr>
            <a:r>
              <a:rPr lang="it-IT" sz="2600" dirty="0">
                <a:solidFill>
                  <a:schemeClr val="tx1"/>
                </a:solidFill>
              </a:rPr>
              <a:t>1)Promozione della costituzione di </a:t>
            </a:r>
            <a:r>
              <a:rPr lang="it-IT" sz="2600" b="1" dirty="0">
                <a:solidFill>
                  <a:schemeClr val="tx1"/>
                </a:solidFill>
              </a:rPr>
              <a:t>Gruppi di auto mutuo aiuto </a:t>
            </a:r>
            <a:r>
              <a:rPr lang="it-IT" sz="2600" dirty="0">
                <a:solidFill>
                  <a:schemeClr val="tx1"/>
                </a:solidFill>
              </a:rPr>
              <a:t>per i familiari di malati di Alzheimer: il ritrovarsi insieme da parte di persone che condividono lo stesso problema può essere fortemente utile per superare l’isolamento, condividere problemi, esperienze, ma anche soluzioni. Il gruppo, in quanto promotore di interscambio, può essere attivatore di energie e risorse tali da aiutare i singoli nel superamento dei problemi psicologici e organizzativi.</a:t>
            </a:r>
          </a:p>
          <a:p>
            <a:pPr marL="0" indent="0" algn="just">
              <a:buNone/>
            </a:pPr>
            <a:endParaRPr lang="it-IT" sz="2600" dirty="0">
              <a:solidFill>
                <a:schemeClr val="tx1"/>
              </a:solidFill>
            </a:endParaRPr>
          </a:p>
          <a:p>
            <a:pPr marL="0" indent="0" algn="just">
              <a:buNone/>
            </a:pPr>
            <a:r>
              <a:rPr lang="it-IT" sz="2600" dirty="0">
                <a:solidFill>
                  <a:schemeClr val="tx1"/>
                </a:solidFill>
              </a:rPr>
              <a:t>2)</a:t>
            </a:r>
            <a:r>
              <a:rPr lang="it-IT" sz="2600" b="1" dirty="0">
                <a:solidFill>
                  <a:schemeClr val="tx1"/>
                </a:solidFill>
              </a:rPr>
              <a:t>Articolazione</a:t>
            </a:r>
            <a:r>
              <a:rPr lang="it-IT" sz="2600" dirty="0">
                <a:solidFill>
                  <a:schemeClr val="tx1"/>
                </a:solidFill>
              </a:rPr>
              <a:t> </a:t>
            </a:r>
            <a:r>
              <a:rPr lang="it-IT" sz="2600" b="1" dirty="0">
                <a:solidFill>
                  <a:schemeClr val="tx1"/>
                </a:solidFill>
              </a:rPr>
              <a:t>dell’offerta domiciliare anche in forma laboratoriale</a:t>
            </a:r>
            <a:r>
              <a:rPr lang="it-IT" sz="2600" dirty="0">
                <a:solidFill>
                  <a:schemeClr val="tx1"/>
                </a:solidFill>
              </a:rPr>
              <a:t> in cui le persone soprattutto con patologia  di grado lieve o moderato, possono svolgere attività di tipo riabilitativo sia di tipo espressivo, cognitivo o </a:t>
            </a:r>
            <a:r>
              <a:rPr lang="it-IT" sz="2600">
                <a:solidFill>
                  <a:schemeClr val="tx1"/>
                </a:solidFill>
              </a:rPr>
              <a:t>di movimento.</a:t>
            </a:r>
            <a:endParaRPr lang="it-IT" sz="2600" dirty="0">
              <a:solidFill>
                <a:schemeClr val="tx1"/>
              </a:solidFill>
            </a:endParaRPr>
          </a:p>
          <a:p>
            <a:pPr marL="0" indent="0" algn="just">
              <a:buNone/>
            </a:pPr>
            <a:r>
              <a:rPr lang="it-IT" sz="2600" dirty="0">
                <a:solidFill>
                  <a:schemeClr val="tx1"/>
                </a:solidFill>
              </a:rPr>
              <a:t>3) </a:t>
            </a:r>
            <a:r>
              <a:rPr lang="it-IT" sz="2600" b="1" dirty="0">
                <a:solidFill>
                  <a:schemeClr val="tx1"/>
                </a:solidFill>
              </a:rPr>
              <a:t>Prevedere unità specializzate di tipo socio sanitario.</a:t>
            </a:r>
          </a:p>
          <a:p>
            <a:pPr marL="0" indent="0" algn="just">
              <a:buNone/>
            </a:pPr>
            <a:endParaRPr lang="it-IT" sz="2600" dirty="0">
              <a:solidFill>
                <a:schemeClr val="tx1"/>
              </a:solidFill>
            </a:endParaRPr>
          </a:p>
          <a:p>
            <a:pPr marL="0" indent="0" algn="just">
              <a:buNone/>
            </a:pPr>
            <a:endParaRPr lang="it-IT" sz="2600" dirty="0">
              <a:solidFill>
                <a:schemeClr val="tx1"/>
              </a:solidFill>
            </a:endParaRPr>
          </a:p>
          <a:p>
            <a:pPr marL="0" indent="0" algn="just">
              <a:buNone/>
            </a:pPr>
            <a:endParaRPr lang="it-IT" sz="2600" dirty="0">
              <a:solidFill>
                <a:schemeClr val="tx1"/>
              </a:solidFill>
            </a:endParaRPr>
          </a:p>
          <a:p>
            <a:pPr marL="0" indent="0">
              <a:buNone/>
            </a:pPr>
            <a:endParaRPr lang="it-IT" sz="2600" dirty="0">
              <a:solidFill>
                <a:schemeClr val="tx1"/>
              </a:solidFill>
            </a:endParaRPr>
          </a:p>
          <a:p>
            <a:pPr marL="0" indent="0">
              <a:buNone/>
            </a:pPr>
            <a:endParaRPr lang="it-IT" sz="2600" dirty="0">
              <a:solidFill>
                <a:schemeClr val="tx1"/>
              </a:solidFill>
            </a:endParaRPr>
          </a:p>
          <a:p>
            <a:pPr marL="0" indent="0">
              <a:buNone/>
            </a:pPr>
            <a:endParaRPr lang="it-IT" dirty="0"/>
          </a:p>
        </p:txBody>
      </p:sp>
    </p:spTree>
    <p:extLst>
      <p:ext uri="{BB962C8B-B14F-4D97-AF65-F5344CB8AC3E}">
        <p14:creationId xmlns:p14="http://schemas.microsoft.com/office/powerpoint/2010/main" val="1003334410"/>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8A22AA0-E68F-4868-859A-B2A17CDF4196}"/>
              </a:ext>
            </a:extLst>
          </p:cNvPr>
          <p:cNvSpPr>
            <a:spLocks noGrp="1"/>
          </p:cNvSpPr>
          <p:nvPr>
            <p:ph idx="1"/>
          </p:nvPr>
        </p:nvSpPr>
        <p:spPr>
          <a:xfrm>
            <a:off x="684211" y="685800"/>
            <a:ext cx="9880625" cy="5996354"/>
          </a:xfrm>
        </p:spPr>
        <p:txBody>
          <a:bodyPr>
            <a:noAutofit/>
          </a:bodyPr>
          <a:lstStyle/>
          <a:p>
            <a:pPr algn="just"/>
            <a:r>
              <a:rPr lang="it-IT" sz="2400" dirty="0">
                <a:solidFill>
                  <a:schemeClr val="tx1"/>
                </a:solidFill>
              </a:rPr>
              <a:t>Erogano sia </a:t>
            </a:r>
            <a:r>
              <a:rPr lang="it-IT" sz="2400" b="1" dirty="0">
                <a:solidFill>
                  <a:schemeClr val="tx1"/>
                </a:solidFill>
              </a:rPr>
              <a:t>interventi di tipo monetario </a:t>
            </a:r>
            <a:r>
              <a:rPr lang="it-IT" sz="2400" dirty="0">
                <a:solidFill>
                  <a:schemeClr val="tx1"/>
                </a:solidFill>
              </a:rPr>
              <a:t>(FAP contributi per gravissimi, sussidi ed interventi di contrasto alla povertà, integrazione rette di ricovero per coloro che necessitano di trovare accoglienza in strutture residenziali e semiresidenziali,…) sia </a:t>
            </a:r>
            <a:r>
              <a:rPr lang="it-IT" sz="2400" b="1" dirty="0">
                <a:solidFill>
                  <a:schemeClr val="tx1"/>
                </a:solidFill>
              </a:rPr>
              <a:t>interventi professionali </a:t>
            </a:r>
            <a:r>
              <a:rPr lang="it-IT" sz="2400" dirty="0">
                <a:solidFill>
                  <a:schemeClr val="tx1"/>
                </a:solidFill>
              </a:rPr>
              <a:t>( consulenza, trattamenti </a:t>
            </a:r>
            <a:r>
              <a:rPr lang="it-IT" sz="2400" dirty="0" err="1">
                <a:solidFill>
                  <a:schemeClr val="tx1"/>
                </a:solidFill>
              </a:rPr>
              <a:t>psico</a:t>
            </a:r>
            <a:r>
              <a:rPr lang="it-IT" sz="2400" dirty="0">
                <a:solidFill>
                  <a:schemeClr val="tx1"/>
                </a:solidFill>
              </a:rPr>
              <a:t> sociali, sia </a:t>
            </a:r>
            <a:r>
              <a:rPr lang="it-IT" sz="2400" b="1" dirty="0">
                <a:solidFill>
                  <a:schemeClr val="tx1"/>
                </a:solidFill>
              </a:rPr>
              <a:t>servizi</a:t>
            </a:r>
            <a:r>
              <a:rPr lang="it-IT" sz="2400" dirty="0">
                <a:solidFill>
                  <a:schemeClr val="tx1"/>
                </a:solidFill>
              </a:rPr>
              <a:t> (assistenza a domicilio, interventi di tipo educativo, anche di tipo finanziario ,mediazione abitativa per citarne solo alcuni ).</a:t>
            </a:r>
          </a:p>
          <a:p>
            <a:pPr algn="just"/>
            <a:r>
              <a:rPr lang="it-IT" sz="2400" dirty="0">
                <a:solidFill>
                  <a:schemeClr val="tx1"/>
                </a:solidFill>
              </a:rPr>
              <a:t>Laddove il superamento di situazioni critiche non possa avvenire con i soli strumenti del servizio sociale, opera in sinergia con altre istituzioni (della sanità, della formazione e istruzione, del lavoro, della casa, dello sport, della giustizia …) per rendere possibile un progetto personalizzato finalizzato al benessere della persona.</a:t>
            </a:r>
          </a:p>
        </p:txBody>
      </p:sp>
    </p:spTree>
    <p:extLst>
      <p:ext uri="{BB962C8B-B14F-4D97-AF65-F5344CB8AC3E}">
        <p14:creationId xmlns:p14="http://schemas.microsoft.com/office/powerpoint/2010/main" val="1522304437"/>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9E127CE-E0C4-4D3D-B1CD-E4F26A48D2BA}"/>
              </a:ext>
            </a:extLst>
          </p:cNvPr>
          <p:cNvSpPr>
            <a:spLocks noGrp="1"/>
          </p:cNvSpPr>
          <p:nvPr>
            <p:ph idx="1"/>
          </p:nvPr>
        </p:nvSpPr>
        <p:spPr/>
        <p:txBody>
          <a:bodyPr/>
          <a:lstStyle/>
          <a:p>
            <a:r>
              <a:rPr lang="it-IT" sz="2800" dirty="0">
                <a:solidFill>
                  <a:schemeClr val="tx1"/>
                </a:solidFill>
              </a:rPr>
              <a:t>QUALCHE DATO RIFERITO ALLA GESTIONE ASSOCIATA DEI SERVIZI ( Comuni di  : Cordenons, Porcia, Pordenone, Roveredo in Piano, S. Quirino</a:t>
            </a:r>
            <a:r>
              <a:rPr lang="it-IT" dirty="0">
                <a:solidFill>
                  <a:schemeClr val="tx1"/>
                </a:solidFill>
              </a:rPr>
              <a:t>)</a:t>
            </a:r>
          </a:p>
        </p:txBody>
      </p:sp>
    </p:spTree>
    <p:extLst>
      <p:ext uri="{BB962C8B-B14F-4D97-AF65-F5344CB8AC3E}">
        <p14:creationId xmlns:p14="http://schemas.microsoft.com/office/powerpoint/2010/main" val="2283712921"/>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Immagine1.jpg"/>
          <p:cNvPicPr>
            <a:picLocks noGrp="1" noChangeAspect="1"/>
          </p:cNvPicPr>
          <p:nvPr>
            <p:ph idx="1"/>
          </p:nvPr>
        </p:nvPicPr>
        <p:blipFill>
          <a:blip r:embed="rId2"/>
          <a:stretch>
            <a:fillRect/>
          </a:stretch>
        </p:blipFill>
        <p:spPr>
          <a:xfrm>
            <a:off x="591160" y="1569243"/>
            <a:ext cx="10455381" cy="4859692"/>
          </a:xfrm>
        </p:spPr>
      </p:pic>
    </p:spTree>
    <p:extLst>
      <p:ext uri="{BB962C8B-B14F-4D97-AF65-F5344CB8AC3E}">
        <p14:creationId xmlns:p14="http://schemas.microsoft.com/office/powerpoint/2010/main" val="2232356081"/>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Immagine4.jpg"/>
          <p:cNvPicPr>
            <a:picLocks noGrp="1" noChangeAspect="1"/>
          </p:cNvPicPr>
          <p:nvPr>
            <p:ph idx="1"/>
          </p:nvPr>
        </p:nvPicPr>
        <p:blipFill>
          <a:blip r:embed="rId2"/>
          <a:stretch>
            <a:fillRect/>
          </a:stretch>
        </p:blipFill>
        <p:spPr>
          <a:xfrm>
            <a:off x="642576" y="492368"/>
            <a:ext cx="10277568" cy="5809957"/>
          </a:xfrm>
        </p:spPr>
      </p:pic>
    </p:spTree>
    <p:extLst>
      <p:ext uri="{BB962C8B-B14F-4D97-AF65-F5344CB8AC3E}">
        <p14:creationId xmlns:p14="http://schemas.microsoft.com/office/powerpoint/2010/main" val="388765082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Immagine4A.jpg"/>
          <p:cNvPicPr>
            <a:picLocks noGrp="1" noChangeAspect="1"/>
          </p:cNvPicPr>
          <p:nvPr>
            <p:ph idx="1"/>
          </p:nvPr>
        </p:nvPicPr>
        <p:blipFill>
          <a:blip r:embed="rId2"/>
          <a:stretch>
            <a:fillRect/>
          </a:stretch>
        </p:blipFill>
        <p:spPr>
          <a:xfrm>
            <a:off x="398828" y="947920"/>
            <a:ext cx="10878924" cy="5087119"/>
          </a:xfrm>
        </p:spPr>
      </p:pic>
    </p:spTree>
    <p:extLst>
      <p:ext uri="{BB962C8B-B14F-4D97-AF65-F5344CB8AC3E}">
        <p14:creationId xmlns:p14="http://schemas.microsoft.com/office/powerpoint/2010/main" val="2133204436"/>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Immagine4B.jpg"/>
          <p:cNvPicPr>
            <a:picLocks noGrp="1" noChangeAspect="1"/>
          </p:cNvPicPr>
          <p:nvPr>
            <p:ph idx="1"/>
          </p:nvPr>
        </p:nvPicPr>
        <p:blipFill>
          <a:blip r:embed="rId2"/>
          <a:stretch>
            <a:fillRect/>
          </a:stretch>
        </p:blipFill>
        <p:spPr>
          <a:xfrm>
            <a:off x="422275" y="1234036"/>
            <a:ext cx="10786892" cy="4969815"/>
          </a:xfrm>
        </p:spPr>
      </p:pic>
    </p:spTree>
    <p:extLst>
      <p:ext uri="{BB962C8B-B14F-4D97-AF65-F5344CB8AC3E}">
        <p14:creationId xmlns:p14="http://schemas.microsoft.com/office/powerpoint/2010/main" val="3948917584"/>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Immagine4C.jpg"/>
          <p:cNvPicPr>
            <a:picLocks noGrp="1" noChangeAspect="1"/>
          </p:cNvPicPr>
          <p:nvPr>
            <p:ph idx="1"/>
          </p:nvPr>
        </p:nvPicPr>
        <p:blipFill>
          <a:blip r:embed="rId2"/>
          <a:stretch>
            <a:fillRect/>
          </a:stretch>
        </p:blipFill>
        <p:spPr>
          <a:xfrm>
            <a:off x="363660" y="1215352"/>
            <a:ext cx="11025216" cy="5002568"/>
          </a:xfrm>
        </p:spPr>
      </p:pic>
    </p:spTree>
    <p:extLst>
      <p:ext uri="{BB962C8B-B14F-4D97-AF65-F5344CB8AC3E}">
        <p14:creationId xmlns:p14="http://schemas.microsoft.com/office/powerpoint/2010/main" val="3747270601"/>
      </p:ext>
    </p:extLst>
  </p:cSld>
  <p:clrMapOvr>
    <a:masterClrMapping/>
  </p:clrMapOvr>
  <p:transition spd="slow">
    <p:wipe/>
  </p:transition>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511</TotalTime>
  <Words>1256</Words>
  <Application>Microsoft Office PowerPoint</Application>
  <PresentationFormat>Widescreen</PresentationFormat>
  <Paragraphs>45</Paragraphs>
  <Slides>25</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25</vt:i4>
      </vt:variant>
    </vt:vector>
  </HeadingPairs>
  <TitlesOfParts>
    <vt:vector size="28" baseType="lpstr">
      <vt:lpstr>Century Gothic</vt:lpstr>
      <vt:lpstr>Wingdings 3</vt:lpstr>
      <vt:lpstr>Sezione</vt:lpstr>
      <vt:lpstr>I Servizi Sociali dei Comuni in rete quale riferimento per la Salute sul territorio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Servizi Sociali dei Comuni in rete quale riferimento per la Salute sul territorio</dc:title>
  <dc:creator>Gianni Pellizzer</dc:creator>
  <cp:lastModifiedBy>Giorgio Siro Carniello</cp:lastModifiedBy>
  <cp:revision>48</cp:revision>
  <dcterms:created xsi:type="dcterms:W3CDTF">2017-12-01T20:52:13Z</dcterms:created>
  <dcterms:modified xsi:type="dcterms:W3CDTF">2017-12-11T12:44:56Z</dcterms:modified>
</cp:coreProperties>
</file>