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2" r:id="rId3"/>
    <p:sldId id="260" r:id="rId4"/>
    <p:sldId id="271" r:id="rId5"/>
    <p:sldId id="277" r:id="rId6"/>
    <p:sldId id="269" r:id="rId7"/>
    <p:sldId id="270" r:id="rId8"/>
    <p:sldId id="259" r:id="rId9"/>
    <p:sldId id="261" r:id="rId10"/>
    <p:sldId id="268" r:id="rId11"/>
    <p:sldId id="272" r:id="rId12"/>
    <p:sldId id="257" r:id="rId13"/>
    <p:sldId id="258" r:id="rId14"/>
    <p:sldId id="273" r:id="rId15"/>
    <p:sldId id="274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3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792" y="-10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A5254-08D8-9F42-A5CA-3D609ACDE5EC}" type="datetimeFigureOut">
              <a:rPr lang="it-IT" smtClean="0"/>
              <a:t>11/12/17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A25F6-5434-E14A-A64E-86533E9049F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505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gif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3.jpeg"/><Relationship Id="rId6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9899250B-BC3B-43F1-88F4-9DA6CBC6740D}"/>
              </a:ext>
            </a:extLst>
          </p:cNvPr>
          <p:cNvSpPr/>
          <p:nvPr userDrawn="1"/>
        </p:nvSpPr>
        <p:spPr>
          <a:xfrm>
            <a:off x="0" y="0"/>
            <a:ext cx="3301357" cy="1469571"/>
          </a:xfrm>
          <a:prstGeom prst="rect">
            <a:avLst/>
          </a:prstGeom>
          <a:solidFill>
            <a:srgbClr val="95C11F"/>
          </a:solidFill>
          <a:ln>
            <a:solidFill>
              <a:srgbClr val="95C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1357" y="1609403"/>
            <a:ext cx="515684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0886" y="4089078"/>
            <a:ext cx="463731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xmlns="" id="{45B757B9-1AE4-4E8D-B096-6361C25E3C1C}"/>
              </a:ext>
            </a:extLst>
          </p:cNvPr>
          <p:cNvCxnSpPr/>
          <p:nvPr userDrawn="1"/>
        </p:nvCxnSpPr>
        <p:spPr>
          <a:xfrm>
            <a:off x="0" y="5959929"/>
            <a:ext cx="9144000" cy="0"/>
          </a:xfrm>
          <a:prstGeom prst="line">
            <a:avLst/>
          </a:prstGeom>
          <a:ln w="19050">
            <a:solidFill>
              <a:srgbClr val="95C1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3C955972-1904-4E0B-870E-C4B301C8B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2318"/>
            <a:ext cx="3301357" cy="37222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E1BBB744-EE37-403A-A81C-F5AF545D38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4"/>
          <a:stretch/>
        </p:blipFill>
        <p:spPr>
          <a:xfrm>
            <a:off x="0" y="4671396"/>
            <a:ext cx="3301357" cy="9809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049EB930-CB9E-4519-A954-74886A13A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212503"/>
            <a:ext cx="4057650" cy="61209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7BDB8883-4267-4266-BD05-A4879A58F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1" y="6248044"/>
            <a:ext cx="5012340" cy="54101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6233F6EE-0AAD-4C4A-8109-7F2168A41C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71" y="348523"/>
            <a:ext cx="375930" cy="584396"/>
          </a:xfrm>
          <a:prstGeom prst="rect">
            <a:avLst/>
          </a:prstGeom>
        </p:spPr>
      </p:pic>
      <p:pic>
        <p:nvPicPr>
          <p:cNvPr id="18" name="Picture 2" descr="Risultati immagini per logo comune cordenons">
            <a:extLst>
              <a:ext uri="{FF2B5EF4-FFF2-40B4-BE49-F238E27FC236}">
                <a16:creationId xmlns:a16="http://schemas.microsoft.com/office/drawing/2014/main" xmlns="" id="{25CC2467-A6E9-4554-A9C2-CEB9EE2D98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52" y="277923"/>
            <a:ext cx="441305" cy="59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isultati immagini per logo asp cordenonese arcobaleno">
            <a:extLst>
              <a:ext uri="{FF2B5EF4-FFF2-40B4-BE49-F238E27FC236}">
                <a16:creationId xmlns:a16="http://schemas.microsoft.com/office/drawing/2014/main" xmlns="" id="{974069DD-8CDA-4ECD-929D-DBDC324CB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22" y="270835"/>
            <a:ext cx="991591" cy="68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Risultati immagini per logo azienda sanitaria fvg n 5">
            <a:extLst>
              <a:ext uri="{FF2B5EF4-FFF2-40B4-BE49-F238E27FC236}">
                <a16:creationId xmlns:a16="http://schemas.microsoft.com/office/drawing/2014/main" xmlns="" id="{7D5AA356-98DB-4064-BF63-BCD8BB394D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40" y="359374"/>
            <a:ext cx="1280047" cy="44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Risultati immagini per logo circolo della stampa pordenone">
            <a:extLst>
              <a:ext uri="{FF2B5EF4-FFF2-40B4-BE49-F238E27FC236}">
                <a16:creationId xmlns:a16="http://schemas.microsoft.com/office/drawing/2014/main" xmlns="" id="{7997726D-96B6-4648-A8DD-9D0BF13123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0" y="332525"/>
            <a:ext cx="901000" cy="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Risultati immagini per ordine dei giornalisti del fvg">
            <a:extLst>
              <a:ext uri="{FF2B5EF4-FFF2-40B4-BE49-F238E27FC236}">
                <a16:creationId xmlns:a16="http://schemas.microsoft.com/office/drawing/2014/main" xmlns="" id="{504D0F07-1F3F-41FD-BD3E-476F8C3D96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778" y="303308"/>
            <a:ext cx="625288" cy="6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3389F51E-D2DF-4494-B102-0D4A1546F505}"/>
              </a:ext>
            </a:extLst>
          </p:cNvPr>
          <p:cNvSpPr txBox="1"/>
          <p:nvPr userDrawn="1"/>
        </p:nvSpPr>
        <p:spPr>
          <a:xfrm>
            <a:off x="4919466" y="813272"/>
            <a:ext cx="686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/>
              <a:t>Comune di </a:t>
            </a:r>
          </a:p>
          <a:p>
            <a:pPr algn="ctr"/>
            <a:r>
              <a:rPr lang="it-IT" sz="800" dirty="0"/>
              <a:t>Cordenons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B32BED51-318C-41E1-BFF7-27C02B0C3606}"/>
              </a:ext>
            </a:extLst>
          </p:cNvPr>
          <p:cNvSpPr txBox="1"/>
          <p:nvPr userDrawn="1"/>
        </p:nvSpPr>
        <p:spPr>
          <a:xfrm>
            <a:off x="5569959" y="805261"/>
            <a:ext cx="918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/>
              <a:t>ASP </a:t>
            </a:r>
            <a:r>
              <a:rPr lang="it-IT" sz="800" dirty="0" err="1"/>
              <a:t>Cordenonese</a:t>
            </a:r>
            <a:r>
              <a:rPr lang="it-IT" sz="800" dirty="0"/>
              <a:t> «Arcobaleno»</a:t>
            </a:r>
          </a:p>
        </p:txBody>
      </p:sp>
    </p:spTree>
    <p:extLst>
      <p:ext uri="{BB962C8B-B14F-4D97-AF65-F5344CB8AC3E}">
        <p14:creationId xmlns:p14="http://schemas.microsoft.com/office/powerpoint/2010/main" val="77826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2C284A37-3BE9-4745-8871-F50C6A0D85C4}"/>
              </a:ext>
            </a:extLst>
          </p:cNvPr>
          <p:cNvSpPr/>
          <p:nvPr userDrawn="1"/>
        </p:nvSpPr>
        <p:spPr>
          <a:xfrm>
            <a:off x="2686050" y="0"/>
            <a:ext cx="6457950" cy="1330779"/>
          </a:xfrm>
          <a:prstGeom prst="rect">
            <a:avLst/>
          </a:prstGeom>
          <a:solidFill>
            <a:srgbClr val="95C11F"/>
          </a:solidFill>
          <a:ln>
            <a:solidFill>
              <a:srgbClr val="95C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050" y="365127"/>
            <a:ext cx="5365750" cy="7207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DCF1E2B-C4C5-424C-8495-8866972DBAE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86050" cy="1825625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xmlns="" id="{C2AB1B9B-7D6E-430E-BA9C-27921F88DA86}"/>
              </a:ext>
            </a:extLst>
          </p:cNvPr>
          <p:cNvCxnSpPr/>
          <p:nvPr userDrawn="1"/>
        </p:nvCxnSpPr>
        <p:spPr>
          <a:xfrm>
            <a:off x="3" y="6176963"/>
            <a:ext cx="9144000" cy="0"/>
          </a:xfrm>
          <a:prstGeom prst="line">
            <a:avLst/>
          </a:prstGeom>
          <a:ln w="19050">
            <a:solidFill>
              <a:srgbClr val="95C1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2B68F10D-7FC5-4632-AFCB-390333B37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212503"/>
            <a:ext cx="4057650" cy="61209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42E8BDD3-9E9E-40B5-9F88-8201367DEC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1" y="6248044"/>
            <a:ext cx="5012340" cy="5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5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807" y="2672017"/>
            <a:ext cx="4302578" cy="189045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1228" y="4589464"/>
            <a:ext cx="40331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xmlns="" id="{8EE2B30D-9DB8-42D5-B6AD-66CF69BABD80}"/>
              </a:ext>
            </a:extLst>
          </p:cNvPr>
          <p:cNvCxnSpPr/>
          <p:nvPr userDrawn="1"/>
        </p:nvCxnSpPr>
        <p:spPr>
          <a:xfrm>
            <a:off x="3" y="6176963"/>
            <a:ext cx="9144000" cy="0"/>
          </a:xfrm>
          <a:prstGeom prst="line">
            <a:avLst/>
          </a:prstGeom>
          <a:ln w="19050">
            <a:solidFill>
              <a:srgbClr val="95C1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85E4CD32-840D-4038-A679-CECFB43AB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19008" cy="621934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8AE3E101-73CB-4842-A958-B63834F51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752" y="587376"/>
            <a:ext cx="3763735" cy="112236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6522C96E-E1F6-4A60-B7BF-F7853DECC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2"/>
          <a:stretch/>
        </p:blipFill>
        <p:spPr>
          <a:xfrm>
            <a:off x="4579743" y="1638659"/>
            <a:ext cx="4384644" cy="103335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F227B5A5-81CA-4041-82B1-C53ABACCE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212503"/>
            <a:ext cx="4057650" cy="61209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7C073662-35C8-4CB8-AF06-B4E2C588CE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1" y="6248044"/>
            <a:ext cx="5012340" cy="5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1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27F37791-94F8-4525-9508-843929EED4EB}"/>
              </a:ext>
            </a:extLst>
          </p:cNvPr>
          <p:cNvSpPr/>
          <p:nvPr userDrawn="1"/>
        </p:nvSpPr>
        <p:spPr>
          <a:xfrm>
            <a:off x="2686050" y="0"/>
            <a:ext cx="6457950" cy="1330779"/>
          </a:xfrm>
          <a:prstGeom prst="rect">
            <a:avLst/>
          </a:prstGeom>
          <a:solidFill>
            <a:srgbClr val="95C11F"/>
          </a:solidFill>
          <a:ln>
            <a:solidFill>
              <a:srgbClr val="95C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3F81F38F-B2FC-4ED3-9209-1AC447AA7605}"/>
              </a:ext>
            </a:extLst>
          </p:cNvPr>
          <p:cNvSpPr txBox="1">
            <a:spLocks/>
          </p:cNvSpPr>
          <p:nvPr userDrawn="1"/>
        </p:nvSpPr>
        <p:spPr>
          <a:xfrm>
            <a:off x="2686050" y="365127"/>
            <a:ext cx="5280533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E302556-B921-45D6-9B89-B1BC9C97C9C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86050" cy="1825625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xmlns="" id="{11A33F0C-0056-4119-BA87-CB9E715F01F2}"/>
              </a:ext>
            </a:extLst>
          </p:cNvPr>
          <p:cNvCxnSpPr/>
          <p:nvPr userDrawn="1"/>
        </p:nvCxnSpPr>
        <p:spPr>
          <a:xfrm>
            <a:off x="3" y="6176963"/>
            <a:ext cx="9144000" cy="0"/>
          </a:xfrm>
          <a:prstGeom prst="line">
            <a:avLst/>
          </a:prstGeom>
          <a:ln w="19050">
            <a:solidFill>
              <a:srgbClr val="95C1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D58CCDEA-E5C0-4AC3-B4A8-DC865F3F5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212503"/>
            <a:ext cx="4057650" cy="61209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BC45F433-7CEE-40F4-AE36-8D68D7E074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1" y="6248044"/>
            <a:ext cx="5012340" cy="5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6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F99186B0-749E-4E82-8828-A81E13D94530}"/>
              </a:ext>
            </a:extLst>
          </p:cNvPr>
          <p:cNvSpPr/>
          <p:nvPr userDrawn="1"/>
        </p:nvSpPr>
        <p:spPr>
          <a:xfrm>
            <a:off x="2686050" y="0"/>
            <a:ext cx="6457950" cy="1330779"/>
          </a:xfrm>
          <a:prstGeom prst="rect">
            <a:avLst/>
          </a:prstGeom>
          <a:solidFill>
            <a:srgbClr val="95C11F"/>
          </a:solidFill>
          <a:ln>
            <a:solidFill>
              <a:srgbClr val="95C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9835EFF-B590-485F-850E-EBFCA27E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050" y="365127"/>
            <a:ext cx="5280533" cy="7207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C74FEC49-7610-4876-895A-8ED0A247CAB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86050" cy="1825625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xmlns="" id="{DCE07C5A-541D-4419-950A-19E1D8F93B8A}"/>
              </a:ext>
            </a:extLst>
          </p:cNvPr>
          <p:cNvCxnSpPr/>
          <p:nvPr userDrawn="1"/>
        </p:nvCxnSpPr>
        <p:spPr>
          <a:xfrm>
            <a:off x="3" y="6176963"/>
            <a:ext cx="9144000" cy="0"/>
          </a:xfrm>
          <a:prstGeom prst="line">
            <a:avLst/>
          </a:prstGeom>
          <a:ln w="19050">
            <a:solidFill>
              <a:srgbClr val="95C1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FBCC1BB0-2D2D-427D-BE46-7732D2452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212503"/>
            <a:ext cx="4057650" cy="61209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0E9AEF6E-F9ED-4EA2-B982-F7A1F9AC82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1" y="6248044"/>
            <a:ext cx="5012340" cy="5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6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2E89E447-C7C0-4BD0-ACB7-A2A23F5E6D5A}"/>
              </a:ext>
            </a:extLst>
          </p:cNvPr>
          <p:cNvSpPr/>
          <p:nvPr userDrawn="1"/>
        </p:nvSpPr>
        <p:spPr>
          <a:xfrm>
            <a:off x="2686050" y="0"/>
            <a:ext cx="6457950" cy="1330779"/>
          </a:xfrm>
          <a:prstGeom prst="rect">
            <a:avLst/>
          </a:prstGeom>
          <a:solidFill>
            <a:srgbClr val="95C11F"/>
          </a:solidFill>
          <a:ln>
            <a:solidFill>
              <a:srgbClr val="95C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1FAC9FF-E563-4072-91D6-B0DBE33B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050" y="365127"/>
            <a:ext cx="5347607" cy="7207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9C252925-DE3F-4443-AD3F-2C822CD8F61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86050" cy="18256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F95F3F0-70A1-401D-AF32-F085C1111A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212503"/>
            <a:ext cx="4057650" cy="61209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C0D6D818-BB87-4140-9B5E-66ABEDBC0B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1" y="6248044"/>
            <a:ext cx="5012340" cy="5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1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31505CDB-ECC3-4B58-AE47-072955C0A69B}"/>
              </a:ext>
            </a:extLst>
          </p:cNvPr>
          <p:cNvSpPr/>
          <p:nvPr userDrawn="1"/>
        </p:nvSpPr>
        <p:spPr>
          <a:xfrm>
            <a:off x="2686050" y="0"/>
            <a:ext cx="6457950" cy="1330779"/>
          </a:xfrm>
          <a:prstGeom prst="rect">
            <a:avLst/>
          </a:prstGeom>
          <a:solidFill>
            <a:srgbClr val="95C11F"/>
          </a:solidFill>
          <a:ln>
            <a:solidFill>
              <a:srgbClr val="95C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D682FF6-9EF8-414A-BB78-A0ABC2609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050" y="365127"/>
            <a:ext cx="5280533" cy="7207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B602A48-43C2-4868-B339-66EF7F5A46E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86050" cy="1825625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CBA07D6C-DD0F-447C-A21F-1F2E1783A47B}"/>
              </a:ext>
            </a:extLst>
          </p:cNvPr>
          <p:cNvCxnSpPr/>
          <p:nvPr userDrawn="1"/>
        </p:nvCxnSpPr>
        <p:spPr>
          <a:xfrm>
            <a:off x="3" y="6176963"/>
            <a:ext cx="9144000" cy="0"/>
          </a:xfrm>
          <a:prstGeom prst="line">
            <a:avLst/>
          </a:prstGeom>
          <a:ln w="19050">
            <a:solidFill>
              <a:srgbClr val="95C1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BC90E4C-19FB-42C4-B82E-90DA17BA4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212503"/>
            <a:ext cx="4057650" cy="61209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E7C96F16-F5D5-4BD0-9A12-63A8A23121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1" y="6248044"/>
            <a:ext cx="5012340" cy="5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35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28139-433D-4942-A489-68485E7114D8}" type="datetimeFigureOut">
              <a:rPr lang="it-IT" smtClean="0"/>
              <a:t>11/12/17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B4E9B-5024-40E9-B146-EA6076CF36E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7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g"/><Relationship Id="rId7" Type="http://schemas.openxmlformats.org/officeDocument/2006/relationships/image" Target="../media/image3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65713" y="1708108"/>
            <a:ext cx="58782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«Demenze e Alzheimer, come prendersi cura per </a:t>
            </a:r>
            <a:r>
              <a:rPr lang="it-IT" sz="2800" b="1" dirty="0" err="1"/>
              <a:t>migilorare</a:t>
            </a:r>
            <a:r>
              <a:rPr lang="it-IT" sz="2800" b="1" dirty="0"/>
              <a:t> assistenza, servizi e qualità della vita delle persone e delle famiglie»</a:t>
            </a:r>
          </a:p>
          <a:p>
            <a:pPr algn="ctr"/>
            <a:r>
              <a:rPr lang="it-IT" dirty="0"/>
              <a:t>Relatore </a:t>
            </a:r>
            <a:r>
              <a:rPr lang="it-IT" dirty="0" smtClean="0"/>
              <a:t>Dott.ssa VALENTINA BATTISTON</a:t>
            </a:r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xmlns="" id="{4731B214-BD8C-4AB7-934E-9E4E5D0D9771}"/>
              </a:ext>
            </a:extLst>
          </p:cNvPr>
          <p:cNvSpPr txBox="1">
            <a:spLocks/>
          </p:cNvSpPr>
          <p:nvPr/>
        </p:nvSpPr>
        <p:spPr>
          <a:xfrm>
            <a:off x="3519610" y="4043965"/>
            <a:ext cx="5370492" cy="16283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b="1" dirty="0">
                <a:solidFill>
                  <a:srgbClr val="FF0000"/>
                </a:solidFill>
              </a:rPr>
              <a:t>ANZIANI, DEMENZE e ALZHEIMER,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b="1" dirty="0">
                <a:solidFill>
                  <a:srgbClr val="FF0000"/>
                </a:solidFill>
              </a:rPr>
              <a:t> informazioni </a:t>
            </a:r>
            <a:r>
              <a:rPr lang="it-IT" b="1" i="1" dirty="0">
                <a:solidFill>
                  <a:srgbClr val="FF0000"/>
                </a:solidFill>
              </a:rPr>
              <a:t>e servizi sul territorio per le persone e le famiglie</a:t>
            </a:r>
            <a:endParaRPr lang="it-IT" sz="2000" b="1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it-IT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Cordenons, 11 dicembre 2017</a:t>
            </a:r>
          </a:p>
        </p:txBody>
      </p:sp>
    </p:spTree>
    <p:extLst>
      <p:ext uri="{BB962C8B-B14F-4D97-AF65-F5344CB8AC3E}">
        <p14:creationId xmlns:p14="http://schemas.microsoft.com/office/powerpoint/2010/main" val="1240968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xmlns="" id="{36D99527-ABDB-4214-9A1C-2D449AB6FB19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>
                <a:cs typeface="Times New Roman" panose="02020603050405020304" pitchFamily="18" charset="0"/>
              </a:rPr>
              <a:t>Piattaforma </a:t>
            </a:r>
            <a:r>
              <a:rPr lang="it-IT" sz="2400" dirty="0" err="1">
                <a:cs typeface="Times New Roman" panose="02020603050405020304" pitchFamily="18" charset="0"/>
              </a:rPr>
              <a:t>Cloud</a:t>
            </a:r>
            <a:r>
              <a:rPr lang="it-IT" sz="2400" dirty="0">
                <a:cs typeface="Times New Roman" panose="02020603050405020304" pitchFamily="18" charset="0"/>
              </a:rPr>
              <a:t> che consente: </a:t>
            </a:r>
          </a:p>
          <a:p>
            <a:r>
              <a:rPr lang="it-IT" sz="2400" dirty="0">
                <a:cs typeface="Times New Roman" panose="02020603050405020304" pitchFamily="18" charset="0"/>
              </a:rPr>
              <a:t>la gestione dell’infrastruttura </a:t>
            </a:r>
            <a:r>
              <a:rPr lang="it-IT" sz="2400" dirty="0" err="1">
                <a:cs typeface="Times New Roman" panose="02020603050405020304" pitchFamily="18" charset="0"/>
              </a:rPr>
              <a:t>IoT</a:t>
            </a:r>
            <a:r>
              <a:rPr lang="it-IT" sz="2400" dirty="0">
                <a:cs typeface="Times New Roman" panose="02020603050405020304" pitchFamily="18" charset="0"/>
              </a:rPr>
              <a:t> dei </a:t>
            </a:r>
            <a:r>
              <a:rPr lang="it-IT" sz="2400" dirty="0" err="1">
                <a:cs typeface="Times New Roman" panose="02020603050405020304" pitchFamily="18" charset="0"/>
              </a:rPr>
              <a:t>Gateways</a:t>
            </a:r>
            <a:r>
              <a:rPr lang="it-IT" sz="2400" dirty="0">
                <a:cs typeface="Times New Roman" panose="02020603050405020304" pitchFamily="18" charset="0"/>
              </a:rPr>
              <a:t> e relativi </a:t>
            </a:r>
            <a:r>
              <a:rPr lang="it-IT" sz="2400" dirty="0" err="1">
                <a:cs typeface="Times New Roman" panose="02020603050405020304" pitchFamily="18" charset="0"/>
              </a:rPr>
              <a:t>devices</a:t>
            </a:r>
            <a:r>
              <a:rPr lang="it-IT" sz="2400" dirty="0">
                <a:cs typeface="Times New Roman" panose="02020603050405020304" pitchFamily="18" charset="0"/>
              </a:rPr>
              <a:t> associati; </a:t>
            </a:r>
          </a:p>
          <a:p>
            <a:r>
              <a:rPr lang="it-IT" sz="2400" dirty="0">
                <a:cs typeface="Times New Roman" panose="02020603050405020304" pitchFamily="18" charset="0"/>
              </a:rPr>
              <a:t>la registrazione dei </a:t>
            </a:r>
            <a:r>
              <a:rPr lang="it-IT" sz="2400" dirty="0" err="1">
                <a:cs typeface="Times New Roman" panose="02020603050405020304" pitchFamily="18" charset="0"/>
              </a:rPr>
              <a:t>devices</a:t>
            </a:r>
            <a:r>
              <a:rPr lang="it-IT" sz="2400" dirty="0">
                <a:cs typeface="Times New Roman" panose="02020603050405020304" pitchFamily="18" charset="0"/>
              </a:rPr>
              <a:t> e la </a:t>
            </a:r>
            <a:r>
              <a:rPr lang="it-IT" sz="2400" dirty="0" err="1">
                <a:cs typeface="Times New Roman" panose="02020603050405020304" pitchFamily="18" charset="0"/>
              </a:rPr>
              <a:t>profilazione</a:t>
            </a:r>
            <a:r>
              <a:rPr lang="it-IT" sz="2400" dirty="0">
                <a:cs typeface="Times New Roman" panose="02020603050405020304" pitchFamily="18" charset="0"/>
              </a:rPr>
              <a:t> degli utenti e degli allarmi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E02AE0A-836D-4BE6-A0F8-1DDBC4FF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800" b="1" dirty="0"/>
              <a:t>Piattaforma </a:t>
            </a:r>
            <a:r>
              <a:rPr lang="it-IT" sz="4800" b="1" dirty="0" err="1"/>
              <a:t>IoT</a:t>
            </a:r>
            <a:endParaRPr lang="it-IT" sz="48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A373E8FF-46F2-4271-A029-942955CA81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84" y="3940926"/>
            <a:ext cx="1992757" cy="19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7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xmlns="" id="{36D99527-ABDB-4214-9A1C-2D449AB6FB19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cs typeface="Times New Roman" panose="02020603050405020304" pitchFamily="18" charset="0"/>
              </a:rPr>
              <a:t>Portale Web su </a:t>
            </a:r>
            <a:r>
              <a:rPr lang="it-IT" sz="2000" i="1" dirty="0" err="1">
                <a:cs typeface="Times New Roman" panose="02020603050405020304" pitchFamily="18" charset="0"/>
              </a:rPr>
              <a:t>Cloud</a:t>
            </a:r>
            <a:r>
              <a:rPr lang="it-IT" sz="2000" dirty="0">
                <a:cs typeface="Times New Roman" panose="02020603050405020304" pitchFamily="18" charset="0"/>
              </a:rPr>
              <a:t> dedicato al Care </a:t>
            </a:r>
            <a:r>
              <a:rPr lang="it-IT" sz="2000" dirty="0" err="1">
                <a:cs typeface="Times New Roman" panose="02020603050405020304" pitchFamily="18" charset="0"/>
              </a:rPr>
              <a:t>Giver</a:t>
            </a:r>
            <a:r>
              <a:rPr lang="it-IT" sz="2000" dirty="0">
                <a:cs typeface="Times New Roman" panose="02020603050405020304" pitchFamily="18" charset="0"/>
              </a:rPr>
              <a:t> per la profilazione dei livelli di controllo e di allarme con informazioni in tempo reale. </a:t>
            </a:r>
          </a:p>
          <a:p>
            <a:r>
              <a:rPr lang="it-IT" sz="2000" dirty="0">
                <a:cs typeface="Times New Roman" panose="02020603050405020304" pitchFamily="18" charset="0"/>
              </a:rPr>
              <a:t>Condivisione dei dati con piattaforme terze per servizi, ricerca, analisi. </a:t>
            </a:r>
          </a:p>
          <a:p>
            <a:r>
              <a:rPr lang="it-IT" sz="2000" dirty="0">
                <a:cs typeface="Times New Roman" panose="02020603050405020304" pitchFamily="18" charset="0"/>
              </a:rPr>
              <a:t>Informazioni per Help Desk per schedulare e coordinare attività di assistenza alla persona e di ricerca attiva. 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E02AE0A-836D-4BE6-A0F8-1DDBC4FF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800" b="1" dirty="0"/>
              <a:t>Infrastruttura Web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1405E46-C31E-4B1B-994D-034A9791F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971" y="3851035"/>
            <a:ext cx="5998029" cy="232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9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xmlns="" id="{97C12062-5B02-4EFE-BC6F-947A1597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Architettura </a:t>
            </a:r>
            <a:r>
              <a:rPr lang="it-IT" b="1" dirty="0" err="1"/>
              <a:t>PollicIoT</a:t>
            </a:r>
            <a:endParaRPr lang="it-IT" b="1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6AD961EE-BFD3-4A50-8A66-9C325B5CC7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85" y="1392195"/>
            <a:ext cx="6041571" cy="4638491"/>
          </a:xfrm>
          <a:prstGeom prst="rect">
            <a:avLst/>
          </a:prstGeom>
          <a:noFill/>
        </p:spPr>
      </p:pic>
      <p:sp>
        <p:nvSpPr>
          <p:cNvPr id="16" name="Casella di testo 225">
            <a:extLst>
              <a:ext uri="{FF2B5EF4-FFF2-40B4-BE49-F238E27FC236}">
                <a16:creationId xmlns:a16="http://schemas.microsoft.com/office/drawing/2014/main" xmlns="" id="{E7C60216-6DDE-4B2E-A5A7-C086CD92E9BA}"/>
              </a:ext>
            </a:extLst>
          </p:cNvPr>
          <p:cNvSpPr txBox="1"/>
          <p:nvPr/>
        </p:nvSpPr>
        <p:spPr>
          <a:xfrm>
            <a:off x="3533755" y="2841081"/>
            <a:ext cx="1162719" cy="319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9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Piattaforma IoT</a:t>
            </a:r>
            <a:endParaRPr lang="it-IT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9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PollicIoT</a:t>
            </a:r>
            <a:endParaRPr lang="it-IT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15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1D4242C-31FE-49F0-B086-73CE1938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04" y="1203327"/>
            <a:ext cx="5347607" cy="720724"/>
          </a:xfrm>
        </p:spPr>
        <p:txBody>
          <a:bodyPr/>
          <a:lstStyle/>
          <a:p>
            <a:r>
              <a:rPr lang="it-IT" dirty="0"/>
              <a:t>Web Portal</a:t>
            </a:r>
          </a:p>
        </p:txBody>
      </p:sp>
      <p:pic>
        <p:nvPicPr>
          <p:cNvPr id="13" name="St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86" y="1342345"/>
            <a:ext cx="7837714" cy="50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8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Scenari di utilizzo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4D443DE-8C66-4A31-959F-4F85D62F146D}"/>
              </a:ext>
            </a:extLst>
          </p:cNvPr>
          <p:cNvSpPr txBox="1">
            <a:spLocks/>
          </p:cNvSpPr>
          <p:nvPr/>
        </p:nvSpPr>
        <p:spPr>
          <a:xfrm>
            <a:off x="1172936" y="1564368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cs typeface="Times New Roman" panose="02020603050405020304" pitchFamily="18" charset="0"/>
              </a:rPr>
              <a:t>In Residenza Assistita</a:t>
            </a:r>
          </a:p>
          <a:p>
            <a:pPr lvl="1"/>
            <a:r>
              <a:rPr lang="it-IT" dirty="0">
                <a:cs typeface="Times New Roman" panose="02020603050405020304" pitchFamily="18" charset="0"/>
              </a:rPr>
              <a:t>Più assistiti, più </a:t>
            </a:r>
            <a:r>
              <a:rPr lang="it-IT" dirty="0" err="1">
                <a:cs typeface="Times New Roman" panose="02020603050405020304" pitchFamily="18" charset="0"/>
              </a:rPr>
              <a:t>caregiver</a:t>
            </a:r>
            <a:endParaRPr lang="it-IT" dirty="0">
              <a:cs typeface="Times New Roman" panose="02020603050405020304" pitchFamily="18" charset="0"/>
            </a:endParaRPr>
          </a:p>
          <a:p>
            <a:pPr lvl="1"/>
            <a:r>
              <a:rPr lang="it-IT" dirty="0">
                <a:cs typeface="Times New Roman" panose="02020603050405020304" pitchFamily="18" charset="0"/>
              </a:rPr>
              <a:t>Infrastruttura di rete propria</a:t>
            </a:r>
          </a:p>
          <a:p>
            <a:pPr lvl="1"/>
            <a:r>
              <a:rPr lang="it-IT" dirty="0" err="1">
                <a:cs typeface="Times New Roman" panose="02020603050405020304" pitchFamily="18" charset="0"/>
              </a:rPr>
              <a:t>Tracking</a:t>
            </a:r>
            <a:r>
              <a:rPr lang="it-IT" dirty="0">
                <a:cs typeface="Times New Roman" panose="02020603050405020304" pitchFamily="18" charset="0"/>
              </a:rPr>
              <a:t> anche in interni</a:t>
            </a:r>
          </a:p>
          <a:p>
            <a:r>
              <a:rPr lang="it-IT" dirty="0">
                <a:cs typeface="Times New Roman" panose="02020603050405020304" pitchFamily="18" charset="0"/>
              </a:rPr>
              <a:t>In famiglia</a:t>
            </a:r>
          </a:p>
          <a:p>
            <a:pPr lvl="1"/>
            <a:r>
              <a:rPr lang="it-IT" dirty="0" err="1">
                <a:cs typeface="Times New Roman" panose="02020603050405020304" pitchFamily="18" charset="0"/>
              </a:rPr>
              <a:t>Caregiver</a:t>
            </a:r>
            <a:r>
              <a:rPr lang="it-IT" dirty="0">
                <a:cs typeface="Times New Roman" panose="02020603050405020304" pitchFamily="18" charset="0"/>
              </a:rPr>
              <a:t>: </a:t>
            </a:r>
          </a:p>
          <a:p>
            <a:pPr lvl="2"/>
            <a:r>
              <a:rPr lang="it-IT" dirty="0">
                <a:cs typeface="Times New Roman" panose="02020603050405020304" pitchFamily="18" charset="0"/>
              </a:rPr>
              <a:t>La famiglia</a:t>
            </a:r>
          </a:p>
          <a:p>
            <a:pPr lvl="2"/>
            <a:r>
              <a:rPr lang="it-IT" dirty="0">
                <a:cs typeface="Times New Roman" panose="02020603050405020304" pitchFamily="18" charset="0"/>
              </a:rPr>
              <a:t>un servizio esterno</a:t>
            </a:r>
          </a:p>
          <a:p>
            <a:pPr lvl="1"/>
            <a:r>
              <a:rPr lang="it-IT" dirty="0">
                <a:cs typeface="Times New Roman" panose="02020603050405020304" pitchFamily="18" charset="0"/>
              </a:rPr>
              <a:t>Infrastruttura </a:t>
            </a:r>
          </a:p>
          <a:p>
            <a:pPr lvl="2"/>
            <a:r>
              <a:rPr lang="it-IT" dirty="0">
                <a:cs typeface="Times New Roman" panose="02020603050405020304" pitchFamily="18" charset="0"/>
              </a:rPr>
              <a:t>propria/in comodato	</a:t>
            </a:r>
          </a:p>
          <a:p>
            <a:pPr lvl="2"/>
            <a:r>
              <a:rPr lang="it-IT" dirty="0">
                <a:cs typeface="Times New Roman" panose="02020603050405020304" pitchFamily="18" charset="0"/>
              </a:rPr>
              <a:t>pubblica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58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Stato del progetto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4D443DE-8C66-4A31-959F-4F85D62F146D}"/>
              </a:ext>
            </a:extLst>
          </p:cNvPr>
          <p:cNvSpPr txBox="1">
            <a:spLocks/>
          </p:cNvSpPr>
          <p:nvPr/>
        </p:nvSpPr>
        <p:spPr>
          <a:xfrm>
            <a:off x="1172936" y="1564368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cs typeface="Times New Roman" panose="02020603050405020304" pitchFamily="18" charset="0"/>
              </a:rPr>
              <a:t>Termine previsto: fine maggio 2018</a:t>
            </a:r>
          </a:p>
          <a:p>
            <a:r>
              <a:rPr lang="it-IT" dirty="0">
                <a:cs typeface="Times New Roman" panose="02020603050405020304" pitchFamily="18" charset="0"/>
              </a:rPr>
              <a:t>Dispositivi </a:t>
            </a:r>
            <a:r>
              <a:rPr lang="it-IT" dirty="0" err="1">
                <a:cs typeface="Times New Roman" panose="02020603050405020304" pitchFamily="18" charset="0"/>
              </a:rPr>
              <a:t>wearable</a:t>
            </a:r>
            <a:r>
              <a:rPr lang="it-IT" dirty="0"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it-IT" dirty="0">
                <a:cs typeface="Times New Roman" panose="02020603050405020304" pitchFamily="18" charset="0"/>
              </a:rPr>
              <a:t>Progettazione terminata</a:t>
            </a:r>
          </a:p>
          <a:p>
            <a:pPr lvl="1"/>
            <a:r>
              <a:rPr lang="it-IT" dirty="0">
                <a:cs typeface="Times New Roman" panose="02020603050405020304" pitchFamily="18" charset="0"/>
              </a:rPr>
              <a:t>Prototipi in preparazione</a:t>
            </a:r>
          </a:p>
          <a:p>
            <a:r>
              <a:rPr lang="it-IT" dirty="0">
                <a:cs typeface="Times New Roman" panose="02020603050405020304" pitchFamily="18" charset="0"/>
              </a:rPr>
              <a:t>Infrastruttura di rete e </a:t>
            </a:r>
            <a:r>
              <a:rPr lang="it-IT" dirty="0" err="1">
                <a:cs typeface="Times New Roman" panose="02020603050405020304" pitchFamily="18" charset="0"/>
              </a:rPr>
              <a:t>IoT</a:t>
            </a:r>
            <a:endParaRPr lang="it-IT" dirty="0">
              <a:cs typeface="Times New Roman" panose="02020603050405020304" pitchFamily="18" charset="0"/>
            </a:endParaRPr>
          </a:p>
          <a:p>
            <a:pPr lvl="1"/>
            <a:r>
              <a:rPr lang="it-IT" dirty="0">
                <a:cs typeface="Times New Roman" panose="02020603050405020304" pitchFamily="18" charset="0"/>
              </a:rPr>
              <a:t>In parte acquisita</a:t>
            </a:r>
          </a:p>
          <a:p>
            <a:pPr lvl="1"/>
            <a:r>
              <a:rPr lang="it-IT" dirty="0">
                <a:cs typeface="Times New Roman" panose="02020603050405020304" pitchFamily="18" charset="0"/>
              </a:rPr>
              <a:t>Sistemi software di supporto in fase di scelta e sperimentazione</a:t>
            </a:r>
          </a:p>
          <a:p>
            <a:r>
              <a:rPr lang="it-IT" dirty="0">
                <a:cs typeface="Times New Roman" panose="02020603050405020304" pitchFamily="18" charset="0"/>
              </a:rPr>
              <a:t>Sistema Web</a:t>
            </a:r>
          </a:p>
          <a:p>
            <a:pPr lvl="1"/>
            <a:r>
              <a:rPr lang="it-IT" dirty="0">
                <a:cs typeface="Times New Roman" panose="02020603050405020304" pitchFamily="18" charset="0"/>
              </a:rPr>
              <a:t>Parte di monitoraggio implementata</a:t>
            </a:r>
          </a:p>
          <a:p>
            <a:r>
              <a:rPr lang="it-IT" dirty="0">
                <a:cs typeface="Times New Roman" panose="02020603050405020304" pitchFamily="18" charset="0"/>
              </a:rPr>
              <a:t>Sperimentazione in ambiente reale</a:t>
            </a:r>
          </a:p>
          <a:p>
            <a:pPr lvl="1"/>
            <a:r>
              <a:rPr lang="it-IT" dirty="0">
                <a:cs typeface="Times New Roman" panose="02020603050405020304" pitchFamily="18" charset="0"/>
              </a:rPr>
              <a:t>c/o ASP Moro, da marzo 2018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92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C1FA6FD-DB3B-4BAB-BDE6-893B90187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28" y="1769556"/>
            <a:ext cx="6266331" cy="42357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4C42CBE-A54B-4BA7-8CE0-F543673D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456" y="365127"/>
            <a:ext cx="3904343" cy="720724"/>
          </a:xfrm>
        </p:spPr>
        <p:txBody>
          <a:bodyPr>
            <a:noAutofit/>
          </a:bodyPr>
          <a:lstStyle/>
          <a:p>
            <a:r>
              <a:rPr lang="it-IT" sz="7200" b="1" dirty="0"/>
              <a:t>GRAZIE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xmlns="" id="{4AC06FB3-50D3-4443-9617-234ABE0A40A1}"/>
              </a:ext>
            </a:extLst>
          </p:cNvPr>
          <p:cNvCxnSpPr/>
          <p:nvPr/>
        </p:nvCxnSpPr>
        <p:spPr>
          <a:xfrm>
            <a:off x="1911928" y="4954385"/>
            <a:ext cx="174567" cy="22444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xmlns="" id="{96EAD028-6BE9-41E0-90E8-EB2C2980DE25}"/>
              </a:ext>
            </a:extLst>
          </p:cNvPr>
          <p:cNvCxnSpPr>
            <a:cxnSpLocks/>
          </p:cNvCxnSpPr>
          <p:nvPr/>
        </p:nvCxnSpPr>
        <p:spPr>
          <a:xfrm flipV="1">
            <a:off x="2086495" y="5066606"/>
            <a:ext cx="1005840" cy="11222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xmlns="" id="{4BD9B3E1-0B49-4EE0-8E3B-E67E98BDE137}"/>
              </a:ext>
            </a:extLst>
          </p:cNvPr>
          <p:cNvCxnSpPr>
            <a:cxnSpLocks/>
          </p:cNvCxnSpPr>
          <p:nvPr/>
        </p:nvCxnSpPr>
        <p:spPr>
          <a:xfrm flipH="1" flipV="1">
            <a:off x="2859579" y="4372492"/>
            <a:ext cx="232756" cy="69411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xmlns="" id="{AE051999-E46C-4180-81E8-D8DDE9394146}"/>
              </a:ext>
            </a:extLst>
          </p:cNvPr>
          <p:cNvCxnSpPr>
            <a:cxnSpLocks/>
          </p:cNvCxnSpPr>
          <p:nvPr/>
        </p:nvCxnSpPr>
        <p:spPr>
          <a:xfrm flipH="1">
            <a:off x="2859579" y="4372492"/>
            <a:ext cx="98921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xmlns="" id="{B9FBAFF4-1F4F-48F9-A30D-8400EEC09B0E}"/>
              </a:ext>
            </a:extLst>
          </p:cNvPr>
          <p:cNvCxnSpPr>
            <a:cxnSpLocks/>
          </p:cNvCxnSpPr>
          <p:nvPr/>
        </p:nvCxnSpPr>
        <p:spPr>
          <a:xfrm flipV="1">
            <a:off x="3848794" y="3765665"/>
            <a:ext cx="0" cy="60682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xmlns="" id="{7C961452-4AB7-46BB-B321-F78C75EBC91A}"/>
              </a:ext>
            </a:extLst>
          </p:cNvPr>
          <p:cNvCxnSpPr>
            <a:cxnSpLocks/>
          </p:cNvCxnSpPr>
          <p:nvPr/>
        </p:nvCxnSpPr>
        <p:spPr>
          <a:xfrm flipH="1">
            <a:off x="3848794" y="3765665"/>
            <a:ext cx="572724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magine 38">
            <a:extLst>
              <a:ext uri="{FF2B5EF4-FFF2-40B4-BE49-F238E27FC236}">
                <a16:creationId xmlns:a16="http://schemas.microsoft.com/office/drawing/2014/main" xmlns="" id="{64229E0F-CB7E-4ABF-B9D0-685DD3305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61" y="4258661"/>
            <a:ext cx="727966" cy="921775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xmlns="" id="{831A9404-D435-4EAC-8E2D-3AFBFFC42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56" y="1801677"/>
            <a:ext cx="1334860" cy="1511601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xmlns="" id="{A6EB775F-6D8A-41C2-8F14-B9961C0A9B06}"/>
              </a:ext>
            </a:extLst>
          </p:cNvPr>
          <p:cNvSpPr txBox="1"/>
          <p:nvPr/>
        </p:nvSpPr>
        <p:spPr>
          <a:xfrm>
            <a:off x="4418435" y="2482281"/>
            <a:ext cx="440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1" name="Figura a mano libera: forma 50">
            <a:extLst>
              <a:ext uri="{FF2B5EF4-FFF2-40B4-BE49-F238E27FC236}">
                <a16:creationId xmlns:a16="http://schemas.microsoft.com/office/drawing/2014/main" xmlns="" id="{0DAC48CF-A9CC-468C-BE79-DC5837EFFD2E}"/>
              </a:ext>
            </a:extLst>
          </p:cNvPr>
          <p:cNvSpPr/>
          <p:nvPr/>
        </p:nvSpPr>
        <p:spPr>
          <a:xfrm>
            <a:off x="1101657" y="3631433"/>
            <a:ext cx="3316778" cy="1770611"/>
          </a:xfrm>
          <a:custGeom>
            <a:avLst/>
            <a:gdLst>
              <a:gd name="connsiteX0" fmla="*/ 3117273 w 3316778"/>
              <a:gd name="connsiteY0" fmla="*/ 141316 h 1770611"/>
              <a:gd name="connsiteX1" fmla="*/ 3117273 w 3316778"/>
              <a:gd name="connsiteY1" fmla="*/ 299258 h 1770611"/>
              <a:gd name="connsiteX2" fmla="*/ 3316778 w 3316778"/>
              <a:gd name="connsiteY2" fmla="*/ 307571 h 1770611"/>
              <a:gd name="connsiteX3" fmla="*/ 3316778 w 3316778"/>
              <a:gd name="connsiteY3" fmla="*/ 1413164 h 1770611"/>
              <a:gd name="connsiteX4" fmla="*/ 2310938 w 3316778"/>
              <a:gd name="connsiteY4" fmla="*/ 1421476 h 1770611"/>
              <a:gd name="connsiteX5" fmla="*/ 980902 w 3316778"/>
              <a:gd name="connsiteY5" fmla="*/ 1554480 h 1770611"/>
              <a:gd name="connsiteX6" fmla="*/ 141316 w 3316778"/>
              <a:gd name="connsiteY6" fmla="*/ 1770611 h 1770611"/>
              <a:gd name="connsiteX7" fmla="*/ 266007 w 3316778"/>
              <a:gd name="connsiteY7" fmla="*/ 1363287 h 1770611"/>
              <a:gd name="connsiteX8" fmla="*/ 0 w 3316778"/>
              <a:gd name="connsiteY8" fmla="*/ 989215 h 1770611"/>
              <a:gd name="connsiteX9" fmla="*/ 1404851 w 3316778"/>
              <a:gd name="connsiteY9" fmla="*/ 756458 h 1770611"/>
              <a:gd name="connsiteX10" fmla="*/ 1305098 w 3316778"/>
              <a:gd name="connsiteY10" fmla="*/ 66502 h 1770611"/>
              <a:gd name="connsiteX11" fmla="*/ 1413164 w 3316778"/>
              <a:gd name="connsiteY11" fmla="*/ 0 h 1770611"/>
              <a:gd name="connsiteX12" fmla="*/ 3117273 w 3316778"/>
              <a:gd name="connsiteY12" fmla="*/ 0 h 1770611"/>
              <a:gd name="connsiteX0" fmla="*/ 3117273 w 3316778"/>
              <a:gd name="connsiteY0" fmla="*/ 0 h 1770611"/>
              <a:gd name="connsiteX1" fmla="*/ 3117273 w 3316778"/>
              <a:gd name="connsiteY1" fmla="*/ 299258 h 1770611"/>
              <a:gd name="connsiteX2" fmla="*/ 3316778 w 3316778"/>
              <a:gd name="connsiteY2" fmla="*/ 307571 h 1770611"/>
              <a:gd name="connsiteX3" fmla="*/ 3316778 w 3316778"/>
              <a:gd name="connsiteY3" fmla="*/ 1413164 h 1770611"/>
              <a:gd name="connsiteX4" fmla="*/ 2310938 w 3316778"/>
              <a:gd name="connsiteY4" fmla="*/ 1421476 h 1770611"/>
              <a:gd name="connsiteX5" fmla="*/ 980902 w 3316778"/>
              <a:gd name="connsiteY5" fmla="*/ 1554480 h 1770611"/>
              <a:gd name="connsiteX6" fmla="*/ 141316 w 3316778"/>
              <a:gd name="connsiteY6" fmla="*/ 1770611 h 1770611"/>
              <a:gd name="connsiteX7" fmla="*/ 266007 w 3316778"/>
              <a:gd name="connsiteY7" fmla="*/ 1363287 h 1770611"/>
              <a:gd name="connsiteX8" fmla="*/ 0 w 3316778"/>
              <a:gd name="connsiteY8" fmla="*/ 989215 h 1770611"/>
              <a:gd name="connsiteX9" fmla="*/ 1404851 w 3316778"/>
              <a:gd name="connsiteY9" fmla="*/ 756458 h 1770611"/>
              <a:gd name="connsiteX10" fmla="*/ 1305098 w 3316778"/>
              <a:gd name="connsiteY10" fmla="*/ 66502 h 1770611"/>
              <a:gd name="connsiteX11" fmla="*/ 1413164 w 3316778"/>
              <a:gd name="connsiteY11" fmla="*/ 0 h 1770611"/>
              <a:gd name="connsiteX12" fmla="*/ 3117273 w 3316778"/>
              <a:gd name="connsiteY12" fmla="*/ 0 h 177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16778" h="1770611">
                <a:moveTo>
                  <a:pt x="3117273" y="0"/>
                </a:moveTo>
                <a:lnTo>
                  <a:pt x="3117273" y="299258"/>
                </a:lnTo>
                <a:lnTo>
                  <a:pt x="3316778" y="307571"/>
                </a:lnTo>
                <a:lnTo>
                  <a:pt x="3316778" y="1413164"/>
                </a:lnTo>
                <a:lnTo>
                  <a:pt x="2310938" y="1421476"/>
                </a:lnTo>
                <a:lnTo>
                  <a:pt x="980902" y="1554480"/>
                </a:lnTo>
                <a:lnTo>
                  <a:pt x="141316" y="1770611"/>
                </a:lnTo>
                <a:lnTo>
                  <a:pt x="266007" y="1363287"/>
                </a:lnTo>
                <a:lnTo>
                  <a:pt x="0" y="989215"/>
                </a:lnTo>
                <a:lnTo>
                  <a:pt x="1404851" y="756458"/>
                </a:lnTo>
                <a:lnTo>
                  <a:pt x="1305098" y="66502"/>
                </a:lnTo>
                <a:lnTo>
                  <a:pt x="1413164" y="0"/>
                </a:lnTo>
                <a:lnTo>
                  <a:pt x="3117273" y="0"/>
                </a:lnTo>
              </a:path>
            </a:pathLst>
          </a:custGeom>
          <a:solidFill>
            <a:srgbClr val="DAE3F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xmlns="" id="{3A8AA430-ABEE-4EF5-A5A6-AAB4DC040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14" y="2437660"/>
            <a:ext cx="786384" cy="1449779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xmlns="" id="{718FD403-0DE9-4A12-B0D6-457FBF3C8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7" y="2960572"/>
            <a:ext cx="1726984" cy="1295238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xmlns="" id="{2BD566CE-BAA0-480C-9D9F-602D4F57F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06" y="4549609"/>
            <a:ext cx="363983" cy="460887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xmlns="" id="{354E6528-5D8B-4BE3-B5E7-4388C5C4A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40" y="3147304"/>
            <a:ext cx="727966" cy="921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7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4"/>
    </mc:Choice>
    <mc:Fallback xmlns="">
      <p:transition spd="slow" advTm="1534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301 L -0.00104 0.00301 C 0.00139 0.00579 0.00382 0.0081 0.00625 0.01134 C 0.00868 0.01458 0.00937 0.01968 0.01042 0.02384 L 0.01146 0.02801 C 0.0118 0.0294 0.01198 0.03079 0.0125 0.03218 C 0.01319 0.03403 0.01389 0.03565 0.01458 0.03773 L 0.01771 0.05023 L 0.01875 0.0544 L 0.13229 0.03634 L 0.1125 -0.05393 L 0.21562 -0.06088 L 0.21562 -0.14699 L 0.30312 -0.14977 " pathEditMode="relative" ptsTypes="AAAAAAAAAAAAAA">
                                      <p:cBhvr>
                                        <p:cTn id="9" dur="12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6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6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6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1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FCE5066-6FD0-42AF-8FE5-26E3BDA0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5400" b="1" dirty="0"/>
              <a:t>Alzheimer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8BD5CF3-DB88-4E5D-A86A-E5DB76D65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" y="1748071"/>
            <a:ext cx="7925886" cy="32770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L’Alzheimer in cifre:</a:t>
            </a:r>
          </a:p>
          <a:p>
            <a:pPr lvl="1"/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Ci sono oltre </a:t>
            </a:r>
            <a:r>
              <a:rPr lang="it-IT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 milioni di persone colpite 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dal morbo di Alzheimer in tutto il mondo</a:t>
            </a:r>
          </a:p>
          <a:p>
            <a:pPr lvl="1"/>
            <a:r>
              <a:rPr lang="it-IT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600.000 solo in Italia</a:t>
            </a:r>
          </a:p>
          <a:p>
            <a:pPr lvl="1"/>
            <a:r>
              <a:rPr lang="it-IT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20.000 solo in Friuli Venezia Giulia</a:t>
            </a:r>
          </a:p>
          <a:p>
            <a:pPr lvl="1"/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Oggi ci sono circa </a:t>
            </a:r>
            <a:r>
              <a:rPr lang="it-IT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3Mln di persone direttamente o indirettamente coinvolte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 nell’assistenza dei loro cari con demenza</a:t>
            </a:r>
          </a:p>
          <a:p>
            <a:pPr lvl="1"/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Si stima che nei prossimi 20 anni si avrà un </a:t>
            </a:r>
            <a:r>
              <a:rPr lang="it-IT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aumento dei casi del 50%</a:t>
            </a:r>
          </a:p>
          <a:p>
            <a:pPr lvl="1"/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it-IT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Italia 6Mld di Euro sono spesi, in un anno,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 per la sola malattia di Alzheimer</a:t>
            </a:r>
          </a:p>
          <a:p>
            <a:endParaRPr lang="it-IT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441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7DF02B-FF4C-45AB-BF52-5E655676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040" y="365127"/>
            <a:ext cx="5572760" cy="720724"/>
          </a:xfrm>
        </p:spPr>
        <p:txBody>
          <a:bodyPr>
            <a:noAutofit/>
          </a:bodyPr>
          <a:lstStyle/>
          <a:p>
            <a:r>
              <a:rPr lang="it-IT" sz="4800" b="1" dirty="0" err="1"/>
              <a:t>Tracking</a:t>
            </a:r>
            <a:r>
              <a:rPr lang="it-IT" sz="4800" b="1" dirty="0"/>
              <a:t> ed Alzheimer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3BF3CDD-F9B0-4C46-B54C-B836DD835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4480"/>
            <a:ext cx="8332470" cy="462248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GPS ed altre tecnologie di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tracking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per favorire:</a:t>
            </a:r>
          </a:p>
          <a:p>
            <a:pPr lvl="1" algn="just"/>
            <a:r>
              <a:rPr lang="it-IT" sz="1800" dirty="0">
                <a:ea typeface="Calibri" panose="020F0502020204030204" pitchFamily="34" charset="0"/>
                <a:cs typeface="Times New Roman" panose="02020603050405020304" pitchFamily="18" charset="0"/>
              </a:rPr>
              <a:t>L’assistenza alla persona</a:t>
            </a:r>
          </a:p>
          <a:p>
            <a:pPr lvl="1" algn="just"/>
            <a:r>
              <a:rPr lang="it-IT" sz="1800" dirty="0">
                <a:ea typeface="Calibri" panose="020F0502020204030204" pitchFamily="34" charset="0"/>
                <a:cs typeface="Times New Roman" panose="02020603050405020304" pitchFamily="18" charset="0"/>
              </a:rPr>
              <a:t>La vita indipendente finché possibile</a:t>
            </a:r>
          </a:p>
          <a:p>
            <a:pPr algn="just"/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Monitoraggio in esterni ed interni</a:t>
            </a:r>
          </a:p>
          <a:p>
            <a:pPr lvl="1" algn="just"/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GPS sperimentato da molti anni</a:t>
            </a:r>
          </a:p>
          <a:p>
            <a:pPr lvl="2" algn="just"/>
            <a:r>
              <a:rPr lang="it-IT" sz="1800" i="1" dirty="0"/>
              <a:t>V. </a:t>
            </a:r>
            <a:r>
              <a:rPr lang="it-IT" sz="1800" i="1" dirty="0" err="1"/>
              <a:t>Faucounau</a:t>
            </a:r>
            <a:r>
              <a:rPr lang="it-IT" sz="1800" i="1" dirty="0"/>
              <a:t> et al. </a:t>
            </a:r>
            <a:r>
              <a:rPr lang="it-IT" sz="1800" i="1" dirty="0" err="1"/>
              <a:t>Ann</a:t>
            </a:r>
            <a:r>
              <a:rPr lang="it-IT" sz="1800" i="1" dirty="0"/>
              <a:t> </a:t>
            </a:r>
            <a:r>
              <a:rPr lang="it-IT" sz="1800" i="1" dirty="0" err="1"/>
              <a:t>Phys</a:t>
            </a:r>
            <a:r>
              <a:rPr lang="it-IT" sz="1800" i="1" dirty="0"/>
              <a:t> </a:t>
            </a:r>
            <a:r>
              <a:rPr lang="it-IT" sz="1800" i="1" dirty="0" err="1"/>
              <a:t>Rehabil</a:t>
            </a:r>
            <a:r>
              <a:rPr lang="it-IT" sz="1800" i="1" dirty="0"/>
              <a:t> </a:t>
            </a:r>
            <a:r>
              <a:rPr lang="it-IT" sz="1800" i="1" dirty="0" err="1"/>
              <a:t>Med</a:t>
            </a:r>
            <a:r>
              <a:rPr lang="it-IT" sz="1800" i="1" dirty="0"/>
              <a:t> 52 (2009) 579–587 </a:t>
            </a:r>
            <a:endParaRPr lang="it-IT" sz="18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just"/>
            <a:r>
              <a:rPr lang="it-IT" sz="1800" i="1" dirty="0" err="1"/>
              <a:t>Q</a:t>
            </a:r>
            <a:r>
              <a:rPr lang="it-IT" sz="1800" i="1" dirty="0"/>
              <a:t>. </a:t>
            </a:r>
            <a:r>
              <a:rPr lang="it-IT" sz="1800" i="1" dirty="0" err="1"/>
              <a:t>Lin</a:t>
            </a:r>
            <a:r>
              <a:rPr lang="it-IT" sz="1800" i="1" dirty="0"/>
              <a:t> et al. </a:t>
            </a:r>
            <a:r>
              <a:rPr lang="it-IT" sz="1800" i="1" dirty="0" err="1"/>
              <a:t>Int</a:t>
            </a:r>
            <a:r>
              <a:rPr lang="it-IT" sz="1800" i="1" dirty="0"/>
              <a:t> </a:t>
            </a:r>
            <a:r>
              <a:rPr lang="it-IT" sz="1800" i="1" dirty="0" err="1"/>
              <a:t>J</a:t>
            </a:r>
            <a:r>
              <a:rPr lang="it-IT" sz="1800" i="1" dirty="0"/>
              <a:t> </a:t>
            </a:r>
            <a:r>
              <a:rPr lang="it-IT" sz="1800" i="1" dirty="0" err="1"/>
              <a:t>Gerontol</a:t>
            </a:r>
            <a:r>
              <a:rPr lang="it-IT" sz="1800" i="1" dirty="0"/>
              <a:t> 8 (2014) 49e55 </a:t>
            </a:r>
          </a:p>
          <a:p>
            <a:pPr lvl="2" algn="just"/>
            <a:r>
              <a:rPr lang="it-IT" sz="1800" i="1" dirty="0"/>
              <a:t>H. </a:t>
            </a:r>
            <a:r>
              <a:rPr lang="it-IT" sz="1800" i="1" dirty="0" err="1"/>
              <a:t>Megges</a:t>
            </a:r>
            <a:r>
              <a:rPr lang="it-IT" sz="1800" i="1" dirty="0"/>
              <a:t> et al. </a:t>
            </a:r>
            <a:r>
              <a:rPr lang="en-US" sz="1800" i="1" dirty="0" err="1"/>
              <a:t>Alzheimers</a:t>
            </a:r>
            <a:r>
              <a:rPr lang="en-US" sz="1800" i="1" dirty="0"/>
              <a:t> Dement (N Y). 2017 May 10;3(3):332-338</a:t>
            </a:r>
            <a:endParaRPr lang="it-IT" sz="1800" i="1" dirty="0"/>
          </a:p>
          <a:p>
            <a:pPr lvl="1" algn="just"/>
            <a:r>
              <a:rPr lang="it-IT" sz="2000" dirty="0"/>
              <a:t>In interni: tecnologie basate su Bluetooth o NFC</a:t>
            </a:r>
          </a:p>
          <a:p>
            <a:pPr lvl="2" algn="just"/>
            <a:r>
              <a:rPr lang="it-IT" sz="1800" i="1" dirty="0" err="1"/>
              <a:t>A.Almudevar</a:t>
            </a:r>
            <a:r>
              <a:rPr lang="it-IT" sz="1800" i="1" dirty="0"/>
              <a:t> et al. </a:t>
            </a:r>
            <a:r>
              <a:rPr lang="en-US" sz="1600" i="1" dirty="0" err="1">
                <a:solidFill>
                  <a:srgbClr val="262626"/>
                </a:solidFill>
                <a:latin typeface="ArialMT" charset="0"/>
              </a:rPr>
              <a:t>Artif</a:t>
            </a:r>
            <a:r>
              <a:rPr lang="en-US" sz="1600" i="1" dirty="0">
                <a:solidFill>
                  <a:srgbClr val="262626"/>
                </a:solidFill>
                <a:latin typeface="ArialMT" charset="0"/>
              </a:rPr>
              <a:t> </a:t>
            </a:r>
            <a:r>
              <a:rPr lang="en-US" sz="1600" i="1" dirty="0" err="1">
                <a:solidFill>
                  <a:srgbClr val="262626"/>
                </a:solidFill>
                <a:latin typeface="ArialMT" charset="0"/>
              </a:rPr>
              <a:t>Intell</a:t>
            </a:r>
            <a:r>
              <a:rPr lang="en-US" sz="1600" i="1" dirty="0">
                <a:solidFill>
                  <a:srgbClr val="262626"/>
                </a:solidFill>
                <a:latin typeface="ArialMT" charset="0"/>
              </a:rPr>
              <a:t> Med.</a:t>
            </a:r>
            <a:r>
              <a:rPr lang="en-US" sz="1600" i="1" dirty="0">
                <a:solidFill>
                  <a:prstClr val="black"/>
                </a:solidFill>
                <a:latin typeface="ArialMT" charset="0"/>
              </a:rPr>
              <a:t> 2008 Feb;42(2):109-20</a:t>
            </a:r>
          </a:p>
          <a:p>
            <a:pPr algn="just"/>
            <a:r>
              <a:rPr lang="en-US" sz="2400" dirty="0" err="1">
                <a:solidFill>
                  <a:prstClr val="black"/>
                </a:solidFill>
                <a:latin typeface="ArialMT" charset="0"/>
              </a:rPr>
              <a:t>Analisi</a:t>
            </a:r>
            <a:r>
              <a:rPr lang="en-US" sz="2400" dirty="0">
                <a:solidFill>
                  <a:prstClr val="black"/>
                </a:solidFill>
                <a:latin typeface="ArialMT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MT" charset="0"/>
              </a:rPr>
              <a:t>dei</a:t>
            </a:r>
            <a:r>
              <a:rPr lang="en-US" sz="2400" dirty="0">
                <a:solidFill>
                  <a:prstClr val="black"/>
                </a:solidFill>
                <a:latin typeface="ArialMT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MT" charset="0"/>
              </a:rPr>
              <a:t>dati</a:t>
            </a:r>
            <a:endParaRPr lang="en-US" sz="2400" dirty="0">
              <a:solidFill>
                <a:prstClr val="black"/>
              </a:solidFill>
              <a:latin typeface="ArialMT" charset="0"/>
            </a:endParaRPr>
          </a:p>
          <a:p>
            <a:pPr lvl="1" algn="just"/>
            <a:r>
              <a:rPr lang="en-US" sz="2000" dirty="0">
                <a:solidFill>
                  <a:prstClr val="black"/>
                </a:solidFill>
                <a:latin typeface="ArialMT" charset="0"/>
              </a:rPr>
              <a:t>Studio del </a:t>
            </a:r>
            <a:r>
              <a:rPr lang="en-US" sz="2000" dirty="0" err="1">
                <a:solidFill>
                  <a:prstClr val="black"/>
                </a:solidFill>
                <a:latin typeface="ArialMT" charset="0"/>
              </a:rPr>
              <a:t>comportamento</a:t>
            </a:r>
            <a:r>
              <a:rPr lang="en-US" sz="2000" dirty="0">
                <a:solidFill>
                  <a:prstClr val="black"/>
                </a:solidFill>
                <a:latin typeface="ArialMT" charset="0"/>
              </a:rPr>
              <a:t> (“life space”), </a:t>
            </a:r>
            <a:r>
              <a:rPr lang="en-US" sz="2000" dirty="0" err="1">
                <a:solidFill>
                  <a:prstClr val="black"/>
                </a:solidFill>
                <a:latin typeface="ArialMT" charset="0"/>
              </a:rPr>
              <a:t>diagnosi</a:t>
            </a:r>
            <a:r>
              <a:rPr lang="en-US" sz="2000" dirty="0">
                <a:solidFill>
                  <a:prstClr val="black"/>
                </a:solidFill>
                <a:latin typeface="ArialMT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MT" charset="0"/>
              </a:rPr>
              <a:t>precoce</a:t>
            </a:r>
            <a:endParaRPr lang="en-US" sz="2000" dirty="0">
              <a:solidFill>
                <a:prstClr val="black"/>
              </a:solidFill>
              <a:latin typeface="ArialMT" charset="0"/>
            </a:endParaRPr>
          </a:p>
          <a:p>
            <a:pPr lvl="2" algn="just"/>
            <a:r>
              <a:rPr lang="en-US" dirty="0">
                <a:solidFill>
                  <a:prstClr val="black"/>
                </a:solidFill>
                <a:latin typeface="ArialMT" charset="0"/>
              </a:rPr>
              <a:t>“</a:t>
            </a:r>
            <a:r>
              <a:rPr lang="en-US" dirty="0"/>
              <a:t>GPS-derived area and perimeter: (1) distinguished mild-to-moderate AD patients from CTL and (2) were strongly correlated with physical function and affective state”</a:t>
            </a:r>
            <a:endParaRPr lang="en-US" dirty="0">
              <a:solidFill>
                <a:prstClr val="black"/>
              </a:solidFill>
              <a:latin typeface="ArialMT" charset="0"/>
            </a:endParaRPr>
          </a:p>
          <a:p>
            <a:pPr lvl="2" algn="just"/>
            <a:r>
              <a:rPr lang="it-IT" sz="1800" i="1" dirty="0"/>
              <a:t>JY </a:t>
            </a:r>
            <a:r>
              <a:rPr lang="it-IT" sz="1800" i="1" dirty="0" err="1"/>
              <a:t>Tung</a:t>
            </a:r>
            <a:r>
              <a:rPr lang="it-IT" sz="1800" i="1" dirty="0"/>
              <a:t> et al. </a:t>
            </a:r>
            <a:r>
              <a:rPr lang="it-IT" sz="1800" i="1" dirty="0" err="1"/>
              <a:t>Gerontology</a:t>
            </a:r>
            <a:r>
              <a:rPr lang="it-IT" sz="1800" i="1" dirty="0"/>
              <a:t> 2014;60(2):154-62</a:t>
            </a:r>
          </a:p>
          <a:p>
            <a:pPr lvl="2" algn="just"/>
            <a:r>
              <a:rPr lang="it-IT" sz="1800" i="1" dirty="0"/>
              <a:t>YL </a:t>
            </a:r>
            <a:r>
              <a:rPr lang="it-IT" sz="1800" i="1" dirty="0" err="1"/>
              <a:t>Hsu</a:t>
            </a:r>
            <a:r>
              <a:rPr lang="it-IT" sz="1800" i="1" dirty="0"/>
              <a:t> et al. IEEE </a:t>
            </a:r>
            <a:r>
              <a:rPr lang="it-IT" sz="1800" i="1" dirty="0" err="1"/>
              <a:t>J</a:t>
            </a:r>
            <a:r>
              <a:rPr lang="it-IT" sz="1800" i="1" dirty="0"/>
              <a:t> </a:t>
            </a:r>
            <a:r>
              <a:rPr lang="it-IT" sz="1800" i="1" dirty="0" err="1"/>
              <a:t>Biomed</a:t>
            </a:r>
            <a:r>
              <a:rPr lang="it-IT" sz="1800" i="1" dirty="0"/>
              <a:t> </a:t>
            </a:r>
            <a:r>
              <a:rPr lang="it-IT" sz="1800" i="1" dirty="0" err="1"/>
              <a:t>Health</a:t>
            </a:r>
            <a:r>
              <a:rPr lang="it-IT" sz="1800" i="1" dirty="0"/>
              <a:t> </a:t>
            </a:r>
            <a:r>
              <a:rPr lang="it-IT" sz="1800" i="1" dirty="0" err="1"/>
              <a:t>Inform</a:t>
            </a:r>
            <a:r>
              <a:rPr lang="it-IT" sz="1800" i="1" dirty="0"/>
              <a:t>. 2014 Nov;18(6):1822-30</a:t>
            </a:r>
          </a:p>
        </p:txBody>
      </p:sp>
      <p:sp>
        <p:nvSpPr>
          <p:cNvPr id="4" name="Casella di testo 247">
            <a:extLst>
              <a:ext uri="{FF2B5EF4-FFF2-40B4-BE49-F238E27FC236}">
                <a16:creationId xmlns:a16="http://schemas.microsoft.com/office/drawing/2014/main" xmlns="" id="{626C7275-420F-469A-A8CB-527E802D9C22}"/>
              </a:ext>
            </a:extLst>
          </p:cNvPr>
          <p:cNvSpPr txBox="1"/>
          <p:nvPr/>
        </p:nvSpPr>
        <p:spPr>
          <a:xfrm>
            <a:off x="9455658" y="-366299"/>
            <a:ext cx="3613836" cy="40634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it-IT" sz="1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che Grazie ad un dispositivo </a:t>
            </a:r>
            <a:r>
              <a:rPr lang="it-IT" sz="1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it-IT" sz="10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00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Wearable </a:t>
            </a:r>
            <a:r>
              <a:rPr lang="it-IT" sz="1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dotato di sensori GPS e movimento, collegato ad una piattaforma Cloud IoT, il </a:t>
            </a:r>
            <a:r>
              <a:rPr lang="it-IT" sz="1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Caregiver</a:t>
            </a:r>
            <a:r>
              <a:rPr lang="it-IT" sz="1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attraverso una semplice interfaccia Web sarà in grado in tempo reale di localizzare il malato o ricevere notifiche in caso di allarme, in caso di caduta o uscita dai parametri predefiniti.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 di testo 250">
            <a:extLst>
              <a:ext uri="{FF2B5EF4-FFF2-40B4-BE49-F238E27FC236}">
                <a16:creationId xmlns:a16="http://schemas.microsoft.com/office/drawing/2014/main" xmlns="" id="{DE2F6A38-80FF-436D-AF66-573B5BDA74D3}"/>
              </a:ext>
            </a:extLst>
          </p:cNvPr>
          <p:cNvSpPr txBox="1"/>
          <p:nvPr/>
        </p:nvSpPr>
        <p:spPr>
          <a:xfrm>
            <a:off x="9402112" y="4098335"/>
            <a:ext cx="3720928" cy="4157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progetto vede coinvolti Cimtech S.r.l. quale capofila, MIPOT S.p.A. e l’Università di Udine quali partner con il supporto di Friuli Innovazione.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progetto è articolato in più fasi: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Ricerca rivolta all’acquisizione delle conoscenze relative alle tecnologie Innovative quali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infrastrutture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LoRaWAN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piattaforme IoT, WEB Portal studiati ad hoc ed algoritmi software per la previsione di fenomeni degenerativi.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Sviluppo dei componenti Wearable Device con sensori per i pazienti, soluzione basata su comunicazione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 NB-IoT, infrastruttura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LoRaWAN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piattaforma IoT Internet of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Things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la raccolta dati, Web Portal di interfaccia.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30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/>
              <a:t>Tracking</a:t>
            </a:r>
            <a:r>
              <a:rPr lang="it-IT" b="1" dirty="0"/>
              <a:t>: </a:t>
            </a:r>
            <a:br>
              <a:rPr lang="it-IT" b="1" dirty="0"/>
            </a:br>
            <a:r>
              <a:rPr lang="it-IT" b="1" dirty="0"/>
              <a:t>problemi tecnici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19943"/>
            <a:ext cx="8686800" cy="4457020"/>
          </a:xfrm>
        </p:spPr>
        <p:txBody>
          <a:bodyPr>
            <a:noAutofit/>
          </a:bodyPr>
          <a:lstStyle/>
          <a:p>
            <a:r>
              <a:rPr lang="it-IT" sz="2400" i="1" dirty="0"/>
              <a:t>V. </a:t>
            </a:r>
            <a:r>
              <a:rPr lang="it-IT" sz="2400" i="1" dirty="0" err="1"/>
              <a:t>Faucounau</a:t>
            </a:r>
            <a:r>
              <a:rPr lang="it-IT" sz="2400" i="1" dirty="0"/>
              <a:t> et al. </a:t>
            </a:r>
            <a:r>
              <a:rPr lang="it-IT" sz="2400" i="1" dirty="0" err="1"/>
              <a:t>Ann</a:t>
            </a:r>
            <a:r>
              <a:rPr lang="it-IT" sz="2400" i="1" dirty="0"/>
              <a:t> </a:t>
            </a:r>
            <a:r>
              <a:rPr lang="it-IT" sz="2400" i="1" dirty="0" err="1"/>
              <a:t>Phys</a:t>
            </a:r>
            <a:r>
              <a:rPr lang="it-IT" sz="2400" i="1" dirty="0"/>
              <a:t> </a:t>
            </a:r>
            <a:r>
              <a:rPr lang="it-IT" sz="2400" i="1" dirty="0" err="1"/>
              <a:t>Rehabil</a:t>
            </a:r>
            <a:r>
              <a:rPr lang="it-IT" sz="2400" i="1" dirty="0"/>
              <a:t> </a:t>
            </a:r>
            <a:r>
              <a:rPr lang="it-IT" sz="2400" i="1" dirty="0" err="1"/>
              <a:t>Med</a:t>
            </a:r>
            <a:r>
              <a:rPr lang="it-IT" sz="2400" i="1" dirty="0"/>
              <a:t> 52 (</a:t>
            </a:r>
            <a:r>
              <a:rPr lang="it-IT" sz="2400" b="1" i="1" dirty="0"/>
              <a:t>2009</a:t>
            </a:r>
            <a:r>
              <a:rPr lang="it-IT" sz="2400" i="1" dirty="0"/>
              <a:t>) 579–587 </a:t>
            </a:r>
            <a:endParaRPr lang="it-IT" sz="2400" dirty="0"/>
          </a:p>
          <a:p>
            <a:pPr lvl="1"/>
            <a:r>
              <a:rPr lang="mr-IN" sz="2000" dirty="0"/>
              <a:t>…</a:t>
            </a:r>
            <a:r>
              <a:rPr lang="it-IT" sz="2000" dirty="0"/>
              <a:t> “He </a:t>
            </a:r>
            <a:r>
              <a:rPr lang="it-IT" sz="2000" dirty="0" err="1"/>
              <a:t>viewed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b="1" dirty="0" err="1"/>
              <a:t>too</a:t>
            </a:r>
            <a:r>
              <a:rPr lang="it-IT" sz="2000" b="1" dirty="0"/>
              <a:t> </a:t>
            </a:r>
            <a:r>
              <a:rPr lang="it-IT" sz="2000" b="1" dirty="0" err="1"/>
              <a:t>voluminous</a:t>
            </a:r>
            <a:r>
              <a:rPr lang="it-IT" sz="2000" dirty="0"/>
              <a:t>” </a:t>
            </a:r>
          </a:p>
          <a:p>
            <a:pPr lvl="1"/>
            <a:r>
              <a:rPr lang="it-IT" sz="2000" dirty="0"/>
              <a:t>“</a:t>
            </a:r>
            <a:r>
              <a:rPr lang="it-IT" sz="2000" dirty="0" err="1"/>
              <a:t>If</a:t>
            </a:r>
            <a:r>
              <a:rPr lang="it-IT" sz="2000" dirty="0"/>
              <a:t> the </a:t>
            </a:r>
            <a:r>
              <a:rPr lang="it-IT" sz="2000" dirty="0" err="1"/>
              <a:t>device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clearly</a:t>
            </a:r>
            <a:r>
              <a:rPr lang="it-IT" sz="2000" dirty="0"/>
              <a:t> </a:t>
            </a:r>
            <a:r>
              <a:rPr lang="it-IT" sz="2000" dirty="0" err="1"/>
              <a:t>visible</a:t>
            </a:r>
            <a:r>
              <a:rPr lang="it-IT" sz="2000" dirty="0"/>
              <a:t> in </a:t>
            </a:r>
            <a:r>
              <a:rPr lang="it-IT" sz="2000" dirty="0" err="1"/>
              <a:t>his</a:t>
            </a:r>
            <a:r>
              <a:rPr lang="it-IT" sz="2000" dirty="0"/>
              <a:t> pocket, the </a:t>
            </a:r>
            <a:r>
              <a:rPr lang="it-IT" sz="2000" b="1" dirty="0" err="1"/>
              <a:t>risk</a:t>
            </a:r>
            <a:r>
              <a:rPr lang="it-IT" sz="2000" dirty="0"/>
              <a:t> </a:t>
            </a:r>
            <a:r>
              <a:rPr lang="it-IT" sz="2000" dirty="0" err="1"/>
              <a:t>was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people</a:t>
            </a:r>
            <a:r>
              <a:rPr lang="it-IT" sz="2000" dirty="0"/>
              <a:t>,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knowing</a:t>
            </a:r>
            <a:r>
              <a:rPr lang="it-IT" sz="2000" dirty="0"/>
              <a:t> </a:t>
            </a:r>
            <a:r>
              <a:rPr lang="it-IT" sz="2000" dirty="0" err="1"/>
              <a:t>what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, </a:t>
            </a:r>
            <a:r>
              <a:rPr lang="it-IT" sz="2000" dirty="0" err="1"/>
              <a:t>took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up and </a:t>
            </a:r>
            <a:r>
              <a:rPr lang="it-IT" sz="2000" dirty="0" err="1"/>
              <a:t>went</a:t>
            </a:r>
            <a:r>
              <a:rPr lang="it-IT" sz="2000" dirty="0"/>
              <a:t> </a:t>
            </a:r>
            <a:r>
              <a:rPr lang="it-IT" sz="2000" dirty="0" err="1"/>
              <a:t>away</a:t>
            </a:r>
            <a:r>
              <a:rPr lang="it-IT" sz="2000" dirty="0"/>
              <a:t> with </a:t>
            </a:r>
            <a:r>
              <a:rPr lang="it-IT" sz="2000" dirty="0" err="1"/>
              <a:t>it</a:t>
            </a:r>
            <a:r>
              <a:rPr lang="it-IT" sz="2000" dirty="0"/>
              <a:t>’’ </a:t>
            </a:r>
          </a:p>
          <a:p>
            <a:pPr lvl="1"/>
            <a:r>
              <a:rPr lang="it-IT" sz="2000" dirty="0"/>
              <a:t>“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Mr</a:t>
            </a:r>
            <a:r>
              <a:rPr lang="it-IT" sz="2000" dirty="0"/>
              <a:t> B. </a:t>
            </a:r>
            <a:r>
              <a:rPr lang="it-IT" sz="2000" dirty="0" err="1"/>
              <a:t>wandered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</a:t>
            </a:r>
            <a:r>
              <a:rPr lang="it-IT" sz="2000" dirty="0" err="1"/>
              <a:t>many</a:t>
            </a:r>
            <a:r>
              <a:rPr lang="it-IT" sz="2000" dirty="0"/>
              <a:t> hours, the </a:t>
            </a:r>
            <a:r>
              <a:rPr lang="it-IT" sz="2000" b="1" dirty="0" err="1"/>
              <a:t>battery</a:t>
            </a:r>
            <a:r>
              <a:rPr lang="it-IT" sz="2000" dirty="0"/>
              <a:t> </a:t>
            </a:r>
            <a:r>
              <a:rPr lang="it-IT" sz="2000" dirty="0" err="1"/>
              <a:t>was</a:t>
            </a:r>
            <a:r>
              <a:rPr lang="it-IT" sz="2000" dirty="0"/>
              <a:t> </a:t>
            </a:r>
            <a:r>
              <a:rPr lang="it-IT" sz="2000" dirty="0" err="1"/>
              <a:t>quickly</a:t>
            </a:r>
            <a:r>
              <a:rPr lang="it-IT" sz="2000" dirty="0"/>
              <a:t> </a:t>
            </a:r>
            <a:r>
              <a:rPr lang="it-IT" sz="2000" dirty="0" err="1"/>
              <a:t>discharged</a:t>
            </a:r>
            <a:r>
              <a:rPr lang="it-IT" sz="2000" dirty="0"/>
              <a:t>. “</a:t>
            </a:r>
          </a:p>
          <a:p>
            <a:r>
              <a:rPr lang="it-IT" sz="2400" i="1" dirty="0"/>
              <a:t>H. </a:t>
            </a:r>
            <a:r>
              <a:rPr lang="it-IT" sz="2400" i="1" dirty="0" err="1"/>
              <a:t>Megges</a:t>
            </a:r>
            <a:r>
              <a:rPr lang="it-IT" sz="2400" i="1" dirty="0"/>
              <a:t> et al. </a:t>
            </a:r>
            <a:r>
              <a:rPr lang="en-US" sz="2400" i="1" dirty="0" err="1"/>
              <a:t>Alzheimers</a:t>
            </a:r>
            <a:r>
              <a:rPr lang="en-US" sz="2400" i="1" dirty="0"/>
              <a:t> Dement (N Y). 2017 May 10;3(3):332-338</a:t>
            </a:r>
            <a:endParaRPr lang="it-IT" sz="2400" i="1" dirty="0"/>
          </a:p>
          <a:p>
            <a:pPr lvl="1"/>
            <a:r>
              <a:rPr lang="it-IT" sz="2000" dirty="0"/>
              <a:t>“</a:t>
            </a:r>
            <a:r>
              <a:rPr lang="it-IT" sz="2000" dirty="0" err="1"/>
              <a:t>Results</a:t>
            </a:r>
            <a:r>
              <a:rPr lang="it-IT" sz="2000" dirty="0"/>
              <a:t> </a:t>
            </a:r>
            <a:r>
              <a:rPr lang="it-IT" sz="2000" dirty="0" err="1"/>
              <a:t>highlight</a:t>
            </a:r>
            <a:r>
              <a:rPr lang="it-IT" sz="2000" dirty="0"/>
              <a:t> the </a:t>
            </a:r>
            <a:r>
              <a:rPr lang="it-IT" sz="2000" dirty="0" err="1"/>
              <a:t>importance</a:t>
            </a:r>
            <a:r>
              <a:rPr lang="it-IT" sz="2000" dirty="0"/>
              <a:t> of </a:t>
            </a:r>
            <a:r>
              <a:rPr lang="it-IT" sz="2000" dirty="0" err="1"/>
              <a:t>including</a:t>
            </a:r>
            <a:r>
              <a:rPr lang="it-IT" sz="2000" dirty="0"/>
              <a:t> end </a:t>
            </a:r>
            <a:r>
              <a:rPr lang="it-IT" sz="2000" dirty="0" err="1"/>
              <a:t>users</a:t>
            </a:r>
            <a:r>
              <a:rPr lang="it-IT" sz="2000" dirty="0"/>
              <a:t> in the </a:t>
            </a:r>
            <a:r>
              <a:rPr lang="it-IT" sz="2000" dirty="0" err="1"/>
              <a:t>research</a:t>
            </a:r>
            <a:r>
              <a:rPr lang="it-IT" sz="2000" dirty="0"/>
              <a:t> and </a:t>
            </a:r>
            <a:r>
              <a:rPr lang="it-IT" sz="2000" dirty="0" err="1"/>
              <a:t>development</a:t>
            </a:r>
            <a:r>
              <a:rPr lang="it-IT" sz="2000" dirty="0"/>
              <a:t> </a:t>
            </a:r>
            <a:r>
              <a:rPr lang="it-IT" sz="2000" dirty="0" err="1"/>
              <a:t>phase</a:t>
            </a:r>
            <a:r>
              <a:rPr lang="it-IT" sz="2000" dirty="0"/>
              <a:t> of </a:t>
            </a:r>
            <a:r>
              <a:rPr lang="it-IT" sz="2000" dirty="0" err="1"/>
              <a:t>locating</a:t>
            </a:r>
            <a:r>
              <a:rPr lang="it-IT" sz="2000" dirty="0"/>
              <a:t> </a:t>
            </a:r>
            <a:r>
              <a:rPr lang="it-IT" sz="2000" dirty="0" err="1"/>
              <a:t>systems</a:t>
            </a:r>
            <a:r>
              <a:rPr lang="it-IT" sz="2000" dirty="0"/>
              <a:t> to </a:t>
            </a:r>
            <a:r>
              <a:rPr lang="it-IT" sz="2000" dirty="0" err="1"/>
              <a:t>improve</a:t>
            </a:r>
            <a:r>
              <a:rPr lang="it-IT" sz="2000" dirty="0"/>
              <a:t> the </a:t>
            </a:r>
            <a:r>
              <a:rPr lang="it-IT" sz="2000" dirty="0" err="1"/>
              <a:t>user</a:t>
            </a:r>
            <a:r>
              <a:rPr lang="it-IT" sz="2000" dirty="0"/>
              <a:t> </a:t>
            </a:r>
            <a:r>
              <a:rPr lang="it-IT" sz="2000" dirty="0" err="1"/>
              <a:t>experience</a:t>
            </a:r>
            <a:r>
              <a:rPr lang="it-IT" sz="2000" dirty="0"/>
              <a:t> in home </a:t>
            </a:r>
            <a:r>
              <a:rPr lang="it-IT" sz="2000" dirty="0" err="1"/>
              <a:t>dementia</a:t>
            </a:r>
            <a:r>
              <a:rPr lang="it-IT" sz="2000" dirty="0"/>
              <a:t> care”</a:t>
            </a:r>
          </a:p>
        </p:txBody>
      </p:sp>
    </p:spTree>
    <p:extLst>
      <p:ext uri="{BB962C8B-B14F-4D97-AF65-F5344CB8AC3E}">
        <p14:creationId xmlns:p14="http://schemas.microsoft.com/office/powerpoint/2010/main" val="1813816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/>
              <a:t>Tracking</a:t>
            </a:r>
            <a:r>
              <a:rPr lang="it-IT" b="1" dirty="0"/>
              <a:t>: </a:t>
            </a:r>
            <a:br>
              <a:rPr lang="it-IT" b="1" dirty="0"/>
            </a:br>
            <a:r>
              <a:rPr lang="it-IT" b="1" dirty="0"/>
              <a:t>problemi etico-legali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02229"/>
            <a:ext cx="8686800" cy="4674734"/>
          </a:xfrm>
        </p:spPr>
        <p:txBody>
          <a:bodyPr>
            <a:noAutofit/>
          </a:bodyPr>
          <a:lstStyle/>
          <a:p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pitfalls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</a:t>
            </a:r>
            <a:r>
              <a:rPr lang="it-IT" b="1" dirty="0" err="1"/>
              <a:t>loss</a:t>
            </a:r>
            <a:r>
              <a:rPr lang="it-IT" b="1" dirty="0"/>
              <a:t> of privacy </a:t>
            </a:r>
            <a:r>
              <a:rPr lang="it-IT" dirty="0"/>
              <a:t>and </a:t>
            </a:r>
            <a:r>
              <a:rPr lang="it-IT" b="1" dirty="0" err="1"/>
              <a:t>inadequate</a:t>
            </a:r>
            <a:r>
              <a:rPr lang="it-IT" b="1" dirty="0"/>
              <a:t> </a:t>
            </a:r>
            <a:r>
              <a:rPr lang="it-IT" b="1" dirty="0" err="1"/>
              <a:t>consent</a:t>
            </a:r>
            <a:r>
              <a:rPr lang="it-IT" b="1" dirty="0"/>
              <a:t> </a:t>
            </a:r>
            <a:r>
              <a:rPr lang="it-IT" dirty="0" err="1"/>
              <a:t>counterbalance</a:t>
            </a:r>
            <a:r>
              <a:rPr lang="it-IT" dirty="0"/>
              <a:t> the </a:t>
            </a:r>
            <a:r>
              <a:rPr lang="it-IT" dirty="0" err="1"/>
              <a:t>substantial</a:t>
            </a:r>
            <a:r>
              <a:rPr lang="it-IT" dirty="0"/>
              <a:t> promise of GPS . </a:t>
            </a:r>
          </a:p>
          <a:p>
            <a:r>
              <a:rPr lang="mr-IN" dirty="0"/>
              <a:t>…</a:t>
            </a:r>
            <a:r>
              <a:rPr lang="it-IT" dirty="0" err="1"/>
              <a:t>advance</a:t>
            </a:r>
            <a:r>
              <a:rPr lang="it-IT" dirty="0"/>
              <a:t> planning can mitigate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concerns</a:t>
            </a:r>
            <a:r>
              <a:rPr lang="it-IT" dirty="0"/>
              <a:t>, </a:t>
            </a:r>
            <a:r>
              <a:rPr lang="it-IT" dirty="0" err="1"/>
              <a:t>wherein</a:t>
            </a:r>
            <a:r>
              <a:rPr lang="it-IT" dirty="0"/>
              <a:t> </a:t>
            </a:r>
            <a:r>
              <a:rPr lang="it-IT" dirty="0" err="1"/>
              <a:t>individuals</a:t>
            </a:r>
            <a:r>
              <a:rPr lang="it-IT" dirty="0"/>
              <a:t> </a:t>
            </a:r>
            <a:r>
              <a:rPr lang="it-IT" b="1" dirty="0" err="1"/>
              <a:t>willingly</a:t>
            </a:r>
            <a:r>
              <a:rPr lang="it-IT" b="1" dirty="0"/>
              <a:t> </a:t>
            </a:r>
            <a:r>
              <a:rPr lang="it-IT" b="1" dirty="0" err="1"/>
              <a:t>elect</a:t>
            </a:r>
            <a:r>
              <a:rPr lang="it-IT" b="1" dirty="0"/>
              <a:t> to be </a:t>
            </a:r>
            <a:r>
              <a:rPr lang="it-IT" b="1" dirty="0" err="1"/>
              <a:t>monitored</a:t>
            </a:r>
            <a:r>
              <a:rPr lang="it-IT" b="1" dirty="0"/>
              <a:t> </a:t>
            </a:r>
            <a:r>
              <a:rPr lang="it-IT" b="1" dirty="0" err="1"/>
              <a:t>before</a:t>
            </a:r>
            <a:r>
              <a:rPr lang="it-IT" b="1" dirty="0"/>
              <a:t>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impairments</a:t>
            </a:r>
            <a:r>
              <a:rPr lang="it-IT" b="1" dirty="0"/>
              <a:t> progress </a:t>
            </a:r>
            <a:r>
              <a:rPr lang="it-IT" dirty="0"/>
              <a:t>to a stage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makes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authorization</a:t>
            </a:r>
            <a:r>
              <a:rPr lang="it-IT" dirty="0"/>
              <a:t> </a:t>
            </a:r>
            <a:r>
              <a:rPr lang="it-IT" dirty="0" err="1"/>
              <a:t>impractical</a:t>
            </a:r>
            <a:r>
              <a:rPr lang="it-IT" dirty="0"/>
              <a:t>. </a:t>
            </a:r>
          </a:p>
          <a:p>
            <a:r>
              <a:rPr lang="it-IT" i="1" dirty="0"/>
              <a:t>YT Yang et al. </a:t>
            </a:r>
            <a:r>
              <a:rPr lang="de-DE" i="1" dirty="0"/>
              <a:t>J Am </a:t>
            </a:r>
            <a:r>
              <a:rPr lang="de-DE" i="1" dirty="0" err="1"/>
              <a:t>Geriatr</a:t>
            </a:r>
            <a:r>
              <a:rPr lang="de-DE" i="1" dirty="0"/>
              <a:t> </a:t>
            </a:r>
            <a:r>
              <a:rPr lang="de-DE" i="1" dirty="0" err="1"/>
              <a:t>Soc</a:t>
            </a:r>
            <a:r>
              <a:rPr lang="de-DE" i="1" dirty="0"/>
              <a:t>. 2016 Aug;64(8):1708-15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54785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7DF02B-FF4C-45AB-BF52-5E655676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257" y="365127"/>
            <a:ext cx="5504543" cy="720724"/>
          </a:xfrm>
        </p:spPr>
        <p:txBody>
          <a:bodyPr>
            <a:noAutofit/>
          </a:bodyPr>
          <a:lstStyle/>
          <a:p>
            <a:r>
              <a:rPr lang="it-IT" sz="4800" b="1" dirty="0"/>
              <a:t>Un esempio: </a:t>
            </a:r>
            <a:r>
              <a:rPr lang="it-IT" sz="4800" b="1" dirty="0" err="1"/>
              <a:t>PollicIoT</a:t>
            </a:r>
            <a:endParaRPr lang="it-IT" sz="48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3BF3CDD-F9B0-4C46-B54C-B836DD835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PollicIoT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è un progetto finanziato dalla Regione Autonoma Friuli Venezia Giulia nell’ambito del POR FESR 2014-2020, attività 1.3.b nella traiettoria </a:t>
            </a:r>
            <a:r>
              <a:rPr lang="it-IT" sz="24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Smart </a:t>
            </a:r>
            <a:r>
              <a:rPr lang="it-IT" sz="24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lang="it-IT" sz="2400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in ambito </a:t>
            </a:r>
            <a:r>
              <a:rPr lang="it-IT" sz="24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Ambient </a:t>
            </a:r>
            <a:r>
              <a:rPr lang="it-IT" sz="24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Assisted</a:t>
            </a:r>
            <a:r>
              <a:rPr lang="it-IT" sz="24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Living</a:t>
            </a:r>
          </a:p>
          <a:p>
            <a:pPr algn="just"/>
            <a:endParaRPr lang="it-IT" sz="2400" b="1" dirty="0">
              <a:solidFill>
                <a:srgbClr val="00B0F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La finalità di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PollicIoT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è quella di offrire una soluzione completa dedicata all’assistenza dei malati di </a:t>
            </a:r>
            <a:r>
              <a:rPr lang="it-IT" sz="2400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Alzheimer</a:t>
            </a:r>
          </a:p>
          <a:p>
            <a:pPr lvl="1" algn="just"/>
            <a:r>
              <a:rPr 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Basata su tecnologie di </a:t>
            </a:r>
            <a:r>
              <a:rPr lang="it-IT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tracking</a:t>
            </a:r>
            <a:r>
              <a:rPr 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 e analisi dei dati</a:t>
            </a:r>
          </a:p>
          <a:p>
            <a:pPr lvl="1" algn="just"/>
            <a:endParaRPr lang="it-IT" sz="2000" dirty="0">
              <a:solidFill>
                <a:srgbClr val="00B0F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Partner di progetto: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Cimtech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srl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, MIPOT spa, Università di Udine, Friuli Innovazione, ASP Moro</a:t>
            </a:r>
          </a:p>
        </p:txBody>
      </p:sp>
      <p:sp>
        <p:nvSpPr>
          <p:cNvPr id="4" name="Casella di testo 247">
            <a:extLst>
              <a:ext uri="{FF2B5EF4-FFF2-40B4-BE49-F238E27FC236}">
                <a16:creationId xmlns:a16="http://schemas.microsoft.com/office/drawing/2014/main" xmlns="" id="{626C7275-420F-469A-A8CB-527E802D9C22}"/>
              </a:ext>
            </a:extLst>
          </p:cNvPr>
          <p:cNvSpPr txBox="1"/>
          <p:nvPr/>
        </p:nvSpPr>
        <p:spPr>
          <a:xfrm>
            <a:off x="9455658" y="-366299"/>
            <a:ext cx="3613836" cy="40634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it-IT" sz="1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che Grazie ad un dispositivo </a:t>
            </a:r>
            <a:r>
              <a:rPr lang="it-IT" sz="1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it-IT" sz="10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00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Wearable </a:t>
            </a:r>
            <a:r>
              <a:rPr lang="it-IT" sz="1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dotato di sensori GPS e movimento, collegato ad una piattaforma Cloud IoT, il </a:t>
            </a:r>
            <a:r>
              <a:rPr lang="it-IT" sz="1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Caregiver</a:t>
            </a:r>
            <a:r>
              <a:rPr lang="it-IT" sz="1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attraverso una semplice interfaccia Web sarà in grado in tempo reale di localizzare il malato o ricevere notifiche in caso di allarme, in caso di caduta o uscita dai parametri predefiniti.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 di testo 250">
            <a:extLst>
              <a:ext uri="{FF2B5EF4-FFF2-40B4-BE49-F238E27FC236}">
                <a16:creationId xmlns:a16="http://schemas.microsoft.com/office/drawing/2014/main" xmlns="" id="{DE2F6A38-80FF-436D-AF66-573B5BDA74D3}"/>
              </a:ext>
            </a:extLst>
          </p:cNvPr>
          <p:cNvSpPr txBox="1"/>
          <p:nvPr/>
        </p:nvSpPr>
        <p:spPr>
          <a:xfrm>
            <a:off x="9402112" y="4098335"/>
            <a:ext cx="3720928" cy="4157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progetto vede coinvolti Cimtech S.r.l. quale capofila, MIPOT S.p.A. e l’Università di Udine quali partner con il supporto di Friuli Innovazione.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progetto è articolato in più fasi: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Ricerca rivolta all’acquisizione delle conoscenze relative alle tecnologie Innovative quali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infrastrutture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LoRaWAN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piattaforme IoT, WEB Portal studiati ad hoc ed algoritmi software per la previsione di fenomeni degenerativi.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Sviluppo dei componenti Wearable Device con sensori per i pazienti, soluzione basata su comunicazione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 NB-IoT, infrastruttura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LoRaWAN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piattaforma IoT Internet of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Things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la raccolta dati, Web Portal di interfaccia.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57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7DF02B-FF4C-45AB-BF52-5E655676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800" b="1" dirty="0"/>
              <a:t>Tecnologie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3BF3CDD-F9B0-4C46-B54C-B836DD835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86560"/>
            <a:ext cx="8210550" cy="449040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Un dispositivo </a:t>
            </a:r>
            <a:r>
              <a:rPr lang="it-IT" sz="2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Wearable</a:t>
            </a:r>
            <a:endParaRPr lang="it-IT" sz="24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it-IT" sz="2200" dirty="0">
                <a:ea typeface="Calibri" panose="020F0502020204030204" pitchFamily="34" charset="0"/>
                <a:cs typeface="Times New Roman" panose="02020603050405020304" pitchFamily="18" charset="0"/>
              </a:rPr>
              <a:t>Dimensioni ridotte</a:t>
            </a:r>
          </a:p>
          <a:p>
            <a:pPr lvl="1" algn="just"/>
            <a:r>
              <a:rPr lang="it-IT" sz="2200" dirty="0">
                <a:ea typeface="Calibri" panose="020F0502020204030204" pitchFamily="34" charset="0"/>
                <a:cs typeface="Times New Roman" panose="02020603050405020304" pitchFamily="18" charset="0"/>
              </a:rPr>
              <a:t>basso consumo</a:t>
            </a:r>
          </a:p>
          <a:p>
            <a:pPr lvl="1" algn="just"/>
            <a:r>
              <a:rPr lang="it-IT" sz="2200" dirty="0">
                <a:ea typeface="Calibri" panose="020F0502020204030204" pitchFamily="34" charset="0"/>
                <a:cs typeface="Times New Roman" panose="02020603050405020304" pitchFamily="18" charset="0"/>
              </a:rPr>
              <a:t>buona durata della batteria</a:t>
            </a:r>
          </a:p>
          <a:p>
            <a:pPr algn="just"/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Una infrastruttura di rete adeguata al dispositivo</a:t>
            </a:r>
          </a:p>
          <a:p>
            <a:pPr lvl="1" algn="just"/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Svincolata dai provider tradizionali</a:t>
            </a:r>
          </a:p>
          <a:p>
            <a:pPr lvl="1" algn="just"/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Buona portata</a:t>
            </a:r>
          </a:p>
          <a:p>
            <a:pPr lvl="1" algn="just"/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Bassi consumi </a:t>
            </a:r>
            <a:endParaRPr lang="it-IT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Un meccanismo opzionale di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tracking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in interni</a:t>
            </a:r>
          </a:p>
          <a:p>
            <a:pPr lvl="1" algn="just"/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Per grandi strutture</a:t>
            </a:r>
            <a:endParaRPr lang="it-IT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Un sistema web per la gestione completa dell’assistito</a:t>
            </a:r>
          </a:p>
          <a:p>
            <a:pPr lvl="1" algn="just"/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Tracciamento della posizione degli assistiti</a:t>
            </a:r>
          </a:p>
          <a:p>
            <a:pPr lvl="1" algn="just"/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it-IT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geofencing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”: definizione zone di sicurezza ed allarmi</a:t>
            </a:r>
          </a:p>
          <a:p>
            <a:pPr lvl="1" algn="just"/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Eventuale notifica di pericolo (cadute)</a:t>
            </a:r>
          </a:p>
          <a:p>
            <a:pPr lvl="1" algn="just"/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Interazione con sistemi terzi (via web </a:t>
            </a:r>
            <a:r>
              <a:rPr lang="it-IT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services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Casella di testo 247">
            <a:extLst>
              <a:ext uri="{FF2B5EF4-FFF2-40B4-BE49-F238E27FC236}">
                <a16:creationId xmlns:a16="http://schemas.microsoft.com/office/drawing/2014/main" xmlns="" id="{626C7275-420F-469A-A8CB-527E802D9C22}"/>
              </a:ext>
            </a:extLst>
          </p:cNvPr>
          <p:cNvSpPr txBox="1"/>
          <p:nvPr/>
        </p:nvSpPr>
        <p:spPr>
          <a:xfrm>
            <a:off x="9455658" y="-366299"/>
            <a:ext cx="3613836" cy="40634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it-IT" sz="1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che Grazie ad un dispositivo </a:t>
            </a:r>
            <a:r>
              <a:rPr lang="it-IT" sz="1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it-IT" sz="10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00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Wearable </a:t>
            </a:r>
            <a:r>
              <a:rPr lang="it-IT" sz="1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dotato di sensori GPS e movimento, collegato ad una piattaforma Cloud IoT, il </a:t>
            </a:r>
            <a:r>
              <a:rPr lang="it-IT" sz="1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Caregiver</a:t>
            </a:r>
            <a:r>
              <a:rPr lang="it-IT" sz="10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attraverso una semplice interfaccia Web sarà in grado in tempo reale di localizzare il malato o ricevere notifiche in caso di allarme, in caso di caduta o uscita dai parametri predefiniti.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 di testo 250">
            <a:extLst>
              <a:ext uri="{FF2B5EF4-FFF2-40B4-BE49-F238E27FC236}">
                <a16:creationId xmlns:a16="http://schemas.microsoft.com/office/drawing/2014/main" xmlns="" id="{DE2F6A38-80FF-436D-AF66-573B5BDA74D3}"/>
              </a:ext>
            </a:extLst>
          </p:cNvPr>
          <p:cNvSpPr txBox="1"/>
          <p:nvPr/>
        </p:nvSpPr>
        <p:spPr>
          <a:xfrm>
            <a:off x="9402112" y="4098335"/>
            <a:ext cx="3720928" cy="4157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progetto vede coinvolti Cimtech S.r.l. quale capofila, MIPOT S.p.A. e l’Università di Udine quali partner con il supporto di Friuli Innovazione.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progetto è articolato in più fasi: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Ricerca rivolta all’acquisizione delle conoscenze relative alle tecnologie Innovative quali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infrastrutture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LoRaWAN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piattaforme IoT, WEB Portal studiati ad hoc ed algoritmi software per la previsione di fenomeni degenerativi.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Sviluppo dei componenti Wearable Device con sensori per i pazienti, soluzione basata su comunicazione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 NB-IoT, infrastruttura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LoRaWAN</a:t>
            </a:r>
            <a:r>
              <a:rPr lang="it-IT" sz="1100" baseline="300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piattaforma IoT Internet of </a:t>
            </a:r>
            <a:r>
              <a:rPr lang="it-IT" sz="1100" dirty="0" err="1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Things</a:t>
            </a:r>
            <a:r>
              <a:rPr lang="it-IT" sz="1100" dirty="0">
                <a:effectLst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la raccolta dati, Web Portal di interfaccia.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utoShape 4" descr="oRa-logo-R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2974428"/>
            <a:ext cx="2032000" cy="126930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00" y="1359278"/>
            <a:ext cx="2580548" cy="148552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4571537"/>
            <a:ext cx="2387600" cy="144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94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85B3FCF-0010-4668-A8B5-0D8C0D932F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276850" y="4791075"/>
            <a:ext cx="3867150" cy="1385888"/>
          </a:xfrm>
          <a:prstGeom prst="rect">
            <a:avLst/>
          </a:prstGeom>
          <a:noFill/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FBE716A9-C8E1-4BCD-80EE-B26C73E87E3B}"/>
              </a:ext>
            </a:extLst>
          </p:cNvPr>
          <p:cNvGrpSpPr/>
          <p:nvPr/>
        </p:nvGrpSpPr>
        <p:grpSpPr>
          <a:xfrm rot="601224">
            <a:off x="5510697" y="4050811"/>
            <a:ext cx="3677285" cy="1725930"/>
            <a:chOff x="0" y="0"/>
            <a:chExt cx="5034808" cy="2338564"/>
          </a:xfrm>
        </p:grpSpPr>
        <p:pic>
          <p:nvPicPr>
            <p:cNvPr id="6" name="Immagine 5" descr="http://uk.farnell.com/productimages/large/en_GB/2444561-40.jpg">
              <a:extLst>
                <a:ext uri="{FF2B5EF4-FFF2-40B4-BE49-F238E27FC236}">
                  <a16:creationId xmlns:a16="http://schemas.microsoft.com/office/drawing/2014/main" xmlns="" id="{114485CC-05C3-4772-B1B4-42D2BFED2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808" y="0"/>
              <a:ext cx="2921000" cy="1679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magine 6" descr="http://www.dellaroveregioielli.it/wp-content/uploads/2014/09/AGATA%20NERA.jpg">
              <a:extLst>
                <a:ext uri="{FF2B5EF4-FFF2-40B4-BE49-F238E27FC236}">
                  <a16:creationId xmlns:a16="http://schemas.microsoft.com/office/drawing/2014/main" xmlns="" id="{3FC91FF9-7BB6-4C37-8481-19FBEE230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11" y="1175657"/>
              <a:ext cx="1344295" cy="1009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7" descr="http://www.juwelo.de/media/wysiwyg/onyx-cabochon.jpg">
              <a:extLst>
                <a:ext uri="{FF2B5EF4-FFF2-40B4-BE49-F238E27FC236}">
                  <a16:creationId xmlns:a16="http://schemas.microsoft.com/office/drawing/2014/main" xmlns="" id="{B413926F-A1BE-41DD-A9CF-1B7415E7B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38794"/>
              <a:ext cx="699770" cy="699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8" descr="http://gioielli.donnabijoux.it/wp-content/uploads/Onice-Nera-Brasile1.jpg">
              <a:extLst>
                <a:ext uri="{FF2B5EF4-FFF2-40B4-BE49-F238E27FC236}">
                  <a16:creationId xmlns:a16="http://schemas.microsoft.com/office/drawing/2014/main" xmlns="" id="{1A7231A6-64F3-43B2-9ED4-43AABA53D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776" y="700644"/>
              <a:ext cx="1681480" cy="12611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7ADB017-18F6-4C11-A2C9-A3B675C21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Dispositivo Wearable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xmlns="" id="{94BA3752-4D0E-4104-A87C-2CB52FFAA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it-IT" sz="2400" dirty="0">
                <a:cs typeface="Times New Roman" panose="02020603050405020304" pitchFamily="18" charset="0"/>
              </a:rPr>
              <a:t>Dispositivo Wearable</a:t>
            </a:r>
          </a:p>
          <a:p>
            <a:r>
              <a:rPr lang="it-IT" sz="2400" dirty="0">
                <a:cs typeface="Times New Roman" panose="02020603050405020304" pitchFamily="18" charset="0"/>
              </a:rPr>
              <a:t>Sensori di Accelerazione e localizzazione integrati</a:t>
            </a:r>
          </a:p>
          <a:p>
            <a:r>
              <a:rPr lang="it-IT" sz="2400" dirty="0">
                <a:cs typeface="Times New Roman" panose="02020603050405020304" pitchFamily="18" charset="0"/>
              </a:rPr>
              <a:t>Opera in modo indipendente ed autonomo senza necessità di intervento da parte dell’utente</a:t>
            </a:r>
          </a:p>
          <a:p>
            <a:r>
              <a:rPr lang="it-IT" sz="2400" dirty="0">
                <a:cs typeface="Times New Roman" panose="02020603050405020304" pitchFamily="18" charset="0"/>
              </a:rPr>
              <a:t>Integrazione di algoritmi intelligenti predittivi</a:t>
            </a:r>
          </a:p>
          <a:p>
            <a:r>
              <a:rPr lang="it-IT" sz="2400" dirty="0">
                <a:cs typeface="Times New Roman" panose="02020603050405020304" pitchFamily="18" charset="0"/>
              </a:rPr>
              <a:t>Tecnologia </a:t>
            </a:r>
            <a:r>
              <a:rPr lang="it-IT" sz="2400" dirty="0" err="1">
                <a:cs typeface="Times New Roman" panose="02020603050405020304" pitchFamily="18" charset="0"/>
              </a:rPr>
              <a:t>LoRa</a:t>
            </a:r>
            <a:r>
              <a:rPr lang="it-IT" sz="2400" baseline="30000" dirty="0" err="1"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sz="2400" dirty="0">
                <a:cs typeface="Times New Roman" panose="02020603050405020304" pitchFamily="18" charset="0"/>
              </a:rPr>
              <a:t> a basso consumo</a:t>
            </a:r>
          </a:p>
          <a:p>
            <a:r>
              <a:rPr lang="it-IT" sz="2400" dirty="0">
                <a:cs typeface="Times New Roman" panose="02020603050405020304" pitchFamily="18" charset="0"/>
              </a:rPr>
              <a:t>Lunga autonomia della batteria</a:t>
            </a:r>
            <a:endParaRPr lang="it-IT" sz="1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37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04D443DE-8C66-4A31-959F-4F85D62F146D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cs typeface="Times New Roman" panose="02020603050405020304" pitchFamily="18" charset="0"/>
              </a:rPr>
              <a:t>Innovativa tecnologia radio a bassa potenza </a:t>
            </a:r>
          </a:p>
          <a:p>
            <a:pPr lvl="1"/>
            <a:r>
              <a:rPr lang="it-IT" dirty="0">
                <a:cs typeface="Times New Roman" panose="02020603050405020304" pitchFamily="18" charset="0"/>
              </a:rPr>
              <a:t>abilita scenari </a:t>
            </a:r>
            <a:r>
              <a:rPr lang="it-IT" i="1" dirty="0">
                <a:cs typeface="Times New Roman" panose="02020603050405020304" pitchFamily="18" charset="0"/>
              </a:rPr>
              <a:t>Smart </a:t>
            </a:r>
            <a:r>
              <a:rPr lang="it-IT" i="1" dirty="0" err="1">
                <a:cs typeface="Times New Roman" panose="02020603050405020304" pitchFamily="18" charset="0"/>
              </a:rPr>
              <a:t>Cities</a:t>
            </a:r>
            <a:r>
              <a:rPr lang="it-IT" i="1" dirty="0">
                <a:cs typeface="Times New Roman" panose="02020603050405020304" pitchFamily="18" charset="0"/>
              </a:rPr>
              <a:t> </a:t>
            </a:r>
            <a:endParaRPr lang="it-IT" dirty="0">
              <a:cs typeface="Times New Roman" panose="02020603050405020304" pitchFamily="18" charset="0"/>
            </a:endParaRPr>
          </a:p>
          <a:p>
            <a:pPr lvl="1"/>
            <a:r>
              <a:rPr lang="it-IT" dirty="0">
                <a:cs typeface="Times New Roman" panose="02020603050405020304" pitchFamily="18" charset="0"/>
              </a:rPr>
              <a:t>garantendo ampie aree di servizio anche ove non esista copertura delle reti cellulari. </a:t>
            </a:r>
          </a:p>
          <a:p>
            <a:pPr lvl="2"/>
            <a:r>
              <a:rPr lang="it-IT" dirty="0">
                <a:cs typeface="Times New Roman" panose="02020603050405020304" pitchFamily="18" charset="0"/>
              </a:rPr>
              <a:t>Fino a 20km di raggio in campo aperto</a:t>
            </a:r>
          </a:p>
          <a:p>
            <a:r>
              <a:rPr lang="it-IT" dirty="0">
                <a:cs typeface="Times New Roman" panose="02020603050405020304" pitchFamily="18" charset="0"/>
              </a:rPr>
              <a:t>Infrastrutture semplici, economiche, scalabili facilmente integrabili su scenari </a:t>
            </a:r>
            <a:r>
              <a:rPr lang="it-IT" dirty="0" err="1">
                <a:cs typeface="Times New Roman" panose="02020603050405020304" pitchFamily="18" charset="0"/>
              </a:rPr>
              <a:t>LoRaWAN</a:t>
            </a:r>
            <a:r>
              <a:rPr lang="it-IT" baseline="30000" dirty="0" err="1"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it-IT" dirty="0">
                <a:cs typeface="Times New Roman" panose="02020603050405020304" pitchFamily="18" charset="0"/>
              </a:rPr>
              <a:t>. 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BB59747-2D0C-4254-8DB7-3BDA2E3B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800" b="1" dirty="0"/>
              <a:t>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EC3E7AB3-900A-4FFD-9897-C4BC4ABF4D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48" y="3472115"/>
            <a:ext cx="3251675" cy="32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419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1066</TotalTime>
  <Words>1391</Words>
  <Application>Microsoft Macintosh PowerPoint</Application>
  <PresentationFormat>Presentazione su schermo (4:3)</PresentationFormat>
  <Paragraphs>133</Paragraphs>
  <Slides>16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Presentazione di PowerPoint</vt:lpstr>
      <vt:lpstr>Alzheimer</vt:lpstr>
      <vt:lpstr>Tracking ed Alzheimer</vt:lpstr>
      <vt:lpstr>Tracking:  problemi tecnici</vt:lpstr>
      <vt:lpstr>Tracking:  problemi etico-legali</vt:lpstr>
      <vt:lpstr>Un esempio: PollicIoT</vt:lpstr>
      <vt:lpstr>Tecnologie</vt:lpstr>
      <vt:lpstr>Dispositivo Wearable</vt:lpstr>
      <vt:lpstr>Network</vt:lpstr>
      <vt:lpstr>Piattaforma IoT</vt:lpstr>
      <vt:lpstr>Infrastruttura Web</vt:lpstr>
      <vt:lpstr>Architettura PollicIoT</vt:lpstr>
      <vt:lpstr>Web Portal</vt:lpstr>
      <vt:lpstr>Scenari di utilizzo</vt:lpstr>
      <vt:lpstr>Stato del progetto</vt:lpstr>
      <vt:lpstr>GRAZIE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Dario Gonano</dc:creator>
  <cp:lastModifiedBy>Valentina Battiston</cp:lastModifiedBy>
  <cp:revision>83</cp:revision>
  <dcterms:created xsi:type="dcterms:W3CDTF">2017-09-19T16:03:20Z</dcterms:created>
  <dcterms:modified xsi:type="dcterms:W3CDTF">2017-12-11T11:29:54Z</dcterms:modified>
</cp:coreProperties>
</file>