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1" r:id="rId4"/>
    <p:sldId id="259" r:id="rId5"/>
    <p:sldId id="267" r:id="rId6"/>
    <p:sldId id="260" r:id="rId7"/>
    <p:sldId id="268" r:id="rId8"/>
    <p:sldId id="271" r:id="rId9"/>
    <p:sldId id="272" r:id="rId10"/>
    <p:sldId id="270" r:id="rId11"/>
    <p:sldId id="273" r:id="rId12"/>
    <p:sldId id="274" r:id="rId13"/>
    <p:sldId id="263" r:id="rId14"/>
    <p:sldId id="266" r:id="rId15"/>
    <p:sldId id="265" r:id="rId16"/>
    <p:sldId id="275" r:id="rId17"/>
    <p:sldId id="276" r:id="rId18"/>
    <p:sldId id="277" r:id="rId19"/>
  </p:sldIdLst>
  <p:sldSz cx="9144000" cy="6858000" type="screen4x3"/>
  <p:notesSz cx="6794500" cy="9982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3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2B079-01D3-436E-815A-9927B0193B5A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86CCA-02D8-495A-B6A1-3DE8A6CB4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184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B0661-E55B-4E11-82BD-8D058E9BEBBA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41545"/>
            <a:ext cx="543560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DCBB5-2255-41B3-91F0-1DCA28DB9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14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264A31EE-FF3D-4E24-807C-BB2A000BE4F1}" type="slidenum">
              <a:rPr lang="it-IT">
                <a:solidFill>
                  <a:srgbClr val="000000"/>
                </a:solidFill>
              </a:rPr>
              <a:pPr eaLnBrk="1" hangingPunct="1"/>
              <a:t>2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49000" y="9480550"/>
            <a:ext cx="29423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3658E4E-8C8C-4C24-9F0D-F71488FD322F}" type="slidenum">
              <a:rPr lang="it-IT" sz="1200">
                <a:solidFill>
                  <a:srgbClr val="000000"/>
                </a:solidFill>
                <a:cs typeface="Arial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it-IT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6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14876"/>
            <a:ext cx="5440046" cy="446722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C1F435E-EE97-47C1-9A5C-74FB2882EAEC}" type="slidenum">
              <a:rPr lang="it-IT">
                <a:solidFill>
                  <a:srgbClr val="000000"/>
                </a:solidFill>
              </a:rPr>
              <a:pPr eaLnBrk="1" hangingPunct="1"/>
              <a:t>3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48999" y="9480550"/>
            <a:ext cx="294232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FEBEE32-5497-444F-93B6-C4B281272749}" type="slidenum">
              <a:rPr lang="it-IT" sz="1200">
                <a:solidFill>
                  <a:srgbClr val="000000"/>
                </a:solidFill>
                <a:cs typeface="Arial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it-IT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7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9300"/>
            <a:ext cx="4989512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41864"/>
            <a:ext cx="5436870" cy="44910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CBB5-2255-41B3-91F0-1DCA28DB9B9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9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65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27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29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89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72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1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36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24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3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10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9EECF-501D-4919-B9A0-4B0D222EEFC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2AB6-0814-4FDA-BA44-2E09CECC4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56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Sacile 28 ottobre 2016</a:t>
            </a:r>
          </a:p>
          <a:p>
            <a:r>
              <a:rPr lang="it-IT" dirty="0">
                <a:solidFill>
                  <a:srgbClr val="0070C0"/>
                </a:solidFill>
              </a:rPr>
              <a:t>Luigino </a:t>
            </a:r>
            <a:r>
              <a:rPr lang="it-IT" dirty="0" err="1">
                <a:solidFill>
                  <a:srgbClr val="0070C0"/>
                </a:solidFill>
              </a:rPr>
              <a:t>Vidotto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19672" y="1484784"/>
            <a:ext cx="583264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 presa in carico dell’anziano fragile: un nuovo modello nella sanità che cambia</a:t>
            </a:r>
          </a:p>
        </p:txBody>
      </p:sp>
    </p:spTree>
    <p:extLst>
      <p:ext uri="{BB962C8B-B14F-4D97-AF65-F5344CB8AC3E}">
        <p14:creationId xmlns:p14="http://schemas.microsoft.com/office/powerpoint/2010/main" val="1656044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</a:rPr>
              <a:t>Dalla malattia cronica alla persona con malattia cronica</a:t>
            </a:r>
            <a:br>
              <a:rPr lang="it-IT" sz="2800" dirty="0">
                <a:solidFill>
                  <a:srgbClr val="0070C0"/>
                </a:solidFill>
              </a:rPr>
            </a:br>
            <a:r>
              <a:rPr lang="it-IT" sz="2000" dirty="0">
                <a:solidFill>
                  <a:srgbClr val="0070C0"/>
                </a:solidFill>
              </a:rPr>
              <a:t>« </a:t>
            </a:r>
            <a:r>
              <a:rPr lang="it-IT" sz="2000" i="1" dirty="0">
                <a:solidFill>
                  <a:srgbClr val="0070C0"/>
                </a:solidFill>
              </a:rPr>
              <a:t>è necessario sollevare l’orizzonte del sistema sanitario dalla malattia alla persona e alla popolazione»</a:t>
            </a:r>
            <a:endParaRPr lang="it-IT" sz="2800" i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2000" dirty="0"/>
              <a:t>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3722700" y="3292079"/>
            <a:ext cx="1418456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ln>
                  <a:noFill/>
                  <a:prstDash val="sysDot"/>
                </a:ln>
              </a:rPr>
              <a:t>Persona</a:t>
            </a:r>
          </a:p>
          <a:p>
            <a:pPr algn="ctr"/>
            <a:r>
              <a:rPr lang="it-IT" sz="2400" dirty="0">
                <a:ln>
                  <a:noFill/>
                  <a:prstDash val="sysDot"/>
                </a:ln>
              </a:rPr>
              <a:t>fragile</a:t>
            </a:r>
          </a:p>
        </p:txBody>
      </p:sp>
      <p:sp>
        <p:nvSpPr>
          <p:cNvPr id="5" name="Disco magnetico 4"/>
          <p:cNvSpPr/>
          <p:nvPr/>
        </p:nvSpPr>
        <p:spPr>
          <a:xfrm>
            <a:off x="1619673" y="2275766"/>
            <a:ext cx="1346448" cy="75777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Politiche </a:t>
            </a:r>
          </a:p>
        </p:txBody>
      </p:sp>
      <p:sp>
        <p:nvSpPr>
          <p:cNvPr id="6" name="Disco magnetico 5"/>
          <p:cNvSpPr/>
          <p:nvPr/>
        </p:nvSpPr>
        <p:spPr>
          <a:xfrm>
            <a:off x="3722700" y="1969442"/>
            <a:ext cx="1209339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comunità</a:t>
            </a:r>
          </a:p>
        </p:txBody>
      </p:sp>
      <p:sp>
        <p:nvSpPr>
          <p:cNvPr id="7" name="Disco magnetico 6"/>
          <p:cNvSpPr/>
          <p:nvPr/>
        </p:nvSpPr>
        <p:spPr>
          <a:xfrm>
            <a:off x="5940152" y="2492896"/>
            <a:ext cx="1224136" cy="7377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sistemi sanitari</a:t>
            </a:r>
          </a:p>
        </p:txBody>
      </p:sp>
      <p:sp>
        <p:nvSpPr>
          <p:cNvPr id="8" name="Disco magnetico 7"/>
          <p:cNvSpPr/>
          <p:nvPr/>
        </p:nvSpPr>
        <p:spPr>
          <a:xfrm>
            <a:off x="1547664" y="4170576"/>
            <a:ext cx="1418456" cy="943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Sistemi di protezione sociale</a:t>
            </a:r>
          </a:p>
        </p:txBody>
      </p:sp>
      <p:sp>
        <p:nvSpPr>
          <p:cNvPr id="9" name="Disco magnetico 8"/>
          <p:cNvSpPr/>
          <p:nvPr/>
        </p:nvSpPr>
        <p:spPr>
          <a:xfrm>
            <a:off x="5940152" y="4242584"/>
            <a:ext cx="1440160" cy="7345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 </a:t>
            </a:r>
            <a:r>
              <a:rPr lang="it-IT" dirty="0"/>
              <a:t>Professionisti</a:t>
            </a:r>
          </a:p>
        </p:txBody>
      </p:sp>
      <p:sp>
        <p:nvSpPr>
          <p:cNvPr id="10" name="Disco magnetico 9"/>
          <p:cNvSpPr/>
          <p:nvPr/>
        </p:nvSpPr>
        <p:spPr>
          <a:xfrm>
            <a:off x="3612220" y="5229200"/>
            <a:ext cx="1679859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Associazioni</a:t>
            </a:r>
          </a:p>
          <a:p>
            <a:pPr algn="ctr"/>
            <a:r>
              <a:rPr lang="it-IT" dirty="0"/>
              <a:t> dei malati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2966120" y="2924300"/>
            <a:ext cx="2974032" cy="1440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6" idx="3"/>
          </p:cNvCxnSpPr>
          <p:nvPr/>
        </p:nvCxnSpPr>
        <p:spPr>
          <a:xfrm flipH="1">
            <a:off x="2699794" y="2582090"/>
            <a:ext cx="1627576" cy="1588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5" idx="4"/>
          </p:cNvCxnSpPr>
          <p:nvPr/>
        </p:nvCxnSpPr>
        <p:spPr>
          <a:xfrm flipV="1">
            <a:off x="2966121" y="2420889"/>
            <a:ext cx="957314" cy="23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5" idx="4"/>
            <a:endCxn id="7" idx="2"/>
          </p:cNvCxnSpPr>
          <p:nvPr/>
        </p:nvCxnSpPr>
        <p:spPr>
          <a:xfrm>
            <a:off x="2966121" y="2654651"/>
            <a:ext cx="2974031" cy="207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6" idx="4"/>
            <a:endCxn id="7" idx="2"/>
          </p:cNvCxnSpPr>
          <p:nvPr/>
        </p:nvCxnSpPr>
        <p:spPr>
          <a:xfrm>
            <a:off x="4932039" y="2275766"/>
            <a:ext cx="1008113" cy="585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4572000" y="2600033"/>
            <a:ext cx="1656184" cy="1642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7" idx="3"/>
          </p:cNvCxnSpPr>
          <p:nvPr/>
        </p:nvCxnSpPr>
        <p:spPr>
          <a:xfrm flipH="1">
            <a:off x="6397352" y="3230624"/>
            <a:ext cx="154868" cy="1134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6" idx="3"/>
            <a:endCxn id="10" idx="1"/>
          </p:cNvCxnSpPr>
          <p:nvPr/>
        </p:nvCxnSpPr>
        <p:spPr>
          <a:xfrm>
            <a:off x="4327370" y="2582090"/>
            <a:ext cx="124780" cy="2647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7" idx="3"/>
            <a:endCxn id="10" idx="1"/>
          </p:cNvCxnSpPr>
          <p:nvPr/>
        </p:nvCxnSpPr>
        <p:spPr>
          <a:xfrm flipH="1">
            <a:off x="4452150" y="3230624"/>
            <a:ext cx="2100070" cy="1998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2908910" y="3185796"/>
            <a:ext cx="302433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5043007" y="4855232"/>
            <a:ext cx="1041161" cy="517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2966120" y="4725144"/>
            <a:ext cx="957315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5" idx="3"/>
            <a:endCxn id="8" idx="1"/>
          </p:cNvCxnSpPr>
          <p:nvPr/>
        </p:nvCxnSpPr>
        <p:spPr>
          <a:xfrm flipH="1">
            <a:off x="2256892" y="3033536"/>
            <a:ext cx="36005" cy="113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8" idx="4"/>
          </p:cNvCxnSpPr>
          <p:nvPr/>
        </p:nvCxnSpPr>
        <p:spPr>
          <a:xfrm>
            <a:off x="2966120" y="4642400"/>
            <a:ext cx="3118048" cy="1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2843808" y="3033536"/>
            <a:ext cx="1536827" cy="2195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01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25796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Il progetto: nuovo modello per la presa in carico dell’anziano fragile (2015)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67995"/>
            <a:ext cx="1331913" cy="5857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63688" y="1500051"/>
            <a:ext cx="1223962" cy="779463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900" b="1" dirty="0">
                <a:solidFill>
                  <a:srgbClr val="0070C0"/>
                </a:solidFill>
              </a:rPr>
              <a:t>AZIENDA PER L’ASSISTENZA SANITARIA  N. 4 “FRIULI CENTRALE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962" y="1256857"/>
            <a:ext cx="719138" cy="10080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326765" y="2279514"/>
            <a:ext cx="6994525" cy="424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it-IT" sz="2000" dirty="0">
                <a:solidFill>
                  <a:srgbClr val="000000"/>
                </a:solidFill>
              </a:rPr>
              <a:t>Finalità del progetto: proporre un modello organizzativo, valutativo, clinico, assistenziale e riabilitativo capace di:</a:t>
            </a:r>
          </a:p>
          <a:p>
            <a:pPr eaLnBrk="1" hangingPunct="1">
              <a:spcBef>
                <a:spcPts val="500"/>
              </a:spcBef>
              <a:buClr>
                <a:srgbClr val="CC9900"/>
              </a:buClr>
              <a:buFont typeface="Wingdings" charset="2"/>
              <a:buChar char=""/>
            </a:pPr>
            <a:r>
              <a:rPr lang="it-IT" sz="2000" dirty="0">
                <a:solidFill>
                  <a:srgbClr val="000000"/>
                </a:solidFill>
              </a:rPr>
              <a:t>Individuare precocemente le situazioni di fragilità</a:t>
            </a:r>
          </a:p>
          <a:p>
            <a:pPr eaLnBrk="1" hangingPunct="1">
              <a:spcBef>
                <a:spcPts val="500"/>
              </a:spcBef>
              <a:buClr>
                <a:srgbClr val="CC9900"/>
              </a:buClr>
              <a:buFont typeface="Wingdings" charset="2"/>
              <a:buChar char=""/>
            </a:pPr>
            <a:r>
              <a:rPr lang="it-IT" sz="2000" dirty="0">
                <a:solidFill>
                  <a:srgbClr val="000000"/>
                </a:solidFill>
              </a:rPr>
              <a:t>Valutare i profili di rischio individuali</a:t>
            </a:r>
          </a:p>
          <a:p>
            <a:pPr eaLnBrk="1" hangingPunct="1">
              <a:spcBef>
                <a:spcPts val="500"/>
              </a:spcBef>
              <a:buClr>
                <a:srgbClr val="CC9900"/>
              </a:buClr>
              <a:buFont typeface="Wingdings" charset="2"/>
              <a:buChar char=""/>
            </a:pPr>
            <a:r>
              <a:rPr lang="it-IT" sz="2000" dirty="0">
                <a:solidFill>
                  <a:srgbClr val="000000"/>
                </a:solidFill>
              </a:rPr>
              <a:t>Definire il piano degli interventi di prevenzione e supporto assistenziale </a:t>
            </a:r>
          </a:p>
          <a:p>
            <a:pPr eaLnBrk="1" hangingPunct="1">
              <a:spcBef>
                <a:spcPts val="500"/>
              </a:spcBef>
              <a:buClr>
                <a:srgbClr val="CC9900"/>
              </a:buClr>
              <a:buFont typeface="Wingdings" charset="2"/>
              <a:buChar char=""/>
            </a:pPr>
            <a:r>
              <a:rPr lang="it-IT" sz="2000" dirty="0">
                <a:solidFill>
                  <a:srgbClr val="000000"/>
                </a:solidFill>
              </a:rPr>
              <a:t>Garantire la continuità assistenziale</a:t>
            </a:r>
          </a:p>
          <a:p>
            <a:pPr eaLnBrk="1" hangingPunct="1">
              <a:spcBef>
                <a:spcPts val="500"/>
              </a:spcBef>
              <a:buClr>
                <a:srgbClr val="CC9900"/>
              </a:buClr>
              <a:buFont typeface="Wingdings" charset="2"/>
              <a:buChar char=""/>
            </a:pPr>
            <a:r>
              <a:rPr lang="it-IT" sz="2000" dirty="0">
                <a:solidFill>
                  <a:srgbClr val="000000"/>
                </a:solidFill>
              </a:rPr>
              <a:t>Attivare precocemente la presa in carico dei casi complessi</a:t>
            </a:r>
          </a:p>
          <a:p>
            <a:pPr eaLnBrk="1" hangingPunct="1">
              <a:spcBef>
                <a:spcPts val="500"/>
              </a:spcBef>
              <a:buClr>
                <a:srgbClr val="CC9900"/>
              </a:buClr>
              <a:buFont typeface="Wingdings" charset="2"/>
              <a:buChar char=""/>
            </a:pPr>
            <a:r>
              <a:rPr lang="it-IT" sz="2000" dirty="0">
                <a:solidFill>
                  <a:srgbClr val="000000"/>
                </a:solidFill>
              </a:rPr>
              <a:t>Attivare le risorse informali presenti nella Comunità</a:t>
            </a:r>
          </a:p>
        </p:txBody>
      </p:sp>
    </p:spTree>
    <p:extLst>
      <p:ext uri="{BB962C8B-B14F-4D97-AF65-F5344CB8AC3E}">
        <p14:creationId xmlns:p14="http://schemas.microsoft.com/office/powerpoint/2010/main" val="406417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25796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Verso la  sanità di iniziativa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15616" y="1806107"/>
            <a:ext cx="6994525" cy="424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it-IT" sz="2000" dirty="0">
                <a:solidFill>
                  <a:srgbClr val="000000"/>
                </a:solidFill>
              </a:rPr>
              <a:t>Elementi fondanti del nuovo modello di presa in carico: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350837" indent="-342900" eaLnBrk="1" hangingPunct="1">
              <a:spcBef>
                <a:spcPts val="500"/>
              </a:spcBef>
              <a:buClrTx/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proattività secondo il paradigma della sanità d’iniziativa</a:t>
            </a:r>
          </a:p>
          <a:p>
            <a:pPr marL="350837" indent="-342900" eaLnBrk="1" hangingPunct="1">
              <a:spcBef>
                <a:spcPts val="500"/>
              </a:spcBef>
              <a:buClrTx/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continuità assistenziale</a:t>
            </a:r>
          </a:p>
          <a:p>
            <a:pPr marL="350837" indent="-342900" eaLnBrk="1" hangingPunct="1">
              <a:spcBef>
                <a:spcPts val="500"/>
              </a:spcBef>
              <a:buClrTx/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gestione integrata socio-sanitaria</a:t>
            </a:r>
          </a:p>
          <a:p>
            <a:pPr marL="350837" indent="-342900" eaLnBrk="1" hangingPunct="1">
              <a:spcBef>
                <a:spcPts val="500"/>
              </a:spcBef>
              <a:buClrTx/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Il lavoro di rete</a:t>
            </a:r>
          </a:p>
          <a:p>
            <a:pPr marL="350837" indent="-342900" eaLnBrk="1" hangingPunct="1">
              <a:spcBef>
                <a:spcPts val="500"/>
              </a:spcBef>
              <a:buClrTx/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sussidiarietà orizzontale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465137" indent="-457200" eaLnBrk="1" hangingPunct="1">
              <a:spcBef>
                <a:spcPts val="500"/>
              </a:spcBef>
              <a:buClrTx/>
              <a:buFont typeface="Arial" pitchFamily="34" charset="0"/>
              <a:buChar char="•"/>
            </a:pPr>
            <a:endParaRPr lang="it-IT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2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30241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 presa in carico dell’anziano fragile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02750" y="1988840"/>
            <a:ext cx="6984776" cy="3367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</a:rPr>
              <a:t>La presa in carico dell’anziano fragile avviene secondo il modello della gestione proattiva ed integrata socio-sanitaria .</a:t>
            </a:r>
          </a:p>
          <a:p>
            <a:pPr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</a:rPr>
              <a:t>Gli elementi fondamentali del modello sono:</a:t>
            </a: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Registro delle fragilità</a:t>
            </a: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Percorsi assistenziali di continuità</a:t>
            </a: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Team proattivo </a:t>
            </a:r>
            <a:r>
              <a:rPr lang="it-IT" sz="2400" dirty="0" err="1">
                <a:solidFill>
                  <a:srgbClr val="000000"/>
                </a:solidFill>
              </a:rPr>
              <a:t>multiprofessionale</a:t>
            </a:r>
            <a:endParaRPr lang="it-IT" sz="2400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Piani di assistenza individualizzati</a:t>
            </a:r>
          </a:p>
        </p:txBody>
      </p:sp>
    </p:spTree>
    <p:extLst>
      <p:ext uri="{BB962C8B-B14F-4D97-AF65-F5344CB8AC3E}">
        <p14:creationId xmlns:p14="http://schemas.microsoft.com/office/powerpoint/2010/main" val="63945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30241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Le reti professionali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5616" y="1628800"/>
            <a:ext cx="6984776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Medici di medicina generale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Infermieri di Comunità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Assistenti sociali e domiciliari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Infermieri e medici del Pronto soccorso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Geriatri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Infermieri e assistente sociale della Segreteria unica socio-sanitaria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Infermieri di continuità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Fisioterapisti</a:t>
            </a:r>
          </a:p>
          <a:p>
            <a:pPr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20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30241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Il percorso di presa in carico dell’anziano fragile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624" y="1916832"/>
            <a:ext cx="144016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 segnalazione</a:t>
            </a:r>
          </a:p>
        </p:txBody>
      </p:sp>
      <p:sp>
        <p:nvSpPr>
          <p:cNvPr id="5" name="Rombo 4"/>
          <p:cNvSpPr/>
          <p:nvPr/>
        </p:nvSpPr>
        <p:spPr>
          <a:xfrm>
            <a:off x="3275856" y="1628800"/>
            <a:ext cx="2016224" cy="1202432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 </a:t>
            </a:r>
            <a:r>
              <a:rPr lang="it-IT" dirty="0">
                <a:solidFill>
                  <a:schemeClr val="tx1"/>
                </a:solidFill>
              </a:rPr>
              <a:t>S.U.S.S.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Valutazione di primo livello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6156176" y="1808820"/>
            <a:ext cx="1584176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Bisogno semplice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6372200" y="3484235"/>
            <a:ext cx="1368152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Avvio interventi</a:t>
            </a:r>
          </a:p>
          <a:p>
            <a:pPr algn="ctr"/>
            <a:r>
              <a:rPr lang="it-IT" dirty="0"/>
              <a:t>domiciliari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3563888" y="3356992"/>
            <a:ext cx="172819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Bisogno complesso</a:t>
            </a:r>
          </a:p>
        </p:txBody>
      </p:sp>
      <p:sp>
        <p:nvSpPr>
          <p:cNvPr id="9" name="Rombo 8"/>
          <p:cNvSpPr/>
          <p:nvPr/>
        </p:nvSpPr>
        <p:spPr>
          <a:xfrm>
            <a:off x="3347864" y="4555031"/>
            <a:ext cx="2160240" cy="91440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U.V.M. geriatrica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2674640" y="5759891"/>
            <a:ext cx="1609328" cy="7200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Ricovero</a:t>
            </a:r>
          </a:p>
          <a:p>
            <a:pPr algn="ctr"/>
            <a:r>
              <a:rPr lang="it-IT" dirty="0"/>
              <a:t>RSA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6264188" y="4652191"/>
            <a:ext cx="1584176" cy="81724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Cure domiciliari</a:t>
            </a:r>
          </a:p>
          <a:p>
            <a:pPr algn="ctr"/>
            <a:r>
              <a:rPr lang="it-IT" dirty="0"/>
              <a:t>integrate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2627784" y="22660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5" idx="3"/>
            <a:endCxn id="3" idx="1"/>
          </p:cNvCxnSpPr>
          <p:nvPr/>
        </p:nvCxnSpPr>
        <p:spPr>
          <a:xfrm>
            <a:off x="5292080" y="2230016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5" idx="2"/>
          </p:cNvCxnSpPr>
          <p:nvPr/>
        </p:nvCxnSpPr>
        <p:spPr>
          <a:xfrm>
            <a:off x="4283968" y="2831232"/>
            <a:ext cx="0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3" idx="2"/>
          </p:cNvCxnSpPr>
          <p:nvPr/>
        </p:nvCxnSpPr>
        <p:spPr>
          <a:xfrm>
            <a:off x="6948264" y="2723220"/>
            <a:ext cx="0" cy="761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8" idx="2"/>
          </p:cNvCxnSpPr>
          <p:nvPr/>
        </p:nvCxnSpPr>
        <p:spPr>
          <a:xfrm>
            <a:off x="4427984" y="4271392"/>
            <a:ext cx="0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arrotondato 31"/>
          <p:cNvSpPr/>
          <p:nvPr/>
        </p:nvSpPr>
        <p:spPr>
          <a:xfrm>
            <a:off x="5241387" y="5725877"/>
            <a:ext cx="1512168" cy="7428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Residenza assistenziale</a:t>
            </a:r>
          </a:p>
        </p:txBody>
      </p:sp>
      <p:cxnSp>
        <p:nvCxnSpPr>
          <p:cNvPr id="40" name="Connettore 2 39"/>
          <p:cNvCxnSpPr>
            <a:stCxn id="7" idx="1"/>
          </p:cNvCxnSpPr>
          <p:nvPr/>
        </p:nvCxnSpPr>
        <p:spPr>
          <a:xfrm flipH="1">
            <a:off x="5292080" y="3941435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tangolo arrotondato 57"/>
          <p:cNvSpPr/>
          <p:nvPr/>
        </p:nvSpPr>
        <p:spPr>
          <a:xfrm>
            <a:off x="1115616" y="3028766"/>
            <a:ext cx="1584176" cy="65645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Situazione a rischio</a:t>
            </a:r>
          </a:p>
        </p:txBody>
      </p:sp>
      <p:cxnSp>
        <p:nvCxnSpPr>
          <p:cNvPr id="60" name="Connettore 2 59"/>
          <p:cNvCxnSpPr/>
          <p:nvPr/>
        </p:nvCxnSpPr>
        <p:spPr>
          <a:xfrm flipH="1">
            <a:off x="2700182" y="2471192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1187624" y="3939591"/>
            <a:ext cx="1584176" cy="5115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Monitoraggio</a:t>
            </a:r>
          </a:p>
        </p:txBody>
      </p:sp>
      <p:cxnSp>
        <p:nvCxnSpPr>
          <p:cNvPr id="63" name="Connettore 2 62"/>
          <p:cNvCxnSpPr>
            <a:stCxn id="58" idx="2"/>
          </p:cNvCxnSpPr>
          <p:nvPr/>
        </p:nvCxnSpPr>
        <p:spPr>
          <a:xfrm>
            <a:off x="1907704" y="3685217"/>
            <a:ext cx="0" cy="254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61" idx="1"/>
          </p:cNvCxnSpPr>
          <p:nvPr/>
        </p:nvCxnSpPr>
        <p:spPr>
          <a:xfrm flipH="1" flipV="1">
            <a:off x="899592" y="4195343"/>
            <a:ext cx="2880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 flipV="1">
            <a:off x="899592" y="2564904"/>
            <a:ext cx="0" cy="1630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899592" y="25649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>
            <a:stCxn id="9" idx="3"/>
            <a:endCxn id="12" idx="1"/>
          </p:cNvCxnSpPr>
          <p:nvPr/>
        </p:nvCxnSpPr>
        <p:spPr>
          <a:xfrm>
            <a:off x="5508104" y="5012231"/>
            <a:ext cx="756084" cy="485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>
            <a:stCxn id="9" idx="2"/>
          </p:cNvCxnSpPr>
          <p:nvPr/>
        </p:nvCxnSpPr>
        <p:spPr>
          <a:xfrm flipH="1">
            <a:off x="3708294" y="5469431"/>
            <a:ext cx="719690" cy="22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/>
          <p:cNvCxnSpPr>
            <a:stCxn id="9" idx="2"/>
          </p:cNvCxnSpPr>
          <p:nvPr/>
        </p:nvCxnSpPr>
        <p:spPr>
          <a:xfrm>
            <a:off x="4427984" y="5469431"/>
            <a:ext cx="918102" cy="2554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872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30241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Elementi innovativi del modello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02750" y="1988840"/>
            <a:ext cx="6984776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La segnalazione del Pronto Soccorso alla segreteria unica socio-sanitaria del distretto 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L’U.V.M. geriatrica</a:t>
            </a:r>
          </a:p>
          <a:p>
            <a:pPr marL="342900" indent="-342900">
              <a:spcBef>
                <a:spcPts val="45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Percorsi strutturati in accesso con il reparto di Medicina di Cividale con formalizzazione anche di eventuali corsie preferenziali (consulenza geriatrica in PS, ambulatorio geriatrico, DH, </a:t>
            </a:r>
            <a:r>
              <a:rPr lang="it-IT" dirty="0" err="1">
                <a:solidFill>
                  <a:srgbClr val="000000"/>
                </a:solidFill>
              </a:rPr>
              <a:t>follow</a:t>
            </a:r>
            <a:r>
              <a:rPr lang="it-IT" dirty="0">
                <a:solidFill>
                  <a:srgbClr val="000000"/>
                </a:solidFill>
              </a:rPr>
              <a:t> up)</a:t>
            </a:r>
          </a:p>
          <a:p>
            <a:pPr marL="342900" indent="-342900">
              <a:spcBef>
                <a:spcPts val="45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Percorsi strutturati con le strutture protette e ruolo del geriatra ospedaliero per consulenze in sede, ambulatoriali o   in DH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La valutazione fisioterapica entro 24-48 ore dal ricovero in medicina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La valutazione socio-sanitaria entro 24 ore dalla segnalazione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Il ruolo proattivo del MMG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Il ruolo proattivo dell’infermiere di comunità</a:t>
            </a:r>
          </a:p>
          <a:p>
            <a:pPr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77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30241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Interventi avviati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02750" y="1988840"/>
            <a:ext cx="6984776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segnalazione da parte del Pronto Soccorso alla segreteria unica socio-sanitaria del distretto 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L’ambulatorio geriatrico della medicina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valutazione fisioterapica entro 24-48 ore dal ricovero in medicina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La valutazione socio-sanitaria entro 24 ore dalla segnalazione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Il ruolo proattivo del MMG (A.I.R. 2016-18 e A.I.A. 2016) e delle AFT 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Il ruolo proattivo dell’infermiere di comunità</a:t>
            </a:r>
          </a:p>
          <a:p>
            <a:pPr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12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58888" y="1628775"/>
            <a:ext cx="757237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spcBef>
                <a:spcPts val="450"/>
              </a:spcBef>
              <a:buClrTx/>
              <a:buSzPct val="65000"/>
              <a:buFontTx/>
              <a:buNone/>
            </a:pPr>
            <a:endParaRPr lang="it-IT" dirty="0">
              <a:solidFill>
                <a:srgbClr val="000000"/>
              </a:solidFill>
            </a:endParaRPr>
          </a:p>
          <a:p>
            <a:pPr algn="just">
              <a:spcBef>
                <a:spcPts val="500"/>
              </a:spcBef>
              <a:buClrTx/>
              <a:buSzPct val="65000"/>
              <a:buFontTx/>
              <a:buNone/>
            </a:pPr>
            <a:r>
              <a:rPr lang="it-IT" sz="2000" b="1" i="1" dirty="0">
                <a:solidFill>
                  <a:srgbClr val="0070C0"/>
                </a:solidFill>
                <a:latin typeface="Garamond" pitchFamily="16" charset="0"/>
              </a:rPr>
              <a:t>“Prendersi cura della fragilità dice forza e tenerezza, dice lotta e fecondità in mezzo a un modello funzionalista e privatista che conduce inesorabilmente alla ‘cultura dello </a:t>
            </a:r>
            <a:r>
              <a:rPr lang="it-IT" sz="2000" b="1" i="1" dirty="0" err="1">
                <a:solidFill>
                  <a:srgbClr val="0070C0"/>
                </a:solidFill>
                <a:latin typeface="Garamond" pitchFamily="16" charset="0"/>
              </a:rPr>
              <a:t>scarto’</a:t>
            </a:r>
            <a:r>
              <a:rPr lang="it-IT" sz="2000" b="1" i="1" dirty="0">
                <a:solidFill>
                  <a:srgbClr val="0070C0"/>
                </a:solidFill>
                <a:latin typeface="Garamond" pitchFamily="16" charset="0"/>
              </a:rPr>
              <a:t>. </a:t>
            </a:r>
          </a:p>
          <a:p>
            <a:pPr algn="just">
              <a:spcBef>
                <a:spcPts val="500"/>
              </a:spcBef>
              <a:buClrTx/>
              <a:buSzPct val="65000"/>
              <a:buFontTx/>
              <a:buNone/>
            </a:pPr>
            <a:r>
              <a:rPr lang="it-IT" sz="2000" b="1" i="1" dirty="0">
                <a:solidFill>
                  <a:srgbClr val="0070C0"/>
                </a:solidFill>
                <a:latin typeface="Garamond" pitchFamily="16" charset="0"/>
              </a:rPr>
              <a:t>Prendersi cura della fragilità delle persone e dei popoli significa “farsi carico del presente nella sua situazione più marginale e angosciante ed essere capaci di ungerlo di dignità”.</a:t>
            </a:r>
          </a:p>
          <a:p>
            <a:pPr>
              <a:spcBef>
                <a:spcPts val="500"/>
              </a:spcBef>
              <a:buClrTx/>
              <a:buSzPct val="65000"/>
              <a:buFontTx/>
              <a:buNone/>
            </a:pPr>
            <a:endParaRPr lang="it-IT" sz="2000" b="1" i="1" dirty="0">
              <a:solidFill>
                <a:srgbClr val="0070C0"/>
              </a:solidFill>
              <a:latin typeface="Garamond" pitchFamily="16" charset="0"/>
            </a:endParaRPr>
          </a:p>
          <a:p>
            <a:pPr>
              <a:spcBef>
                <a:spcPts val="500"/>
              </a:spcBef>
              <a:buClrTx/>
              <a:buSzPct val="65000"/>
              <a:buFontTx/>
              <a:buNone/>
            </a:pPr>
            <a:r>
              <a:rPr lang="it-IT" sz="2000" b="1" i="1" dirty="0">
                <a:solidFill>
                  <a:srgbClr val="0070C0"/>
                </a:solidFill>
                <a:latin typeface="Garamond" pitchFamily="16" charset="0"/>
              </a:rPr>
              <a:t>(Papa Francesco, intervento Parlamento europeo di Strasburgo, 2014)</a:t>
            </a:r>
          </a:p>
          <a:p>
            <a:pPr eaLnBrk="1" hangingPunct="1">
              <a:spcBef>
                <a:spcPts val="400"/>
              </a:spcBef>
              <a:buClrTx/>
              <a:buSzPct val="65000"/>
              <a:buFontTx/>
              <a:buNone/>
            </a:pPr>
            <a:r>
              <a:rPr lang="it-IT" b="1" dirty="0">
                <a:solidFill>
                  <a:srgbClr val="004D26"/>
                </a:solidFill>
              </a:rPr>
              <a:t>					</a:t>
            </a:r>
            <a:endParaRPr lang="it-IT" sz="1600" b="1" dirty="0">
              <a:solidFill>
                <a:srgbClr val="00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7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00189" y="1628775"/>
            <a:ext cx="7431074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9" t="4686" r="2406" b="2995"/>
          <a:stretch>
            <a:fillRect/>
          </a:stretch>
        </p:blipFill>
        <p:spPr bwMode="auto">
          <a:xfrm>
            <a:off x="1403350" y="1989138"/>
            <a:ext cx="655320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649" t="4686" r="2406" b="29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403648" y="476672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Il cambiamento demografico</a:t>
            </a:r>
          </a:p>
        </p:txBody>
      </p:sp>
    </p:spTree>
    <p:extLst>
      <p:ext uri="{BB962C8B-B14F-4D97-AF65-F5344CB8AC3E}">
        <p14:creationId xmlns:p14="http://schemas.microsoft.com/office/powerpoint/2010/main" val="1524936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Group 5"/>
          <p:cNvGraphicFramePr>
            <a:graphicFrameLocks noGrp="1"/>
          </p:cNvGraphicFramePr>
          <p:nvPr/>
        </p:nvGraphicFramePr>
        <p:xfrm>
          <a:off x="971550" y="1700213"/>
          <a:ext cx="8175625" cy="3100388"/>
        </p:xfrm>
        <a:graphic>
          <a:graphicData uri="http://schemas.openxmlformats.org/drawingml/2006/table">
            <a:tbl>
              <a:tblPr/>
              <a:tblGrid>
                <a:gridCol w="120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1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31/12/2013</a:t>
                      </a:r>
                    </a:p>
                  </a:txBody>
                  <a:tcPr marL="90000" marR="90000" marT="17366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0-17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18-34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35-64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65-74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&gt; 74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totale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Cividale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Arial" charset="0"/>
                      </a:endParaRPr>
                    </a:p>
                  </a:txBody>
                  <a:tcPr marL="90000" marR="90000" marT="189791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4.590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8.461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23.575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6.607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5.564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52.342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Tarcento</a:t>
                      </a:r>
                    </a:p>
                  </a:txBody>
                  <a:tcPr marL="90000" marR="90000" marT="189791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6.053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6.418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18.331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5.440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5.178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41.420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Udine</a:t>
                      </a:r>
                    </a:p>
                  </a:txBody>
                  <a:tcPr marL="90000" marR="90000" marT="189791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24.066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26.840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70.058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19.516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19.400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159.880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FVG</a:t>
                      </a:r>
                    </a:p>
                  </a:txBody>
                  <a:tcPr marL="90000" marR="90000" marT="189791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185.354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197.913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542.054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153.832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150.210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1.229363</a:t>
                      </a:r>
                    </a:p>
                  </a:txBody>
                  <a:tcPr marL="90000" marR="90000" marT="181728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2195736" y="332656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 dimensione demografica</a:t>
            </a:r>
          </a:p>
        </p:txBody>
      </p:sp>
    </p:spTree>
    <p:extLst>
      <p:ext uri="{BB962C8B-B14F-4D97-AF65-F5344CB8AC3E}">
        <p14:creationId xmlns:p14="http://schemas.microsoft.com/office/powerpoint/2010/main" val="721026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chemeClr val="accent1">
                    <a:lumMod val="75000"/>
                  </a:schemeClr>
                </a:solidFill>
              </a:rPr>
              <a:t>Nuovi scenari epidemiologici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it-IT" dirty="0"/>
              <a:t>Invecchiamento della popolazione </a:t>
            </a:r>
          </a:p>
          <a:p>
            <a:r>
              <a:rPr lang="it-IT" dirty="0"/>
              <a:t>Aumento della frequenza delle malattie croniche</a:t>
            </a:r>
          </a:p>
          <a:p>
            <a:r>
              <a:rPr lang="it-IT" dirty="0"/>
              <a:t>Aumento delle persone anziane con </a:t>
            </a:r>
            <a:r>
              <a:rPr lang="it-IT" dirty="0" err="1"/>
              <a:t>pluri</a:t>
            </a:r>
            <a:r>
              <a:rPr lang="it-IT" dirty="0"/>
              <a:t>-patologia cronica</a:t>
            </a:r>
          </a:p>
          <a:p>
            <a:r>
              <a:rPr lang="it-IT" dirty="0"/>
              <a:t>Aumento degli anziani fragili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403648" y="476672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 transizione epidemiologica continua</a:t>
            </a:r>
          </a:p>
        </p:txBody>
      </p:sp>
    </p:spTree>
    <p:extLst>
      <p:ext uri="{BB962C8B-B14F-4D97-AF65-F5344CB8AC3E}">
        <p14:creationId xmlns:p14="http://schemas.microsoft.com/office/powerpoint/2010/main" val="2966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fragilità nell’anziano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fragilità è una condizione biologica  età-dipendente caratterizzata da ridotta resistenza agli stress, secondaria al declino funzionale di più sistemi fisiologici e correlata alla </a:t>
            </a:r>
            <a:r>
              <a:rPr lang="it-IT" sz="2800" dirty="0" err="1"/>
              <a:t>comorbilità</a:t>
            </a:r>
            <a:r>
              <a:rPr lang="it-IT" sz="2800" dirty="0"/>
              <a:t> ed alla disabilità.</a:t>
            </a:r>
          </a:p>
          <a:p>
            <a:r>
              <a:rPr lang="it-IT" sz="2800" dirty="0"/>
              <a:t>Il concetto di fragilità contribuisce a spostare l’ottica da un approccio al paziente anziano centrato sulla malattia o sull’organo  ad una visione più integrata globale della salute nei suoi diversi aspetti</a:t>
            </a:r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403648" y="476672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 fragilità dell’anziano</a:t>
            </a:r>
          </a:p>
        </p:txBody>
      </p:sp>
    </p:spTree>
    <p:extLst>
      <p:ext uri="{BB962C8B-B14F-4D97-AF65-F5344CB8AC3E}">
        <p14:creationId xmlns:p14="http://schemas.microsoft.com/office/powerpoint/2010/main" val="251695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fragilità nell’Anziano ha diverse dimensioni:</a:t>
            </a:r>
          </a:p>
          <a:p>
            <a:r>
              <a:rPr lang="it-IT" sz="2400" dirty="0"/>
              <a:t>Età avanzata </a:t>
            </a:r>
          </a:p>
          <a:p>
            <a:r>
              <a:rPr lang="it-IT" sz="2400" dirty="0"/>
              <a:t>Compromissione dello stato di salute</a:t>
            </a:r>
          </a:p>
          <a:p>
            <a:r>
              <a:rPr lang="it-IT" sz="2400" dirty="0"/>
              <a:t>Riduzione dell’autonomia funzionale</a:t>
            </a:r>
          </a:p>
          <a:p>
            <a:r>
              <a:rPr lang="it-IT" sz="2400" dirty="0"/>
              <a:t>Carenza/mancanza del supporto familiare</a:t>
            </a:r>
          </a:p>
          <a:p>
            <a:r>
              <a:rPr lang="it-IT" sz="2400" dirty="0"/>
              <a:t>Carenze dell’abitazione</a:t>
            </a:r>
          </a:p>
          <a:p>
            <a:r>
              <a:rPr lang="it-IT" sz="2400" dirty="0"/>
              <a:t>Povertà</a:t>
            </a:r>
          </a:p>
          <a:p>
            <a:r>
              <a:rPr lang="it-IT" sz="2400" dirty="0"/>
              <a:t>Solitudine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03648" y="476672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Le dimensioni della fragilità</a:t>
            </a:r>
          </a:p>
        </p:txBody>
      </p:sp>
    </p:spTree>
    <p:extLst>
      <p:ext uri="{BB962C8B-B14F-4D97-AF65-F5344CB8AC3E}">
        <p14:creationId xmlns:p14="http://schemas.microsoft.com/office/powerpoint/2010/main" val="72663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07704" y="302419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Fragilità e diseguaglianze nella  salute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02750" y="1988840"/>
            <a:ext cx="6984776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Basso livello di istruzione e povertà correlano con una peggiore salute ed una minore speranza di vita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La prevalenza del fumo e dell’obesità è maggiore nelle persone con livelli bassi di istruzione e basso livello economico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</a:rPr>
              <a:t>L’età avanzata correla con la presenza di una o più malattie croniche</a:t>
            </a:r>
          </a:p>
          <a:p>
            <a:pPr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6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     </a:t>
            </a:r>
          </a:p>
        </p:txBody>
      </p:sp>
      <p:sp>
        <p:nvSpPr>
          <p:cNvPr id="5" name="Cilindro 4"/>
          <p:cNvSpPr/>
          <p:nvPr/>
        </p:nvSpPr>
        <p:spPr>
          <a:xfrm>
            <a:off x="3419872" y="3157722"/>
            <a:ext cx="1610307" cy="1296144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Persone fragili</a:t>
            </a:r>
          </a:p>
        </p:txBody>
      </p:sp>
      <p:sp>
        <p:nvSpPr>
          <p:cNvPr id="15" name="Elaborazione alternativa 14"/>
          <p:cNvSpPr/>
          <p:nvPr/>
        </p:nvSpPr>
        <p:spPr>
          <a:xfrm>
            <a:off x="6153159" y="3132848"/>
            <a:ext cx="1872208" cy="1296144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Sanità di iniziativa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827584" y="3217432"/>
            <a:ext cx="158417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Medicina di attesa</a:t>
            </a:r>
          </a:p>
        </p:txBody>
      </p:sp>
      <p:sp>
        <p:nvSpPr>
          <p:cNvPr id="8" name="Freccia a sinistra 7"/>
          <p:cNvSpPr/>
          <p:nvPr/>
        </p:nvSpPr>
        <p:spPr>
          <a:xfrm>
            <a:off x="2529518" y="372148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008819" y="3780920"/>
            <a:ext cx="2880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5184930" y="3605226"/>
            <a:ext cx="857992" cy="357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626987" y="692696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Dalla medicina di attesa alla sanità di iniziativa</a:t>
            </a:r>
          </a:p>
        </p:txBody>
      </p:sp>
    </p:spTree>
    <p:extLst>
      <p:ext uri="{BB962C8B-B14F-4D97-AF65-F5344CB8AC3E}">
        <p14:creationId xmlns:p14="http://schemas.microsoft.com/office/powerpoint/2010/main" val="333426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>
                <a:solidFill>
                  <a:srgbClr val="002060"/>
                </a:solidFill>
              </a:rPr>
              <a:t>The </a:t>
            </a:r>
            <a:r>
              <a:rPr lang="it-IT" i="1" dirty="0" err="1">
                <a:solidFill>
                  <a:srgbClr val="002060"/>
                </a:solidFill>
              </a:rPr>
              <a:t>Chronic</a:t>
            </a:r>
            <a:r>
              <a:rPr lang="it-IT" i="1" dirty="0">
                <a:solidFill>
                  <a:srgbClr val="002060"/>
                </a:solidFill>
              </a:rPr>
              <a:t> Care Model</a:t>
            </a:r>
            <a:br>
              <a:rPr lang="it-IT" dirty="0">
                <a:solidFill>
                  <a:srgbClr val="002060"/>
                </a:solidFill>
              </a:rPr>
            </a:br>
            <a:r>
              <a:rPr lang="it-IT" sz="2000" dirty="0"/>
              <a:t>(adattato da E. Wagner 1998)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8507" y="1628800"/>
            <a:ext cx="8229600" cy="514116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</a:t>
            </a:r>
          </a:p>
        </p:txBody>
      </p:sp>
      <p:sp>
        <p:nvSpPr>
          <p:cNvPr id="4" name="Ovale 3"/>
          <p:cNvSpPr/>
          <p:nvPr/>
        </p:nvSpPr>
        <p:spPr>
          <a:xfrm>
            <a:off x="614174" y="1591545"/>
            <a:ext cx="7920880" cy="40324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/>
              <a:t>Community</a:t>
            </a:r>
          </a:p>
          <a:p>
            <a:endParaRPr lang="it-IT" sz="1600" dirty="0"/>
          </a:p>
          <a:p>
            <a:r>
              <a:rPr lang="it-IT" sz="1600" dirty="0" err="1"/>
              <a:t>Resources</a:t>
            </a:r>
            <a:r>
              <a:rPr lang="it-IT" sz="1600" dirty="0"/>
              <a:t> and</a:t>
            </a:r>
          </a:p>
          <a:p>
            <a:r>
              <a:rPr lang="it-IT" sz="1600" dirty="0" err="1"/>
              <a:t>Politicies</a:t>
            </a:r>
            <a:endParaRPr lang="it-IT" sz="1600" dirty="0"/>
          </a:p>
        </p:txBody>
      </p:sp>
      <p:sp>
        <p:nvSpPr>
          <p:cNvPr id="5" name="Ovale 4"/>
          <p:cNvSpPr/>
          <p:nvPr/>
        </p:nvSpPr>
        <p:spPr>
          <a:xfrm>
            <a:off x="3062446" y="2096852"/>
            <a:ext cx="5472608" cy="266429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bg1"/>
                </a:solidFill>
              </a:rPr>
              <a:t>Health</a:t>
            </a:r>
            <a:r>
              <a:rPr lang="it-IT" sz="1600" dirty="0">
                <a:solidFill>
                  <a:schemeClr val="bg1"/>
                </a:solidFill>
              </a:rPr>
              <a:t> System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Organization of </a:t>
            </a:r>
            <a:r>
              <a:rPr lang="it-IT" sz="1600" dirty="0" err="1">
                <a:solidFill>
                  <a:schemeClr val="bg1"/>
                </a:solidFill>
              </a:rPr>
              <a:t>health</a:t>
            </a:r>
            <a:r>
              <a:rPr lang="it-IT" sz="1600" dirty="0">
                <a:solidFill>
                  <a:schemeClr val="bg1"/>
                </a:solidFill>
              </a:rPr>
              <a:t> care</a:t>
            </a:r>
          </a:p>
          <a:p>
            <a:r>
              <a:rPr lang="it-IT" sz="1200" dirty="0">
                <a:solidFill>
                  <a:schemeClr val="bg1"/>
                </a:solidFill>
              </a:rPr>
              <a:t>Self                    Delivery        </a:t>
            </a:r>
            <a:r>
              <a:rPr lang="it-IT" sz="1200" dirty="0" err="1">
                <a:solidFill>
                  <a:schemeClr val="bg1"/>
                </a:solidFill>
              </a:rPr>
              <a:t>Decision</a:t>
            </a:r>
            <a:r>
              <a:rPr lang="it-IT" sz="1200" dirty="0">
                <a:solidFill>
                  <a:schemeClr val="bg1"/>
                </a:solidFill>
              </a:rPr>
              <a:t>      </a:t>
            </a:r>
            <a:r>
              <a:rPr lang="it-IT" sz="1200" dirty="0" err="1">
                <a:solidFill>
                  <a:schemeClr val="bg1"/>
                </a:solidFill>
              </a:rPr>
              <a:t>Clinical</a:t>
            </a:r>
            <a:endParaRPr lang="it-IT" sz="1200" dirty="0">
              <a:solidFill>
                <a:schemeClr val="bg1"/>
              </a:solidFill>
            </a:endParaRPr>
          </a:p>
          <a:p>
            <a:r>
              <a:rPr lang="it-IT" sz="1200" dirty="0">
                <a:solidFill>
                  <a:schemeClr val="bg1"/>
                </a:solidFill>
              </a:rPr>
              <a:t>management   </a:t>
            </a:r>
            <a:r>
              <a:rPr lang="it-IT" sz="1200" dirty="0" err="1">
                <a:solidFill>
                  <a:schemeClr val="bg1"/>
                </a:solidFill>
              </a:rPr>
              <a:t>system</a:t>
            </a:r>
            <a:r>
              <a:rPr lang="it-IT" sz="1200" dirty="0">
                <a:solidFill>
                  <a:schemeClr val="bg1"/>
                </a:solidFill>
              </a:rPr>
              <a:t>          </a:t>
            </a:r>
            <a:r>
              <a:rPr lang="it-IT" sz="1200" dirty="0" err="1">
                <a:solidFill>
                  <a:schemeClr val="bg1"/>
                </a:solidFill>
              </a:rPr>
              <a:t>support</a:t>
            </a:r>
            <a:r>
              <a:rPr lang="it-IT" sz="1200" dirty="0">
                <a:solidFill>
                  <a:schemeClr val="bg1"/>
                </a:solidFill>
              </a:rPr>
              <a:t>        information</a:t>
            </a:r>
          </a:p>
          <a:p>
            <a:r>
              <a:rPr lang="it-IT" sz="1200" dirty="0" err="1">
                <a:solidFill>
                  <a:schemeClr val="bg1"/>
                </a:solidFill>
              </a:rPr>
              <a:t>support</a:t>
            </a:r>
            <a:r>
              <a:rPr lang="it-IT" sz="1200" dirty="0">
                <a:solidFill>
                  <a:schemeClr val="bg1"/>
                </a:solidFill>
              </a:rPr>
              <a:t>             design                                 </a:t>
            </a:r>
            <a:r>
              <a:rPr lang="it-IT" sz="1200" dirty="0" err="1">
                <a:solidFill>
                  <a:schemeClr val="bg1"/>
                </a:solidFill>
              </a:rPr>
              <a:t>system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1369667" y="5517232"/>
            <a:ext cx="17064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Informed</a:t>
            </a:r>
            <a:r>
              <a:rPr lang="it-IT" sz="1400" dirty="0"/>
              <a:t>  </a:t>
            </a:r>
            <a:r>
              <a:rPr lang="it-IT" sz="1400" dirty="0" err="1"/>
              <a:t>activated</a:t>
            </a:r>
            <a:r>
              <a:rPr lang="it-IT" sz="1400" dirty="0"/>
              <a:t> </a:t>
            </a:r>
            <a:r>
              <a:rPr lang="it-IT" sz="1400" dirty="0" err="1"/>
              <a:t>patient</a:t>
            </a:r>
            <a:endParaRPr lang="it-IT" sz="1400" dirty="0"/>
          </a:p>
        </p:txBody>
      </p:sp>
      <p:sp>
        <p:nvSpPr>
          <p:cNvPr id="7" name="Ovale 6"/>
          <p:cNvSpPr/>
          <p:nvPr/>
        </p:nvSpPr>
        <p:spPr>
          <a:xfrm>
            <a:off x="6099296" y="5551707"/>
            <a:ext cx="16093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Prepared</a:t>
            </a:r>
            <a:r>
              <a:rPr lang="it-IT" sz="1400" dirty="0"/>
              <a:t> </a:t>
            </a:r>
            <a:r>
              <a:rPr lang="it-IT" sz="1400" dirty="0" err="1"/>
              <a:t>proactiv</a:t>
            </a:r>
            <a:r>
              <a:rPr lang="it-IT" sz="1400" dirty="0"/>
              <a:t> </a:t>
            </a:r>
            <a:r>
              <a:rPr lang="it-IT" sz="1400" dirty="0" err="1"/>
              <a:t>practice</a:t>
            </a:r>
            <a:r>
              <a:rPr lang="it-IT" sz="1400" dirty="0"/>
              <a:t> team</a:t>
            </a:r>
          </a:p>
        </p:txBody>
      </p:sp>
      <p:sp>
        <p:nvSpPr>
          <p:cNvPr id="14" name="Freccia bidirezionale orizzontale 13"/>
          <p:cNvSpPr/>
          <p:nvPr/>
        </p:nvSpPr>
        <p:spPr>
          <a:xfrm>
            <a:off x="3314262" y="5732116"/>
            <a:ext cx="246278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productive</a:t>
            </a:r>
            <a:r>
              <a:rPr lang="it-IT" sz="1400" dirty="0"/>
              <a:t> </a:t>
            </a:r>
            <a:r>
              <a:rPr lang="it-IT" sz="1400" dirty="0" err="1"/>
              <a:t>interactions</a:t>
            </a:r>
            <a:endParaRPr lang="it-IT" sz="1400" dirty="0"/>
          </a:p>
        </p:txBody>
      </p:sp>
      <p:sp>
        <p:nvSpPr>
          <p:cNvPr id="19" name="Freccia circolare a destra 18"/>
          <p:cNvSpPr/>
          <p:nvPr/>
        </p:nvSpPr>
        <p:spPr>
          <a:xfrm>
            <a:off x="5411286" y="465313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Freccia circolare a sinistra 19"/>
          <p:cNvSpPr/>
          <p:nvPr/>
        </p:nvSpPr>
        <p:spPr>
          <a:xfrm>
            <a:off x="3062446" y="465313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66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815</Words>
  <Application>Microsoft Office PowerPoint</Application>
  <PresentationFormat>Presentazione su schermo (4:3)</PresentationFormat>
  <Paragraphs>183</Paragraphs>
  <Slides>18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Microsoft YaHei</vt:lpstr>
      <vt:lpstr>Arial</vt:lpstr>
      <vt:lpstr>Calibri</vt:lpstr>
      <vt:lpstr>Garamond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Nuovi scenari epidemiologici</vt:lpstr>
      <vt:lpstr>La fragilità nell’anziano</vt:lpstr>
      <vt:lpstr>Presentazione standard di PowerPoint</vt:lpstr>
      <vt:lpstr>Presentazione standard di PowerPoint</vt:lpstr>
      <vt:lpstr>Presentazione standard di PowerPoint</vt:lpstr>
      <vt:lpstr>The Chronic Care Model (adattato da E. Wagner 1998)</vt:lpstr>
      <vt:lpstr>Dalla malattia cronica alla persona con malattia cronica « è necessario sollevare l’orizzonte del sistema sanitario dalla malattia alla persona e alla popolazione»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presa in carico dell’anziano fragile</dc:title>
  <dc:creator>Luigino Vidotto</dc:creator>
  <cp:lastModifiedBy>Giorgio Siro Carniello</cp:lastModifiedBy>
  <cp:revision>32</cp:revision>
  <cp:lastPrinted>2016-10-21T10:17:42Z</cp:lastPrinted>
  <dcterms:created xsi:type="dcterms:W3CDTF">2016-10-20T14:17:03Z</dcterms:created>
  <dcterms:modified xsi:type="dcterms:W3CDTF">2016-11-24T04:39:49Z</dcterms:modified>
</cp:coreProperties>
</file>