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42"/>
  </p:notesMasterIdLst>
  <p:sldIdLst>
    <p:sldId id="256" r:id="rId2"/>
    <p:sldId id="710" r:id="rId3"/>
    <p:sldId id="257" r:id="rId4"/>
    <p:sldId id="711" r:id="rId5"/>
    <p:sldId id="258" r:id="rId6"/>
    <p:sldId id="259" r:id="rId7"/>
    <p:sldId id="264" r:id="rId8"/>
    <p:sldId id="701" r:id="rId9"/>
    <p:sldId id="706" r:id="rId10"/>
    <p:sldId id="707" r:id="rId11"/>
    <p:sldId id="705" r:id="rId12"/>
    <p:sldId id="715" r:id="rId13"/>
    <p:sldId id="717" r:id="rId14"/>
    <p:sldId id="718" r:id="rId15"/>
    <p:sldId id="403" r:id="rId16"/>
    <p:sldId id="684" r:id="rId17"/>
    <p:sldId id="649" r:id="rId18"/>
    <p:sldId id="650" r:id="rId19"/>
    <p:sldId id="263" r:id="rId20"/>
    <p:sldId id="709" r:id="rId21"/>
    <p:sldId id="260" r:id="rId22"/>
    <p:sldId id="261" r:id="rId23"/>
    <p:sldId id="262" r:id="rId24"/>
    <p:sldId id="713" r:id="rId25"/>
    <p:sldId id="716" r:id="rId26"/>
    <p:sldId id="687" r:id="rId27"/>
    <p:sldId id="685" r:id="rId28"/>
    <p:sldId id="714" r:id="rId29"/>
    <p:sldId id="686" r:id="rId30"/>
    <p:sldId id="688" r:id="rId31"/>
    <p:sldId id="372" r:id="rId32"/>
    <p:sldId id="689" r:id="rId33"/>
    <p:sldId id="704" r:id="rId34"/>
    <p:sldId id="708" r:id="rId35"/>
    <p:sldId id="702" r:id="rId36"/>
    <p:sldId id="712" r:id="rId37"/>
    <p:sldId id="699" r:id="rId38"/>
    <p:sldId id="412" r:id="rId39"/>
    <p:sldId id="719" r:id="rId40"/>
    <p:sldId id="28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3" d="100"/>
          <a:sy n="73" d="100"/>
        </p:scale>
        <p:origin x="402" y="82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E62B95-4D98-475F-9A59-D4EDB29B578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it-IT"/>
        </a:p>
      </dgm:t>
    </dgm:pt>
    <dgm:pt modelId="{CD23AF3C-B9CE-4A3B-8919-48EE9B7780E9}">
      <dgm:prSet phldrT="[Testo]" custT="1"/>
      <dgm:spPr/>
      <dgm:t>
        <a:bodyPr/>
        <a:lstStyle/>
        <a:p>
          <a:r>
            <a:rPr lang="it-IT" sz="2000" dirty="0"/>
            <a:t>La perdita della competenza comunicativa determina frustrazione e rabbia, tali da indurre l’abbandono dell’utilizzo della parola, con la diretta conseguenza della perdita indotta anche della competenza conversazionale. </a:t>
          </a:r>
        </a:p>
      </dgm:t>
    </dgm:pt>
    <dgm:pt modelId="{B7B6EF8F-29DC-43B5-A376-CBD53DB0892C}" type="parTrans" cxnId="{B7B3325E-8D31-40E8-B0F5-779F8D23DD14}">
      <dgm:prSet/>
      <dgm:spPr/>
      <dgm:t>
        <a:bodyPr/>
        <a:lstStyle/>
        <a:p>
          <a:endParaRPr lang="it-IT"/>
        </a:p>
      </dgm:t>
    </dgm:pt>
    <dgm:pt modelId="{5B19281B-6189-4F48-8163-987E3727A346}" type="sibTrans" cxnId="{B7B3325E-8D31-40E8-B0F5-779F8D23DD14}">
      <dgm:prSet/>
      <dgm:spPr/>
      <dgm:t>
        <a:bodyPr/>
        <a:lstStyle/>
        <a:p>
          <a:endParaRPr lang="it-IT"/>
        </a:p>
      </dgm:t>
    </dgm:pt>
    <dgm:pt modelId="{525DEC3C-AA7F-4B93-A7CC-8CB3FD991828}">
      <dgm:prSet phldrT="[Testo]"/>
      <dgm:spPr>
        <a:solidFill>
          <a:srgbClr val="92D050"/>
        </a:solidFill>
      </dgm:spPr>
      <dgm:t>
        <a:bodyPr/>
        <a:lstStyle/>
        <a:p>
          <a:endParaRPr lang="it-IT" dirty="0">
            <a:solidFill>
              <a:schemeClr val="tx1"/>
            </a:solidFill>
          </a:endParaRPr>
        </a:p>
      </dgm:t>
    </dgm:pt>
    <dgm:pt modelId="{C9548C10-2FF8-40E0-B990-38A70B305B56}" type="parTrans" cxnId="{7F1DCA42-E8DB-48ED-B679-42A4341917F2}">
      <dgm:prSet/>
      <dgm:spPr/>
      <dgm:t>
        <a:bodyPr/>
        <a:lstStyle/>
        <a:p>
          <a:endParaRPr lang="it-IT"/>
        </a:p>
      </dgm:t>
    </dgm:pt>
    <dgm:pt modelId="{C96CA326-FB81-4163-BF84-7B5CCCC8A65F}" type="sibTrans" cxnId="{7F1DCA42-E8DB-48ED-B679-42A4341917F2}">
      <dgm:prSet/>
      <dgm:spPr/>
      <dgm:t>
        <a:bodyPr/>
        <a:lstStyle/>
        <a:p>
          <a:endParaRPr lang="it-IT"/>
        </a:p>
      </dgm:t>
    </dgm:pt>
    <dgm:pt modelId="{E04E0E66-CC90-4579-ABC0-11E9908DFAAB}" type="pres">
      <dgm:prSet presAssocID="{09E62B95-4D98-475F-9A59-D4EDB29B5788}" presName="diagram" presStyleCnt="0">
        <dgm:presLayoutVars>
          <dgm:dir/>
          <dgm:resizeHandles val="exact"/>
        </dgm:presLayoutVars>
      </dgm:prSet>
      <dgm:spPr/>
    </dgm:pt>
    <dgm:pt modelId="{467AD059-D337-49A1-A0D9-B9E1C3982157}" type="pres">
      <dgm:prSet presAssocID="{CD23AF3C-B9CE-4A3B-8919-48EE9B7780E9}" presName="arrow" presStyleLbl="node1" presStyleIdx="0" presStyleCnt="2" custScaleX="122107" custScaleY="137912">
        <dgm:presLayoutVars>
          <dgm:bulletEnabled val="1"/>
        </dgm:presLayoutVars>
      </dgm:prSet>
      <dgm:spPr/>
    </dgm:pt>
    <dgm:pt modelId="{0DE50167-46AF-47DC-BD00-6C4B207A23C3}" type="pres">
      <dgm:prSet presAssocID="{525DEC3C-AA7F-4B93-A7CC-8CB3FD991828}" presName="arrow" presStyleLbl="node1" presStyleIdx="1" presStyleCnt="2">
        <dgm:presLayoutVars>
          <dgm:bulletEnabled val="1"/>
        </dgm:presLayoutVars>
      </dgm:prSet>
      <dgm:spPr/>
    </dgm:pt>
  </dgm:ptLst>
  <dgm:cxnLst>
    <dgm:cxn modelId="{60BB4D32-F312-4805-A435-8D167DA1467C}" type="presOf" srcId="{09E62B95-4D98-475F-9A59-D4EDB29B5788}" destId="{E04E0E66-CC90-4579-ABC0-11E9908DFAAB}" srcOrd="0" destOrd="0" presId="urn:microsoft.com/office/officeart/2005/8/layout/arrow5"/>
    <dgm:cxn modelId="{B7B3325E-8D31-40E8-B0F5-779F8D23DD14}" srcId="{09E62B95-4D98-475F-9A59-D4EDB29B5788}" destId="{CD23AF3C-B9CE-4A3B-8919-48EE9B7780E9}" srcOrd="0" destOrd="0" parTransId="{B7B6EF8F-29DC-43B5-A376-CBD53DB0892C}" sibTransId="{5B19281B-6189-4F48-8163-987E3727A346}"/>
    <dgm:cxn modelId="{7F1DCA42-E8DB-48ED-B679-42A4341917F2}" srcId="{09E62B95-4D98-475F-9A59-D4EDB29B5788}" destId="{525DEC3C-AA7F-4B93-A7CC-8CB3FD991828}" srcOrd="1" destOrd="0" parTransId="{C9548C10-2FF8-40E0-B990-38A70B305B56}" sibTransId="{C96CA326-FB81-4163-BF84-7B5CCCC8A65F}"/>
    <dgm:cxn modelId="{ED2350A7-E49F-4A12-AB84-0CF2FBDA9020}" type="presOf" srcId="{525DEC3C-AA7F-4B93-A7CC-8CB3FD991828}" destId="{0DE50167-46AF-47DC-BD00-6C4B207A23C3}" srcOrd="0" destOrd="0" presId="urn:microsoft.com/office/officeart/2005/8/layout/arrow5"/>
    <dgm:cxn modelId="{2C42CFC1-A400-46E5-AD70-9351722227C4}" type="presOf" srcId="{CD23AF3C-B9CE-4A3B-8919-48EE9B7780E9}" destId="{467AD059-D337-49A1-A0D9-B9E1C3982157}" srcOrd="0" destOrd="0" presId="urn:microsoft.com/office/officeart/2005/8/layout/arrow5"/>
    <dgm:cxn modelId="{AA974B0D-8D55-4359-9990-D262BD243FAA}" type="presParOf" srcId="{E04E0E66-CC90-4579-ABC0-11E9908DFAAB}" destId="{467AD059-D337-49A1-A0D9-B9E1C3982157}" srcOrd="0" destOrd="0" presId="urn:microsoft.com/office/officeart/2005/8/layout/arrow5"/>
    <dgm:cxn modelId="{77A81C68-89A6-43EA-A981-5886279E9A5A}" type="presParOf" srcId="{E04E0E66-CC90-4579-ABC0-11E9908DFAAB}" destId="{0DE50167-46AF-47DC-BD00-6C4B207A23C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E62B95-4D98-475F-9A59-D4EDB29B5788}"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it-IT"/>
        </a:p>
      </dgm:t>
    </dgm:pt>
    <dgm:pt modelId="{CD23AF3C-B9CE-4A3B-8919-48EE9B7780E9}">
      <dgm:prSet phldrT="[Testo]"/>
      <dgm:spPr/>
      <dgm:t>
        <a:bodyPr/>
        <a:lstStyle/>
        <a:p>
          <a:endParaRPr lang="it-IT" dirty="0"/>
        </a:p>
      </dgm:t>
    </dgm:pt>
    <dgm:pt modelId="{B7B6EF8F-29DC-43B5-A376-CBD53DB0892C}" type="parTrans" cxnId="{B7B3325E-8D31-40E8-B0F5-779F8D23DD14}">
      <dgm:prSet/>
      <dgm:spPr/>
      <dgm:t>
        <a:bodyPr/>
        <a:lstStyle/>
        <a:p>
          <a:endParaRPr lang="it-IT"/>
        </a:p>
      </dgm:t>
    </dgm:pt>
    <dgm:pt modelId="{5B19281B-6189-4F48-8163-987E3727A346}" type="sibTrans" cxnId="{B7B3325E-8D31-40E8-B0F5-779F8D23DD14}">
      <dgm:prSet/>
      <dgm:spPr/>
      <dgm:t>
        <a:bodyPr/>
        <a:lstStyle/>
        <a:p>
          <a:endParaRPr lang="it-IT"/>
        </a:p>
      </dgm:t>
    </dgm:pt>
    <dgm:pt modelId="{525DEC3C-AA7F-4B93-A7CC-8CB3FD991828}">
      <dgm:prSet phldrT="[Testo]" custT="1"/>
      <dgm:spPr>
        <a:solidFill>
          <a:srgbClr val="92D050"/>
        </a:solidFill>
      </dgm:spPr>
      <dgm:t>
        <a:bodyPr/>
        <a:lstStyle/>
        <a:p>
          <a:r>
            <a:rPr lang="it-IT" sz="2000" dirty="0">
              <a:solidFill>
                <a:schemeClr val="tx1"/>
              </a:solidFill>
            </a:rPr>
            <a:t>L’isolamento che ne deriva provoca una disabilità funzionale e un deterioramento che possono essere </a:t>
          </a:r>
          <a:r>
            <a:rPr lang="it-IT" sz="2000" b="1" dirty="0">
              <a:solidFill>
                <a:schemeClr val="tx1"/>
              </a:solidFill>
            </a:rPr>
            <a:t>reversibili</a:t>
          </a:r>
          <a:r>
            <a:rPr lang="it-IT" sz="2000" dirty="0">
              <a:solidFill>
                <a:schemeClr val="tx1"/>
              </a:solidFill>
            </a:rPr>
            <a:t>.  Per evitare tale processo, il cambiamento nell’atteggiamento verbale del </a:t>
          </a:r>
          <a:r>
            <a:rPr lang="it-IT" sz="2000" dirty="0" err="1">
              <a:solidFill>
                <a:schemeClr val="tx1"/>
              </a:solidFill>
            </a:rPr>
            <a:t>caregiver</a:t>
          </a:r>
          <a:r>
            <a:rPr lang="it-IT" sz="2000" dirty="0">
              <a:solidFill>
                <a:schemeClr val="tx1"/>
              </a:solidFill>
            </a:rPr>
            <a:t> deve essere finalizzato a tener vivo l’utilizzo della parola e delle ADL nel paziente affetto da demenza. </a:t>
          </a:r>
        </a:p>
      </dgm:t>
    </dgm:pt>
    <dgm:pt modelId="{C9548C10-2FF8-40E0-B990-38A70B305B56}" type="parTrans" cxnId="{7F1DCA42-E8DB-48ED-B679-42A4341917F2}">
      <dgm:prSet/>
      <dgm:spPr/>
      <dgm:t>
        <a:bodyPr/>
        <a:lstStyle/>
        <a:p>
          <a:endParaRPr lang="it-IT"/>
        </a:p>
      </dgm:t>
    </dgm:pt>
    <dgm:pt modelId="{C96CA326-FB81-4163-BF84-7B5CCCC8A65F}" type="sibTrans" cxnId="{7F1DCA42-E8DB-48ED-B679-42A4341917F2}">
      <dgm:prSet/>
      <dgm:spPr/>
      <dgm:t>
        <a:bodyPr/>
        <a:lstStyle/>
        <a:p>
          <a:endParaRPr lang="it-IT"/>
        </a:p>
      </dgm:t>
    </dgm:pt>
    <dgm:pt modelId="{E04E0E66-CC90-4579-ABC0-11E9908DFAAB}" type="pres">
      <dgm:prSet presAssocID="{09E62B95-4D98-475F-9A59-D4EDB29B5788}" presName="diagram" presStyleCnt="0">
        <dgm:presLayoutVars>
          <dgm:dir/>
          <dgm:resizeHandles val="exact"/>
        </dgm:presLayoutVars>
      </dgm:prSet>
      <dgm:spPr/>
    </dgm:pt>
    <dgm:pt modelId="{467AD059-D337-49A1-A0D9-B9E1C3982157}" type="pres">
      <dgm:prSet presAssocID="{CD23AF3C-B9CE-4A3B-8919-48EE9B7780E9}" presName="arrow" presStyleLbl="node1" presStyleIdx="0" presStyleCnt="2">
        <dgm:presLayoutVars>
          <dgm:bulletEnabled val="1"/>
        </dgm:presLayoutVars>
      </dgm:prSet>
      <dgm:spPr/>
    </dgm:pt>
    <dgm:pt modelId="{0DE50167-46AF-47DC-BD00-6C4B207A23C3}" type="pres">
      <dgm:prSet presAssocID="{525DEC3C-AA7F-4B93-A7CC-8CB3FD991828}" presName="arrow" presStyleLbl="node1" presStyleIdx="1" presStyleCnt="2" custScaleX="113678" custScaleY="137912">
        <dgm:presLayoutVars>
          <dgm:bulletEnabled val="1"/>
        </dgm:presLayoutVars>
      </dgm:prSet>
      <dgm:spPr/>
    </dgm:pt>
  </dgm:ptLst>
  <dgm:cxnLst>
    <dgm:cxn modelId="{60BB4D32-F312-4805-A435-8D167DA1467C}" type="presOf" srcId="{09E62B95-4D98-475F-9A59-D4EDB29B5788}" destId="{E04E0E66-CC90-4579-ABC0-11E9908DFAAB}" srcOrd="0" destOrd="0" presId="urn:microsoft.com/office/officeart/2005/8/layout/arrow5"/>
    <dgm:cxn modelId="{B7B3325E-8D31-40E8-B0F5-779F8D23DD14}" srcId="{09E62B95-4D98-475F-9A59-D4EDB29B5788}" destId="{CD23AF3C-B9CE-4A3B-8919-48EE9B7780E9}" srcOrd="0" destOrd="0" parTransId="{B7B6EF8F-29DC-43B5-A376-CBD53DB0892C}" sibTransId="{5B19281B-6189-4F48-8163-987E3727A346}"/>
    <dgm:cxn modelId="{7F1DCA42-E8DB-48ED-B679-42A4341917F2}" srcId="{09E62B95-4D98-475F-9A59-D4EDB29B5788}" destId="{525DEC3C-AA7F-4B93-A7CC-8CB3FD991828}" srcOrd="1" destOrd="0" parTransId="{C9548C10-2FF8-40E0-B990-38A70B305B56}" sibTransId="{C96CA326-FB81-4163-BF84-7B5CCCC8A65F}"/>
    <dgm:cxn modelId="{ED2350A7-E49F-4A12-AB84-0CF2FBDA9020}" type="presOf" srcId="{525DEC3C-AA7F-4B93-A7CC-8CB3FD991828}" destId="{0DE50167-46AF-47DC-BD00-6C4B207A23C3}" srcOrd="0" destOrd="0" presId="urn:microsoft.com/office/officeart/2005/8/layout/arrow5"/>
    <dgm:cxn modelId="{2C42CFC1-A400-46E5-AD70-9351722227C4}" type="presOf" srcId="{CD23AF3C-B9CE-4A3B-8919-48EE9B7780E9}" destId="{467AD059-D337-49A1-A0D9-B9E1C3982157}" srcOrd="0" destOrd="0" presId="urn:microsoft.com/office/officeart/2005/8/layout/arrow5"/>
    <dgm:cxn modelId="{AA974B0D-8D55-4359-9990-D262BD243FAA}" type="presParOf" srcId="{E04E0E66-CC90-4579-ABC0-11E9908DFAAB}" destId="{467AD059-D337-49A1-A0D9-B9E1C3982157}" srcOrd="0" destOrd="0" presId="urn:microsoft.com/office/officeart/2005/8/layout/arrow5"/>
    <dgm:cxn modelId="{77A81C68-89A6-43EA-A981-5886279E9A5A}" type="presParOf" srcId="{E04E0E66-CC90-4579-ABC0-11E9908DFAAB}" destId="{0DE50167-46AF-47DC-BD00-6C4B207A23C3}"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E7974D-031E-45C0-814B-5AA69DAAEAC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it-IT"/>
        </a:p>
      </dgm:t>
    </dgm:pt>
    <dgm:pt modelId="{8F190CD4-59A5-4326-854B-CF3903A276AB}">
      <dgm:prSet phldrT="[Testo]"/>
      <dgm:spPr/>
      <dgm:t>
        <a:bodyPr/>
        <a:lstStyle/>
        <a:p>
          <a:r>
            <a:rPr lang="it-IT" dirty="0">
              <a:solidFill>
                <a:srgbClr val="FF0000"/>
              </a:solidFill>
              <a:highlight>
                <a:srgbClr val="FFFF00"/>
              </a:highlight>
            </a:rPr>
            <a:t>Parole </a:t>
          </a:r>
          <a:r>
            <a:rPr lang="it-IT" dirty="0" err="1">
              <a:solidFill>
                <a:srgbClr val="FF0000"/>
              </a:solidFill>
              <a:highlight>
                <a:srgbClr val="FFFF00"/>
              </a:highlight>
            </a:rPr>
            <a:t>pass-partout</a:t>
          </a:r>
          <a:endParaRPr lang="it-IT" dirty="0">
            <a:solidFill>
              <a:srgbClr val="FF0000"/>
            </a:solidFill>
            <a:highlight>
              <a:srgbClr val="FFFF00"/>
            </a:highlight>
          </a:endParaRPr>
        </a:p>
      </dgm:t>
    </dgm:pt>
    <dgm:pt modelId="{E7716D45-3645-48EA-8AF5-B2774BDD66B7}" type="parTrans" cxnId="{FC2511C8-D539-49C9-8662-BEA86063EB6E}">
      <dgm:prSet/>
      <dgm:spPr/>
      <dgm:t>
        <a:bodyPr/>
        <a:lstStyle/>
        <a:p>
          <a:endParaRPr lang="it-IT"/>
        </a:p>
      </dgm:t>
    </dgm:pt>
    <dgm:pt modelId="{E6684DA6-AE3D-4E50-BA8A-BF15AB221F7C}" type="sibTrans" cxnId="{FC2511C8-D539-49C9-8662-BEA86063EB6E}">
      <dgm:prSet/>
      <dgm:spPr/>
      <dgm:t>
        <a:bodyPr/>
        <a:lstStyle/>
        <a:p>
          <a:endParaRPr lang="it-IT"/>
        </a:p>
      </dgm:t>
    </dgm:pt>
    <dgm:pt modelId="{E8ABE973-8DB0-4012-BF8A-C1741EE869C0}">
      <dgm:prSet phldrT="[Testo]"/>
      <dgm:spPr/>
      <dgm:t>
        <a:bodyPr/>
        <a:lstStyle/>
        <a:p>
          <a:r>
            <a:rPr lang="it-IT" dirty="0"/>
            <a:t>Frequenti interruzioni</a:t>
          </a:r>
        </a:p>
      </dgm:t>
    </dgm:pt>
    <dgm:pt modelId="{A7301088-9BA5-48D3-A2EB-54CC22A86BDE}" type="parTrans" cxnId="{C74F2FEF-5EDA-4C11-B1A2-A63BB8DFDFAF}">
      <dgm:prSet/>
      <dgm:spPr/>
      <dgm:t>
        <a:bodyPr/>
        <a:lstStyle/>
        <a:p>
          <a:endParaRPr lang="it-IT"/>
        </a:p>
      </dgm:t>
    </dgm:pt>
    <dgm:pt modelId="{771F63F1-0744-4704-97D9-918A2316D30E}" type="sibTrans" cxnId="{C74F2FEF-5EDA-4C11-B1A2-A63BB8DFDFAF}">
      <dgm:prSet/>
      <dgm:spPr/>
      <dgm:t>
        <a:bodyPr/>
        <a:lstStyle/>
        <a:p>
          <a:endParaRPr lang="it-IT"/>
        </a:p>
      </dgm:t>
    </dgm:pt>
    <dgm:pt modelId="{5DEC3ACA-85EE-4B8E-B44C-12DD3F420B64}">
      <dgm:prSet phldrT="[Testo]"/>
      <dgm:spPr/>
      <dgm:t>
        <a:bodyPr/>
        <a:lstStyle/>
        <a:p>
          <a:r>
            <a:rPr lang="it-IT" dirty="0"/>
            <a:t>Difficoltà nella vita di relazione</a:t>
          </a:r>
        </a:p>
      </dgm:t>
    </dgm:pt>
    <dgm:pt modelId="{4C8B96AD-1A00-49AE-911F-A4CF45BA6B28}" type="parTrans" cxnId="{2CA2BE77-0018-4899-9275-D91F732A0492}">
      <dgm:prSet/>
      <dgm:spPr/>
      <dgm:t>
        <a:bodyPr/>
        <a:lstStyle/>
        <a:p>
          <a:endParaRPr lang="it-IT"/>
        </a:p>
      </dgm:t>
    </dgm:pt>
    <dgm:pt modelId="{E2DC8193-67EA-4FAD-9C26-84FD66A611EE}" type="sibTrans" cxnId="{2CA2BE77-0018-4899-9275-D91F732A0492}">
      <dgm:prSet/>
      <dgm:spPr/>
      <dgm:t>
        <a:bodyPr/>
        <a:lstStyle/>
        <a:p>
          <a:endParaRPr lang="it-IT"/>
        </a:p>
      </dgm:t>
    </dgm:pt>
    <dgm:pt modelId="{18799688-A407-4A5C-B620-EF195243C351}">
      <dgm:prSet phldrT="[Testo]"/>
      <dgm:spPr/>
      <dgm:t>
        <a:bodyPr/>
        <a:lstStyle/>
        <a:p>
          <a:r>
            <a:rPr lang="it-IT" dirty="0">
              <a:solidFill>
                <a:srgbClr val="FF0000"/>
              </a:solidFill>
              <a:highlight>
                <a:srgbClr val="FFFF00"/>
              </a:highlight>
            </a:rPr>
            <a:t>Deficit di comprensione</a:t>
          </a:r>
        </a:p>
      </dgm:t>
    </dgm:pt>
    <dgm:pt modelId="{75628A8D-CDEC-46EC-A8B3-9F7D2E285BA0}" type="parTrans" cxnId="{C40717BD-3ABF-43E5-9E8D-4726C0198081}">
      <dgm:prSet/>
      <dgm:spPr/>
      <dgm:t>
        <a:bodyPr/>
        <a:lstStyle/>
        <a:p>
          <a:endParaRPr lang="it-IT"/>
        </a:p>
      </dgm:t>
    </dgm:pt>
    <dgm:pt modelId="{611EFD2A-46E0-4D59-AEC7-43E63CCAB75C}" type="sibTrans" cxnId="{C40717BD-3ABF-43E5-9E8D-4726C0198081}">
      <dgm:prSet/>
      <dgm:spPr/>
      <dgm:t>
        <a:bodyPr/>
        <a:lstStyle/>
        <a:p>
          <a:endParaRPr lang="it-IT"/>
        </a:p>
      </dgm:t>
    </dgm:pt>
    <dgm:pt modelId="{4AA6F91D-B4B7-4016-A9DA-3FA4868BC00A}">
      <dgm:prSet phldrT="[Testo]"/>
      <dgm:spPr/>
      <dgm:t>
        <a:bodyPr/>
        <a:lstStyle/>
        <a:p>
          <a:r>
            <a:rPr lang="it-IT" dirty="0"/>
            <a:t>Capacità di ripetere frasi</a:t>
          </a:r>
        </a:p>
      </dgm:t>
    </dgm:pt>
    <dgm:pt modelId="{DBE95B89-6AF7-4F9D-8FEF-A1891F7068C2}" type="parTrans" cxnId="{F328016E-5454-44DB-94E6-F3FA8D8E04A5}">
      <dgm:prSet/>
      <dgm:spPr/>
      <dgm:t>
        <a:bodyPr/>
        <a:lstStyle/>
        <a:p>
          <a:endParaRPr lang="it-IT"/>
        </a:p>
      </dgm:t>
    </dgm:pt>
    <dgm:pt modelId="{81B4BB6D-7AC0-4955-B94C-3ABD942E3AFD}" type="sibTrans" cxnId="{F328016E-5454-44DB-94E6-F3FA8D8E04A5}">
      <dgm:prSet/>
      <dgm:spPr/>
      <dgm:t>
        <a:bodyPr/>
        <a:lstStyle/>
        <a:p>
          <a:endParaRPr lang="it-IT"/>
        </a:p>
      </dgm:t>
    </dgm:pt>
    <dgm:pt modelId="{F7A8F9FA-1C6D-46D9-ADDC-D25F500469C7}">
      <dgm:prSet phldrT="[Testo]"/>
      <dgm:spPr/>
      <dgm:t>
        <a:bodyPr/>
        <a:lstStyle/>
        <a:p>
          <a:r>
            <a:rPr lang="it-IT" dirty="0"/>
            <a:t>Disorientamento T/S</a:t>
          </a:r>
        </a:p>
      </dgm:t>
    </dgm:pt>
    <dgm:pt modelId="{42F80355-E6B6-4A3C-AE85-1E635B6BEC01}" type="parTrans" cxnId="{E1EE9111-2B0C-4E9C-B151-C5FFFE1D3B03}">
      <dgm:prSet/>
      <dgm:spPr/>
      <dgm:t>
        <a:bodyPr/>
        <a:lstStyle/>
        <a:p>
          <a:endParaRPr lang="it-IT"/>
        </a:p>
      </dgm:t>
    </dgm:pt>
    <dgm:pt modelId="{8D51D4FA-1E4D-4F13-9227-B967E79B8235}" type="sibTrans" cxnId="{E1EE9111-2B0C-4E9C-B151-C5FFFE1D3B03}">
      <dgm:prSet/>
      <dgm:spPr/>
      <dgm:t>
        <a:bodyPr/>
        <a:lstStyle/>
        <a:p>
          <a:endParaRPr lang="it-IT"/>
        </a:p>
      </dgm:t>
    </dgm:pt>
    <dgm:pt modelId="{8B4E606D-B9B0-40EA-90A0-F6E41F79739C}">
      <dgm:prSet phldrT="[Testo]"/>
      <dgm:spPr/>
      <dgm:t>
        <a:bodyPr/>
        <a:lstStyle/>
        <a:p>
          <a:r>
            <a:rPr lang="it-IT" dirty="0">
              <a:solidFill>
                <a:srgbClr val="FF0000"/>
              </a:solidFill>
              <a:highlight>
                <a:srgbClr val="FFFF00"/>
              </a:highlight>
            </a:rPr>
            <a:t>Non autosufficienza</a:t>
          </a:r>
        </a:p>
      </dgm:t>
    </dgm:pt>
    <dgm:pt modelId="{FF1434FF-2B61-4BA7-B5D2-07BA7A2ABAC2}" type="parTrans" cxnId="{F4C4FF8E-6741-44D4-8E74-4731E603EBEE}">
      <dgm:prSet/>
      <dgm:spPr/>
      <dgm:t>
        <a:bodyPr/>
        <a:lstStyle/>
        <a:p>
          <a:endParaRPr lang="it-IT"/>
        </a:p>
      </dgm:t>
    </dgm:pt>
    <dgm:pt modelId="{FC64DE90-8DCD-4C23-9E9A-03BAA638A6DF}" type="sibTrans" cxnId="{F4C4FF8E-6741-44D4-8E74-4731E603EBEE}">
      <dgm:prSet/>
      <dgm:spPr/>
      <dgm:t>
        <a:bodyPr/>
        <a:lstStyle/>
        <a:p>
          <a:endParaRPr lang="it-IT"/>
        </a:p>
      </dgm:t>
    </dgm:pt>
    <dgm:pt modelId="{D683982B-08E1-4155-BC67-129CBF5162DF}">
      <dgm:prSet phldrT="[Testo]"/>
      <dgm:spPr/>
      <dgm:t>
        <a:bodyPr/>
        <a:lstStyle/>
        <a:p>
          <a:r>
            <a:rPr lang="it-IT" dirty="0"/>
            <a:t>Incapacità di compiere ADL/IADL</a:t>
          </a:r>
        </a:p>
      </dgm:t>
    </dgm:pt>
    <dgm:pt modelId="{EEAB3B27-E72B-4A68-9C76-F005990EA6E8}" type="parTrans" cxnId="{98CB7D77-22BB-4FCF-B942-EB9032847FD8}">
      <dgm:prSet/>
      <dgm:spPr/>
      <dgm:t>
        <a:bodyPr/>
        <a:lstStyle/>
        <a:p>
          <a:endParaRPr lang="it-IT"/>
        </a:p>
      </dgm:t>
    </dgm:pt>
    <dgm:pt modelId="{B4778214-B275-4437-B067-58205A661888}" type="sibTrans" cxnId="{98CB7D77-22BB-4FCF-B942-EB9032847FD8}">
      <dgm:prSet/>
      <dgm:spPr/>
      <dgm:t>
        <a:bodyPr/>
        <a:lstStyle/>
        <a:p>
          <a:endParaRPr lang="it-IT"/>
        </a:p>
      </dgm:t>
    </dgm:pt>
    <dgm:pt modelId="{B4F3CD30-7509-49D1-8594-11AB63B8DA2A}">
      <dgm:prSet phldrT="[Testo]"/>
      <dgm:spPr/>
      <dgm:t>
        <a:bodyPr/>
        <a:lstStyle/>
        <a:p>
          <a:r>
            <a:rPr lang="it-IT" dirty="0"/>
            <a:t>Stress del care-</a:t>
          </a:r>
          <a:r>
            <a:rPr lang="it-IT" dirty="0" err="1"/>
            <a:t>giver</a:t>
          </a:r>
          <a:endParaRPr lang="it-IT" dirty="0"/>
        </a:p>
      </dgm:t>
    </dgm:pt>
    <dgm:pt modelId="{48FB2C75-A577-436D-A9BA-2C3A56B99B79}" type="parTrans" cxnId="{91150A80-6BA1-4AB5-9A6E-01B5F3044D21}">
      <dgm:prSet/>
      <dgm:spPr/>
      <dgm:t>
        <a:bodyPr/>
        <a:lstStyle/>
        <a:p>
          <a:endParaRPr lang="it-IT"/>
        </a:p>
      </dgm:t>
    </dgm:pt>
    <dgm:pt modelId="{0336520D-D82C-477C-8192-09F33405D3B5}" type="sibTrans" cxnId="{91150A80-6BA1-4AB5-9A6E-01B5F3044D21}">
      <dgm:prSet/>
      <dgm:spPr/>
      <dgm:t>
        <a:bodyPr/>
        <a:lstStyle/>
        <a:p>
          <a:endParaRPr lang="it-IT"/>
        </a:p>
      </dgm:t>
    </dgm:pt>
    <dgm:pt modelId="{D965C72D-408C-4819-A34D-863ADB2D1296}" type="pres">
      <dgm:prSet presAssocID="{F5E7974D-031E-45C0-814B-5AA69DAAEAC2}" presName="linearFlow" presStyleCnt="0">
        <dgm:presLayoutVars>
          <dgm:dir/>
          <dgm:animLvl val="lvl"/>
          <dgm:resizeHandles val="exact"/>
        </dgm:presLayoutVars>
      </dgm:prSet>
      <dgm:spPr/>
    </dgm:pt>
    <dgm:pt modelId="{6EE5F4E4-F2F8-4BF0-BD3A-2702FFB1EB75}" type="pres">
      <dgm:prSet presAssocID="{8F190CD4-59A5-4326-854B-CF3903A276AB}" presName="composite" presStyleCnt="0"/>
      <dgm:spPr/>
    </dgm:pt>
    <dgm:pt modelId="{54E023DA-3B2B-42F0-B15A-66035C2315FE}" type="pres">
      <dgm:prSet presAssocID="{8F190CD4-59A5-4326-854B-CF3903A276AB}" presName="parentText" presStyleLbl="alignNode1" presStyleIdx="0" presStyleCnt="3">
        <dgm:presLayoutVars>
          <dgm:chMax val="1"/>
          <dgm:bulletEnabled val="1"/>
        </dgm:presLayoutVars>
      </dgm:prSet>
      <dgm:spPr/>
    </dgm:pt>
    <dgm:pt modelId="{3F20694F-2B70-4740-869A-64B105FED332}" type="pres">
      <dgm:prSet presAssocID="{8F190CD4-59A5-4326-854B-CF3903A276AB}" presName="descendantText" presStyleLbl="alignAcc1" presStyleIdx="0" presStyleCnt="3">
        <dgm:presLayoutVars>
          <dgm:bulletEnabled val="1"/>
        </dgm:presLayoutVars>
      </dgm:prSet>
      <dgm:spPr/>
    </dgm:pt>
    <dgm:pt modelId="{939F86E9-EC67-48ED-AE44-276697768E54}" type="pres">
      <dgm:prSet presAssocID="{E6684DA6-AE3D-4E50-BA8A-BF15AB221F7C}" presName="sp" presStyleCnt="0"/>
      <dgm:spPr/>
    </dgm:pt>
    <dgm:pt modelId="{56899803-4982-4A92-B7A4-FAD810085571}" type="pres">
      <dgm:prSet presAssocID="{18799688-A407-4A5C-B620-EF195243C351}" presName="composite" presStyleCnt="0"/>
      <dgm:spPr/>
    </dgm:pt>
    <dgm:pt modelId="{8B20DD6E-9E0A-4403-A2A3-E92564359329}" type="pres">
      <dgm:prSet presAssocID="{18799688-A407-4A5C-B620-EF195243C351}" presName="parentText" presStyleLbl="alignNode1" presStyleIdx="1" presStyleCnt="3">
        <dgm:presLayoutVars>
          <dgm:chMax val="1"/>
          <dgm:bulletEnabled val="1"/>
        </dgm:presLayoutVars>
      </dgm:prSet>
      <dgm:spPr/>
    </dgm:pt>
    <dgm:pt modelId="{EBFC17C3-BD5B-4A1D-AECA-39C88633B4DA}" type="pres">
      <dgm:prSet presAssocID="{18799688-A407-4A5C-B620-EF195243C351}" presName="descendantText" presStyleLbl="alignAcc1" presStyleIdx="1" presStyleCnt="3">
        <dgm:presLayoutVars>
          <dgm:bulletEnabled val="1"/>
        </dgm:presLayoutVars>
      </dgm:prSet>
      <dgm:spPr/>
    </dgm:pt>
    <dgm:pt modelId="{EB1BE15F-A515-4656-8660-0D5D87706D7B}" type="pres">
      <dgm:prSet presAssocID="{611EFD2A-46E0-4D59-AEC7-43E63CCAB75C}" presName="sp" presStyleCnt="0"/>
      <dgm:spPr/>
    </dgm:pt>
    <dgm:pt modelId="{67D20AA7-24CA-49F0-B8C2-36A262E34519}" type="pres">
      <dgm:prSet presAssocID="{8B4E606D-B9B0-40EA-90A0-F6E41F79739C}" presName="composite" presStyleCnt="0"/>
      <dgm:spPr/>
    </dgm:pt>
    <dgm:pt modelId="{F3106680-CA56-4199-B81C-A15A75405CEE}" type="pres">
      <dgm:prSet presAssocID="{8B4E606D-B9B0-40EA-90A0-F6E41F79739C}" presName="parentText" presStyleLbl="alignNode1" presStyleIdx="2" presStyleCnt="3">
        <dgm:presLayoutVars>
          <dgm:chMax val="1"/>
          <dgm:bulletEnabled val="1"/>
        </dgm:presLayoutVars>
      </dgm:prSet>
      <dgm:spPr/>
    </dgm:pt>
    <dgm:pt modelId="{F8EB534B-7461-4D4C-B5F7-AFD11AC42D86}" type="pres">
      <dgm:prSet presAssocID="{8B4E606D-B9B0-40EA-90A0-F6E41F79739C}" presName="descendantText" presStyleLbl="alignAcc1" presStyleIdx="2" presStyleCnt="3">
        <dgm:presLayoutVars>
          <dgm:bulletEnabled val="1"/>
        </dgm:presLayoutVars>
      </dgm:prSet>
      <dgm:spPr/>
    </dgm:pt>
  </dgm:ptLst>
  <dgm:cxnLst>
    <dgm:cxn modelId="{72B6D30E-52A3-4654-95D8-B41DB421A0B7}" type="presOf" srcId="{18799688-A407-4A5C-B620-EF195243C351}" destId="{8B20DD6E-9E0A-4403-A2A3-E92564359329}" srcOrd="0" destOrd="0" presId="urn:microsoft.com/office/officeart/2005/8/layout/chevron2"/>
    <dgm:cxn modelId="{E1EE9111-2B0C-4E9C-B151-C5FFFE1D3B03}" srcId="{18799688-A407-4A5C-B620-EF195243C351}" destId="{F7A8F9FA-1C6D-46D9-ADDC-D25F500469C7}" srcOrd="1" destOrd="0" parTransId="{42F80355-E6B6-4A3C-AE85-1E635B6BEC01}" sibTransId="{8D51D4FA-1E4D-4F13-9227-B967E79B8235}"/>
    <dgm:cxn modelId="{404D8446-6D7C-4F0A-8F00-3535DB91357C}" type="presOf" srcId="{8B4E606D-B9B0-40EA-90A0-F6E41F79739C}" destId="{F3106680-CA56-4199-B81C-A15A75405CEE}" srcOrd="0" destOrd="0" presId="urn:microsoft.com/office/officeart/2005/8/layout/chevron2"/>
    <dgm:cxn modelId="{F328016E-5454-44DB-94E6-F3FA8D8E04A5}" srcId="{18799688-A407-4A5C-B620-EF195243C351}" destId="{4AA6F91D-B4B7-4016-A9DA-3FA4868BC00A}" srcOrd="0" destOrd="0" parTransId="{DBE95B89-6AF7-4F9D-8FEF-A1891F7068C2}" sibTransId="{81B4BB6D-7AC0-4955-B94C-3ABD942E3AFD}"/>
    <dgm:cxn modelId="{F156D173-63EB-4FFF-B1C3-8F9F395B553B}" type="presOf" srcId="{5DEC3ACA-85EE-4B8E-B44C-12DD3F420B64}" destId="{3F20694F-2B70-4740-869A-64B105FED332}" srcOrd="0" destOrd="1" presId="urn:microsoft.com/office/officeart/2005/8/layout/chevron2"/>
    <dgm:cxn modelId="{98CB7D77-22BB-4FCF-B942-EB9032847FD8}" srcId="{8B4E606D-B9B0-40EA-90A0-F6E41F79739C}" destId="{D683982B-08E1-4155-BC67-129CBF5162DF}" srcOrd="0" destOrd="0" parTransId="{EEAB3B27-E72B-4A68-9C76-F005990EA6E8}" sibTransId="{B4778214-B275-4437-B067-58205A661888}"/>
    <dgm:cxn modelId="{2CA2BE77-0018-4899-9275-D91F732A0492}" srcId="{8F190CD4-59A5-4326-854B-CF3903A276AB}" destId="{5DEC3ACA-85EE-4B8E-B44C-12DD3F420B64}" srcOrd="1" destOrd="0" parTransId="{4C8B96AD-1A00-49AE-911F-A4CF45BA6B28}" sibTransId="{E2DC8193-67EA-4FAD-9C26-84FD66A611EE}"/>
    <dgm:cxn modelId="{91150A80-6BA1-4AB5-9A6E-01B5F3044D21}" srcId="{8B4E606D-B9B0-40EA-90A0-F6E41F79739C}" destId="{B4F3CD30-7509-49D1-8594-11AB63B8DA2A}" srcOrd="1" destOrd="0" parTransId="{48FB2C75-A577-436D-A9BA-2C3A56B99B79}" sibTransId="{0336520D-D82C-477C-8192-09F33405D3B5}"/>
    <dgm:cxn modelId="{605F7D85-6BF3-4C2B-9F34-0248731ACBAB}" type="presOf" srcId="{B4F3CD30-7509-49D1-8594-11AB63B8DA2A}" destId="{F8EB534B-7461-4D4C-B5F7-AFD11AC42D86}" srcOrd="0" destOrd="1" presId="urn:microsoft.com/office/officeart/2005/8/layout/chevron2"/>
    <dgm:cxn modelId="{04C5E885-3143-4B63-A2A2-E7A1C98C83B4}" type="presOf" srcId="{4AA6F91D-B4B7-4016-A9DA-3FA4868BC00A}" destId="{EBFC17C3-BD5B-4A1D-AECA-39C88633B4DA}" srcOrd="0" destOrd="0" presId="urn:microsoft.com/office/officeart/2005/8/layout/chevron2"/>
    <dgm:cxn modelId="{87477E8C-6541-42C7-B7DB-C33DC589711F}" type="presOf" srcId="{D683982B-08E1-4155-BC67-129CBF5162DF}" destId="{F8EB534B-7461-4D4C-B5F7-AFD11AC42D86}" srcOrd="0" destOrd="0" presId="urn:microsoft.com/office/officeart/2005/8/layout/chevron2"/>
    <dgm:cxn modelId="{F4C4FF8E-6741-44D4-8E74-4731E603EBEE}" srcId="{F5E7974D-031E-45C0-814B-5AA69DAAEAC2}" destId="{8B4E606D-B9B0-40EA-90A0-F6E41F79739C}" srcOrd="2" destOrd="0" parTransId="{FF1434FF-2B61-4BA7-B5D2-07BA7A2ABAC2}" sibTransId="{FC64DE90-8DCD-4C23-9E9A-03BAA638A6DF}"/>
    <dgm:cxn modelId="{246E4593-5395-403C-B848-E1DDBA79EE9E}" type="presOf" srcId="{F5E7974D-031E-45C0-814B-5AA69DAAEAC2}" destId="{D965C72D-408C-4819-A34D-863ADB2D1296}" srcOrd="0" destOrd="0" presId="urn:microsoft.com/office/officeart/2005/8/layout/chevron2"/>
    <dgm:cxn modelId="{AA117CA4-E4BE-4F9A-9290-0C176AFC92BB}" type="presOf" srcId="{8F190CD4-59A5-4326-854B-CF3903A276AB}" destId="{54E023DA-3B2B-42F0-B15A-66035C2315FE}" srcOrd="0" destOrd="0" presId="urn:microsoft.com/office/officeart/2005/8/layout/chevron2"/>
    <dgm:cxn modelId="{C40717BD-3ABF-43E5-9E8D-4726C0198081}" srcId="{F5E7974D-031E-45C0-814B-5AA69DAAEAC2}" destId="{18799688-A407-4A5C-B620-EF195243C351}" srcOrd="1" destOrd="0" parTransId="{75628A8D-CDEC-46EC-A8B3-9F7D2E285BA0}" sibTransId="{611EFD2A-46E0-4D59-AEC7-43E63CCAB75C}"/>
    <dgm:cxn modelId="{FC2511C8-D539-49C9-8662-BEA86063EB6E}" srcId="{F5E7974D-031E-45C0-814B-5AA69DAAEAC2}" destId="{8F190CD4-59A5-4326-854B-CF3903A276AB}" srcOrd="0" destOrd="0" parTransId="{E7716D45-3645-48EA-8AF5-B2774BDD66B7}" sibTransId="{E6684DA6-AE3D-4E50-BA8A-BF15AB221F7C}"/>
    <dgm:cxn modelId="{CF22DEDE-0498-4D10-BBED-F9AA0E8EFB3A}" type="presOf" srcId="{E8ABE973-8DB0-4012-BF8A-C1741EE869C0}" destId="{3F20694F-2B70-4740-869A-64B105FED332}" srcOrd="0" destOrd="0" presId="urn:microsoft.com/office/officeart/2005/8/layout/chevron2"/>
    <dgm:cxn modelId="{9C8781EE-3F51-4192-831C-86CEEA4D1230}" type="presOf" srcId="{F7A8F9FA-1C6D-46D9-ADDC-D25F500469C7}" destId="{EBFC17C3-BD5B-4A1D-AECA-39C88633B4DA}" srcOrd="0" destOrd="1" presId="urn:microsoft.com/office/officeart/2005/8/layout/chevron2"/>
    <dgm:cxn modelId="{C74F2FEF-5EDA-4C11-B1A2-A63BB8DFDFAF}" srcId="{8F190CD4-59A5-4326-854B-CF3903A276AB}" destId="{E8ABE973-8DB0-4012-BF8A-C1741EE869C0}" srcOrd="0" destOrd="0" parTransId="{A7301088-9BA5-48D3-A2EB-54CC22A86BDE}" sibTransId="{771F63F1-0744-4704-97D9-918A2316D30E}"/>
    <dgm:cxn modelId="{AC68B8E1-FFC9-465C-8713-8E1C6BECDDA8}" type="presParOf" srcId="{D965C72D-408C-4819-A34D-863ADB2D1296}" destId="{6EE5F4E4-F2F8-4BF0-BD3A-2702FFB1EB75}" srcOrd="0" destOrd="0" presId="urn:microsoft.com/office/officeart/2005/8/layout/chevron2"/>
    <dgm:cxn modelId="{07B6DD3F-FCCB-413F-8567-36F2EDA2145A}" type="presParOf" srcId="{6EE5F4E4-F2F8-4BF0-BD3A-2702FFB1EB75}" destId="{54E023DA-3B2B-42F0-B15A-66035C2315FE}" srcOrd="0" destOrd="0" presId="urn:microsoft.com/office/officeart/2005/8/layout/chevron2"/>
    <dgm:cxn modelId="{B04DA863-3DAA-44E9-AA5C-B026908FDEF5}" type="presParOf" srcId="{6EE5F4E4-F2F8-4BF0-BD3A-2702FFB1EB75}" destId="{3F20694F-2B70-4740-869A-64B105FED332}" srcOrd="1" destOrd="0" presId="urn:microsoft.com/office/officeart/2005/8/layout/chevron2"/>
    <dgm:cxn modelId="{E4A10CD2-D0DA-47DC-B4D0-485DDE66DABB}" type="presParOf" srcId="{D965C72D-408C-4819-A34D-863ADB2D1296}" destId="{939F86E9-EC67-48ED-AE44-276697768E54}" srcOrd="1" destOrd="0" presId="urn:microsoft.com/office/officeart/2005/8/layout/chevron2"/>
    <dgm:cxn modelId="{3FEF6E8C-BA2F-448B-A269-030353BDA891}" type="presParOf" srcId="{D965C72D-408C-4819-A34D-863ADB2D1296}" destId="{56899803-4982-4A92-B7A4-FAD810085571}" srcOrd="2" destOrd="0" presId="urn:microsoft.com/office/officeart/2005/8/layout/chevron2"/>
    <dgm:cxn modelId="{7CD10EC8-F6F7-4084-B164-23F26DA2E4F9}" type="presParOf" srcId="{56899803-4982-4A92-B7A4-FAD810085571}" destId="{8B20DD6E-9E0A-4403-A2A3-E92564359329}" srcOrd="0" destOrd="0" presId="urn:microsoft.com/office/officeart/2005/8/layout/chevron2"/>
    <dgm:cxn modelId="{5F59AC36-E9A4-4368-9F68-F486F5FA5F70}" type="presParOf" srcId="{56899803-4982-4A92-B7A4-FAD810085571}" destId="{EBFC17C3-BD5B-4A1D-AECA-39C88633B4DA}" srcOrd="1" destOrd="0" presId="urn:microsoft.com/office/officeart/2005/8/layout/chevron2"/>
    <dgm:cxn modelId="{9BFF99CB-CA4C-4AB4-8F00-72280A6EA756}" type="presParOf" srcId="{D965C72D-408C-4819-A34D-863ADB2D1296}" destId="{EB1BE15F-A515-4656-8660-0D5D87706D7B}" srcOrd="3" destOrd="0" presId="urn:microsoft.com/office/officeart/2005/8/layout/chevron2"/>
    <dgm:cxn modelId="{86164668-685F-4EEB-AD7F-B5FAC148EE07}" type="presParOf" srcId="{D965C72D-408C-4819-A34D-863ADB2D1296}" destId="{67D20AA7-24CA-49F0-B8C2-36A262E34519}" srcOrd="4" destOrd="0" presId="urn:microsoft.com/office/officeart/2005/8/layout/chevron2"/>
    <dgm:cxn modelId="{98EBE5CB-B1B3-4EE4-9031-C6596F6639E7}" type="presParOf" srcId="{67D20AA7-24CA-49F0-B8C2-36A262E34519}" destId="{F3106680-CA56-4199-B81C-A15A75405CEE}" srcOrd="0" destOrd="0" presId="urn:microsoft.com/office/officeart/2005/8/layout/chevron2"/>
    <dgm:cxn modelId="{701FAF2F-ACBD-4CED-ACA5-2CA86201C147}" type="presParOf" srcId="{67D20AA7-24CA-49F0-B8C2-36A262E34519}" destId="{F8EB534B-7461-4D4C-B5F7-AFD11AC42D8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AD059-D337-49A1-A0D9-B9E1C3982157}">
      <dsp:nvSpPr>
        <dsp:cNvPr id="0" name=""/>
        <dsp:cNvSpPr/>
      </dsp:nvSpPr>
      <dsp:spPr>
        <a:xfrm rot="16200000">
          <a:off x="-215386" y="9"/>
          <a:ext cx="4797660" cy="5418648"/>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kern="1200" dirty="0"/>
            <a:t>La perdita della competenza comunicativa determina frustrazione e rabbia, tali da indurre l’abbandono dell’utilizzo della parola, con la diretta conseguenza della perdita indotta anche della competenza conversazionale. </a:t>
          </a:r>
        </a:p>
      </dsp:txBody>
      <dsp:txXfrm rot="5400000">
        <a:off x="-525880" y="1509918"/>
        <a:ext cx="4579058" cy="2398830"/>
      </dsp:txXfrm>
    </dsp:sp>
    <dsp:sp modelId="{0DE50167-46AF-47DC-BD00-6C4B207A23C3}">
      <dsp:nvSpPr>
        <dsp:cNvPr id="0" name=""/>
        <dsp:cNvSpPr/>
      </dsp:nvSpPr>
      <dsp:spPr>
        <a:xfrm rot="5400000">
          <a:off x="4414323" y="744802"/>
          <a:ext cx="3929062" cy="3929062"/>
        </a:xfrm>
        <a:prstGeom prst="downArrow">
          <a:avLst>
            <a:gd name="adj1" fmla="val 50000"/>
            <a:gd name="adj2" fmla="val 35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it-IT" sz="6500" kern="1200" dirty="0">
            <a:solidFill>
              <a:schemeClr val="tx1"/>
            </a:solidFill>
          </a:endParaRPr>
        </a:p>
      </dsp:txBody>
      <dsp:txXfrm rot="-5400000">
        <a:off x="5101910" y="1727068"/>
        <a:ext cx="3241476" cy="19645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AD059-D337-49A1-A0D9-B9E1C3982157}">
      <dsp:nvSpPr>
        <dsp:cNvPr id="0" name=""/>
        <dsp:cNvSpPr/>
      </dsp:nvSpPr>
      <dsp:spPr>
        <a:xfrm rot="16200000">
          <a:off x="-132591" y="744802"/>
          <a:ext cx="3929062" cy="3929062"/>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it-IT" sz="6500" kern="1200" dirty="0"/>
        </a:p>
      </dsp:txBody>
      <dsp:txXfrm rot="5400000">
        <a:off x="-132590" y="1727067"/>
        <a:ext cx="3241476" cy="1964531"/>
      </dsp:txXfrm>
    </dsp:sp>
    <dsp:sp modelId="{0DE50167-46AF-47DC-BD00-6C4B207A23C3}">
      <dsp:nvSpPr>
        <dsp:cNvPr id="0" name=""/>
        <dsp:cNvSpPr/>
      </dsp:nvSpPr>
      <dsp:spPr>
        <a:xfrm rot="5400000">
          <a:off x="3794111" y="9"/>
          <a:ext cx="4466479" cy="5418648"/>
        </a:xfrm>
        <a:prstGeom prst="downArrow">
          <a:avLst>
            <a:gd name="adj1" fmla="val 50000"/>
            <a:gd name="adj2" fmla="val 35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it-IT" sz="2000" kern="1200" dirty="0">
              <a:solidFill>
                <a:schemeClr val="tx1"/>
              </a:solidFill>
            </a:rPr>
            <a:t>L’isolamento che ne deriva provoca una disabilità funzionale e un deterioramento che possono essere </a:t>
          </a:r>
          <a:r>
            <a:rPr lang="it-IT" sz="2000" b="1" kern="1200" dirty="0">
              <a:solidFill>
                <a:schemeClr val="tx1"/>
              </a:solidFill>
            </a:rPr>
            <a:t>reversibili</a:t>
          </a:r>
          <a:r>
            <a:rPr lang="it-IT" sz="2000" kern="1200" dirty="0">
              <a:solidFill>
                <a:schemeClr val="tx1"/>
              </a:solidFill>
            </a:rPr>
            <a:t>.  Per evitare tale processo, il cambiamento nell’atteggiamento verbale del </a:t>
          </a:r>
          <a:r>
            <a:rPr lang="it-IT" sz="2000" kern="1200" dirty="0" err="1">
              <a:solidFill>
                <a:schemeClr val="tx1"/>
              </a:solidFill>
            </a:rPr>
            <a:t>caregiver</a:t>
          </a:r>
          <a:r>
            <a:rPr lang="it-IT" sz="2000" kern="1200" dirty="0">
              <a:solidFill>
                <a:schemeClr val="tx1"/>
              </a:solidFill>
            </a:rPr>
            <a:t> deve essere finalizzato a tener vivo l’utilizzo della parola e delle ADL nel paziente affetto da demenza. </a:t>
          </a:r>
        </a:p>
      </dsp:txBody>
      <dsp:txXfrm rot="-5400000">
        <a:off x="4099661" y="1592713"/>
        <a:ext cx="4637014" cy="2233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023DA-3B2B-42F0-B15A-66035C2315FE}">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solidFill>
                <a:srgbClr val="FF0000"/>
              </a:solidFill>
              <a:highlight>
                <a:srgbClr val="FFFF00"/>
              </a:highlight>
            </a:rPr>
            <a:t>Parole </a:t>
          </a:r>
          <a:r>
            <a:rPr lang="it-IT" sz="1300" kern="1200" dirty="0" err="1">
              <a:solidFill>
                <a:srgbClr val="FF0000"/>
              </a:solidFill>
              <a:highlight>
                <a:srgbClr val="FFFF00"/>
              </a:highlight>
            </a:rPr>
            <a:t>pass-partout</a:t>
          </a:r>
          <a:endParaRPr lang="it-IT" sz="1300" kern="1200" dirty="0">
            <a:solidFill>
              <a:srgbClr val="FF0000"/>
            </a:solidFill>
            <a:highlight>
              <a:srgbClr val="FFFF00"/>
            </a:highlight>
          </a:endParaRPr>
        </a:p>
      </dsp:txBody>
      <dsp:txXfrm rot="-5400000">
        <a:off x="1" y="520688"/>
        <a:ext cx="1039018" cy="445294"/>
      </dsp:txXfrm>
    </dsp:sp>
    <dsp:sp modelId="{3F20694F-2B70-4740-869A-64B105FED332}">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it-IT" sz="2600" kern="1200" dirty="0"/>
            <a:t>Frequenti interruzioni</a:t>
          </a:r>
        </a:p>
        <a:p>
          <a:pPr marL="228600" lvl="1" indent="-228600" algn="l" defTabSz="1155700">
            <a:lnSpc>
              <a:spcPct val="90000"/>
            </a:lnSpc>
            <a:spcBef>
              <a:spcPct val="0"/>
            </a:spcBef>
            <a:spcAft>
              <a:spcPct val="15000"/>
            </a:spcAft>
            <a:buChar char="•"/>
          </a:pPr>
          <a:r>
            <a:rPr lang="it-IT" sz="2600" kern="1200" dirty="0"/>
            <a:t>Difficoltà nella vita di relazione</a:t>
          </a:r>
        </a:p>
      </dsp:txBody>
      <dsp:txXfrm rot="-5400000">
        <a:off x="1039018" y="48278"/>
        <a:ext cx="5009883" cy="870607"/>
      </dsp:txXfrm>
    </dsp:sp>
    <dsp:sp modelId="{8B20DD6E-9E0A-4403-A2A3-E92564359329}">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solidFill>
                <a:srgbClr val="FF0000"/>
              </a:solidFill>
              <a:highlight>
                <a:srgbClr val="FFFF00"/>
              </a:highlight>
            </a:rPr>
            <a:t>Deficit di comprensione</a:t>
          </a:r>
        </a:p>
      </dsp:txBody>
      <dsp:txXfrm rot="-5400000">
        <a:off x="1" y="1809352"/>
        <a:ext cx="1039018" cy="445294"/>
      </dsp:txXfrm>
    </dsp:sp>
    <dsp:sp modelId="{EBFC17C3-BD5B-4A1D-AECA-39C88633B4DA}">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it-IT" sz="2600" kern="1200" dirty="0"/>
            <a:t>Capacità di ripetere frasi</a:t>
          </a:r>
        </a:p>
        <a:p>
          <a:pPr marL="228600" lvl="1" indent="-228600" algn="l" defTabSz="1155700">
            <a:lnSpc>
              <a:spcPct val="90000"/>
            </a:lnSpc>
            <a:spcBef>
              <a:spcPct val="0"/>
            </a:spcBef>
            <a:spcAft>
              <a:spcPct val="15000"/>
            </a:spcAft>
            <a:buChar char="•"/>
          </a:pPr>
          <a:r>
            <a:rPr lang="it-IT" sz="2600" kern="1200" dirty="0"/>
            <a:t>Disorientamento T/S</a:t>
          </a:r>
        </a:p>
      </dsp:txBody>
      <dsp:txXfrm rot="-5400000">
        <a:off x="1039018" y="1336942"/>
        <a:ext cx="5009883" cy="870607"/>
      </dsp:txXfrm>
    </dsp:sp>
    <dsp:sp modelId="{F3106680-CA56-4199-B81C-A15A75405CEE}">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solidFill>
                <a:srgbClr val="FF0000"/>
              </a:solidFill>
              <a:highlight>
                <a:srgbClr val="FFFF00"/>
              </a:highlight>
            </a:rPr>
            <a:t>Non autosufficienza</a:t>
          </a:r>
        </a:p>
      </dsp:txBody>
      <dsp:txXfrm rot="-5400000">
        <a:off x="1" y="3098016"/>
        <a:ext cx="1039018" cy="445294"/>
      </dsp:txXfrm>
    </dsp:sp>
    <dsp:sp modelId="{F8EB534B-7461-4D4C-B5F7-AFD11AC42D86}">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it-IT" sz="2600" kern="1200" dirty="0"/>
            <a:t>Incapacità di compiere ADL/IADL</a:t>
          </a:r>
        </a:p>
        <a:p>
          <a:pPr marL="228600" lvl="1" indent="-228600" algn="l" defTabSz="1155700">
            <a:lnSpc>
              <a:spcPct val="90000"/>
            </a:lnSpc>
            <a:spcBef>
              <a:spcPct val="0"/>
            </a:spcBef>
            <a:spcAft>
              <a:spcPct val="15000"/>
            </a:spcAft>
            <a:buChar char="•"/>
          </a:pPr>
          <a:r>
            <a:rPr lang="it-IT" sz="2600" kern="1200" dirty="0"/>
            <a:t>Stress del care-</a:t>
          </a:r>
          <a:r>
            <a:rPr lang="it-IT" sz="2600" kern="1200" dirty="0" err="1"/>
            <a:t>giver</a:t>
          </a:r>
          <a:endParaRPr lang="it-IT" sz="2600" kern="1200" dirty="0"/>
        </a:p>
      </dsp:txBody>
      <dsp:txXfrm rot="-5400000">
        <a:off x="1039018" y="2625605"/>
        <a:ext cx="5009883" cy="870607"/>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B1A677-0E0B-45FA-9521-E63AF83FE686}" type="datetimeFigureOut">
              <a:rPr lang="it-IT" smtClean="0"/>
              <a:pPr/>
              <a:t>13/06/2018</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5D5D3-0342-4F28-B299-8C95311DF187}" type="slidenum">
              <a:rPr lang="it-IT" smtClean="0"/>
              <a:pPr/>
              <a:t>‹N›</a:t>
            </a:fld>
            <a:endParaRPr lang="it-IT"/>
          </a:p>
        </p:txBody>
      </p:sp>
    </p:spTree>
    <p:extLst>
      <p:ext uri="{BB962C8B-B14F-4D97-AF65-F5344CB8AC3E}">
        <p14:creationId xmlns:p14="http://schemas.microsoft.com/office/powerpoint/2010/main" val="3309049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88A2D31C-9AFD-4872-B34A-7B3E720B4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9F6059B-70B8-46B0-9346-1E974DD34DB7}" type="slidenum">
              <a:rPr lang="it-IT" altLang="it-IT" smtClean="0">
                <a:latin typeface="Arial" panose="020B0604020202020204" pitchFamily="34" charset="0"/>
              </a:rPr>
              <a:pPr/>
              <a:t>17</a:t>
            </a:fld>
            <a:endParaRPr lang="it-IT" altLang="it-IT">
              <a:latin typeface="Arial" panose="020B0604020202020204" pitchFamily="34" charset="0"/>
            </a:endParaRPr>
          </a:p>
        </p:txBody>
      </p:sp>
      <p:sp>
        <p:nvSpPr>
          <p:cNvPr id="24579" name="Rectangle 2">
            <a:extLst>
              <a:ext uri="{FF2B5EF4-FFF2-40B4-BE49-F238E27FC236}">
                <a16:creationId xmlns:a16="http://schemas.microsoft.com/office/drawing/2014/main" id="{03550E5A-4018-4915-8C2D-190FDEBC1FE0}"/>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99CDA62-C378-43B9-88E6-D1B3B3D43A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1105010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67847F7-2F43-4E6D-AF3D-F1E56C5A9D6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30ABA08-AF1D-456C-8BCE-05DEDCD7B9C7}" type="slidenum">
              <a:rPr lang="it-IT" altLang="it-IT" smtClean="0">
                <a:latin typeface="Arial" panose="020B0604020202020204" pitchFamily="34" charset="0"/>
              </a:rPr>
              <a:pPr/>
              <a:t>18</a:t>
            </a:fld>
            <a:endParaRPr lang="it-IT" altLang="it-IT">
              <a:latin typeface="Arial" panose="020B0604020202020204" pitchFamily="34" charset="0"/>
            </a:endParaRPr>
          </a:p>
        </p:txBody>
      </p:sp>
      <p:sp>
        <p:nvSpPr>
          <p:cNvPr id="26627" name="Rectangle 2">
            <a:extLst>
              <a:ext uri="{FF2B5EF4-FFF2-40B4-BE49-F238E27FC236}">
                <a16:creationId xmlns:a16="http://schemas.microsoft.com/office/drawing/2014/main" id="{C4301A2D-F5FB-40D7-9597-E5146894A0C8}"/>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702FBC09-01D4-4C5A-9F03-82AB9AB7C0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31014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78647B9E-2879-44B6-A60E-63D486A9EC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46F0BE8-03B3-4492-9C27-8C982DCE3966}" type="slidenum">
              <a:rPr lang="it-IT" altLang="it-IT" smtClean="0">
                <a:latin typeface="Arial" panose="020B0604020202020204" pitchFamily="34" charset="0"/>
              </a:rPr>
              <a:pPr/>
              <a:t>31</a:t>
            </a:fld>
            <a:endParaRPr lang="it-IT" altLang="it-IT">
              <a:latin typeface="Arial" panose="020B0604020202020204" pitchFamily="34" charset="0"/>
            </a:endParaRPr>
          </a:p>
        </p:txBody>
      </p:sp>
      <p:sp>
        <p:nvSpPr>
          <p:cNvPr id="75779" name="Rectangle 2">
            <a:extLst>
              <a:ext uri="{FF2B5EF4-FFF2-40B4-BE49-F238E27FC236}">
                <a16:creationId xmlns:a16="http://schemas.microsoft.com/office/drawing/2014/main" id="{70D69D56-6CA3-4687-91F6-F6D8B8E35F05}"/>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22F70C13-D818-4565-8DFE-D7F802A6CD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Arial" panose="020B0604020202020204" pitchFamily="34" charset="0"/>
            </a:endParaRPr>
          </a:p>
        </p:txBody>
      </p:sp>
    </p:spTree>
    <p:extLst>
      <p:ext uri="{BB962C8B-B14F-4D97-AF65-F5344CB8AC3E}">
        <p14:creationId xmlns:p14="http://schemas.microsoft.com/office/powerpoint/2010/main" val="289234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DBC3F713-7B9B-4011-856B-BA14757297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7331" name="Rectangle 3">
            <a:extLst>
              <a:ext uri="{FF2B5EF4-FFF2-40B4-BE49-F238E27FC236}">
                <a16:creationId xmlns:a16="http://schemas.microsoft.com/office/drawing/2014/main" id="{B74A9130-5FDD-422F-A790-CC87C513EE9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it-IT" altLang="it-IT">
              <a:latin typeface="Arial" panose="020B0604020202020204" pitchFamily="34" charset="0"/>
            </a:endParaRPr>
          </a:p>
        </p:txBody>
      </p:sp>
    </p:spTree>
    <p:extLst>
      <p:ext uri="{BB962C8B-B14F-4D97-AF65-F5344CB8AC3E}">
        <p14:creationId xmlns:p14="http://schemas.microsoft.com/office/powerpoint/2010/main" val="822108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6/13/2018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pPr/>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553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4624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22818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371DC0-056B-49B2-93E6-BD03A8889FC7}"/>
              </a:ext>
            </a:extLst>
          </p:cNvPr>
          <p:cNvSpPr>
            <a:spLocks noGrp="1"/>
          </p:cNvSpPr>
          <p:nvPr>
            <p:ph type="title"/>
          </p:nvPr>
        </p:nvSpPr>
        <p:spPr>
          <a:xfrm>
            <a:off x="838200" y="365126"/>
            <a:ext cx="10515600" cy="1325563"/>
          </a:xfrm>
          <a:prstGeom prst="rect">
            <a:avLst/>
          </a:prstGeom>
        </p:spPr>
        <p:txBody>
          <a:bodyPr/>
          <a:lstStyle/>
          <a:p>
            <a:r>
              <a:rPr lang="it-IT"/>
              <a:t>Fare clic per modificare lo stile del titolo dello schema</a:t>
            </a:r>
          </a:p>
        </p:txBody>
      </p:sp>
      <p:sp>
        <p:nvSpPr>
          <p:cNvPr id="3" name="Segnaposto immagine online 2">
            <a:extLst>
              <a:ext uri="{FF2B5EF4-FFF2-40B4-BE49-F238E27FC236}">
                <a16:creationId xmlns:a16="http://schemas.microsoft.com/office/drawing/2014/main" id="{D52FC7C8-5E60-47FF-A25B-C1FCEBE3FE31}"/>
              </a:ext>
            </a:extLst>
          </p:cNvPr>
          <p:cNvSpPr>
            <a:spLocks noGrp="1"/>
          </p:cNvSpPr>
          <p:nvPr>
            <p:ph type="clipArt" sz="half" idx="1"/>
          </p:nvPr>
        </p:nvSpPr>
        <p:spPr>
          <a:xfrm>
            <a:off x="838200" y="1825625"/>
            <a:ext cx="5156200" cy="4351338"/>
          </a:xfrm>
          <a:prstGeom prst="rect">
            <a:avLst/>
          </a:prstGeom>
        </p:spPr>
        <p:txBody>
          <a:bodyPr/>
          <a:lstStyle/>
          <a:p>
            <a:endParaRPr lang="it-IT"/>
          </a:p>
        </p:txBody>
      </p:sp>
      <p:sp>
        <p:nvSpPr>
          <p:cNvPr id="4" name="Segnaposto testo 3">
            <a:extLst>
              <a:ext uri="{FF2B5EF4-FFF2-40B4-BE49-F238E27FC236}">
                <a16:creationId xmlns:a16="http://schemas.microsoft.com/office/drawing/2014/main" id="{280DECE0-A4FA-420B-83B5-76D945B5EF29}"/>
              </a:ext>
            </a:extLst>
          </p:cNvPr>
          <p:cNvSpPr>
            <a:spLocks noGrp="1"/>
          </p:cNvSpPr>
          <p:nvPr>
            <p:ph type="body" sz="half" idx="2"/>
          </p:nvPr>
        </p:nvSpPr>
        <p:spPr>
          <a:xfrm>
            <a:off x="6197600" y="1825625"/>
            <a:ext cx="5156200" cy="4351338"/>
          </a:xfrm>
          <a:prstGeom prst="rect">
            <a:avLst/>
          </a:prstGeo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99268480-568E-4E91-BD6E-43988EEDD461}"/>
              </a:ext>
            </a:extLst>
          </p:cNvPr>
          <p:cNvSpPr>
            <a:spLocks noGrp="1"/>
          </p:cNvSpPr>
          <p:nvPr>
            <p:ph type="ftr" sz="quarter" idx="10"/>
          </p:nvPr>
        </p:nvSpPr>
        <p:spPr>
          <a:xfrm>
            <a:off x="4165600" y="6597650"/>
            <a:ext cx="3860800" cy="260350"/>
          </a:xfrm>
        </p:spPr>
        <p:txBody>
          <a:bodyPr/>
          <a:lstStyle>
            <a:lvl1pPr>
              <a:defRPr/>
            </a:lvl1pPr>
          </a:lstStyle>
          <a:p>
            <a:r>
              <a:rPr lang="it-IT" altLang="it-IT"/>
              <a:t>- </a:t>
            </a:r>
            <a:fld id="{08A5A750-0C29-42C7-82BA-6A8D3DB8BEE8}" type="slidenum">
              <a:rPr lang="it-IT" altLang="it-IT"/>
              <a:pPr/>
              <a:t>‹N›</a:t>
            </a:fld>
            <a:r>
              <a:rPr lang="it-IT" altLang="it-IT"/>
              <a:t> - </a:t>
            </a:r>
          </a:p>
        </p:txBody>
      </p:sp>
    </p:spTree>
    <p:extLst>
      <p:ext uri="{BB962C8B-B14F-4D97-AF65-F5344CB8AC3E}">
        <p14:creationId xmlns:p14="http://schemas.microsoft.com/office/powerpoint/2010/main" val="1630078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6966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6/13/2018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82824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4642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447191" y="2824269"/>
            <a:ext cx="4645152" cy="2644457"/>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412362" y="2821491"/>
            <a:ext cx="4645152" cy="263737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6/13/2018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71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6/13/2018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300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6/13/2018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6498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pPr/>
              <a:t>6/13/2018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6605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smtClean="0"/>
              <a:pPr/>
              <a:t>6/13/2018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45049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6/13/2018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430103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earch.alice.it/tools/service/immagini/preview.cgi?qs=carezza&amp;imgsz=&amp;offset=24&amp;url=http://profile.myspace.com/index.cfm?fuseaction=user.viewprofile$friendID=189512033&amp;img=npc0RIcOAcAtHM:http://i62.photobucket.com/albums/h110/kkares/foto%20blog/carezza.jpg&amp;formato=414x576%20pixel,%20101K%20-%20jpg&amp;oimg=http://i62.photobucket.com/albums/h110/kkares/foto%20blog/carezza.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14E00C-78BB-48D0-980F-7A0D220641A0}"/>
              </a:ext>
            </a:extLst>
          </p:cNvPr>
          <p:cNvSpPr>
            <a:spLocks noGrp="1"/>
          </p:cNvSpPr>
          <p:nvPr>
            <p:ph type="ctrTitle"/>
          </p:nvPr>
        </p:nvSpPr>
        <p:spPr>
          <a:xfrm>
            <a:off x="2228642" y="1355380"/>
            <a:ext cx="8637073" cy="3751010"/>
          </a:xfrm>
        </p:spPr>
        <p:txBody>
          <a:bodyPr>
            <a:normAutofit/>
          </a:bodyPr>
          <a:lstStyle/>
          <a:p>
            <a:r>
              <a:rPr lang="it-IT" sz="4800" dirty="0"/>
              <a:t>VIVERE SERENI IN UNA VISIONE PARZIALE</a:t>
            </a:r>
          </a:p>
        </p:txBody>
      </p:sp>
      <p:sp>
        <p:nvSpPr>
          <p:cNvPr id="3" name="Sottotitolo 2">
            <a:extLst>
              <a:ext uri="{FF2B5EF4-FFF2-40B4-BE49-F238E27FC236}">
                <a16:creationId xmlns:a16="http://schemas.microsoft.com/office/drawing/2014/main" id="{411E5FFA-4D3B-4972-8D01-A130A4FBDC95}"/>
              </a:ext>
            </a:extLst>
          </p:cNvPr>
          <p:cNvSpPr>
            <a:spLocks noGrp="1"/>
          </p:cNvSpPr>
          <p:nvPr>
            <p:ph type="subTitle" idx="1"/>
          </p:nvPr>
        </p:nvSpPr>
        <p:spPr>
          <a:xfrm>
            <a:off x="6289135" y="4718736"/>
            <a:ext cx="8637072" cy="977621"/>
          </a:xfrm>
        </p:spPr>
        <p:txBody>
          <a:bodyPr>
            <a:noAutofit/>
          </a:bodyPr>
          <a:lstStyle/>
          <a:p>
            <a:pPr algn="ctr"/>
            <a:r>
              <a:rPr lang="it-IT" dirty="0"/>
              <a:t>Prof.  V. MARIGLIANO</a:t>
            </a:r>
          </a:p>
          <a:p>
            <a:pPr algn="ctr"/>
            <a:r>
              <a:rPr lang="it-IT" i="1" dirty="0"/>
              <a:t>Emerito di Medicina Interna</a:t>
            </a:r>
          </a:p>
          <a:p>
            <a:pPr algn="ctr"/>
            <a:r>
              <a:rPr lang="it-IT" i="1" dirty="0"/>
              <a:t>Sapienza università di Roma</a:t>
            </a:r>
          </a:p>
        </p:txBody>
      </p:sp>
      <p:pic>
        <p:nvPicPr>
          <p:cNvPr id="4" name="Immagine 3">
            <a:extLst>
              <a:ext uri="{FF2B5EF4-FFF2-40B4-BE49-F238E27FC236}">
                <a16:creationId xmlns:a16="http://schemas.microsoft.com/office/drawing/2014/main" id="{CACE26F5-E8FD-48A9-A7BE-8218CB45B3E5}"/>
              </a:ext>
            </a:extLst>
          </p:cNvPr>
          <p:cNvPicPr>
            <a:picLocks noChangeAspect="1"/>
          </p:cNvPicPr>
          <p:nvPr/>
        </p:nvPicPr>
        <p:blipFill>
          <a:blip r:embed="rId2"/>
          <a:stretch>
            <a:fillRect/>
          </a:stretch>
        </p:blipFill>
        <p:spPr>
          <a:xfrm>
            <a:off x="19832" y="0"/>
            <a:ext cx="4956048" cy="3291840"/>
          </a:xfrm>
          <a:prstGeom prst="rect">
            <a:avLst/>
          </a:prstGeom>
        </p:spPr>
      </p:pic>
    </p:spTree>
    <p:extLst>
      <p:ext uri="{BB962C8B-B14F-4D97-AF65-F5344CB8AC3E}">
        <p14:creationId xmlns:p14="http://schemas.microsoft.com/office/powerpoint/2010/main" val="1212479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1E80DC-77B3-4F5E-A618-4A74DDEEEFA1}"/>
              </a:ext>
            </a:extLst>
          </p:cNvPr>
          <p:cNvSpPr>
            <a:spLocks noGrp="1"/>
          </p:cNvSpPr>
          <p:nvPr>
            <p:ph type="title"/>
          </p:nvPr>
        </p:nvSpPr>
        <p:spPr/>
        <p:txBody>
          <a:bodyPr>
            <a:normAutofit/>
          </a:bodyPr>
          <a:lstStyle/>
          <a:p>
            <a:r>
              <a:rPr lang="it-IT" dirty="0"/>
              <a:t>Amare non contrastare</a:t>
            </a:r>
            <a:br>
              <a:rPr lang="it-IT" dirty="0"/>
            </a:br>
            <a:endParaRPr lang="it-IT" dirty="0"/>
          </a:p>
        </p:txBody>
      </p:sp>
      <p:graphicFrame>
        <p:nvGraphicFramePr>
          <p:cNvPr id="5" name="Diagramma 4">
            <a:extLst>
              <a:ext uri="{FF2B5EF4-FFF2-40B4-BE49-F238E27FC236}">
                <a16:creationId xmlns:a16="http://schemas.microsoft.com/office/drawing/2014/main" id="{4DB32BCC-1ABA-41A8-B145-C2E41CD3A789}"/>
              </a:ext>
            </a:extLst>
          </p:cNvPr>
          <p:cNvGraphicFramePr/>
          <p:nvPr>
            <p:extLst/>
          </p:nvPr>
        </p:nvGraphicFramePr>
        <p:xfrm>
          <a:off x="1873738" y="13087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337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1E80DC-77B3-4F5E-A618-4A74DDEEEFA1}"/>
              </a:ext>
            </a:extLst>
          </p:cNvPr>
          <p:cNvSpPr>
            <a:spLocks noGrp="1"/>
          </p:cNvSpPr>
          <p:nvPr>
            <p:ph type="title"/>
          </p:nvPr>
        </p:nvSpPr>
        <p:spPr/>
        <p:txBody>
          <a:bodyPr>
            <a:normAutofit/>
          </a:bodyPr>
          <a:lstStyle/>
          <a:p>
            <a:r>
              <a:rPr lang="it-IT" dirty="0"/>
              <a:t>Amare non contrastare</a:t>
            </a:r>
            <a:br>
              <a:rPr lang="it-IT" dirty="0"/>
            </a:br>
            <a:endParaRPr lang="it-IT" dirty="0"/>
          </a:p>
        </p:txBody>
      </p:sp>
      <p:graphicFrame>
        <p:nvGraphicFramePr>
          <p:cNvPr id="5" name="Diagramma 4">
            <a:extLst>
              <a:ext uri="{FF2B5EF4-FFF2-40B4-BE49-F238E27FC236}">
                <a16:creationId xmlns:a16="http://schemas.microsoft.com/office/drawing/2014/main" id="{4DB32BCC-1ABA-41A8-B145-C2E41CD3A789}"/>
              </a:ext>
            </a:extLst>
          </p:cNvPr>
          <p:cNvGraphicFramePr/>
          <p:nvPr>
            <p:extLst>
              <p:ext uri="{D42A27DB-BD31-4B8C-83A1-F6EECF244321}">
                <p14:modId xmlns:p14="http://schemas.microsoft.com/office/powerpoint/2010/main" val="1511144999"/>
              </p:ext>
            </p:extLst>
          </p:nvPr>
        </p:nvGraphicFramePr>
        <p:xfrm>
          <a:off x="1873738" y="130875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322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9CD48F-8EF1-4FE8-B630-7B77AA77F554}"/>
              </a:ext>
            </a:extLst>
          </p:cNvPr>
          <p:cNvSpPr>
            <a:spLocks noGrp="1"/>
          </p:cNvSpPr>
          <p:nvPr>
            <p:ph type="title"/>
          </p:nvPr>
        </p:nvSpPr>
        <p:spPr/>
        <p:txBody>
          <a:bodyPr/>
          <a:lstStyle/>
          <a:p>
            <a:r>
              <a:rPr lang="it-IT" dirty="0"/>
              <a:t>DIVERSAMENTE ABILI</a:t>
            </a:r>
          </a:p>
        </p:txBody>
      </p:sp>
      <p:pic>
        <p:nvPicPr>
          <p:cNvPr id="5" name="Segnaposto contenuto 4">
            <a:extLst>
              <a:ext uri="{FF2B5EF4-FFF2-40B4-BE49-F238E27FC236}">
                <a16:creationId xmlns:a16="http://schemas.microsoft.com/office/drawing/2014/main" id="{9994649B-4B80-45CC-B8F3-3A2F3180D922}"/>
              </a:ext>
            </a:extLst>
          </p:cNvPr>
          <p:cNvPicPr>
            <a:picLocks noGrp="1" noChangeAspect="1"/>
          </p:cNvPicPr>
          <p:nvPr>
            <p:ph idx="1"/>
          </p:nvPr>
        </p:nvPicPr>
        <p:blipFill rotWithShape="1">
          <a:blip r:embed="rId2"/>
          <a:srcRect l="18212" t="43852" r="18477" b="28606"/>
          <a:stretch/>
        </p:blipFill>
        <p:spPr>
          <a:xfrm rot="5400000">
            <a:off x="60839" y="2096595"/>
            <a:ext cx="5369913" cy="4152898"/>
          </a:xfrm>
        </p:spPr>
      </p:pic>
      <p:pic>
        <p:nvPicPr>
          <p:cNvPr id="7" name="Immagine 4">
            <a:extLst>
              <a:ext uri="{FF2B5EF4-FFF2-40B4-BE49-F238E27FC236}">
                <a16:creationId xmlns:a16="http://schemas.microsoft.com/office/drawing/2014/main" id="{E481D513-B617-4361-A44E-D34CF0C82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150" y="1682750"/>
            <a:ext cx="542925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13F4690E-B84F-4AB5-9B52-A037533178BB}"/>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92893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63F67E-30FA-4038-B452-18D859165504}"/>
              </a:ext>
            </a:extLst>
          </p:cNvPr>
          <p:cNvSpPr>
            <a:spLocks noGrp="1"/>
          </p:cNvSpPr>
          <p:nvPr>
            <p:ph type="title"/>
          </p:nvPr>
        </p:nvSpPr>
        <p:spPr/>
        <p:txBody>
          <a:bodyPr/>
          <a:lstStyle/>
          <a:p>
            <a:r>
              <a:rPr lang="it-IT" dirty="0"/>
              <a:t>LA SOLITUDINE</a:t>
            </a:r>
          </a:p>
        </p:txBody>
      </p:sp>
      <p:pic>
        <p:nvPicPr>
          <p:cNvPr id="5" name="Segnaposto contenuto 4" descr="Immagine che contiene testo, lavagnabianca&#10;&#10;Descrizione generata con affidabilità molto elevata">
            <a:extLst>
              <a:ext uri="{FF2B5EF4-FFF2-40B4-BE49-F238E27FC236}">
                <a16:creationId xmlns:a16="http://schemas.microsoft.com/office/drawing/2014/main" id="{F2A89BCA-9F46-4E39-AC19-F374E7781688}"/>
              </a:ext>
            </a:extLst>
          </p:cNvPr>
          <p:cNvPicPr>
            <a:picLocks noGrp="1" noChangeAspect="1"/>
          </p:cNvPicPr>
          <p:nvPr>
            <p:ph idx="1"/>
          </p:nvPr>
        </p:nvPicPr>
        <p:blipFill rotWithShape="1">
          <a:blip r:embed="rId2"/>
          <a:srcRect t="23201" b="30412"/>
          <a:stretch/>
        </p:blipFill>
        <p:spPr>
          <a:xfrm rot="5400000">
            <a:off x="462924" y="1758119"/>
            <a:ext cx="5336162" cy="4400553"/>
          </a:xfrm>
        </p:spPr>
      </p:pic>
      <p:pic>
        <p:nvPicPr>
          <p:cNvPr id="7" name="Immagine 6">
            <a:extLst>
              <a:ext uri="{FF2B5EF4-FFF2-40B4-BE49-F238E27FC236}">
                <a16:creationId xmlns:a16="http://schemas.microsoft.com/office/drawing/2014/main" id="{FF20B839-84FA-4493-9DD1-9435369C28A4}"/>
              </a:ext>
            </a:extLst>
          </p:cNvPr>
          <p:cNvPicPr>
            <a:picLocks noChangeAspect="1"/>
          </p:cNvPicPr>
          <p:nvPr/>
        </p:nvPicPr>
        <p:blipFill>
          <a:blip r:embed="rId3"/>
          <a:stretch>
            <a:fillRect/>
          </a:stretch>
        </p:blipFill>
        <p:spPr>
          <a:xfrm>
            <a:off x="6060464" y="2320071"/>
            <a:ext cx="4912336" cy="3414895"/>
          </a:xfrm>
          <a:prstGeom prst="rect">
            <a:avLst/>
          </a:prstGeom>
        </p:spPr>
      </p:pic>
      <p:sp>
        <p:nvSpPr>
          <p:cNvPr id="8" name="CasellaDiTesto 7">
            <a:extLst>
              <a:ext uri="{FF2B5EF4-FFF2-40B4-BE49-F238E27FC236}">
                <a16:creationId xmlns:a16="http://schemas.microsoft.com/office/drawing/2014/main" id="{14A6F368-6B5B-4E78-9C7B-B030317D35EE}"/>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409378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21C990-42F9-41F7-88B2-AC58145FCA9C}"/>
              </a:ext>
            </a:extLst>
          </p:cNvPr>
          <p:cNvSpPr>
            <a:spLocks noGrp="1"/>
          </p:cNvSpPr>
          <p:nvPr>
            <p:ph type="title"/>
          </p:nvPr>
        </p:nvSpPr>
        <p:spPr/>
        <p:txBody>
          <a:bodyPr/>
          <a:lstStyle/>
          <a:p>
            <a:endParaRPr lang="it-IT"/>
          </a:p>
        </p:txBody>
      </p:sp>
      <p:pic>
        <p:nvPicPr>
          <p:cNvPr id="5" name="Segnaposto contenuto 4">
            <a:extLst>
              <a:ext uri="{FF2B5EF4-FFF2-40B4-BE49-F238E27FC236}">
                <a16:creationId xmlns:a16="http://schemas.microsoft.com/office/drawing/2014/main" id="{3F5CF3E3-7DDF-43B0-8BFA-CE76500D277B}"/>
              </a:ext>
            </a:extLst>
          </p:cNvPr>
          <p:cNvPicPr>
            <a:picLocks noGrp="1" noChangeAspect="1"/>
          </p:cNvPicPr>
          <p:nvPr>
            <p:ph idx="1"/>
          </p:nvPr>
        </p:nvPicPr>
        <p:blipFill>
          <a:blip r:embed="rId2"/>
          <a:stretch>
            <a:fillRect/>
          </a:stretch>
        </p:blipFill>
        <p:spPr>
          <a:xfrm rot="10800000">
            <a:off x="-1673291" y="-248196"/>
            <a:ext cx="12192000" cy="6858001"/>
          </a:xfrm>
        </p:spPr>
      </p:pic>
      <p:sp>
        <p:nvSpPr>
          <p:cNvPr id="6" name="CasellaDiTesto 5">
            <a:extLst>
              <a:ext uri="{FF2B5EF4-FFF2-40B4-BE49-F238E27FC236}">
                <a16:creationId xmlns:a16="http://schemas.microsoft.com/office/drawing/2014/main" id="{8246AEB4-CF5F-4E50-8C32-4B39B3A732EE}"/>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11509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FEC5A1-D5AF-470D-B5C8-3AD0F847D119}"/>
              </a:ext>
            </a:extLst>
          </p:cNvPr>
          <p:cNvSpPr>
            <a:spLocks noGrp="1"/>
          </p:cNvSpPr>
          <p:nvPr>
            <p:ph type="title" idx="4294967295"/>
          </p:nvPr>
        </p:nvSpPr>
        <p:spPr/>
        <p:txBody>
          <a:bodyPr/>
          <a:lstStyle/>
          <a:p>
            <a:pPr>
              <a:defRPr/>
            </a:pPr>
            <a:r>
              <a:rPr lang="it-IT" dirty="0"/>
              <a:t>Deficit del linguaggio</a:t>
            </a:r>
          </a:p>
        </p:txBody>
      </p:sp>
      <p:graphicFrame>
        <p:nvGraphicFramePr>
          <p:cNvPr id="3" name="Diagramma 2">
            <a:extLst>
              <a:ext uri="{FF2B5EF4-FFF2-40B4-BE49-F238E27FC236}">
                <a16:creationId xmlns:a16="http://schemas.microsoft.com/office/drawing/2014/main" id="{1D429C56-1F0C-4397-9685-E820B8D75D7A}"/>
              </a:ext>
            </a:extLst>
          </p:cNvPr>
          <p:cNvGraphicFramePr/>
          <p:nvPr>
            <p:extLst>
              <p:ext uri="{D42A27DB-BD31-4B8C-83A1-F6EECF244321}">
                <p14:modId xmlns:p14="http://schemas.microsoft.com/office/powerpoint/2010/main" val="580884164"/>
              </p:ext>
            </p:extLst>
          </p:nvPr>
        </p:nvGraphicFramePr>
        <p:xfrm>
          <a:off x="3020135" y="169491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8278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1E80DC-77B3-4F5E-A618-4A74DDEEEFA1}"/>
              </a:ext>
            </a:extLst>
          </p:cNvPr>
          <p:cNvSpPr>
            <a:spLocks noGrp="1"/>
          </p:cNvSpPr>
          <p:nvPr>
            <p:ph type="title"/>
          </p:nvPr>
        </p:nvSpPr>
        <p:spPr/>
        <p:txBody>
          <a:bodyPr>
            <a:normAutofit fontScale="90000"/>
          </a:bodyPr>
          <a:lstStyle/>
          <a:p>
            <a:r>
              <a:rPr lang="it-IT" dirty="0"/>
              <a:t>Per una Comunicazione Felice</a:t>
            </a:r>
            <a:br>
              <a:rPr lang="it-IT" dirty="0"/>
            </a:br>
            <a:r>
              <a:rPr lang="it-IT" sz="2200" cap="none" dirty="0"/>
              <a:t>Una comunicazione efficace col malato di Alzheimer si pone l’obiettivo di una conversazione felice, orientata ad infondere protezione, sicurezza e serenità nel paziente.</a:t>
            </a:r>
            <a:br>
              <a:rPr lang="it-IT" sz="2200" cap="none" dirty="0"/>
            </a:br>
            <a:endParaRPr lang="it-IT" dirty="0"/>
          </a:p>
        </p:txBody>
      </p:sp>
      <p:sp>
        <p:nvSpPr>
          <p:cNvPr id="4" name="Rettangolo 3">
            <a:extLst>
              <a:ext uri="{FF2B5EF4-FFF2-40B4-BE49-F238E27FC236}">
                <a16:creationId xmlns:a16="http://schemas.microsoft.com/office/drawing/2014/main" id="{63893BDB-82F8-46AC-8C3E-F9C5414DEF21}"/>
              </a:ext>
            </a:extLst>
          </p:cNvPr>
          <p:cNvSpPr/>
          <p:nvPr/>
        </p:nvSpPr>
        <p:spPr>
          <a:xfrm>
            <a:off x="1289538" y="2936520"/>
            <a:ext cx="6096000" cy="1477328"/>
          </a:xfrm>
          <a:prstGeom prst="rect">
            <a:avLst/>
          </a:prstGeom>
        </p:spPr>
        <p:txBody>
          <a:bodyPr>
            <a:spAutoFit/>
          </a:bodyPr>
          <a:lstStyle/>
          <a:p>
            <a:pPr marL="285750" indent="-285750">
              <a:buFont typeface="Wingdings" panose="05000000000000000000" pitchFamily="2" charset="2"/>
              <a:buChar char="Ø"/>
            </a:pPr>
            <a:r>
              <a:rPr lang="it-IT" dirty="0"/>
              <a:t>Cercare di immedesimarsi nel vissuto del malato. </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 Creare contatti emotivi significativi.</a:t>
            </a:r>
          </a:p>
          <a:p>
            <a:pPr marL="285750" indent="-285750">
              <a:buFont typeface="Wingdings" panose="05000000000000000000" pitchFamily="2" charset="2"/>
              <a:buChar char="Ø"/>
            </a:pPr>
            <a:endParaRPr lang="it-IT" dirty="0"/>
          </a:p>
          <a:p>
            <a:pPr marL="285750" indent="-285750">
              <a:buFont typeface="Wingdings" panose="05000000000000000000" pitchFamily="2" charset="2"/>
              <a:buChar char="Ø"/>
            </a:pPr>
            <a:r>
              <a:rPr lang="it-IT" dirty="0"/>
              <a:t> Capire meglio comportamenti, sentimenti ed emozioni. </a:t>
            </a:r>
          </a:p>
        </p:txBody>
      </p:sp>
      <p:pic>
        <p:nvPicPr>
          <p:cNvPr id="7" name="Immagine 6">
            <a:extLst>
              <a:ext uri="{FF2B5EF4-FFF2-40B4-BE49-F238E27FC236}">
                <a16:creationId xmlns:a16="http://schemas.microsoft.com/office/drawing/2014/main" id="{3DE21872-2E65-4C4D-B3E1-E9C5A3C1C7E4}"/>
              </a:ext>
            </a:extLst>
          </p:cNvPr>
          <p:cNvPicPr>
            <a:picLocks noChangeAspect="1"/>
          </p:cNvPicPr>
          <p:nvPr/>
        </p:nvPicPr>
        <p:blipFill>
          <a:blip r:embed="rId2"/>
          <a:stretch>
            <a:fillRect/>
          </a:stretch>
        </p:blipFill>
        <p:spPr>
          <a:xfrm>
            <a:off x="7221781" y="2372824"/>
            <a:ext cx="4348896" cy="2893993"/>
          </a:xfrm>
          <a:prstGeom prst="rect">
            <a:avLst/>
          </a:prstGeom>
        </p:spPr>
      </p:pic>
    </p:spTree>
    <p:extLst>
      <p:ext uri="{BB962C8B-B14F-4D97-AF65-F5344CB8AC3E}">
        <p14:creationId xmlns:p14="http://schemas.microsoft.com/office/powerpoint/2010/main" val="2722732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9B6F12E-7C6C-4BBB-B04C-978EB2C61974}"/>
              </a:ext>
            </a:extLst>
          </p:cNvPr>
          <p:cNvSpPr>
            <a:spLocks noGrp="1" noChangeArrowheads="1"/>
          </p:cNvSpPr>
          <p:nvPr>
            <p:ph type="title" idx="4294967295"/>
          </p:nvPr>
        </p:nvSpPr>
        <p:spPr>
          <a:xfrm>
            <a:off x="3020526" y="623521"/>
            <a:ext cx="7405687" cy="1144588"/>
          </a:xfrm>
        </p:spPr>
        <p:txBody>
          <a:bodyPr/>
          <a:lstStyle/>
          <a:p>
            <a:pPr>
              <a:defRPr/>
            </a:pPr>
            <a:r>
              <a:rPr lang="it-IT" dirty="0">
                <a:latin typeface="Comic Sans MS" pitchFamily="66" charset="0"/>
              </a:rPr>
              <a:t>Comunicazione Verbale</a:t>
            </a:r>
            <a:br>
              <a:rPr lang="it-IT" sz="4000" dirty="0">
                <a:latin typeface="Comic Sans MS" pitchFamily="66" charset="0"/>
              </a:rPr>
            </a:br>
            <a:endParaRPr lang="it-IT" sz="4000" dirty="0">
              <a:latin typeface="Comic Sans MS" pitchFamily="66" charset="0"/>
            </a:endParaRPr>
          </a:p>
        </p:txBody>
      </p:sp>
      <p:sp>
        <p:nvSpPr>
          <p:cNvPr id="15363" name="Rectangle 3">
            <a:extLst>
              <a:ext uri="{FF2B5EF4-FFF2-40B4-BE49-F238E27FC236}">
                <a16:creationId xmlns:a16="http://schemas.microsoft.com/office/drawing/2014/main" id="{871A47BE-85E6-4824-810E-8ADFEEF7B9D3}"/>
              </a:ext>
            </a:extLst>
          </p:cNvPr>
          <p:cNvSpPr>
            <a:spLocks noGrp="1" noChangeArrowheads="1"/>
          </p:cNvSpPr>
          <p:nvPr>
            <p:ph type="body" idx="4294967295"/>
          </p:nvPr>
        </p:nvSpPr>
        <p:spPr>
          <a:xfrm>
            <a:off x="2196612" y="1365862"/>
            <a:ext cx="7543800" cy="3695700"/>
          </a:xfrm>
        </p:spPr>
        <p:txBody>
          <a:bodyPr/>
          <a:lstStyle/>
          <a:p>
            <a:pPr algn="ctr">
              <a:lnSpc>
                <a:spcPct val="90000"/>
              </a:lnSpc>
              <a:spcBef>
                <a:spcPct val="0"/>
              </a:spcBef>
              <a:buNone/>
              <a:defRPr/>
            </a:pPr>
            <a:endParaRPr lang="it-IT" sz="2800" dirty="0">
              <a:latin typeface="Comic Sans MS" pitchFamily="66" charset="0"/>
            </a:endParaRPr>
          </a:p>
          <a:p>
            <a:pPr algn="ctr">
              <a:lnSpc>
                <a:spcPct val="90000"/>
              </a:lnSpc>
              <a:spcBef>
                <a:spcPct val="0"/>
              </a:spcBef>
              <a:buNone/>
              <a:defRPr/>
            </a:pPr>
            <a:endParaRPr lang="it-IT" sz="2800" dirty="0">
              <a:latin typeface="Comic Sans MS" pitchFamily="66" charset="0"/>
            </a:endParaRPr>
          </a:p>
          <a:p>
            <a:pPr algn="ctr">
              <a:lnSpc>
                <a:spcPct val="90000"/>
              </a:lnSpc>
              <a:spcBef>
                <a:spcPct val="0"/>
              </a:spcBef>
              <a:buNone/>
              <a:defRPr/>
            </a:pPr>
            <a:r>
              <a:rPr lang="it-IT" sz="2800" dirty="0">
                <a:latin typeface="Comic Sans MS" pitchFamily="66" charset="0"/>
              </a:rPr>
              <a:t>   Forma di comunicazione molto flessibile, di natura astratta e simbolica, che permette di esprimere in parole dette o scritte </a:t>
            </a:r>
            <a:r>
              <a:rPr lang="it-IT" sz="2800" b="1" i="1" dirty="0">
                <a:latin typeface="Comic Sans MS" pitchFamily="66" charset="0"/>
              </a:rPr>
              <a:t>(versante espressivo)</a:t>
            </a:r>
            <a:r>
              <a:rPr lang="it-IT" sz="2800" dirty="0">
                <a:latin typeface="Comic Sans MS" pitchFamily="66" charset="0"/>
              </a:rPr>
              <a:t> e di comprendere attraverso parole udite o lette </a:t>
            </a:r>
            <a:r>
              <a:rPr lang="it-IT" sz="2800" b="1" i="1" dirty="0">
                <a:latin typeface="Comic Sans MS" pitchFamily="66" charset="0"/>
              </a:rPr>
              <a:t>(versante recettivo)</a:t>
            </a:r>
            <a:r>
              <a:rPr lang="it-IT" sz="2800" dirty="0">
                <a:latin typeface="Comic Sans MS" pitchFamily="66" charset="0"/>
              </a:rPr>
              <a:t> sensazioni, idee e situazioni psichiche.</a:t>
            </a:r>
          </a:p>
          <a:p>
            <a:pPr algn="ctr">
              <a:lnSpc>
                <a:spcPct val="90000"/>
              </a:lnSpc>
              <a:buNone/>
              <a:defRPr/>
            </a:pPr>
            <a:endParaRPr lang="it-IT" dirty="0">
              <a:latin typeface="Comic Sans MS" pitchFamily="66" charset="0"/>
            </a:endParaRPr>
          </a:p>
        </p:txBody>
      </p:sp>
    </p:spTree>
    <p:extLst>
      <p:ext uri="{BB962C8B-B14F-4D97-AF65-F5344CB8AC3E}">
        <p14:creationId xmlns:p14="http://schemas.microsoft.com/office/powerpoint/2010/main" val="372532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88BC75E-7405-4CD2-9C28-B0348F590163}"/>
              </a:ext>
            </a:extLst>
          </p:cNvPr>
          <p:cNvSpPr>
            <a:spLocks noGrp="1" noChangeArrowheads="1"/>
          </p:cNvSpPr>
          <p:nvPr>
            <p:ph type="title" idx="4294967295"/>
          </p:nvPr>
        </p:nvSpPr>
        <p:spPr>
          <a:xfrm>
            <a:off x="2553311" y="458789"/>
            <a:ext cx="7543800" cy="1431925"/>
          </a:xfrm>
        </p:spPr>
        <p:txBody>
          <a:bodyPr/>
          <a:lstStyle/>
          <a:p>
            <a:pPr>
              <a:defRPr/>
            </a:pPr>
            <a:r>
              <a:rPr lang="it-IT" dirty="0">
                <a:latin typeface="Comic Sans MS" pitchFamily="66" charset="0"/>
              </a:rPr>
              <a:t>Comunicazione non Verbale</a:t>
            </a:r>
          </a:p>
        </p:txBody>
      </p:sp>
      <p:sp>
        <p:nvSpPr>
          <p:cNvPr id="16387" name="Rectangle 3">
            <a:extLst>
              <a:ext uri="{FF2B5EF4-FFF2-40B4-BE49-F238E27FC236}">
                <a16:creationId xmlns:a16="http://schemas.microsoft.com/office/drawing/2014/main" id="{AFF1E33D-5EB6-49B3-9774-B8D58E79A1EE}"/>
              </a:ext>
            </a:extLst>
          </p:cNvPr>
          <p:cNvSpPr>
            <a:spLocks noGrp="1" noChangeArrowheads="1"/>
          </p:cNvSpPr>
          <p:nvPr>
            <p:ph type="body" idx="4294967295"/>
          </p:nvPr>
        </p:nvSpPr>
        <p:spPr>
          <a:xfrm>
            <a:off x="2351088" y="1628775"/>
            <a:ext cx="7543800" cy="4114800"/>
          </a:xfrm>
        </p:spPr>
        <p:txBody>
          <a:bodyPr>
            <a:normAutofit lnSpcReduction="10000"/>
          </a:bodyPr>
          <a:lstStyle/>
          <a:p>
            <a:pPr>
              <a:lnSpc>
                <a:spcPct val="80000"/>
              </a:lnSpc>
              <a:buNone/>
              <a:defRPr/>
            </a:pPr>
            <a:r>
              <a:rPr lang="it-IT" dirty="0">
                <a:latin typeface="Comic Sans MS" pitchFamily="66" charset="0"/>
              </a:rPr>
              <a:t>Si realizza attraverso:</a:t>
            </a:r>
          </a:p>
          <a:p>
            <a:pPr>
              <a:lnSpc>
                <a:spcPct val="80000"/>
              </a:lnSpc>
              <a:defRPr/>
            </a:pPr>
            <a:endParaRPr lang="it-IT" dirty="0">
              <a:latin typeface="Comic Sans MS" pitchFamily="66" charset="0"/>
            </a:endParaRPr>
          </a:p>
          <a:p>
            <a:pPr>
              <a:lnSpc>
                <a:spcPct val="80000"/>
              </a:lnSpc>
              <a:defRPr/>
            </a:pPr>
            <a:r>
              <a:rPr lang="it-IT" b="1" dirty="0">
                <a:latin typeface="Comic Sans MS" pitchFamily="66" charset="0"/>
              </a:rPr>
              <a:t>posture del corpo </a:t>
            </a:r>
          </a:p>
          <a:p>
            <a:pPr>
              <a:lnSpc>
                <a:spcPct val="80000"/>
              </a:lnSpc>
              <a:defRPr/>
            </a:pPr>
            <a:r>
              <a:rPr lang="it-IT" b="1" dirty="0">
                <a:latin typeface="Comic Sans MS" pitchFamily="66" charset="0"/>
              </a:rPr>
              <a:t>gesti </a:t>
            </a:r>
          </a:p>
          <a:p>
            <a:pPr>
              <a:lnSpc>
                <a:spcPct val="80000"/>
              </a:lnSpc>
              <a:defRPr/>
            </a:pPr>
            <a:r>
              <a:rPr lang="it-IT" b="1" dirty="0">
                <a:latin typeface="Comic Sans MS" pitchFamily="66" charset="0"/>
              </a:rPr>
              <a:t>mimica del volto</a:t>
            </a:r>
          </a:p>
          <a:p>
            <a:pPr>
              <a:lnSpc>
                <a:spcPct val="80000"/>
              </a:lnSpc>
              <a:defRPr/>
            </a:pPr>
            <a:r>
              <a:rPr lang="it-IT" b="1" dirty="0">
                <a:latin typeface="Comic Sans MS" pitchFamily="66" charset="0"/>
              </a:rPr>
              <a:t>tono della voce </a:t>
            </a:r>
            <a:r>
              <a:rPr lang="it-IT" b="1" i="1" dirty="0">
                <a:latin typeface="Comic Sans MS" pitchFamily="66" charset="0"/>
              </a:rPr>
              <a:t>(prosodia)</a:t>
            </a:r>
            <a:r>
              <a:rPr lang="it-IT" dirty="0">
                <a:latin typeface="Comic Sans MS" pitchFamily="66" charset="0"/>
              </a:rPr>
              <a:t> </a:t>
            </a:r>
          </a:p>
          <a:p>
            <a:pPr>
              <a:lnSpc>
                <a:spcPct val="80000"/>
              </a:lnSpc>
              <a:defRPr/>
            </a:pPr>
            <a:endParaRPr lang="it-IT" dirty="0">
              <a:solidFill>
                <a:srgbClr val="FF99FF"/>
              </a:solidFill>
              <a:latin typeface="Comic Sans MS" pitchFamily="66" charset="0"/>
            </a:endParaRPr>
          </a:p>
          <a:p>
            <a:pPr>
              <a:lnSpc>
                <a:spcPct val="80000"/>
              </a:lnSpc>
              <a:defRPr/>
            </a:pPr>
            <a:r>
              <a:rPr lang="it-IT" dirty="0">
                <a:latin typeface="Comic Sans MS" pitchFamily="66" charset="0"/>
              </a:rPr>
              <a:t>A differenza dei simboli linguistici, i segnali non verbali hanno il carattere della gradualità. </a:t>
            </a:r>
          </a:p>
          <a:p>
            <a:pPr>
              <a:lnSpc>
                <a:spcPct val="80000"/>
              </a:lnSpc>
              <a:buNone/>
              <a:defRPr/>
            </a:pPr>
            <a:endParaRPr lang="it-IT" dirty="0">
              <a:latin typeface="Comic Sans MS" pitchFamily="66" charset="0"/>
            </a:endParaRPr>
          </a:p>
          <a:p>
            <a:pPr>
              <a:lnSpc>
                <a:spcPct val="80000"/>
              </a:lnSpc>
              <a:defRPr/>
            </a:pPr>
            <a:r>
              <a:rPr lang="it-IT" dirty="0">
                <a:latin typeface="Comic Sans MS" pitchFamily="66" charset="0"/>
              </a:rPr>
              <a:t>Si possono esprimere gradi diversi di qualsiasi sentimento (ad es., sorpresa, rabbia, tristezza, ecc.) semplicemente generando il segnale con maggiore o minor intensità.</a:t>
            </a:r>
            <a:r>
              <a:rPr lang="it-IT" sz="1800" dirty="0">
                <a:latin typeface="Comic Sans MS" pitchFamily="66" charset="0"/>
              </a:rPr>
              <a:t> </a:t>
            </a:r>
          </a:p>
          <a:p>
            <a:pPr>
              <a:lnSpc>
                <a:spcPct val="80000"/>
              </a:lnSpc>
              <a:defRPr/>
            </a:pPr>
            <a:endParaRPr lang="it-IT" sz="1800" dirty="0">
              <a:latin typeface="Comic Sans MS" pitchFamily="66" charset="0"/>
            </a:endParaRPr>
          </a:p>
        </p:txBody>
      </p:sp>
      <p:pic>
        <p:nvPicPr>
          <p:cNvPr id="25604" name="Picture 6" descr="carezza">
            <a:hlinkClick r:id="rId3"/>
            <a:extLst>
              <a:ext uri="{FF2B5EF4-FFF2-40B4-BE49-F238E27FC236}">
                <a16:creationId xmlns:a16="http://schemas.microsoft.com/office/drawing/2014/main" id="{40283C68-1F1D-4EA4-BB7B-9AF9BFA2E8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7664" y="1844676"/>
            <a:ext cx="1512887"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622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B84A51-CA75-4608-8BA5-C40DB266493D}"/>
              </a:ext>
            </a:extLst>
          </p:cNvPr>
          <p:cNvSpPr>
            <a:spLocks noGrp="1"/>
          </p:cNvSpPr>
          <p:nvPr>
            <p:ph type="title"/>
          </p:nvPr>
        </p:nvSpPr>
        <p:spPr/>
        <p:txBody>
          <a:bodyPr/>
          <a:lstStyle/>
          <a:p>
            <a:r>
              <a:rPr lang="it-IT" dirty="0"/>
              <a:t>Le strategie di comunicazione cambiano col decorrere della malattia</a:t>
            </a:r>
          </a:p>
        </p:txBody>
      </p:sp>
      <p:sp>
        <p:nvSpPr>
          <p:cNvPr id="3" name="Segnaposto contenuto 2">
            <a:extLst>
              <a:ext uri="{FF2B5EF4-FFF2-40B4-BE49-F238E27FC236}">
                <a16:creationId xmlns:a16="http://schemas.microsoft.com/office/drawing/2014/main" id="{C39AE2F7-3DCD-4E84-BD52-D34CD6C4B0A1}"/>
              </a:ext>
            </a:extLst>
          </p:cNvPr>
          <p:cNvSpPr>
            <a:spLocks noGrp="1"/>
          </p:cNvSpPr>
          <p:nvPr>
            <p:ph idx="1"/>
          </p:nvPr>
        </p:nvSpPr>
        <p:spPr>
          <a:xfrm>
            <a:off x="1451580" y="2015732"/>
            <a:ext cx="4931636" cy="3450613"/>
          </a:xfrm>
        </p:spPr>
        <p:txBody>
          <a:bodyPr>
            <a:normAutofit fontScale="85000" lnSpcReduction="20000"/>
          </a:bodyPr>
          <a:lstStyle/>
          <a:p>
            <a:pPr marL="0" indent="0" algn="ctr">
              <a:buNone/>
            </a:pPr>
            <a:r>
              <a:rPr lang="it-IT" b="1" dirty="0">
                <a:highlight>
                  <a:srgbClr val="FFFF00"/>
                </a:highlight>
              </a:rPr>
              <a:t>COMUNICAZIONE  VERBALE</a:t>
            </a:r>
          </a:p>
          <a:p>
            <a:pPr marL="0" indent="0" algn="ctr">
              <a:buNone/>
            </a:pPr>
            <a:r>
              <a:rPr lang="it-IT" dirty="0"/>
              <a:t>Cercare di adottare un approccio positivo:</a:t>
            </a:r>
          </a:p>
          <a:p>
            <a:pPr algn="ctr"/>
            <a:r>
              <a:rPr lang="it-IT" dirty="0"/>
              <a:t>Sedersi di fronte al malato e cercare di incoraggiarlo a parlare </a:t>
            </a:r>
          </a:p>
          <a:p>
            <a:pPr algn="ctr"/>
            <a:r>
              <a:rPr lang="it-IT" dirty="0"/>
              <a:t>Cercare di cogliere l'emozione che esprime </a:t>
            </a:r>
          </a:p>
          <a:p>
            <a:pPr algn="ctr"/>
            <a:r>
              <a:rPr lang="it-IT" dirty="0"/>
              <a:t>Evitare di sottolineare inutilmente gli errori</a:t>
            </a:r>
          </a:p>
          <a:p>
            <a:pPr algn="ctr"/>
            <a:r>
              <a:rPr lang="it-IT" dirty="0"/>
              <a:t>Cercare di dare aiuto al malato e di adattare il proprio stile di linguaggio </a:t>
            </a:r>
          </a:p>
          <a:p>
            <a:pPr algn="ctr"/>
            <a:r>
              <a:rPr lang="it-IT" dirty="0"/>
              <a:t>Assicurarsi che la comunicazione non sia ostacolata da problemi fisici</a:t>
            </a:r>
          </a:p>
          <a:p>
            <a:pPr marL="0" indent="0" algn="ctr">
              <a:buNone/>
            </a:pPr>
            <a:endParaRPr lang="it-IT" dirty="0"/>
          </a:p>
        </p:txBody>
      </p:sp>
      <p:pic>
        <p:nvPicPr>
          <p:cNvPr id="6" name="Immagine 5">
            <a:extLst>
              <a:ext uri="{FF2B5EF4-FFF2-40B4-BE49-F238E27FC236}">
                <a16:creationId xmlns:a16="http://schemas.microsoft.com/office/drawing/2014/main" id="{BD65A255-4287-4E38-BFC7-71FA253A819B}"/>
              </a:ext>
            </a:extLst>
          </p:cNvPr>
          <p:cNvPicPr>
            <a:picLocks noChangeAspect="1"/>
          </p:cNvPicPr>
          <p:nvPr/>
        </p:nvPicPr>
        <p:blipFill>
          <a:blip r:embed="rId2"/>
          <a:stretch>
            <a:fillRect/>
          </a:stretch>
        </p:blipFill>
        <p:spPr>
          <a:xfrm>
            <a:off x="6543778" y="2152650"/>
            <a:ext cx="5133871" cy="3233737"/>
          </a:xfrm>
          <a:prstGeom prst="rect">
            <a:avLst/>
          </a:prstGeom>
        </p:spPr>
      </p:pic>
    </p:spTree>
    <p:extLst>
      <p:ext uri="{BB962C8B-B14F-4D97-AF65-F5344CB8AC3E}">
        <p14:creationId xmlns:p14="http://schemas.microsoft.com/office/powerpoint/2010/main" val="154803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Immagine che contiene testo, bigliettodavisita&#10;&#10;Descrizione generata con affidabilità molto elevata">
            <a:extLst>
              <a:ext uri="{FF2B5EF4-FFF2-40B4-BE49-F238E27FC236}">
                <a16:creationId xmlns:a16="http://schemas.microsoft.com/office/drawing/2014/main" id="{D7DC84F3-F258-4616-9137-7EDCC4B71B2A}"/>
              </a:ext>
            </a:extLst>
          </p:cNvPr>
          <p:cNvPicPr>
            <a:picLocks noGrp="1" noChangeAspect="1"/>
          </p:cNvPicPr>
          <p:nvPr>
            <p:ph idx="1"/>
          </p:nvPr>
        </p:nvPicPr>
        <p:blipFill rotWithShape="1">
          <a:blip r:embed="rId2"/>
          <a:srcRect l="11247" t="23253" r="50514" b="16457"/>
          <a:stretch/>
        </p:blipFill>
        <p:spPr>
          <a:xfrm>
            <a:off x="333376" y="642226"/>
            <a:ext cx="5400674" cy="4789739"/>
          </a:xfrm>
        </p:spPr>
      </p:pic>
      <p:sp>
        <p:nvSpPr>
          <p:cNvPr id="6" name="Rettangolo 5">
            <a:extLst>
              <a:ext uri="{FF2B5EF4-FFF2-40B4-BE49-F238E27FC236}">
                <a16:creationId xmlns:a16="http://schemas.microsoft.com/office/drawing/2014/main" id="{6D6A2257-694A-4BD3-88D2-59C44ABC54E9}"/>
              </a:ext>
            </a:extLst>
          </p:cNvPr>
          <p:cNvSpPr/>
          <p:nvPr/>
        </p:nvSpPr>
        <p:spPr>
          <a:xfrm>
            <a:off x="692394" y="2194415"/>
            <a:ext cx="48768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2">
            <a:extLst>
              <a:ext uri="{FF2B5EF4-FFF2-40B4-BE49-F238E27FC236}">
                <a16:creationId xmlns:a16="http://schemas.microsoft.com/office/drawing/2014/main" id="{DCD095E7-F820-486C-893C-664A3ED04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6654" y="264136"/>
            <a:ext cx="3356586" cy="3135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4">
            <a:extLst>
              <a:ext uri="{FF2B5EF4-FFF2-40B4-BE49-F238E27FC236}">
                <a16:creationId xmlns:a16="http://schemas.microsoft.com/office/drawing/2014/main" id="{CEB39BBE-1E6B-4BDD-949A-A3C850D0AE85}"/>
              </a:ext>
            </a:extLst>
          </p:cNvPr>
          <p:cNvSpPr>
            <a:spLocks noChangeArrowheads="1"/>
          </p:cNvSpPr>
          <p:nvPr/>
        </p:nvSpPr>
        <p:spPr bwMode="auto">
          <a:xfrm>
            <a:off x="6579454" y="3610097"/>
            <a:ext cx="3600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it-IT" altLang="it-IT" sz="1800" b="1" i="1" dirty="0">
                <a:solidFill>
                  <a:schemeClr val="accent1"/>
                </a:solidFill>
                <a:latin typeface="Tahoma" panose="020B0604030504040204" pitchFamily="34" charset="0"/>
              </a:rPr>
              <a:t>Cary Smith Henderson. </a:t>
            </a:r>
            <a:br>
              <a:rPr lang="it-IT" altLang="it-IT" sz="1800" b="1" i="1" dirty="0">
                <a:solidFill>
                  <a:schemeClr val="accent1"/>
                </a:solidFill>
                <a:latin typeface="Tahoma" panose="020B0604030504040204" pitchFamily="34" charset="0"/>
              </a:rPr>
            </a:br>
            <a:endParaRPr lang="it-IT" altLang="it-IT" sz="1800" b="1" i="1" dirty="0">
              <a:solidFill>
                <a:schemeClr val="accent1"/>
              </a:solidFill>
              <a:latin typeface="Tahoma" panose="020B0604030504040204" pitchFamily="34" charset="0"/>
            </a:endParaRPr>
          </a:p>
          <a:p>
            <a:pPr algn="ctr">
              <a:lnSpc>
                <a:spcPct val="100000"/>
              </a:lnSpc>
              <a:spcBef>
                <a:spcPct val="0"/>
              </a:spcBef>
              <a:buFontTx/>
              <a:buNone/>
            </a:pPr>
            <a:r>
              <a:rPr lang="it-IT" altLang="it-IT" sz="1800" i="1" dirty="0">
                <a:latin typeface="Tahoma" panose="020B0604030504040204" pitchFamily="34" charset="0"/>
              </a:rPr>
              <a:t>Professore universitario di storia ha documentato la sua malattia, registrando in un magnetofono - finché ha potuto- i suoi pensieri, i suoi sentimenti, le sue paure. </a:t>
            </a:r>
          </a:p>
        </p:txBody>
      </p:sp>
    </p:spTree>
    <p:extLst>
      <p:ext uri="{BB962C8B-B14F-4D97-AF65-F5344CB8AC3E}">
        <p14:creationId xmlns:p14="http://schemas.microsoft.com/office/powerpoint/2010/main" val="3373401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B84A51-CA75-4608-8BA5-C40DB266493D}"/>
              </a:ext>
            </a:extLst>
          </p:cNvPr>
          <p:cNvSpPr>
            <a:spLocks noGrp="1"/>
          </p:cNvSpPr>
          <p:nvPr>
            <p:ph type="title"/>
          </p:nvPr>
        </p:nvSpPr>
        <p:spPr/>
        <p:txBody>
          <a:bodyPr/>
          <a:lstStyle/>
          <a:p>
            <a:r>
              <a:rPr lang="it-IT" dirty="0"/>
              <a:t>Le strategie di comunicazione cambiano col decorrere della malattia</a:t>
            </a:r>
          </a:p>
        </p:txBody>
      </p:sp>
      <p:sp>
        <p:nvSpPr>
          <p:cNvPr id="4" name="Segnaposto contenuto 2">
            <a:extLst>
              <a:ext uri="{FF2B5EF4-FFF2-40B4-BE49-F238E27FC236}">
                <a16:creationId xmlns:a16="http://schemas.microsoft.com/office/drawing/2014/main" id="{E261C8A4-205C-4905-83B9-DE91F2444DC6}"/>
              </a:ext>
            </a:extLst>
          </p:cNvPr>
          <p:cNvSpPr txBox="1">
            <a:spLocks/>
          </p:cNvSpPr>
          <p:nvPr/>
        </p:nvSpPr>
        <p:spPr>
          <a:xfrm>
            <a:off x="6457334" y="1957117"/>
            <a:ext cx="4931636"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Font typeface="Arial" panose="020B0604020202020204" pitchFamily="34" charset="0"/>
              <a:buNone/>
            </a:pPr>
            <a:r>
              <a:rPr lang="it-IT" sz="1800" b="1" dirty="0">
                <a:highlight>
                  <a:srgbClr val="FFFF00"/>
                </a:highlight>
              </a:rPr>
              <a:t>COMUNICAZIONE  NON VERBALE</a:t>
            </a:r>
          </a:p>
          <a:p>
            <a:pPr marL="0" indent="0" algn="ctr">
              <a:buFont typeface="Arial" panose="020B0604020202020204" pitchFamily="34" charset="0"/>
              <a:buNone/>
            </a:pPr>
            <a:endParaRPr lang="it-IT" sz="1800" b="1" dirty="0">
              <a:highlight>
                <a:srgbClr val="FFFF00"/>
              </a:highlight>
            </a:endParaRPr>
          </a:p>
          <a:p>
            <a:pPr algn="ctr"/>
            <a:r>
              <a:rPr lang="it-IT" sz="1800" dirty="0"/>
              <a:t>Non dare messaggi tra loro contrastanti </a:t>
            </a:r>
          </a:p>
          <a:p>
            <a:pPr algn="ctr"/>
            <a:r>
              <a:rPr lang="it-IT" sz="1800" dirty="0"/>
              <a:t>Cercare di interpretare il "linguaggio del corpo" del malato </a:t>
            </a:r>
          </a:p>
          <a:p>
            <a:pPr algn="ctr"/>
            <a:r>
              <a:rPr lang="it-IT" sz="1800" dirty="0"/>
              <a:t>Mantenere il contatto visivo </a:t>
            </a:r>
          </a:p>
          <a:p>
            <a:pPr algn="ctr"/>
            <a:r>
              <a:rPr lang="it-IT" sz="1800" dirty="0"/>
              <a:t>Dare sicurezza e sostegno mediante il contatto fisico </a:t>
            </a:r>
          </a:p>
          <a:p>
            <a:pPr marL="0" indent="0" algn="ctr">
              <a:buFont typeface="Arial" panose="020B0604020202020204" pitchFamily="34" charset="0"/>
              <a:buNone/>
            </a:pPr>
            <a:endParaRPr lang="it-IT" sz="1800" dirty="0"/>
          </a:p>
        </p:txBody>
      </p:sp>
      <p:pic>
        <p:nvPicPr>
          <p:cNvPr id="8" name="Immagine 7">
            <a:extLst>
              <a:ext uri="{FF2B5EF4-FFF2-40B4-BE49-F238E27FC236}">
                <a16:creationId xmlns:a16="http://schemas.microsoft.com/office/drawing/2014/main" id="{5B895BFE-139A-443F-ADCD-F9A9E87D24F8}"/>
              </a:ext>
            </a:extLst>
          </p:cNvPr>
          <p:cNvPicPr>
            <a:picLocks noChangeAspect="1"/>
          </p:cNvPicPr>
          <p:nvPr/>
        </p:nvPicPr>
        <p:blipFill>
          <a:blip r:embed="rId2"/>
          <a:stretch>
            <a:fillRect/>
          </a:stretch>
        </p:blipFill>
        <p:spPr>
          <a:xfrm>
            <a:off x="1464652" y="2418983"/>
            <a:ext cx="4910836" cy="2276842"/>
          </a:xfrm>
          <a:prstGeom prst="rect">
            <a:avLst/>
          </a:prstGeom>
        </p:spPr>
      </p:pic>
    </p:spTree>
    <p:extLst>
      <p:ext uri="{BB962C8B-B14F-4D97-AF65-F5344CB8AC3E}">
        <p14:creationId xmlns:p14="http://schemas.microsoft.com/office/powerpoint/2010/main" val="924241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C66C6D-9E13-4A17-9A78-481E43B84D25}"/>
              </a:ext>
            </a:extLst>
          </p:cNvPr>
          <p:cNvSpPr>
            <a:spLocks noGrp="1"/>
          </p:cNvSpPr>
          <p:nvPr>
            <p:ph type="title"/>
          </p:nvPr>
        </p:nvSpPr>
        <p:spPr/>
        <p:txBody>
          <a:bodyPr/>
          <a:lstStyle/>
          <a:p>
            <a:r>
              <a:rPr lang="it-IT" dirty="0"/>
              <a:t>Le strategie di comunicazione cambiano col decorrere della malattia</a:t>
            </a:r>
          </a:p>
        </p:txBody>
      </p:sp>
      <p:sp>
        <p:nvSpPr>
          <p:cNvPr id="5" name="Text Box 3">
            <a:extLst>
              <a:ext uri="{FF2B5EF4-FFF2-40B4-BE49-F238E27FC236}">
                <a16:creationId xmlns:a16="http://schemas.microsoft.com/office/drawing/2014/main" id="{94B3786D-586E-4488-8285-D41981575AAC}"/>
              </a:ext>
            </a:extLst>
          </p:cNvPr>
          <p:cNvSpPr txBox="1">
            <a:spLocks noChangeArrowheads="1"/>
          </p:cNvSpPr>
          <p:nvPr/>
        </p:nvSpPr>
        <p:spPr bwMode="auto">
          <a:xfrm>
            <a:off x="1005254" y="2039815"/>
            <a:ext cx="4076700" cy="3818096"/>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lnSpc>
                <a:spcPct val="115000"/>
              </a:lnSpc>
              <a:spcBef>
                <a:spcPct val="50000"/>
              </a:spcBef>
              <a:defRPr/>
            </a:pPr>
            <a:r>
              <a:rPr lang="it-IT" sz="2000" dirty="0">
                <a:solidFill>
                  <a:schemeClr val="accent1"/>
                </a:solidFill>
                <a:latin typeface="Georgia" pitchFamily="18" charset="0"/>
                <a:cs typeface="Times New Roman" pitchFamily="18" charset="0"/>
              </a:rPr>
              <a:t>FASE INIZIALE</a:t>
            </a:r>
          </a:p>
          <a:p>
            <a:pPr algn="ctr" eaLnBrk="1" hangingPunct="1">
              <a:lnSpc>
                <a:spcPct val="115000"/>
              </a:lnSpc>
              <a:spcBef>
                <a:spcPct val="50000"/>
              </a:spcBef>
              <a:defRPr/>
            </a:pPr>
            <a:r>
              <a:rPr lang="it-IT" sz="2000" dirty="0">
                <a:latin typeface="Georgia" pitchFamily="18" charset="0"/>
                <a:cs typeface="Times New Roman" pitchFamily="18" charset="0"/>
              </a:rPr>
              <a:t>Discorsi confusi</a:t>
            </a:r>
          </a:p>
          <a:p>
            <a:pPr algn="ctr" eaLnBrk="1" hangingPunct="1">
              <a:lnSpc>
                <a:spcPct val="115000"/>
              </a:lnSpc>
              <a:spcBef>
                <a:spcPct val="50000"/>
              </a:spcBef>
              <a:defRPr/>
            </a:pPr>
            <a:r>
              <a:rPr lang="it-IT" sz="2000" dirty="0">
                <a:latin typeface="Georgia" pitchFamily="18" charset="0"/>
                <a:cs typeface="Times New Roman" pitchFamily="18" charset="0"/>
              </a:rPr>
              <a:t>Anomia</a:t>
            </a:r>
          </a:p>
          <a:p>
            <a:pPr algn="ctr" eaLnBrk="1" hangingPunct="1">
              <a:lnSpc>
                <a:spcPct val="115000"/>
              </a:lnSpc>
              <a:spcBef>
                <a:spcPct val="50000"/>
              </a:spcBef>
              <a:defRPr/>
            </a:pPr>
            <a:r>
              <a:rPr lang="it-IT" sz="2000" dirty="0">
                <a:latin typeface="Georgia" pitchFamily="18" charset="0"/>
                <a:cs typeface="Times New Roman" pitchFamily="18" charset="0"/>
              </a:rPr>
              <a:t>Parafasia verbale</a:t>
            </a:r>
          </a:p>
          <a:p>
            <a:pPr algn="ctr" eaLnBrk="1" hangingPunct="1">
              <a:lnSpc>
                <a:spcPct val="115000"/>
              </a:lnSpc>
              <a:spcBef>
                <a:spcPct val="50000"/>
              </a:spcBef>
              <a:defRPr/>
            </a:pPr>
            <a:r>
              <a:rPr lang="it-IT" sz="2000" dirty="0">
                <a:latin typeface="Georgia" pitchFamily="18" charset="0"/>
                <a:cs typeface="Times New Roman" pitchFamily="18" charset="0"/>
              </a:rPr>
              <a:t>Parole passe-partout</a:t>
            </a:r>
          </a:p>
          <a:p>
            <a:pPr algn="ctr" eaLnBrk="1" hangingPunct="1">
              <a:lnSpc>
                <a:spcPct val="115000"/>
              </a:lnSpc>
              <a:spcBef>
                <a:spcPct val="50000"/>
              </a:spcBef>
              <a:defRPr/>
            </a:pPr>
            <a:r>
              <a:rPr lang="it-IT" sz="2000" dirty="0">
                <a:latin typeface="Georgia" pitchFamily="18" charset="0"/>
                <a:cs typeface="Times New Roman" pitchFamily="18" charset="0"/>
              </a:rPr>
              <a:t>Difficoltà nel seguire dialoghi veloci e complessi</a:t>
            </a:r>
          </a:p>
          <a:p>
            <a:pPr algn="ctr" eaLnBrk="1" hangingPunct="1">
              <a:lnSpc>
                <a:spcPct val="115000"/>
              </a:lnSpc>
              <a:spcBef>
                <a:spcPct val="50000"/>
              </a:spcBef>
              <a:defRPr/>
            </a:pPr>
            <a:r>
              <a:rPr lang="it-IT" sz="2000" dirty="0">
                <a:latin typeface="Georgia" pitchFamily="18" charset="0"/>
                <a:cs typeface="Times New Roman" pitchFamily="18" charset="0"/>
              </a:rPr>
              <a:t>Ansia, depressione</a:t>
            </a:r>
          </a:p>
        </p:txBody>
      </p:sp>
      <p:sp>
        <p:nvSpPr>
          <p:cNvPr id="6" name="Rettangolo 5">
            <a:extLst>
              <a:ext uri="{FF2B5EF4-FFF2-40B4-BE49-F238E27FC236}">
                <a16:creationId xmlns:a16="http://schemas.microsoft.com/office/drawing/2014/main" id="{67842E21-35FE-473D-936A-39FB51265977}"/>
              </a:ext>
            </a:extLst>
          </p:cNvPr>
          <p:cNvSpPr/>
          <p:nvPr/>
        </p:nvSpPr>
        <p:spPr>
          <a:xfrm>
            <a:off x="5237284" y="2702702"/>
            <a:ext cx="6096000" cy="2950359"/>
          </a:xfrm>
          <a:prstGeom prst="rect">
            <a:avLst/>
          </a:prstGeom>
          <a:solidFill>
            <a:srgbClr val="92D050"/>
          </a:solidFill>
        </p:spPr>
        <p:txBody>
          <a:bodyPr>
            <a:spAutoFit/>
          </a:bodyPr>
          <a:lstStyle/>
          <a:p>
            <a:pPr marL="285750" indent="-285750" algn="ctr">
              <a:lnSpc>
                <a:spcPct val="150000"/>
              </a:lnSpc>
              <a:buFont typeface="Wingdings" panose="05000000000000000000" pitchFamily="2" charset="2"/>
              <a:buChar char="ü"/>
              <a:defRPr/>
            </a:pPr>
            <a:r>
              <a:rPr lang="it-IT" dirty="0">
                <a:latin typeface="Georgia" panose="02040502050405020303" pitchFamily="18" charset="0"/>
              </a:rPr>
              <a:t>Evitare di rimproverare il paziente perché poco chiaro</a:t>
            </a:r>
          </a:p>
          <a:p>
            <a:pPr marL="285750" indent="-285750" algn="ctr">
              <a:lnSpc>
                <a:spcPct val="150000"/>
              </a:lnSpc>
              <a:buFont typeface="Wingdings" panose="05000000000000000000" pitchFamily="2" charset="2"/>
              <a:buChar char="ü"/>
              <a:defRPr/>
            </a:pPr>
            <a:r>
              <a:rPr lang="it-IT" dirty="0">
                <a:latin typeface="Georgia" panose="02040502050405020303" pitchFamily="18" charset="0"/>
              </a:rPr>
              <a:t>Permettere al malato di spiegarsi da solo </a:t>
            </a:r>
          </a:p>
          <a:p>
            <a:pPr marL="285750" indent="-285750" algn="ctr">
              <a:lnSpc>
                <a:spcPct val="150000"/>
              </a:lnSpc>
              <a:buFont typeface="Wingdings" panose="05000000000000000000" pitchFamily="2" charset="2"/>
              <a:buChar char="ü"/>
              <a:defRPr/>
            </a:pPr>
            <a:r>
              <a:rPr lang="it-IT" dirty="0">
                <a:latin typeface="Georgia" panose="02040502050405020303" pitchFamily="18" charset="0"/>
              </a:rPr>
              <a:t>Evitare discorsi veloci</a:t>
            </a:r>
          </a:p>
          <a:p>
            <a:pPr marL="285750" indent="-285750" algn="ctr">
              <a:lnSpc>
                <a:spcPct val="150000"/>
              </a:lnSpc>
              <a:buFont typeface="Wingdings" panose="05000000000000000000" pitchFamily="2" charset="2"/>
              <a:buChar char="ü"/>
              <a:defRPr/>
            </a:pPr>
            <a:r>
              <a:rPr lang="it-IT" dirty="0">
                <a:latin typeface="Georgia" panose="02040502050405020303" pitchFamily="18" charset="0"/>
              </a:rPr>
              <a:t>Cercare di essere brevi, diretti e precisi evitando concetti astratti particolarmente complessi</a:t>
            </a:r>
          </a:p>
          <a:p>
            <a:pPr marL="285750" indent="-285750" algn="ctr">
              <a:lnSpc>
                <a:spcPct val="150000"/>
              </a:lnSpc>
              <a:buFont typeface="Wingdings" panose="05000000000000000000" pitchFamily="2" charset="2"/>
              <a:buChar char="ü"/>
              <a:defRPr/>
            </a:pPr>
            <a:r>
              <a:rPr lang="it-IT" dirty="0">
                <a:latin typeface="Georgia" panose="02040502050405020303" pitchFamily="18" charset="0"/>
              </a:rPr>
              <a:t>Non usare parole di uso raro nel linguaggio di tutti i giorni</a:t>
            </a:r>
          </a:p>
        </p:txBody>
      </p:sp>
      <p:sp>
        <p:nvSpPr>
          <p:cNvPr id="3" name="Rettangolo 2">
            <a:extLst>
              <a:ext uri="{FF2B5EF4-FFF2-40B4-BE49-F238E27FC236}">
                <a16:creationId xmlns:a16="http://schemas.microsoft.com/office/drawing/2014/main" id="{F9A1C915-5880-4936-943C-C1FBE3802DE6}"/>
              </a:ext>
            </a:extLst>
          </p:cNvPr>
          <p:cNvSpPr/>
          <p:nvPr/>
        </p:nvSpPr>
        <p:spPr>
          <a:xfrm>
            <a:off x="6345606" y="2145295"/>
            <a:ext cx="3562835" cy="369332"/>
          </a:xfrm>
          <a:prstGeom prst="rect">
            <a:avLst/>
          </a:prstGeom>
        </p:spPr>
        <p:txBody>
          <a:bodyPr wrap="none">
            <a:spAutoFit/>
          </a:bodyPr>
          <a:lstStyle/>
          <a:p>
            <a:r>
              <a:rPr lang="it-IT" b="1" dirty="0">
                <a:highlight>
                  <a:srgbClr val="FFFF00"/>
                </a:highlight>
              </a:rPr>
              <a:t>COMUNICAZIONE  VERBALE</a:t>
            </a:r>
            <a:endParaRPr lang="it-IT" dirty="0"/>
          </a:p>
        </p:txBody>
      </p:sp>
    </p:spTree>
    <p:extLst>
      <p:ext uri="{BB962C8B-B14F-4D97-AF65-F5344CB8AC3E}">
        <p14:creationId xmlns:p14="http://schemas.microsoft.com/office/powerpoint/2010/main" val="3413274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C66C6D-9E13-4A17-9A78-481E43B84D25}"/>
              </a:ext>
            </a:extLst>
          </p:cNvPr>
          <p:cNvSpPr>
            <a:spLocks noGrp="1"/>
          </p:cNvSpPr>
          <p:nvPr>
            <p:ph type="title"/>
          </p:nvPr>
        </p:nvSpPr>
        <p:spPr/>
        <p:txBody>
          <a:bodyPr/>
          <a:lstStyle/>
          <a:p>
            <a:r>
              <a:rPr lang="it-IT" dirty="0"/>
              <a:t>Le strategie di comunicazione cambiano col decorrere della malattia</a:t>
            </a:r>
          </a:p>
        </p:txBody>
      </p:sp>
      <p:sp>
        <p:nvSpPr>
          <p:cNvPr id="5" name="Text Box 3">
            <a:extLst>
              <a:ext uri="{FF2B5EF4-FFF2-40B4-BE49-F238E27FC236}">
                <a16:creationId xmlns:a16="http://schemas.microsoft.com/office/drawing/2014/main" id="{94B3786D-586E-4488-8285-D41981575AAC}"/>
              </a:ext>
            </a:extLst>
          </p:cNvPr>
          <p:cNvSpPr txBox="1">
            <a:spLocks noChangeArrowheads="1"/>
          </p:cNvSpPr>
          <p:nvPr/>
        </p:nvSpPr>
        <p:spPr bwMode="auto">
          <a:xfrm>
            <a:off x="1005254" y="2039815"/>
            <a:ext cx="4076700" cy="3971985"/>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15000"/>
              </a:lnSpc>
              <a:spcBef>
                <a:spcPct val="50000"/>
              </a:spcBef>
              <a:defRPr/>
            </a:pPr>
            <a:r>
              <a:rPr lang="it-IT" sz="2000" dirty="0">
                <a:solidFill>
                  <a:schemeClr val="accent1"/>
                </a:solidFill>
                <a:latin typeface="Georgia" pitchFamily="18" charset="0"/>
                <a:cs typeface="Times New Roman" pitchFamily="18" charset="0"/>
              </a:rPr>
              <a:t>FASE INTERMEDIA</a:t>
            </a:r>
          </a:p>
          <a:p>
            <a:pPr algn="ctr">
              <a:lnSpc>
                <a:spcPct val="115000"/>
              </a:lnSpc>
              <a:spcBef>
                <a:spcPct val="50000"/>
              </a:spcBef>
              <a:defRPr/>
            </a:pPr>
            <a:r>
              <a:rPr lang="it-IT" sz="2000" dirty="0">
                <a:latin typeface="Georgia" pitchFamily="18" charset="0"/>
                <a:cs typeface="Times New Roman" pitchFamily="18" charset="0"/>
              </a:rPr>
              <a:t>Disorientamento</a:t>
            </a:r>
          </a:p>
          <a:p>
            <a:pPr algn="ctr">
              <a:lnSpc>
                <a:spcPct val="115000"/>
              </a:lnSpc>
              <a:spcBef>
                <a:spcPct val="50000"/>
              </a:spcBef>
              <a:defRPr/>
            </a:pPr>
            <a:r>
              <a:rPr lang="it-IT" sz="2000" dirty="0">
                <a:latin typeface="Georgia" pitchFamily="18" charset="0"/>
                <a:cs typeface="Times New Roman" pitchFamily="18" charset="0"/>
              </a:rPr>
              <a:t>Lentezza nell’eloquio</a:t>
            </a:r>
          </a:p>
          <a:p>
            <a:pPr algn="ctr">
              <a:lnSpc>
                <a:spcPct val="115000"/>
              </a:lnSpc>
              <a:spcBef>
                <a:spcPct val="50000"/>
              </a:spcBef>
              <a:defRPr/>
            </a:pPr>
            <a:r>
              <a:rPr lang="it-IT" sz="2000" dirty="0">
                <a:latin typeface="Georgia" pitchFamily="18" charset="0"/>
                <a:cs typeface="Times New Roman" pitchFamily="18" charset="0"/>
              </a:rPr>
              <a:t>Disturbi del linguaggio</a:t>
            </a:r>
          </a:p>
          <a:p>
            <a:pPr algn="ctr">
              <a:lnSpc>
                <a:spcPct val="115000"/>
              </a:lnSpc>
              <a:spcBef>
                <a:spcPct val="50000"/>
              </a:spcBef>
              <a:defRPr/>
            </a:pPr>
            <a:r>
              <a:rPr lang="it-IT" sz="2000" dirty="0">
                <a:latin typeface="Georgia" pitchFamily="18" charset="0"/>
                <a:cs typeface="Times New Roman" pitchFamily="18" charset="0"/>
              </a:rPr>
              <a:t>Aprassia costruttiva</a:t>
            </a:r>
          </a:p>
          <a:p>
            <a:pPr algn="ctr">
              <a:lnSpc>
                <a:spcPct val="115000"/>
              </a:lnSpc>
              <a:spcBef>
                <a:spcPct val="50000"/>
              </a:spcBef>
              <a:defRPr/>
            </a:pPr>
            <a:r>
              <a:rPr lang="it-IT" sz="2000" dirty="0">
                <a:latin typeface="Georgia" pitchFamily="18" charset="0"/>
                <a:cs typeface="Times New Roman" pitchFamily="18" charset="0"/>
              </a:rPr>
              <a:t>Agnosia</a:t>
            </a:r>
          </a:p>
          <a:p>
            <a:pPr algn="ctr">
              <a:lnSpc>
                <a:spcPct val="115000"/>
              </a:lnSpc>
              <a:spcBef>
                <a:spcPct val="50000"/>
              </a:spcBef>
              <a:defRPr/>
            </a:pPr>
            <a:r>
              <a:rPr lang="it-IT" sz="2000" dirty="0">
                <a:latin typeface="Georgia" pitchFamily="18" charset="0"/>
                <a:cs typeface="Times New Roman" pitchFamily="18" charset="0"/>
              </a:rPr>
              <a:t>Neologismi</a:t>
            </a:r>
          </a:p>
          <a:p>
            <a:pPr algn="ctr">
              <a:lnSpc>
                <a:spcPct val="115000"/>
              </a:lnSpc>
              <a:spcBef>
                <a:spcPct val="50000"/>
              </a:spcBef>
              <a:defRPr/>
            </a:pPr>
            <a:r>
              <a:rPr lang="it-IT" sz="2000" dirty="0">
                <a:latin typeface="Georgia" pitchFamily="18" charset="0"/>
                <a:cs typeface="Times New Roman" pitchFamily="18" charset="0"/>
              </a:rPr>
              <a:t>Alterazioni comportamentali</a:t>
            </a:r>
          </a:p>
        </p:txBody>
      </p:sp>
      <p:sp>
        <p:nvSpPr>
          <p:cNvPr id="4" name="Rettangolo 3">
            <a:extLst>
              <a:ext uri="{FF2B5EF4-FFF2-40B4-BE49-F238E27FC236}">
                <a16:creationId xmlns:a16="http://schemas.microsoft.com/office/drawing/2014/main" id="{C30C6F61-FDF2-4FED-B01C-A757FDE7F4AC}"/>
              </a:ext>
            </a:extLst>
          </p:cNvPr>
          <p:cNvSpPr/>
          <p:nvPr/>
        </p:nvSpPr>
        <p:spPr>
          <a:xfrm>
            <a:off x="5246076" y="2421348"/>
            <a:ext cx="6096000" cy="3365858"/>
          </a:xfrm>
          <a:prstGeom prst="rect">
            <a:avLst/>
          </a:prstGeom>
          <a:solidFill>
            <a:srgbClr val="92D050"/>
          </a:solidFill>
        </p:spPr>
        <p:txBody>
          <a:bodyPr>
            <a:spAutoFit/>
          </a:bodyPr>
          <a:lstStyle/>
          <a:p>
            <a:pPr marL="285750" indent="-285750" algn="ctr">
              <a:lnSpc>
                <a:spcPct val="150000"/>
              </a:lnSpc>
              <a:buFont typeface="Wingdings" panose="05000000000000000000" pitchFamily="2" charset="2"/>
              <a:buChar char="ü"/>
              <a:defRPr/>
            </a:pPr>
            <a:r>
              <a:rPr lang="it-IT" dirty="0">
                <a:latin typeface="Georgia" panose="02040502050405020303" pitchFamily="18" charset="0"/>
              </a:rPr>
              <a:t>Utilizzare i verbi al tempo presente aspettando i tempi di decodifica del paziente che possono essere anche molto lunghi</a:t>
            </a:r>
          </a:p>
          <a:p>
            <a:pPr marL="285750" indent="-285750" algn="ctr">
              <a:lnSpc>
                <a:spcPct val="150000"/>
              </a:lnSpc>
              <a:buFont typeface="Wingdings" panose="05000000000000000000" pitchFamily="2" charset="2"/>
              <a:buChar char="ü"/>
              <a:defRPr/>
            </a:pPr>
            <a:r>
              <a:rPr lang="it-IT" dirty="0">
                <a:latin typeface="Georgia" panose="02040502050405020303" pitchFamily="18" charset="0"/>
              </a:rPr>
              <a:t>Eventualmente ripetere la frase cambiando l’ordine delle parole</a:t>
            </a:r>
          </a:p>
          <a:p>
            <a:pPr marL="285750" indent="-285750" algn="ctr">
              <a:lnSpc>
                <a:spcPct val="150000"/>
              </a:lnSpc>
              <a:buFont typeface="Wingdings" panose="05000000000000000000" pitchFamily="2" charset="2"/>
              <a:buChar char="ü"/>
              <a:defRPr/>
            </a:pPr>
            <a:r>
              <a:rPr lang="it-IT" dirty="0">
                <a:latin typeface="Georgia" panose="02040502050405020303" pitchFamily="18" charset="0"/>
              </a:rPr>
              <a:t>Riformulare il concetto in modo diverso</a:t>
            </a:r>
          </a:p>
          <a:p>
            <a:pPr marL="285750" indent="-285750" algn="ctr">
              <a:lnSpc>
                <a:spcPct val="150000"/>
              </a:lnSpc>
              <a:buFont typeface="Wingdings" panose="05000000000000000000" pitchFamily="2" charset="2"/>
              <a:buChar char="ü"/>
              <a:defRPr/>
            </a:pPr>
            <a:r>
              <a:rPr lang="it-IT" dirty="0">
                <a:latin typeface="Georgia" panose="02040502050405020303" pitchFamily="18" charset="0"/>
              </a:rPr>
              <a:t>Permettere al paziente di spiegarsi da solo</a:t>
            </a:r>
          </a:p>
          <a:p>
            <a:pPr marL="285750" indent="-285750" algn="ctr">
              <a:lnSpc>
                <a:spcPct val="150000"/>
              </a:lnSpc>
              <a:buFont typeface="Wingdings" panose="05000000000000000000" pitchFamily="2" charset="2"/>
              <a:buChar char="ü"/>
              <a:defRPr/>
            </a:pPr>
            <a:r>
              <a:rPr lang="it-IT" dirty="0">
                <a:latin typeface="Georgia" panose="02040502050405020303" pitchFamily="18" charset="0"/>
              </a:rPr>
              <a:t>Usare parole semplici e di maggior uso</a:t>
            </a:r>
          </a:p>
        </p:txBody>
      </p:sp>
      <p:sp>
        <p:nvSpPr>
          <p:cNvPr id="3" name="Rettangolo 2">
            <a:extLst>
              <a:ext uri="{FF2B5EF4-FFF2-40B4-BE49-F238E27FC236}">
                <a16:creationId xmlns:a16="http://schemas.microsoft.com/office/drawing/2014/main" id="{6829341C-3844-48E3-9541-D4F874D3342E}"/>
              </a:ext>
            </a:extLst>
          </p:cNvPr>
          <p:cNvSpPr/>
          <p:nvPr/>
        </p:nvSpPr>
        <p:spPr>
          <a:xfrm>
            <a:off x="6459905" y="1934280"/>
            <a:ext cx="3562835" cy="369332"/>
          </a:xfrm>
          <a:prstGeom prst="rect">
            <a:avLst/>
          </a:prstGeom>
        </p:spPr>
        <p:txBody>
          <a:bodyPr wrap="none">
            <a:spAutoFit/>
          </a:bodyPr>
          <a:lstStyle/>
          <a:p>
            <a:r>
              <a:rPr lang="it-IT" b="1" dirty="0">
                <a:highlight>
                  <a:srgbClr val="FFFF00"/>
                </a:highlight>
              </a:rPr>
              <a:t>COMUNICAZIONE  VERBALE</a:t>
            </a:r>
            <a:endParaRPr lang="it-IT" dirty="0"/>
          </a:p>
        </p:txBody>
      </p:sp>
    </p:spTree>
    <p:extLst>
      <p:ext uri="{BB962C8B-B14F-4D97-AF65-F5344CB8AC3E}">
        <p14:creationId xmlns:p14="http://schemas.microsoft.com/office/powerpoint/2010/main" val="1647134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C66C6D-9E13-4A17-9A78-481E43B84D25}"/>
              </a:ext>
            </a:extLst>
          </p:cNvPr>
          <p:cNvSpPr>
            <a:spLocks noGrp="1"/>
          </p:cNvSpPr>
          <p:nvPr>
            <p:ph type="title"/>
          </p:nvPr>
        </p:nvSpPr>
        <p:spPr/>
        <p:txBody>
          <a:bodyPr/>
          <a:lstStyle/>
          <a:p>
            <a:r>
              <a:rPr lang="it-IT" dirty="0"/>
              <a:t>Le strategie di comunicazione cambiano col decorrere della malattia</a:t>
            </a:r>
          </a:p>
        </p:txBody>
      </p:sp>
      <p:sp>
        <p:nvSpPr>
          <p:cNvPr id="5" name="Text Box 3">
            <a:extLst>
              <a:ext uri="{FF2B5EF4-FFF2-40B4-BE49-F238E27FC236}">
                <a16:creationId xmlns:a16="http://schemas.microsoft.com/office/drawing/2014/main" id="{94B3786D-586E-4488-8285-D41981575AAC}"/>
              </a:ext>
            </a:extLst>
          </p:cNvPr>
          <p:cNvSpPr txBox="1">
            <a:spLocks noChangeArrowheads="1"/>
          </p:cNvSpPr>
          <p:nvPr/>
        </p:nvSpPr>
        <p:spPr bwMode="auto">
          <a:xfrm>
            <a:off x="1005254" y="2039815"/>
            <a:ext cx="4076700" cy="4325928"/>
          </a:xfrm>
          <a:prstGeom prst="rect">
            <a:avLst/>
          </a:prstGeom>
          <a:noFill/>
          <a:ln w="381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15000"/>
              </a:lnSpc>
              <a:spcBef>
                <a:spcPct val="50000"/>
              </a:spcBef>
              <a:defRPr/>
            </a:pPr>
            <a:r>
              <a:rPr lang="it-IT" sz="2000" dirty="0">
                <a:solidFill>
                  <a:schemeClr val="accent1"/>
                </a:solidFill>
                <a:latin typeface="Georgia" pitchFamily="18" charset="0"/>
                <a:cs typeface="Times New Roman" pitchFamily="18" charset="0"/>
              </a:rPr>
              <a:t>FASE FINALE</a:t>
            </a:r>
          </a:p>
          <a:p>
            <a:pPr algn="ctr">
              <a:lnSpc>
                <a:spcPct val="115000"/>
              </a:lnSpc>
              <a:spcBef>
                <a:spcPct val="50000"/>
              </a:spcBef>
              <a:defRPr/>
            </a:pPr>
            <a:r>
              <a:rPr lang="it-IT" sz="2000" dirty="0">
                <a:latin typeface="Georgia" pitchFamily="18" charset="0"/>
                <a:cs typeface="Times New Roman" pitchFamily="18" charset="0"/>
              </a:rPr>
              <a:t>Perdita totale delle abilità cognitive</a:t>
            </a:r>
          </a:p>
          <a:p>
            <a:pPr algn="ctr">
              <a:lnSpc>
                <a:spcPct val="115000"/>
              </a:lnSpc>
              <a:spcBef>
                <a:spcPct val="50000"/>
              </a:spcBef>
              <a:defRPr/>
            </a:pPr>
            <a:r>
              <a:rPr lang="it-IT" sz="2000" dirty="0">
                <a:latin typeface="Georgia" pitchFamily="18" charset="0"/>
                <a:cs typeface="Times New Roman" pitchFamily="18" charset="0"/>
              </a:rPr>
              <a:t>Ecolalie</a:t>
            </a:r>
          </a:p>
          <a:p>
            <a:pPr algn="ctr">
              <a:lnSpc>
                <a:spcPct val="115000"/>
              </a:lnSpc>
              <a:spcBef>
                <a:spcPct val="50000"/>
              </a:spcBef>
              <a:defRPr/>
            </a:pPr>
            <a:r>
              <a:rPr lang="it-IT" sz="2000" dirty="0">
                <a:latin typeface="Georgia" pitchFamily="18" charset="0"/>
                <a:cs typeface="Times New Roman" pitchFamily="18" charset="0"/>
              </a:rPr>
              <a:t>Mutismo totale</a:t>
            </a:r>
          </a:p>
          <a:p>
            <a:pPr algn="ctr">
              <a:lnSpc>
                <a:spcPct val="115000"/>
              </a:lnSpc>
              <a:spcBef>
                <a:spcPct val="50000"/>
              </a:spcBef>
              <a:defRPr/>
            </a:pPr>
            <a:r>
              <a:rPr lang="it-IT" sz="2000" dirty="0">
                <a:latin typeface="Georgia" pitchFamily="18" charset="0"/>
                <a:cs typeface="Times New Roman" pitchFamily="18" charset="0"/>
              </a:rPr>
              <a:t>Agrafia</a:t>
            </a:r>
          </a:p>
          <a:p>
            <a:pPr algn="ctr">
              <a:lnSpc>
                <a:spcPct val="115000"/>
              </a:lnSpc>
              <a:spcBef>
                <a:spcPct val="50000"/>
              </a:spcBef>
              <a:defRPr/>
            </a:pPr>
            <a:r>
              <a:rPr lang="it-IT" sz="2000" dirty="0" err="1">
                <a:latin typeface="Georgia" pitchFamily="18" charset="0"/>
                <a:cs typeface="Times New Roman" pitchFamily="18" charset="0"/>
              </a:rPr>
              <a:t>Alessìa</a:t>
            </a:r>
            <a:endParaRPr lang="it-IT" sz="2000" dirty="0">
              <a:latin typeface="Georgia" pitchFamily="18" charset="0"/>
              <a:cs typeface="Times New Roman" pitchFamily="18" charset="0"/>
            </a:endParaRPr>
          </a:p>
          <a:p>
            <a:pPr algn="ctr">
              <a:lnSpc>
                <a:spcPct val="115000"/>
              </a:lnSpc>
              <a:spcBef>
                <a:spcPct val="50000"/>
              </a:spcBef>
              <a:defRPr/>
            </a:pPr>
            <a:r>
              <a:rPr lang="it-IT" sz="2000" dirty="0">
                <a:latin typeface="Georgia" pitchFamily="18" charset="0"/>
                <a:cs typeface="Times New Roman" pitchFamily="18" charset="0"/>
              </a:rPr>
              <a:t>Amimia</a:t>
            </a:r>
          </a:p>
          <a:p>
            <a:pPr algn="ctr" eaLnBrk="1" hangingPunct="1">
              <a:lnSpc>
                <a:spcPct val="115000"/>
              </a:lnSpc>
              <a:spcBef>
                <a:spcPct val="50000"/>
              </a:spcBef>
              <a:defRPr/>
            </a:pPr>
            <a:endParaRPr lang="it-IT" sz="2000" dirty="0">
              <a:latin typeface="Georgia" pitchFamily="18" charset="0"/>
              <a:cs typeface="Times New Roman" pitchFamily="18" charset="0"/>
            </a:endParaRPr>
          </a:p>
        </p:txBody>
      </p:sp>
      <p:sp>
        <p:nvSpPr>
          <p:cNvPr id="3" name="Rettangolo 2">
            <a:extLst>
              <a:ext uri="{FF2B5EF4-FFF2-40B4-BE49-F238E27FC236}">
                <a16:creationId xmlns:a16="http://schemas.microsoft.com/office/drawing/2014/main" id="{84882103-56CA-4545-A5A9-C967D9415E72}"/>
              </a:ext>
            </a:extLst>
          </p:cNvPr>
          <p:cNvSpPr/>
          <p:nvPr/>
        </p:nvSpPr>
        <p:spPr>
          <a:xfrm>
            <a:off x="5254868" y="2104825"/>
            <a:ext cx="6096000" cy="3827523"/>
          </a:xfrm>
          <a:prstGeom prst="rect">
            <a:avLst/>
          </a:prstGeom>
          <a:solidFill>
            <a:srgbClr val="92D050"/>
          </a:solidFill>
        </p:spPr>
        <p:txBody>
          <a:bodyPr>
            <a:spAutoFit/>
          </a:bodyPr>
          <a:lstStyle/>
          <a:p>
            <a:pPr marL="285750" indent="-285750" algn="ctr">
              <a:lnSpc>
                <a:spcPct val="150000"/>
              </a:lnSpc>
              <a:buFont typeface="Wingdings" panose="05000000000000000000" pitchFamily="2" charset="2"/>
              <a:buChar char="ü"/>
              <a:defRPr/>
            </a:pPr>
            <a:r>
              <a:rPr lang="it-IT" sz="1600" dirty="0">
                <a:latin typeface="Georgia" panose="02040502050405020303" pitchFamily="18" charset="0"/>
              </a:rPr>
              <a:t>Espressione del volto distesa, serena, sorriso</a:t>
            </a:r>
          </a:p>
          <a:p>
            <a:pPr marL="285750" indent="-285750" algn="ctr">
              <a:lnSpc>
                <a:spcPct val="150000"/>
              </a:lnSpc>
              <a:buFont typeface="Wingdings" panose="05000000000000000000" pitchFamily="2" charset="2"/>
              <a:buChar char="ü"/>
              <a:defRPr/>
            </a:pPr>
            <a:r>
              <a:rPr lang="it-IT" sz="1600" dirty="0">
                <a:latin typeface="Georgia" panose="02040502050405020303" pitchFamily="18" charset="0"/>
              </a:rPr>
              <a:t>Vicinanza fisica</a:t>
            </a:r>
          </a:p>
          <a:p>
            <a:pPr marL="285750" indent="-285750" algn="ctr">
              <a:lnSpc>
                <a:spcPct val="150000"/>
              </a:lnSpc>
              <a:buFont typeface="Wingdings" panose="05000000000000000000" pitchFamily="2" charset="2"/>
              <a:buChar char="ü"/>
              <a:defRPr/>
            </a:pPr>
            <a:r>
              <a:rPr lang="it-IT" sz="1600" dirty="0">
                <a:latin typeface="Georgia" panose="02040502050405020303" pitchFamily="18" charset="0"/>
              </a:rPr>
              <a:t>Contatto visivo</a:t>
            </a:r>
          </a:p>
          <a:p>
            <a:pPr marL="285750" indent="-285750" algn="ctr">
              <a:lnSpc>
                <a:spcPct val="150000"/>
              </a:lnSpc>
              <a:buFont typeface="Wingdings" panose="05000000000000000000" pitchFamily="2" charset="2"/>
              <a:buChar char="ü"/>
              <a:defRPr/>
            </a:pPr>
            <a:r>
              <a:rPr lang="it-IT" sz="1600" dirty="0">
                <a:latin typeface="Georgia" panose="02040502050405020303" pitchFamily="18" charset="0"/>
              </a:rPr>
              <a:t>Gestualità rassicurante, evitare movimenti bruschi</a:t>
            </a:r>
          </a:p>
          <a:p>
            <a:pPr marL="285750" indent="-285750" algn="ctr">
              <a:lnSpc>
                <a:spcPct val="150000"/>
              </a:lnSpc>
              <a:buFont typeface="Wingdings" panose="05000000000000000000" pitchFamily="2" charset="2"/>
              <a:buChar char="ü"/>
              <a:defRPr/>
            </a:pPr>
            <a:r>
              <a:rPr lang="it-IT" sz="1600" dirty="0">
                <a:latin typeface="Georgia" panose="02040502050405020303" pitchFamily="18" charset="0"/>
              </a:rPr>
              <a:t>Assumere una posizione frontale di dialogo</a:t>
            </a:r>
          </a:p>
          <a:p>
            <a:pPr marL="285750" indent="-285750" algn="ctr">
              <a:lnSpc>
                <a:spcPct val="150000"/>
              </a:lnSpc>
              <a:buFont typeface="Wingdings" panose="05000000000000000000" pitchFamily="2" charset="2"/>
              <a:buChar char="ü"/>
              <a:defRPr/>
            </a:pPr>
            <a:r>
              <a:rPr lang="it-IT" sz="1600" dirty="0">
                <a:latin typeface="Georgia" panose="02040502050405020303" pitchFamily="18" charset="0"/>
              </a:rPr>
              <a:t>Recuperare l’attenzione toccando la mano, accarezzando, chiamando per nome</a:t>
            </a:r>
          </a:p>
          <a:p>
            <a:pPr marL="285750" indent="-285750" algn="ctr">
              <a:lnSpc>
                <a:spcPct val="150000"/>
              </a:lnSpc>
              <a:buFont typeface="Wingdings" panose="05000000000000000000" pitchFamily="2" charset="2"/>
              <a:buChar char="ü"/>
              <a:defRPr/>
            </a:pPr>
            <a:r>
              <a:rPr lang="it-IT" sz="1600" dirty="0">
                <a:latin typeface="Georgia" panose="02040502050405020303" pitchFamily="18" charset="0"/>
              </a:rPr>
              <a:t>Se necessario abbracciare o prendere sottobraccio il malato</a:t>
            </a:r>
          </a:p>
          <a:p>
            <a:pPr marL="285750" indent="-285750" algn="ctr">
              <a:lnSpc>
                <a:spcPct val="150000"/>
              </a:lnSpc>
              <a:buFont typeface="Wingdings" panose="05000000000000000000" pitchFamily="2" charset="2"/>
              <a:buChar char="ü"/>
              <a:defRPr/>
            </a:pPr>
            <a:r>
              <a:rPr lang="it-IT" sz="1600" dirty="0">
                <a:latin typeface="Georgia" panose="02040502050405020303" pitchFamily="18" charset="0"/>
              </a:rPr>
              <a:t>Sorridere, prendere la mano, esprimere affetto</a:t>
            </a:r>
          </a:p>
          <a:p>
            <a:pPr marL="285750" indent="-285750" algn="ctr">
              <a:lnSpc>
                <a:spcPct val="150000"/>
              </a:lnSpc>
              <a:buFont typeface="Wingdings" panose="05000000000000000000" pitchFamily="2" charset="2"/>
              <a:buChar char="ü"/>
              <a:defRPr/>
            </a:pPr>
            <a:r>
              <a:rPr lang="it-IT" sz="1600" dirty="0">
                <a:latin typeface="Georgia" panose="02040502050405020303" pitchFamily="18" charset="0"/>
              </a:rPr>
              <a:t>Indicare, toccare, dare degli oggetti</a:t>
            </a:r>
          </a:p>
        </p:txBody>
      </p:sp>
      <p:sp>
        <p:nvSpPr>
          <p:cNvPr id="4" name="Rettangolo 3">
            <a:extLst>
              <a:ext uri="{FF2B5EF4-FFF2-40B4-BE49-F238E27FC236}">
                <a16:creationId xmlns:a16="http://schemas.microsoft.com/office/drawing/2014/main" id="{07F676B0-C167-49CB-A837-CC2441DAF10D}"/>
              </a:ext>
            </a:extLst>
          </p:cNvPr>
          <p:cNvSpPr/>
          <p:nvPr/>
        </p:nvSpPr>
        <p:spPr>
          <a:xfrm>
            <a:off x="6495074" y="1837565"/>
            <a:ext cx="4220066" cy="369332"/>
          </a:xfrm>
          <a:prstGeom prst="rect">
            <a:avLst/>
          </a:prstGeom>
        </p:spPr>
        <p:txBody>
          <a:bodyPr wrap="none">
            <a:spAutoFit/>
          </a:bodyPr>
          <a:lstStyle/>
          <a:p>
            <a:r>
              <a:rPr lang="it-IT" b="1" dirty="0">
                <a:highlight>
                  <a:srgbClr val="FFFF00"/>
                </a:highlight>
              </a:rPr>
              <a:t>COMUNICAZIONE NON VERBALE</a:t>
            </a:r>
            <a:endParaRPr lang="it-IT" dirty="0"/>
          </a:p>
        </p:txBody>
      </p:sp>
    </p:spTree>
    <p:extLst>
      <p:ext uri="{BB962C8B-B14F-4D97-AF65-F5344CB8AC3E}">
        <p14:creationId xmlns:p14="http://schemas.microsoft.com/office/powerpoint/2010/main" val="4069495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193BA5C-B8F3-4972-BA54-014C48FAF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D7162BAB-C25E-4CE9-B87C-F118DC7E7C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9" name="Rectangle 18">
            <a:extLst>
              <a:ext uri="{FF2B5EF4-FFF2-40B4-BE49-F238E27FC236}">
                <a16:creationId xmlns:a16="http://schemas.microsoft.com/office/drawing/2014/main" id="{05B93327-222A-4DAC-9163-371BF44CD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21" name="Group 20">
            <a:extLst>
              <a:ext uri="{FF2B5EF4-FFF2-40B4-BE49-F238E27FC236}">
                <a16:creationId xmlns:a16="http://schemas.microsoft.com/office/drawing/2014/main" id="{14EE34E3-F117-4487-8ACF-33DA65FA11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2" name="Rectangle 21">
              <a:extLst>
                <a:ext uri="{FF2B5EF4-FFF2-40B4-BE49-F238E27FC236}">
                  <a16:creationId xmlns:a16="http://schemas.microsoft.com/office/drawing/2014/main" id="{39ACC02C-6424-4165-93C4-E83C8E81D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182CB9C-C978-4C9B-9AAD-8B13418975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56388820-A63D-463C-9DBC-060A5ABE3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a:extLst>
              <a:ext uri="{FF2B5EF4-FFF2-40B4-BE49-F238E27FC236}">
                <a16:creationId xmlns:a16="http://schemas.microsoft.com/office/drawing/2014/main" id="{B3DAE3BC-934B-4F41-9753-049035791C66}"/>
              </a:ext>
            </a:extLst>
          </p:cNvPr>
          <p:cNvPicPr>
            <a:picLocks noChangeAspect="1"/>
          </p:cNvPicPr>
          <p:nvPr/>
        </p:nvPicPr>
        <p:blipFill>
          <a:blip r:embed="rId2"/>
          <a:stretch>
            <a:fillRect/>
          </a:stretch>
        </p:blipFill>
        <p:spPr>
          <a:xfrm>
            <a:off x="5893401" y="914399"/>
            <a:ext cx="3386707" cy="2039055"/>
          </a:xfrm>
          <a:prstGeom prst="rect">
            <a:avLst/>
          </a:prstGeom>
        </p:spPr>
      </p:pic>
      <p:pic>
        <p:nvPicPr>
          <p:cNvPr id="27" name="Picture 26">
            <a:extLst>
              <a:ext uri="{FF2B5EF4-FFF2-40B4-BE49-F238E27FC236}">
                <a16:creationId xmlns:a16="http://schemas.microsoft.com/office/drawing/2014/main" id="{C04ED70F-D6FD-4EB1-A171-D30F885FE7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DA26CAE9-74C4-4EDD-8A80-77F79EAA86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81CD67E2-AF5A-4227-AE19-90B98B820852}"/>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a:t>I NEURONI SPECCHIO</a:t>
            </a:r>
          </a:p>
        </p:txBody>
      </p:sp>
      <p:sp>
        <p:nvSpPr>
          <p:cNvPr id="6" name="CasellaDiTesto 5">
            <a:extLst>
              <a:ext uri="{FF2B5EF4-FFF2-40B4-BE49-F238E27FC236}">
                <a16:creationId xmlns:a16="http://schemas.microsoft.com/office/drawing/2014/main" id="{40D9733D-F95B-46BB-B55D-2E6D031921AC}"/>
              </a:ext>
            </a:extLst>
          </p:cNvPr>
          <p:cNvSpPr txBox="1"/>
          <p:nvPr/>
        </p:nvSpPr>
        <p:spPr>
          <a:xfrm>
            <a:off x="1451581" y="2015732"/>
            <a:ext cx="3526523" cy="3450613"/>
          </a:xfrm>
          <a:prstGeom prst="rect">
            <a:avLst/>
          </a:prstGeom>
        </p:spPr>
        <p:txBody>
          <a:bodyPr vert="horz" lIns="91440" tIns="45720" rIns="91440" bIns="45720" rtlCol="0" anchor="t">
            <a:norm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dirty="0"/>
              <a:t>CI SONO COSE CHE VORREI FARE, MA D’ALTRA PARTE CI SONO ANCORA COSE CHE POSSO FARE E CHE MI PREFIGGO DI NON MOLLARE </a:t>
            </a:r>
            <a:r>
              <a:rPr lang="en-US" dirty="0">
                <a:solidFill>
                  <a:srgbClr val="FF0000"/>
                </a:solidFill>
              </a:rPr>
              <a:t>FINCHE’ POSSO. RIDERE E’ UNA COSA BELLISSIMA</a:t>
            </a:r>
            <a:r>
              <a:rPr lang="en-US" dirty="0"/>
              <a:t>. IL SENSE OF HUMOUR E’ FORSE LA COSA  PIU’ PREZIOSA E IMPORTANTE PER CHI HA L’ALZHEIMER</a:t>
            </a:r>
          </a:p>
        </p:txBody>
      </p:sp>
      <p:sp>
        <p:nvSpPr>
          <p:cNvPr id="20" name="CasellaDiTesto 19">
            <a:extLst>
              <a:ext uri="{FF2B5EF4-FFF2-40B4-BE49-F238E27FC236}">
                <a16:creationId xmlns:a16="http://schemas.microsoft.com/office/drawing/2014/main" id="{989FFF69-C5C4-4D48-886A-2EC75D142761}"/>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pic>
        <p:nvPicPr>
          <p:cNvPr id="12" name="Immagine 11" descr="Immagine che contiene persona, uomo, edificio, fotografia&#10;&#10;Descrizione generata con affidabilità molto elevata">
            <a:extLst>
              <a:ext uri="{FF2B5EF4-FFF2-40B4-BE49-F238E27FC236}">
                <a16:creationId xmlns:a16="http://schemas.microsoft.com/office/drawing/2014/main" id="{8E043E45-9DFF-4DE1-90DB-4DF8461CDDD3}"/>
              </a:ext>
            </a:extLst>
          </p:cNvPr>
          <p:cNvPicPr>
            <a:picLocks noChangeAspect="1"/>
          </p:cNvPicPr>
          <p:nvPr/>
        </p:nvPicPr>
        <p:blipFill>
          <a:blip r:embed="rId4"/>
          <a:stretch>
            <a:fillRect/>
          </a:stretch>
        </p:blipFill>
        <p:spPr>
          <a:xfrm>
            <a:off x="7246818" y="3006970"/>
            <a:ext cx="3907690" cy="2198076"/>
          </a:xfrm>
          <a:prstGeom prst="rect">
            <a:avLst/>
          </a:prstGeom>
        </p:spPr>
      </p:pic>
    </p:spTree>
    <p:extLst>
      <p:ext uri="{BB962C8B-B14F-4D97-AF65-F5344CB8AC3E}">
        <p14:creationId xmlns:p14="http://schemas.microsoft.com/office/powerpoint/2010/main" val="1159603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686298-D420-46EE-992D-75BDBA6E3096}"/>
              </a:ext>
            </a:extLst>
          </p:cNvPr>
          <p:cNvSpPr>
            <a:spLocks noGrp="1"/>
          </p:cNvSpPr>
          <p:nvPr>
            <p:ph type="title"/>
          </p:nvPr>
        </p:nvSpPr>
        <p:spPr/>
        <p:txBody>
          <a:bodyPr/>
          <a:lstStyle/>
          <a:p>
            <a:r>
              <a:rPr lang="it-IT" dirty="0"/>
              <a:t>MUSICA E CERVELLO</a:t>
            </a:r>
          </a:p>
        </p:txBody>
      </p:sp>
      <p:pic>
        <p:nvPicPr>
          <p:cNvPr id="5" name="Segnaposto contenuto 4" descr="Immagine che contiene testo&#10;&#10;Descrizione generata con affidabilità molto elevata">
            <a:extLst>
              <a:ext uri="{FF2B5EF4-FFF2-40B4-BE49-F238E27FC236}">
                <a16:creationId xmlns:a16="http://schemas.microsoft.com/office/drawing/2014/main" id="{AAF05572-2FA1-48CB-BB99-83FA66F8D332}"/>
              </a:ext>
            </a:extLst>
          </p:cNvPr>
          <p:cNvPicPr>
            <a:picLocks noGrp="1" noChangeAspect="1"/>
          </p:cNvPicPr>
          <p:nvPr>
            <p:ph idx="1"/>
          </p:nvPr>
        </p:nvPicPr>
        <p:blipFill rotWithShape="1">
          <a:blip r:embed="rId2"/>
          <a:srcRect l="25701" t="29563" r="13782" b="35094"/>
          <a:stretch/>
        </p:blipFill>
        <p:spPr>
          <a:xfrm rot="5400000">
            <a:off x="579936" y="2048963"/>
            <a:ext cx="4421777" cy="4591052"/>
          </a:xfrm>
        </p:spPr>
      </p:pic>
      <p:pic>
        <p:nvPicPr>
          <p:cNvPr id="7" name="Immagine 6" descr="Immagine che contiene uomo, cravatta, indossando, abbigliamento&#10;&#10;Descrizione generata con affidabilità molto elevata">
            <a:extLst>
              <a:ext uri="{FF2B5EF4-FFF2-40B4-BE49-F238E27FC236}">
                <a16:creationId xmlns:a16="http://schemas.microsoft.com/office/drawing/2014/main" id="{2814ED23-FE19-4704-91D4-034D3A55659C}"/>
              </a:ext>
            </a:extLst>
          </p:cNvPr>
          <p:cNvPicPr>
            <a:picLocks noChangeAspect="1"/>
          </p:cNvPicPr>
          <p:nvPr/>
        </p:nvPicPr>
        <p:blipFill>
          <a:blip r:embed="rId3"/>
          <a:stretch>
            <a:fillRect/>
          </a:stretch>
        </p:blipFill>
        <p:spPr>
          <a:xfrm>
            <a:off x="6010275" y="2695575"/>
            <a:ext cx="4514850" cy="2914650"/>
          </a:xfrm>
          <a:prstGeom prst="rect">
            <a:avLst/>
          </a:prstGeom>
        </p:spPr>
      </p:pic>
      <p:sp>
        <p:nvSpPr>
          <p:cNvPr id="8" name="CasellaDiTesto 7">
            <a:extLst>
              <a:ext uri="{FF2B5EF4-FFF2-40B4-BE49-F238E27FC236}">
                <a16:creationId xmlns:a16="http://schemas.microsoft.com/office/drawing/2014/main" id="{F1A3C19A-F0D3-4138-8A31-A4DEF692F279}"/>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264221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cxnSp>
        <p:nvCxnSpPr>
          <p:cNvPr id="14" name="Straight Connector 13">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6"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5" name="Immagine 4">
            <a:extLst>
              <a:ext uri="{FF2B5EF4-FFF2-40B4-BE49-F238E27FC236}">
                <a16:creationId xmlns:a16="http://schemas.microsoft.com/office/drawing/2014/main" id="{EBB90775-6AC0-4C54-B739-16720CBC130F}"/>
              </a:ext>
            </a:extLst>
          </p:cNvPr>
          <p:cNvPicPr>
            <a:picLocks noChangeAspect="1"/>
          </p:cNvPicPr>
          <p:nvPr/>
        </p:nvPicPr>
        <p:blipFill>
          <a:blip r:embed="rId2"/>
          <a:stretch>
            <a:fillRect/>
          </a:stretch>
        </p:blipFill>
        <p:spPr>
          <a:xfrm>
            <a:off x="1249492" y="707475"/>
            <a:ext cx="5534731" cy="5507058"/>
          </a:xfrm>
          <a:prstGeom prst="rect">
            <a:avLst/>
          </a:prstGeom>
        </p:spPr>
      </p:pic>
      <p:sp>
        <p:nvSpPr>
          <p:cNvPr id="2" name="Titolo 1">
            <a:extLst>
              <a:ext uri="{FF2B5EF4-FFF2-40B4-BE49-F238E27FC236}">
                <a16:creationId xmlns:a16="http://schemas.microsoft.com/office/drawing/2014/main" id="{C0772CD4-532F-435E-8C93-3B204D215FCA}"/>
              </a:ext>
            </a:extLst>
          </p:cNvPr>
          <p:cNvSpPr>
            <a:spLocks noGrp="1"/>
          </p:cNvSpPr>
          <p:nvPr>
            <p:ph type="title"/>
          </p:nvPr>
        </p:nvSpPr>
        <p:spPr>
          <a:xfrm>
            <a:off x="7555992" y="707475"/>
            <a:ext cx="3157577" cy="1312001"/>
          </a:xfrm>
        </p:spPr>
        <p:txBody>
          <a:bodyPr anchor="t">
            <a:normAutofit/>
          </a:bodyPr>
          <a:lstStyle/>
          <a:p>
            <a:r>
              <a:rPr lang="it-IT" sz="2800"/>
              <a:t>Il linguaggio del corpo</a:t>
            </a:r>
          </a:p>
        </p:txBody>
      </p:sp>
      <p:sp>
        <p:nvSpPr>
          <p:cNvPr id="3" name="Segnaposto contenuto 2">
            <a:extLst>
              <a:ext uri="{FF2B5EF4-FFF2-40B4-BE49-F238E27FC236}">
                <a16:creationId xmlns:a16="http://schemas.microsoft.com/office/drawing/2014/main" id="{D666C985-572D-4A71-B3EB-12E164A8A909}"/>
              </a:ext>
            </a:extLst>
          </p:cNvPr>
          <p:cNvSpPr>
            <a:spLocks noGrp="1"/>
          </p:cNvSpPr>
          <p:nvPr>
            <p:ph idx="1"/>
          </p:nvPr>
        </p:nvSpPr>
        <p:spPr>
          <a:xfrm>
            <a:off x="7554138" y="2273608"/>
            <a:ext cx="3159432" cy="3940925"/>
          </a:xfrm>
        </p:spPr>
        <p:txBody>
          <a:bodyPr>
            <a:normAutofit/>
          </a:bodyPr>
          <a:lstStyle/>
          <a:p>
            <a:pPr marL="0" indent="0">
              <a:buNone/>
            </a:pPr>
            <a:r>
              <a:rPr lang="it-IT" dirty="0"/>
              <a:t>Il comportamento “disturbante” è spesso l’unica forma di comunicazione che il malato usa per esprimere un suo disagio o bisogno (atteggiamenti di opposizione, aggressività fisica o verbale, agitazione).</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701188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772CD4-532F-435E-8C93-3B204D215FCA}"/>
              </a:ext>
            </a:extLst>
          </p:cNvPr>
          <p:cNvSpPr>
            <a:spLocks noGrp="1"/>
          </p:cNvSpPr>
          <p:nvPr>
            <p:ph type="title"/>
          </p:nvPr>
        </p:nvSpPr>
        <p:spPr/>
        <p:txBody>
          <a:bodyPr/>
          <a:lstStyle/>
          <a:p>
            <a:r>
              <a:rPr lang="it-IT" dirty="0"/>
              <a:t>Il linguaggio del corpo</a:t>
            </a:r>
          </a:p>
        </p:txBody>
      </p:sp>
      <p:sp>
        <p:nvSpPr>
          <p:cNvPr id="6" name="Rettangolo 5">
            <a:extLst>
              <a:ext uri="{FF2B5EF4-FFF2-40B4-BE49-F238E27FC236}">
                <a16:creationId xmlns:a16="http://schemas.microsoft.com/office/drawing/2014/main" id="{8ABB5849-FA7D-4B88-9784-3FB86EFCA1CE}"/>
              </a:ext>
            </a:extLst>
          </p:cNvPr>
          <p:cNvSpPr/>
          <p:nvPr/>
        </p:nvSpPr>
        <p:spPr>
          <a:xfrm>
            <a:off x="5254869" y="2710099"/>
            <a:ext cx="6096000" cy="2585323"/>
          </a:xfrm>
          <a:prstGeom prst="rect">
            <a:avLst/>
          </a:prstGeom>
        </p:spPr>
        <p:txBody>
          <a:bodyPr>
            <a:spAutoFit/>
          </a:bodyPr>
          <a:lstStyle/>
          <a:p>
            <a:pPr algn="ctr">
              <a:lnSpc>
                <a:spcPct val="150000"/>
              </a:lnSpc>
            </a:pPr>
            <a:r>
              <a:rPr lang="it-IT" dirty="0"/>
              <a:t>La capacità dell’operatore e del familiare di </a:t>
            </a:r>
            <a:r>
              <a:rPr lang="it-IT" dirty="0">
                <a:solidFill>
                  <a:srgbClr val="FF0000"/>
                </a:solidFill>
              </a:rPr>
              <a:t>interpretare</a:t>
            </a:r>
            <a:r>
              <a:rPr lang="it-IT" dirty="0"/>
              <a:t> il linguaggio del malato di Alzheimer, fatto non più di espressioni verbali compiute e significanti, ma spesso fatto di </a:t>
            </a:r>
            <a:r>
              <a:rPr lang="it-IT" dirty="0">
                <a:solidFill>
                  <a:srgbClr val="FF0000"/>
                </a:solidFill>
              </a:rPr>
              <a:t>comportamenti</a:t>
            </a:r>
            <a:r>
              <a:rPr lang="it-IT" dirty="0"/>
              <a:t>, </a:t>
            </a:r>
            <a:r>
              <a:rPr lang="it-IT" dirty="0">
                <a:solidFill>
                  <a:srgbClr val="FF0000"/>
                </a:solidFill>
              </a:rPr>
              <a:t>anche “anormali”, di atteggiamenti del corpo</a:t>
            </a:r>
            <a:r>
              <a:rPr lang="it-IT" dirty="0"/>
              <a:t>, </a:t>
            </a:r>
            <a:r>
              <a:rPr lang="it-IT" dirty="0">
                <a:solidFill>
                  <a:srgbClr val="FF0000"/>
                </a:solidFill>
              </a:rPr>
              <a:t>espressioni del viso</a:t>
            </a:r>
            <a:r>
              <a:rPr lang="it-IT" dirty="0"/>
              <a:t>, è di fondamentale importanza per stabilire una relazione significante.</a:t>
            </a:r>
          </a:p>
        </p:txBody>
      </p:sp>
      <p:pic>
        <p:nvPicPr>
          <p:cNvPr id="10" name="Segnaposto contenuto 9">
            <a:extLst>
              <a:ext uri="{FF2B5EF4-FFF2-40B4-BE49-F238E27FC236}">
                <a16:creationId xmlns:a16="http://schemas.microsoft.com/office/drawing/2014/main" id="{09F58F44-CFAE-4859-A4FB-FBB98D3C0095}"/>
              </a:ext>
            </a:extLst>
          </p:cNvPr>
          <p:cNvPicPr>
            <a:picLocks noGrp="1" noChangeAspect="1"/>
          </p:cNvPicPr>
          <p:nvPr>
            <p:ph idx="1"/>
          </p:nvPr>
        </p:nvPicPr>
        <p:blipFill>
          <a:blip r:embed="rId2"/>
          <a:stretch>
            <a:fillRect/>
          </a:stretch>
        </p:blipFill>
        <p:spPr>
          <a:xfrm>
            <a:off x="1833928" y="2482911"/>
            <a:ext cx="3028218" cy="3010509"/>
          </a:xfrm>
        </p:spPr>
      </p:pic>
    </p:spTree>
    <p:extLst>
      <p:ext uri="{BB962C8B-B14F-4D97-AF65-F5344CB8AC3E}">
        <p14:creationId xmlns:p14="http://schemas.microsoft.com/office/powerpoint/2010/main" val="3958146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987D81-F058-4074-B495-9D402EA978B1}"/>
              </a:ext>
            </a:extLst>
          </p:cNvPr>
          <p:cNvSpPr>
            <a:spLocks noGrp="1"/>
          </p:cNvSpPr>
          <p:nvPr>
            <p:ph type="title"/>
          </p:nvPr>
        </p:nvSpPr>
        <p:spPr/>
        <p:txBody>
          <a:bodyPr/>
          <a:lstStyle/>
          <a:p>
            <a:r>
              <a:rPr lang="it-IT" dirty="0"/>
              <a:t>WANDERING</a:t>
            </a:r>
          </a:p>
        </p:txBody>
      </p:sp>
      <p:pic>
        <p:nvPicPr>
          <p:cNvPr id="6" name="Segnaposto contenuto 5" descr="Immagine che contiene testo&#10;&#10;Descrizione generata con affidabilità molto elevata">
            <a:extLst>
              <a:ext uri="{FF2B5EF4-FFF2-40B4-BE49-F238E27FC236}">
                <a16:creationId xmlns:a16="http://schemas.microsoft.com/office/drawing/2014/main" id="{18FFD578-BEC7-4828-B67F-FD99F98DC012}"/>
              </a:ext>
            </a:extLst>
          </p:cNvPr>
          <p:cNvPicPr>
            <a:picLocks noGrp="1" noChangeAspect="1"/>
          </p:cNvPicPr>
          <p:nvPr>
            <p:ph idx="1"/>
          </p:nvPr>
        </p:nvPicPr>
        <p:blipFill rotWithShape="1">
          <a:blip r:embed="rId2"/>
          <a:srcRect l="18859" r="25383" b="44409"/>
          <a:stretch/>
        </p:blipFill>
        <p:spPr>
          <a:xfrm>
            <a:off x="448408" y="2332649"/>
            <a:ext cx="6156535" cy="3452690"/>
          </a:xfrm>
        </p:spPr>
      </p:pic>
      <p:pic>
        <p:nvPicPr>
          <p:cNvPr id="8" name="Immagine 7">
            <a:extLst>
              <a:ext uri="{FF2B5EF4-FFF2-40B4-BE49-F238E27FC236}">
                <a16:creationId xmlns:a16="http://schemas.microsoft.com/office/drawing/2014/main" id="{D8BABE11-4848-454F-9FD3-F40A04BCC588}"/>
              </a:ext>
            </a:extLst>
          </p:cNvPr>
          <p:cNvPicPr>
            <a:picLocks noChangeAspect="1"/>
          </p:cNvPicPr>
          <p:nvPr/>
        </p:nvPicPr>
        <p:blipFill>
          <a:blip r:embed="rId3"/>
          <a:stretch>
            <a:fillRect/>
          </a:stretch>
        </p:blipFill>
        <p:spPr>
          <a:xfrm>
            <a:off x="6840781" y="2544273"/>
            <a:ext cx="4524375" cy="3000375"/>
          </a:xfrm>
          <a:prstGeom prst="rect">
            <a:avLst/>
          </a:prstGeom>
        </p:spPr>
      </p:pic>
      <p:sp>
        <p:nvSpPr>
          <p:cNvPr id="12" name="CasellaDiTesto 11">
            <a:extLst>
              <a:ext uri="{FF2B5EF4-FFF2-40B4-BE49-F238E27FC236}">
                <a16:creationId xmlns:a16="http://schemas.microsoft.com/office/drawing/2014/main" id="{E7E69C3F-AA3E-498E-9DB6-4130DDCED75C}"/>
              </a:ext>
            </a:extLst>
          </p:cNvPr>
          <p:cNvSpPr txBox="1"/>
          <p:nvPr/>
        </p:nvSpPr>
        <p:spPr>
          <a:xfrm>
            <a:off x="7491779" y="5790466"/>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1399772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9C80A7-A97C-4C45-B6FD-B69F5BB20094}"/>
              </a:ext>
            </a:extLst>
          </p:cNvPr>
          <p:cNvSpPr>
            <a:spLocks noGrp="1"/>
          </p:cNvSpPr>
          <p:nvPr>
            <p:ph type="title"/>
          </p:nvPr>
        </p:nvSpPr>
        <p:spPr/>
        <p:txBody>
          <a:bodyPr/>
          <a:lstStyle/>
          <a:p>
            <a:r>
              <a:rPr lang="it-IT" dirty="0"/>
              <a:t>IL CAREGIVER:</a:t>
            </a:r>
            <a:br>
              <a:rPr lang="it-IT" dirty="0"/>
            </a:br>
            <a:r>
              <a:rPr lang="it-IT" dirty="0"/>
              <a:t>LA SECONDA VITTIMA</a:t>
            </a:r>
          </a:p>
        </p:txBody>
      </p:sp>
      <p:sp>
        <p:nvSpPr>
          <p:cNvPr id="4" name="CasellaDiTesto 1">
            <a:extLst>
              <a:ext uri="{FF2B5EF4-FFF2-40B4-BE49-F238E27FC236}">
                <a16:creationId xmlns:a16="http://schemas.microsoft.com/office/drawing/2014/main" id="{EA008807-D03D-4EF1-8C1A-35875BD56BCC}"/>
              </a:ext>
            </a:extLst>
          </p:cNvPr>
          <p:cNvSpPr txBox="1">
            <a:spLocks noGrp="1" noChangeArrowheads="1"/>
          </p:cNvSpPr>
          <p:nvPr>
            <p:ph idx="1"/>
          </p:nvPr>
        </p:nvSpPr>
        <p:spPr bwMode="auto">
          <a:xfrm>
            <a:off x="1451580" y="2015732"/>
            <a:ext cx="4131536"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a:lnSpc>
                <a:spcPct val="100000"/>
              </a:lnSpc>
              <a:spcBef>
                <a:spcPct val="0"/>
              </a:spcBef>
              <a:buFontTx/>
              <a:buNone/>
            </a:pPr>
            <a:r>
              <a:rPr lang="it-IT" altLang="it-IT" sz="1800" dirty="0">
                <a:latin typeface="Tahoma" panose="020B0604030504040204" pitchFamily="34" charset="0"/>
              </a:rPr>
              <a:t>«Penso sia proprio sbagliato che a volte noi si abbia paura</a:t>
            </a:r>
          </a:p>
          <a:p>
            <a:pPr algn="ctr">
              <a:lnSpc>
                <a:spcPct val="100000"/>
              </a:lnSpc>
              <a:spcBef>
                <a:spcPct val="0"/>
              </a:spcBef>
              <a:buFontTx/>
              <a:buNone/>
            </a:pPr>
            <a:r>
              <a:rPr lang="it-IT" altLang="it-IT" sz="1800" dirty="0">
                <a:latin typeface="Tahoma" panose="020B0604030504040204" pitchFamily="34" charset="0"/>
              </a:rPr>
              <a:t>di noi stessi, dei nostri </a:t>
            </a:r>
            <a:r>
              <a:rPr lang="it-IT" altLang="it-IT" sz="1800" dirty="0" err="1">
                <a:latin typeface="Tahoma" panose="020B0604030504040204" pitchFamily="34" charset="0"/>
              </a:rPr>
              <a:t>caregiver</a:t>
            </a:r>
            <a:r>
              <a:rPr lang="it-IT" altLang="it-IT" sz="1800" dirty="0">
                <a:latin typeface="Tahoma" panose="020B0604030504040204" pitchFamily="34" charset="0"/>
              </a:rPr>
              <a:t> e naturalmente della famiglia. Ma non è sempre facile. (…) sappiamo benissimo che la moglie o il marito non hanno intenzione di farci male, di raggirarci o di darcela a bere in </a:t>
            </a:r>
            <a:r>
              <a:rPr lang="it-IT" altLang="it-IT" sz="1800" dirty="0" err="1">
                <a:latin typeface="Tahoma" panose="020B0604030504040204" pitchFamily="34" charset="0"/>
              </a:rPr>
              <a:t>qulache</a:t>
            </a:r>
            <a:r>
              <a:rPr lang="it-IT" altLang="it-IT" sz="1800" dirty="0">
                <a:latin typeface="Tahoma" panose="020B0604030504040204" pitchFamily="34" charset="0"/>
              </a:rPr>
              <a:t> modo. </a:t>
            </a:r>
            <a:r>
              <a:rPr lang="it-IT" altLang="it-IT" sz="1800" b="1" dirty="0">
                <a:solidFill>
                  <a:srgbClr val="FF0000"/>
                </a:solidFill>
                <a:latin typeface="Tahoma" panose="020B0604030504040204" pitchFamily="34" charset="0"/>
              </a:rPr>
              <a:t>Penso che probabilmente tutti i inostri </a:t>
            </a:r>
            <a:r>
              <a:rPr lang="it-IT" altLang="it-IT" sz="1800" b="1" dirty="0" err="1">
                <a:solidFill>
                  <a:srgbClr val="FF0000"/>
                </a:solidFill>
                <a:latin typeface="Tahoma" panose="020B0604030504040204" pitchFamily="34" charset="0"/>
              </a:rPr>
              <a:t>caregiver,che</a:t>
            </a:r>
            <a:r>
              <a:rPr lang="it-IT" altLang="it-IT" sz="1800" b="1" dirty="0">
                <a:solidFill>
                  <a:srgbClr val="FF0000"/>
                </a:solidFill>
                <a:latin typeface="Tahoma" panose="020B0604030504040204" pitchFamily="34" charset="0"/>
              </a:rPr>
              <a:t> Dio li benedica, attraversino anche loro un bel po’ d’inferno –anzi tanto. </a:t>
            </a:r>
            <a:r>
              <a:rPr lang="it-IT" altLang="it-IT" sz="1800" dirty="0">
                <a:latin typeface="Tahoma" panose="020B0604030504040204" pitchFamily="34" charset="0"/>
              </a:rPr>
              <a:t>E quasi sempre per causa nostra.»</a:t>
            </a:r>
          </a:p>
        </p:txBody>
      </p:sp>
      <p:pic>
        <p:nvPicPr>
          <p:cNvPr id="7" name="Immagine 6">
            <a:extLst>
              <a:ext uri="{FF2B5EF4-FFF2-40B4-BE49-F238E27FC236}">
                <a16:creationId xmlns:a16="http://schemas.microsoft.com/office/drawing/2014/main" id="{972176A2-6114-4C62-AC82-4DF5A0362B46}"/>
              </a:ext>
            </a:extLst>
          </p:cNvPr>
          <p:cNvPicPr>
            <a:picLocks noChangeAspect="1"/>
          </p:cNvPicPr>
          <p:nvPr/>
        </p:nvPicPr>
        <p:blipFill>
          <a:blip r:embed="rId2"/>
          <a:stretch>
            <a:fillRect/>
          </a:stretch>
        </p:blipFill>
        <p:spPr>
          <a:xfrm>
            <a:off x="6571150" y="2170601"/>
            <a:ext cx="4797304" cy="3192388"/>
          </a:xfrm>
          <a:prstGeom prst="rect">
            <a:avLst/>
          </a:prstGeom>
        </p:spPr>
      </p:pic>
      <p:sp>
        <p:nvSpPr>
          <p:cNvPr id="6" name="CasellaDiTesto 5">
            <a:extLst>
              <a:ext uri="{FF2B5EF4-FFF2-40B4-BE49-F238E27FC236}">
                <a16:creationId xmlns:a16="http://schemas.microsoft.com/office/drawing/2014/main" id="{96FB8509-94B4-4F98-849B-054E7D176B4C}"/>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4151585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71C657-7935-40EA-B031-3677385B2560}"/>
              </a:ext>
            </a:extLst>
          </p:cNvPr>
          <p:cNvSpPr>
            <a:spLocks noGrp="1"/>
          </p:cNvSpPr>
          <p:nvPr>
            <p:ph type="title"/>
          </p:nvPr>
        </p:nvSpPr>
        <p:spPr/>
        <p:txBody>
          <a:bodyPr/>
          <a:lstStyle/>
          <a:p>
            <a:r>
              <a:rPr lang="it-IT" dirty="0"/>
              <a:t>IL PUNTO DI VISTA DEL MALATO:</a:t>
            </a:r>
            <a:br>
              <a:rPr lang="it-IT" dirty="0"/>
            </a:br>
            <a:r>
              <a:rPr lang="it-IT" dirty="0"/>
              <a:t>UNA VISIONE PARZIALE</a:t>
            </a:r>
          </a:p>
        </p:txBody>
      </p:sp>
      <p:sp>
        <p:nvSpPr>
          <p:cNvPr id="3" name="Segnaposto contenuto 2">
            <a:extLst>
              <a:ext uri="{FF2B5EF4-FFF2-40B4-BE49-F238E27FC236}">
                <a16:creationId xmlns:a16="http://schemas.microsoft.com/office/drawing/2014/main" id="{879B23DA-01D8-4FBB-9D41-ED3BC39AFB15}"/>
              </a:ext>
            </a:extLst>
          </p:cNvPr>
          <p:cNvSpPr>
            <a:spLocks noGrp="1"/>
          </p:cNvSpPr>
          <p:nvPr>
            <p:ph idx="1"/>
          </p:nvPr>
        </p:nvSpPr>
        <p:spPr/>
        <p:txBody>
          <a:bodyPr/>
          <a:lstStyle/>
          <a:p>
            <a:pPr marL="0" indent="0" algn="ctr">
              <a:buNone/>
            </a:pPr>
            <a:r>
              <a:rPr lang="it-IT" dirty="0"/>
              <a:t>MALATTIA DI ALZHEIMER = MALATTIA DEL COMUNICARE</a:t>
            </a:r>
          </a:p>
        </p:txBody>
      </p:sp>
      <p:sp>
        <p:nvSpPr>
          <p:cNvPr id="9" name="Fumetto: ovale 8">
            <a:extLst>
              <a:ext uri="{FF2B5EF4-FFF2-40B4-BE49-F238E27FC236}">
                <a16:creationId xmlns:a16="http://schemas.microsoft.com/office/drawing/2014/main" id="{CA8A37AB-E136-44C8-AAB8-F858A99998E9}"/>
              </a:ext>
            </a:extLst>
          </p:cNvPr>
          <p:cNvSpPr/>
          <p:nvPr/>
        </p:nvSpPr>
        <p:spPr>
          <a:xfrm>
            <a:off x="1005987" y="2600325"/>
            <a:ext cx="2647950" cy="1114425"/>
          </a:xfrm>
          <a:prstGeom prst="wedgeEllipseCallout">
            <a:avLst>
              <a:gd name="adj1" fmla="val 55868"/>
              <a:gd name="adj2" fmla="val 459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dirty="0">
                <a:latin typeface="Tahoma" panose="020B0604030504040204" pitchFamily="34" charset="0"/>
              </a:rPr>
              <a:t>Non riesco proprio a conversare bene e questo è molto limitante</a:t>
            </a:r>
            <a:endParaRPr lang="it-IT" sz="1600" dirty="0"/>
          </a:p>
        </p:txBody>
      </p:sp>
      <p:sp>
        <p:nvSpPr>
          <p:cNvPr id="13" name="Fumetto: ovale 12">
            <a:extLst>
              <a:ext uri="{FF2B5EF4-FFF2-40B4-BE49-F238E27FC236}">
                <a16:creationId xmlns:a16="http://schemas.microsoft.com/office/drawing/2014/main" id="{03CB93FA-0F8A-4171-8EF3-5C5F97BFDE77}"/>
              </a:ext>
            </a:extLst>
          </p:cNvPr>
          <p:cNvSpPr/>
          <p:nvPr/>
        </p:nvSpPr>
        <p:spPr>
          <a:xfrm>
            <a:off x="7693269" y="3508864"/>
            <a:ext cx="3920637" cy="1114425"/>
          </a:xfrm>
          <a:prstGeom prst="wedgeEllipseCallout">
            <a:avLst>
              <a:gd name="adj1" fmla="val -55997"/>
              <a:gd name="adj2" fmla="val -23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dirty="0">
                <a:latin typeface="Tahoma" panose="020B0604030504040204" pitchFamily="34" charset="0"/>
              </a:rPr>
              <a:t>le parole si confondono facilmente fra loro e quando non trovo una parola provo un senso di frustrazione</a:t>
            </a:r>
            <a:endParaRPr lang="it-IT" sz="1600" dirty="0"/>
          </a:p>
        </p:txBody>
      </p:sp>
      <p:sp>
        <p:nvSpPr>
          <p:cNvPr id="14" name="Fumetto: ovale 13">
            <a:extLst>
              <a:ext uri="{FF2B5EF4-FFF2-40B4-BE49-F238E27FC236}">
                <a16:creationId xmlns:a16="http://schemas.microsoft.com/office/drawing/2014/main" id="{C6CFA3D3-3488-4278-875C-9CED5A7AD968}"/>
              </a:ext>
            </a:extLst>
          </p:cNvPr>
          <p:cNvSpPr/>
          <p:nvPr/>
        </p:nvSpPr>
        <p:spPr>
          <a:xfrm>
            <a:off x="1070463" y="4018817"/>
            <a:ext cx="2647950" cy="1114425"/>
          </a:xfrm>
          <a:prstGeom prst="wedgeEllipseCallout">
            <a:avLst>
              <a:gd name="adj1" fmla="val 51220"/>
              <a:gd name="adj2" fmla="val -424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sz="1600" dirty="0">
                <a:latin typeface="Tahoma" panose="020B0604030504040204" pitchFamily="34" charset="0"/>
              </a:rPr>
              <a:t>nessuno più vuole veramente parlare con noi.</a:t>
            </a:r>
            <a:endParaRPr lang="it-IT" sz="1600" dirty="0"/>
          </a:p>
        </p:txBody>
      </p:sp>
      <p:pic>
        <p:nvPicPr>
          <p:cNvPr id="16" name="Immagine 15">
            <a:extLst>
              <a:ext uri="{FF2B5EF4-FFF2-40B4-BE49-F238E27FC236}">
                <a16:creationId xmlns:a16="http://schemas.microsoft.com/office/drawing/2014/main" id="{3AD3470F-7D4F-4800-80A0-561221BD08DC}"/>
              </a:ext>
            </a:extLst>
          </p:cNvPr>
          <p:cNvPicPr>
            <a:picLocks noChangeAspect="1"/>
          </p:cNvPicPr>
          <p:nvPr/>
        </p:nvPicPr>
        <p:blipFill>
          <a:blip r:embed="rId2"/>
          <a:stretch>
            <a:fillRect/>
          </a:stretch>
        </p:blipFill>
        <p:spPr>
          <a:xfrm>
            <a:off x="3892061" y="2896698"/>
            <a:ext cx="3449515" cy="3226486"/>
          </a:xfrm>
          <a:prstGeom prst="rect">
            <a:avLst/>
          </a:prstGeom>
        </p:spPr>
      </p:pic>
      <p:sp>
        <p:nvSpPr>
          <p:cNvPr id="18" name="CasellaDiTesto 17">
            <a:extLst>
              <a:ext uri="{FF2B5EF4-FFF2-40B4-BE49-F238E27FC236}">
                <a16:creationId xmlns:a16="http://schemas.microsoft.com/office/drawing/2014/main" id="{4920268F-9FDE-4642-A48D-1FDD183ED207}"/>
              </a:ext>
            </a:extLst>
          </p:cNvPr>
          <p:cNvSpPr txBox="1"/>
          <p:nvPr/>
        </p:nvSpPr>
        <p:spPr>
          <a:xfrm>
            <a:off x="7367954" y="5169875"/>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pic>
        <p:nvPicPr>
          <p:cNvPr id="10" name="Immagine 2">
            <a:extLst>
              <a:ext uri="{FF2B5EF4-FFF2-40B4-BE49-F238E27FC236}">
                <a16:creationId xmlns:a16="http://schemas.microsoft.com/office/drawing/2014/main" id="{6EAAAA0E-2DB7-48F3-A238-E2313448D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3084" y="0"/>
            <a:ext cx="2458915" cy="229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524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9C80A7-A97C-4C45-B6FD-B69F5BB20094}"/>
              </a:ext>
            </a:extLst>
          </p:cNvPr>
          <p:cNvSpPr>
            <a:spLocks noGrp="1"/>
          </p:cNvSpPr>
          <p:nvPr>
            <p:ph type="title"/>
          </p:nvPr>
        </p:nvSpPr>
        <p:spPr/>
        <p:txBody>
          <a:bodyPr/>
          <a:lstStyle/>
          <a:p>
            <a:r>
              <a:rPr lang="it-IT" dirty="0"/>
              <a:t>IL CAREGIVER:</a:t>
            </a:r>
            <a:br>
              <a:rPr lang="it-IT" dirty="0"/>
            </a:br>
            <a:r>
              <a:rPr lang="it-IT" dirty="0"/>
              <a:t>LA SECONDA VITTIMA</a:t>
            </a:r>
          </a:p>
        </p:txBody>
      </p:sp>
      <p:pic>
        <p:nvPicPr>
          <p:cNvPr id="7" name="Immagine 6">
            <a:extLst>
              <a:ext uri="{FF2B5EF4-FFF2-40B4-BE49-F238E27FC236}">
                <a16:creationId xmlns:a16="http://schemas.microsoft.com/office/drawing/2014/main" id="{972176A2-6114-4C62-AC82-4DF5A0362B46}"/>
              </a:ext>
            </a:extLst>
          </p:cNvPr>
          <p:cNvPicPr>
            <a:picLocks noChangeAspect="1"/>
          </p:cNvPicPr>
          <p:nvPr/>
        </p:nvPicPr>
        <p:blipFill>
          <a:blip r:embed="rId2"/>
          <a:stretch>
            <a:fillRect/>
          </a:stretch>
        </p:blipFill>
        <p:spPr>
          <a:xfrm>
            <a:off x="6571150" y="2170601"/>
            <a:ext cx="4797304" cy="3192388"/>
          </a:xfrm>
          <a:prstGeom prst="rect">
            <a:avLst/>
          </a:prstGeom>
        </p:spPr>
      </p:pic>
      <p:sp>
        <p:nvSpPr>
          <p:cNvPr id="8" name="Rectangle 2">
            <a:extLst>
              <a:ext uri="{FF2B5EF4-FFF2-40B4-BE49-F238E27FC236}">
                <a16:creationId xmlns:a16="http://schemas.microsoft.com/office/drawing/2014/main" id="{0FA9C238-AD15-4CAC-BDEB-B5C6C123B1CF}"/>
              </a:ext>
            </a:extLst>
          </p:cNvPr>
          <p:cNvSpPr>
            <a:spLocks noGrp="1" noChangeArrowheads="1"/>
          </p:cNvSpPr>
          <p:nvPr>
            <p:ph idx="1"/>
          </p:nvPr>
        </p:nvSpPr>
        <p:spPr bwMode="auto">
          <a:xfrm>
            <a:off x="1459767" y="2253517"/>
            <a:ext cx="4132263"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742950" indent="-28575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eaLnBrk="1" hangingPunct="1">
              <a:lnSpc>
                <a:spcPct val="100000"/>
              </a:lnSpc>
              <a:spcBef>
                <a:spcPct val="50000"/>
              </a:spcBef>
              <a:buFontTx/>
              <a:buNone/>
            </a:pPr>
            <a:r>
              <a:rPr lang="it-IT" altLang="it-IT" sz="1400" b="1" dirty="0">
                <a:latin typeface="Tahoma" panose="020B0604030504040204" pitchFamily="34" charset="0"/>
              </a:rPr>
              <a:t>Il carico assistenziale nella demenza è</a:t>
            </a:r>
          </a:p>
          <a:p>
            <a:pPr algn="ctr" eaLnBrk="1" hangingPunct="1">
              <a:lnSpc>
                <a:spcPct val="100000"/>
              </a:lnSpc>
              <a:spcBef>
                <a:spcPct val="50000"/>
              </a:spcBef>
              <a:buFontTx/>
              <a:buNone/>
            </a:pPr>
            <a:r>
              <a:rPr lang="it-IT" altLang="it-IT" sz="1400" b="1" dirty="0">
                <a:latin typeface="Tahoma" panose="020B0604030504040204" pitchFamily="34" charset="0"/>
              </a:rPr>
              <a:t>centrato sull’ambito familiare</a:t>
            </a:r>
          </a:p>
          <a:p>
            <a:pPr algn="ctr" eaLnBrk="1" hangingPunct="1">
              <a:lnSpc>
                <a:spcPct val="100000"/>
              </a:lnSpc>
              <a:spcBef>
                <a:spcPct val="50000"/>
              </a:spcBef>
              <a:buFontTx/>
              <a:buNone/>
            </a:pPr>
            <a:r>
              <a:rPr lang="it-IT" altLang="it-IT" sz="1400" dirty="0">
                <a:latin typeface="Tahoma" panose="020B0604030504040204" pitchFamily="34" charset="0"/>
              </a:rPr>
              <a:t>Il </a:t>
            </a:r>
            <a:r>
              <a:rPr lang="it-IT" altLang="it-IT" sz="1400" dirty="0" err="1">
                <a:latin typeface="Tahoma" panose="020B0604030504040204" pitchFamily="34" charset="0"/>
              </a:rPr>
              <a:t>caregiver</a:t>
            </a:r>
            <a:r>
              <a:rPr lang="it-IT" altLang="it-IT" sz="1400" dirty="0">
                <a:latin typeface="Tahoma" panose="020B0604030504040204" pitchFamily="34" charset="0"/>
              </a:rPr>
              <a:t> è un familiare convivente 65%</a:t>
            </a:r>
          </a:p>
          <a:p>
            <a:pPr algn="ctr" eaLnBrk="1" hangingPunct="1">
              <a:lnSpc>
                <a:spcPct val="100000"/>
              </a:lnSpc>
              <a:spcBef>
                <a:spcPct val="50000"/>
              </a:spcBef>
              <a:buFontTx/>
              <a:buNone/>
            </a:pPr>
            <a:r>
              <a:rPr lang="it-IT" altLang="it-IT" sz="1400" dirty="0">
                <a:latin typeface="Tahoma" panose="020B0604030504040204" pitchFamily="34" charset="0"/>
              </a:rPr>
              <a:t>E’ una donna, spesso coniugata, con figli 74%</a:t>
            </a:r>
          </a:p>
          <a:p>
            <a:pPr algn="ctr" eaLnBrk="1" hangingPunct="1">
              <a:lnSpc>
                <a:spcPct val="100000"/>
              </a:lnSpc>
              <a:spcBef>
                <a:spcPct val="50000"/>
              </a:spcBef>
              <a:buFontTx/>
              <a:buNone/>
            </a:pPr>
            <a:r>
              <a:rPr lang="it-IT" altLang="it-IT" sz="1400" dirty="0">
                <a:latin typeface="Tahoma" panose="020B0604030504040204" pitchFamily="34" charset="0"/>
              </a:rPr>
              <a:t>E’ una figlia/figlio 50%</a:t>
            </a:r>
          </a:p>
          <a:p>
            <a:pPr algn="ctr" eaLnBrk="1" hangingPunct="1">
              <a:lnSpc>
                <a:spcPct val="100000"/>
              </a:lnSpc>
              <a:spcBef>
                <a:spcPct val="50000"/>
              </a:spcBef>
              <a:buFontTx/>
              <a:buNone/>
            </a:pPr>
            <a:r>
              <a:rPr lang="it-IT" altLang="it-IT" sz="1400" dirty="0">
                <a:latin typeface="Tahoma" panose="020B0604030504040204" pitchFamily="34" charset="0"/>
              </a:rPr>
              <a:t>E’ il coniuge, spesso coevo (</a:t>
            </a:r>
            <a:r>
              <a:rPr lang="it-IT" altLang="it-IT" sz="1400" dirty="0" err="1">
                <a:latin typeface="Tahoma" panose="020B0604030504040204" pitchFamily="34" charset="0"/>
              </a:rPr>
              <a:t>comorbilità</a:t>
            </a:r>
            <a:r>
              <a:rPr lang="it-IT" altLang="it-IT" sz="1400" dirty="0">
                <a:latin typeface="Tahoma" panose="020B0604030504040204" pitchFamily="34" charset="0"/>
              </a:rPr>
              <a:t>+) 35%</a:t>
            </a:r>
          </a:p>
          <a:p>
            <a:pPr algn="ctr" eaLnBrk="1" hangingPunct="1">
              <a:lnSpc>
                <a:spcPct val="100000"/>
              </a:lnSpc>
              <a:spcBef>
                <a:spcPct val="50000"/>
              </a:spcBef>
              <a:buFontTx/>
              <a:buNone/>
            </a:pPr>
            <a:r>
              <a:rPr lang="it-IT" altLang="it-IT" sz="1400" dirty="0">
                <a:latin typeface="Tahoma" panose="020B0604030504040204" pitchFamily="34" charset="0"/>
              </a:rPr>
              <a:t>E’ pensionato 32%</a:t>
            </a:r>
          </a:p>
          <a:p>
            <a:pPr algn="ctr" eaLnBrk="1" hangingPunct="1">
              <a:lnSpc>
                <a:spcPct val="100000"/>
              </a:lnSpc>
              <a:spcBef>
                <a:spcPct val="50000"/>
              </a:spcBef>
              <a:buFontTx/>
              <a:buNone/>
            </a:pPr>
            <a:r>
              <a:rPr lang="it-IT" altLang="it-IT" sz="1400" dirty="0">
                <a:latin typeface="Tahoma" panose="020B0604030504040204" pitchFamily="34" charset="0"/>
              </a:rPr>
              <a:t>Ha un lavoro retribuito 30%</a:t>
            </a:r>
          </a:p>
          <a:p>
            <a:pPr algn="ctr" eaLnBrk="1" hangingPunct="1">
              <a:lnSpc>
                <a:spcPct val="100000"/>
              </a:lnSpc>
              <a:spcBef>
                <a:spcPct val="50000"/>
              </a:spcBef>
              <a:buFontTx/>
              <a:buNone/>
            </a:pPr>
            <a:r>
              <a:rPr lang="it-IT" altLang="it-IT" sz="1400" dirty="0">
                <a:latin typeface="Tahoma" panose="020B0604030504040204" pitchFamily="34" charset="0"/>
              </a:rPr>
              <a:t>Spesso la donna si pensiona anzitempo. Costi</a:t>
            </a:r>
          </a:p>
          <a:p>
            <a:pPr algn="ctr" eaLnBrk="1" hangingPunct="1">
              <a:lnSpc>
                <a:spcPct val="100000"/>
              </a:lnSpc>
              <a:spcBef>
                <a:spcPct val="50000"/>
              </a:spcBef>
              <a:buFontTx/>
              <a:buNone/>
            </a:pPr>
            <a:r>
              <a:rPr lang="it-IT" altLang="it-IT" sz="1400" dirty="0">
                <a:latin typeface="Tahoma" panose="020B0604030504040204" pitchFamily="34" charset="0"/>
              </a:rPr>
              <a:t>indiretti da aggiungere a quelli diretti</a:t>
            </a:r>
            <a:endParaRPr lang="it-IT" altLang="it-IT" sz="1800" dirty="0">
              <a:latin typeface="Tahoma" panose="020B0604030504040204" pitchFamily="34" charset="0"/>
            </a:endParaRPr>
          </a:p>
        </p:txBody>
      </p:sp>
    </p:spTree>
    <p:extLst>
      <p:ext uri="{BB962C8B-B14F-4D97-AF65-F5344CB8AC3E}">
        <p14:creationId xmlns:p14="http://schemas.microsoft.com/office/powerpoint/2010/main" val="4206988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ED2596CE-7470-430D-95BE-BC7A1367C3E6}"/>
              </a:ext>
            </a:extLst>
          </p:cNvPr>
          <p:cNvSpPr txBox="1">
            <a:spLocks noChangeArrowheads="1"/>
          </p:cNvSpPr>
          <p:nvPr/>
        </p:nvSpPr>
        <p:spPr bwMode="auto">
          <a:xfrm>
            <a:off x="3000375" y="404813"/>
            <a:ext cx="6191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it-IT" sz="2800" b="1" dirty="0">
                <a:solidFill>
                  <a:schemeClr val="accent1"/>
                </a:solidFill>
                <a:effectLst>
                  <a:outerShdw blurRad="38100" dist="38100" dir="2700000" algn="tl">
                    <a:srgbClr val="000000"/>
                  </a:outerShdw>
                </a:effectLst>
                <a:latin typeface="Garamond" pitchFamily="18" charset="0"/>
              </a:rPr>
              <a:t>LO STRESS DEL CAREGIVER</a:t>
            </a:r>
          </a:p>
        </p:txBody>
      </p:sp>
      <p:sp>
        <p:nvSpPr>
          <p:cNvPr id="44035" name="Text Box 3">
            <a:extLst>
              <a:ext uri="{FF2B5EF4-FFF2-40B4-BE49-F238E27FC236}">
                <a16:creationId xmlns:a16="http://schemas.microsoft.com/office/drawing/2014/main" id="{095FC38E-5074-4C09-B7AA-9453650C1D91}"/>
              </a:ext>
            </a:extLst>
          </p:cNvPr>
          <p:cNvSpPr txBox="1">
            <a:spLocks noChangeArrowheads="1"/>
          </p:cNvSpPr>
          <p:nvPr/>
        </p:nvSpPr>
        <p:spPr bwMode="auto">
          <a:xfrm>
            <a:off x="2495550" y="1196976"/>
            <a:ext cx="72723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it-IT" b="1" dirty="0">
                <a:latin typeface="Garamond" pitchFamily="18" charset="0"/>
              </a:rPr>
              <a:t>L’assistenza di anziani affetti da demenza comporta lo</a:t>
            </a:r>
          </a:p>
          <a:p>
            <a:pPr algn="ctr" eaLnBrk="1" hangingPunct="1">
              <a:defRPr/>
            </a:pPr>
            <a:r>
              <a:rPr lang="it-IT" b="1" dirty="0">
                <a:latin typeface="Garamond" pitchFamily="18" charset="0"/>
              </a:rPr>
              <a:t>sviluppo di elevati livelli di stress nei </a:t>
            </a:r>
            <a:r>
              <a:rPr lang="it-IT" b="1" dirty="0" err="1">
                <a:latin typeface="Garamond" pitchFamily="18" charset="0"/>
              </a:rPr>
              <a:t>caregiver</a:t>
            </a:r>
            <a:r>
              <a:rPr lang="it-IT" b="1" dirty="0">
                <a:latin typeface="Garamond" pitchFamily="18" charset="0"/>
              </a:rPr>
              <a:t>.</a:t>
            </a:r>
          </a:p>
        </p:txBody>
      </p:sp>
      <p:sp>
        <p:nvSpPr>
          <p:cNvPr id="44036" name="Text Box 4">
            <a:extLst>
              <a:ext uri="{FF2B5EF4-FFF2-40B4-BE49-F238E27FC236}">
                <a16:creationId xmlns:a16="http://schemas.microsoft.com/office/drawing/2014/main" id="{4EF84E5E-7D74-4AE8-BA5E-657138FB05D4}"/>
              </a:ext>
            </a:extLst>
          </p:cNvPr>
          <p:cNvSpPr txBox="1">
            <a:spLocks noChangeArrowheads="1"/>
          </p:cNvSpPr>
          <p:nvPr/>
        </p:nvSpPr>
        <p:spPr bwMode="auto">
          <a:xfrm>
            <a:off x="3818183" y="2531453"/>
            <a:ext cx="755967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defRPr/>
            </a:pPr>
            <a:r>
              <a:rPr lang="it-IT" b="1" i="1" dirty="0">
                <a:latin typeface="Garamond" pitchFamily="18" charset="0"/>
              </a:rPr>
              <a:t>IL PESO DELL’ASSISTENZA…</a:t>
            </a:r>
          </a:p>
          <a:p>
            <a:pPr algn="r" eaLnBrk="1" hangingPunct="1">
              <a:buFontTx/>
              <a:buChar char="•"/>
              <a:defRPr/>
            </a:pPr>
            <a:r>
              <a:rPr lang="it-IT" b="1" dirty="0">
                <a:latin typeface="Garamond" pitchFamily="18" charset="0"/>
              </a:rPr>
              <a:t> 7 ore al giorno di assistenza diretta</a:t>
            </a:r>
          </a:p>
          <a:p>
            <a:pPr algn="r" eaLnBrk="1" hangingPunct="1">
              <a:buFontTx/>
              <a:buChar char="•"/>
              <a:defRPr/>
            </a:pPr>
            <a:r>
              <a:rPr lang="it-IT" b="1" dirty="0">
                <a:latin typeface="Garamond" pitchFamily="18" charset="0"/>
              </a:rPr>
              <a:t> 11 ore al giorno di sorveglianza</a:t>
            </a:r>
          </a:p>
          <a:p>
            <a:pPr algn="r" eaLnBrk="1" hangingPunct="1">
              <a:buFontTx/>
              <a:buChar char="•"/>
              <a:defRPr/>
            </a:pPr>
            <a:r>
              <a:rPr lang="it-IT" b="1" dirty="0">
                <a:latin typeface="Garamond" pitchFamily="18" charset="0"/>
              </a:rPr>
              <a:t> meno di 2 ore di tempo libero al giorno</a:t>
            </a:r>
          </a:p>
          <a:p>
            <a:pPr algn="r" eaLnBrk="1" hangingPunct="1">
              <a:buFontTx/>
              <a:buChar char="•"/>
              <a:defRPr/>
            </a:pPr>
            <a:endParaRPr lang="it-IT" b="1" dirty="0">
              <a:latin typeface="Garamond" pitchFamily="18" charset="0"/>
            </a:endParaRPr>
          </a:p>
          <a:p>
            <a:pPr algn="r" eaLnBrk="1" hangingPunct="1">
              <a:defRPr/>
            </a:pPr>
            <a:r>
              <a:rPr lang="it-IT" b="1" i="1" dirty="0">
                <a:latin typeface="Garamond" pitchFamily="18" charset="0"/>
              </a:rPr>
              <a:t>…E LE SUE CONSEGUENZE</a:t>
            </a:r>
          </a:p>
          <a:p>
            <a:pPr algn="r" eaLnBrk="1" hangingPunct="1">
              <a:defRPr/>
            </a:pPr>
            <a:r>
              <a:rPr lang="it-IT" b="1" dirty="0">
                <a:latin typeface="Garamond" pitchFamily="18" charset="0"/>
              </a:rPr>
              <a:t>vissuto di rinuncia 58% 		sonno insufficiente 53%</a:t>
            </a:r>
          </a:p>
          <a:p>
            <a:pPr algn="r" eaLnBrk="1" hangingPunct="1">
              <a:defRPr/>
            </a:pPr>
            <a:r>
              <a:rPr lang="it-IT" b="1" dirty="0">
                <a:latin typeface="Garamond" pitchFamily="18" charset="0"/>
              </a:rPr>
              <a:t>svuotamento emotivo 39% 		stanchezza 62%</a:t>
            </a:r>
          </a:p>
          <a:p>
            <a:pPr algn="r" eaLnBrk="1" hangingPunct="1">
              <a:defRPr/>
            </a:pPr>
            <a:r>
              <a:rPr lang="it-IT" b="1" dirty="0">
                <a:latin typeface="Garamond" pitchFamily="18" charset="0"/>
              </a:rPr>
              <a:t>desiderio di fuga 42% 		peggioramento</a:t>
            </a:r>
          </a:p>
          <a:p>
            <a:pPr algn="r" eaLnBrk="1" hangingPunct="1">
              <a:defRPr/>
            </a:pPr>
            <a:r>
              <a:rPr lang="it-IT" b="1" dirty="0">
                <a:latin typeface="Garamond" pitchFamily="18" charset="0"/>
              </a:rPr>
              <a:t>amarezza 64% 			   stato di salute 37%</a:t>
            </a:r>
          </a:p>
        </p:txBody>
      </p:sp>
      <p:pic>
        <p:nvPicPr>
          <p:cNvPr id="3" name="Immagine 2">
            <a:extLst>
              <a:ext uri="{FF2B5EF4-FFF2-40B4-BE49-F238E27FC236}">
                <a16:creationId xmlns:a16="http://schemas.microsoft.com/office/drawing/2014/main" id="{42F8C48E-030A-4895-BE6B-FD2FB330E2F2}"/>
              </a:ext>
            </a:extLst>
          </p:cNvPr>
          <p:cNvPicPr>
            <a:picLocks noChangeAspect="1"/>
          </p:cNvPicPr>
          <p:nvPr/>
        </p:nvPicPr>
        <p:blipFill>
          <a:blip r:embed="rId3"/>
          <a:stretch>
            <a:fillRect/>
          </a:stretch>
        </p:blipFill>
        <p:spPr>
          <a:xfrm>
            <a:off x="202955" y="2566256"/>
            <a:ext cx="5365504" cy="2682752"/>
          </a:xfrm>
          <a:prstGeom prst="rect">
            <a:avLst/>
          </a:prstGeom>
        </p:spPr>
      </p:pic>
    </p:spTree>
    <p:extLst>
      <p:ext uri="{BB962C8B-B14F-4D97-AF65-F5344CB8AC3E}">
        <p14:creationId xmlns:p14="http://schemas.microsoft.com/office/powerpoint/2010/main" val="1205392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7778AF-F4EB-42DA-A4A9-9057F395626F}"/>
              </a:ext>
            </a:extLst>
          </p:cNvPr>
          <p:cNvSpPr>
            <a:spLocks noGrp="1"/>
          </p:cNvSpPr>
          <p:nvPr>
            <p:ph type="title"/>
          </p:nvPr>
        </p:nvSpPr>
        <p:spPr/>
        <p:txBody>
          <a:bodyPr/>
          <a:lstStyle/>
          <a:p>
            <a:r>
              <a:rPr lang="it-IT" dirty="0"/>
              <a:t>EDUCARE IL CAREGIVER</a:t>
            </a:r>
            <a:br>
              <a:rPr lang="it-IT" dirty="0"/>
            </a:br>
            <a:r>
              <a:rPr lang="it-IT" dirty="0"/>
              <a:t>RENDERE UTILE IL MALATO</a:t>
            </a:r>
          </a:p>
        </p:txBody>
      </p:sp>
      <p:sp>
        <p:nvSpPr>
          <p:cNvPr id="3" name="Segnaposto contenuto 2">
            <a:extLst>
              <a:ext uri="{FF2B5EF4-FFF2-40B4-BE49-F238E27FC236}">
                <a16:creationId xmlns:a16="http://schemas.microsoft.com/office/drawing/2014/main" id="{B7C6FEF3-CF02-427F-B5D7-1810969219FC}"/>
              </a:ext>
            </a:extLst>
          </p:cNvPr>
          <p:cNvSpPr>
            <a:spLocks noGrp="1"/>
          </p:cNvSpPr>
          <p:nvPr>
            <p:ph idx="1"/>
          </p:nvPr>
        </p:nvSpPr>
        <p:spPr>
          <a:xfrm>
            <a:off x="1451579" y="2015732"/>
            <a:ext cx="4711829" cy="3450613"/>
          </a:xfrm>
        </p:spPr>
        <p:txBody>
          <a:bodyPr>
            <a:normAutofit/>
          </a:bodyPr>
          <a:lstStyle/>
          <a:p>
            <a:pPr marL="0" indent="0" algn="ctr">
              <a:buNone/>
            </a:pPr>
            <a:endParaRPr lang="it-IT" dirty="0"/>
          </a:p>
          <a:p>
            <a:pPr marL="0" indent="0" algn="ctr">
              <a:buNone/>
            </a:pPr>
            <a:r>
              <a:rPr lang="it-IT" dirty="0">
                <a:solidFill>
                  <a:srgbClr val="FF0000"/>
                </a:solidFill>
              </a:rPr>
              <a:t>Pianificare la vita in famiglia secondo schemi </a:t>
            </a:r>
            <a:r>
              <a:rPr lang="it-IT" dirty="0"/>
              <a:t>ben precisi (laddove possibile). Questo permetterà all'ammalato di limitare le decisioni da prendere e sarà come un punto fermo a cui fare riferimento durante la giornata</a:t>
            </a:r>
          </a:p>
        </p:txBody>
      </p:sp>
      <p:pic>
        <p:nvPicPr>
          <p:cNvPr id="5" name="Immagine 4">
            <a:extLst>
              <a:ext uri="{FF2B5EF4-FFF2-40B4-BE49-F238E27FC236}">
                <a16:creationId xmlns:a16="http://schemas.microsoft.com/office/drawing/2014/main" id="{546C2716-AE08-4484-9D38-9314AEB80CAC}"/>
              </a:ext>
            </a:extLst>
          </p:cNvPr>
          <p:cNvPicPr>
            <a:picLocks noChangeAspect="1"/>
          </p:cNvPicPr>
          <p:nvPr/>
        </p:nvPicPr>
        <p:blipFill>
          <a:blip r:embed="rId2"/>
          <a:stretch>
            <a:fillRect/>
          </a:stretch>
        </p:blipFill>
        <p:spPr>
          <a:xfrm>
            <a:off x="6935959" y="2390775"/>
            <a:ext cx="3970166" cy="3116580"/>
          </a:xfrm>
          <a:prstGeom prst="rect">
            <a:avLst/>
          </a:prstGeom>
        </p:spPr>
      </p:pic>
    </p:spTree>
    <p:extLst>
      <p:ext uri="{BB962C8B-B14F-4D97-AF65-F5344CB8AC3E}">
        <p14:creationId xmlns:p14="http://schemas.microsoft.com/office/powerpoint/2010/main" val="3100922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7778AF-F4EB-42DA-A4A9-9057F395626F}"/>
              </a:ext>
            </a:extLst>
          </p:cNvPr>
          <p:cNvSpPr>
            <a:spLocks noGrp="1"/>
          </p:cNvSpPr>
          <p:nvPr>
            <p:ph type="title"/>
          </p:nvPr>
        </p:nvSpPr>
        <p:spPr/>
        <p:txBody>
          <a:bodyPr/>
          <a:lstStyle/>
          <a:p>
            <a:r>
              <a:rPr lang="it-IT" dirty="0"/>
              <a:t>EDUCARE IL CAREGIVER</a:t>
            </a:r>
            <a:br>
              <a:rPr lang="it-IT" dirty="0"/>
            </a:br>
            <a:r>
              <a:rPr lang="it-IT" dirty="0"/>
              <a:t>RENDERE UTILE IL MALATO</a:t>
            </a:r>
          </a:p>
        </p:txBody>
      </p:sp>
      <p:sp>
        <p:nvSpPr>
          <p:cNvPr id="3" name="Segnaposto contenuto 2">
            <a:extLst>
              <a:ext uri="{FF2B5EF4-FFF2-40B4-BE49-F238E27FC236}">
                <a16:creationId xmlns:a16="http://schemas.microsoft.com/office/drawing/2014/main" id="{B7C6FEF3-CF02-427F-B5D7-1810969219FC}"/>
              </a:ext>
            </a:extLst>
          </p:cNvPr>
          <p:cNvSpPr>
            <a:spLocks noGrp="1"/>
          </p:cNvSpPr>
          <p:nvPr>
            <p:ph idx="1"/>
          </p:nvPr>
        </p:nvSpPr>
        <p:spPr>
          <a:xfrm>
            <a:off x="5715847" y="1998147"/>
            <a:ext cx="5415214" cy="3450613"/>
          </a:xfrm>
        </p:spPr>
        <p:txBody>
          <a:bodyPr>
            <a:noAutofit/>
          </a:bodyPr>
          <a:lstStyle/>
          <a:p>
            <a:pPr algn="ctr"/>
            <a:r>
              <a:rPr lang="it-IT" dirty="0"/>
              <a:t>Far sentire al malato che </a:t>
            </a:r>
            <a:r>
              <a:rPr lang="it-IT" dirty="0">
                <a:highlight>
                  <a:srgbClr val="FFFF00"/>
                </a:highlight>
              </a:rPr>
              <a:t>nulla è cambiato</a:t>
            </a:r>
            <a:r>
              <a:rPr lang="it-IT" dirty="0"/>
              <a:t>, cercando di trattarlo come prima della malattia, sempre che le sue condizioni di salute (lo stadio della malattia) lo permettano. Inoltre, </a:t>
            </a:r>
            <a:r>
              <a:rPr lang="it-IT" dirty="0">
                <a:highlight>
                  <a:srgbClr val="FFFF00"/>
                </a:highlight>
              </a:rPr>
              <a:t>non emarginatelo</a:t>
            </a:r>
            <a:r>
              <a:rPr lang="it-IT" dirty="0"/>
              <a:t>, non fategli pesare la sua inabilità, ma, anzi, spronatelo a rendersi utile (per esempio, fategli apparecchiare la tavola) in modo che non perda autostima. </a:t>
            </a:r>
          </a:p>
        </p:txBody>
      </p:sp>
      <p:pic>
        <p:nvPicPr>
          <p:cNvPr id="5" name="Immagine 4">
            <a:extLst>
              <a:ext uri="{FF2B5EF4-FFF2-40B4-BE49-F238E27FC236}">
                <a16:creationId xmlns:a16="http://schemas.microsoft.com/office/drawing/2014/main" id="{8A639ED6-B0C9-4103-9DD9-E7E769B7024F}"/>
              </a:ext>
            </a:extLst>
          </p:cNvPr>
          <p:cNvPicPr>
            <a:picLocks noChangeAspect="1"/>
          </p:cNvPicPr>
          <p:nvPr/>
        </p:nvPicPr>
        <p:blipFill>
          <a:blip r:embed="rId2"/>
          <a:stretch>
            <a:fillRect/>
          </a:stretch>
        </p:blipFill>
        <p:spPr>
          <a:xfrm>
            <a:off x="1428750" y="2533284"/>
            <a:ext cx="3821350" cy="2381616"/>
          </a:xfrm>
          <a:prstGeom prst="rect">
            <a:avLst/>
          </a:prstGeom>
        </p:spPr>
      </p:pic>
    </p:spTree>
    <p:extLst>
      <p:ext uri="{BB962C8B-B14F-4D97-AF65-F5344CB8AC3E}">
        <p14:creationId xmlns:p14="http://schemas.microsoft.com/office/powerpoint/2010/main" val="3485721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D8734A5-E35C-4696-9E7C-5A7AF7CC2EF5}"/>
              </a:ext>
            </a:extLst>
          </p:cNvPr>
          <p:cNvSpPr>
            <a:spLocks noGrp="1"/>
          </p:cNvSpPr>
          <p:nvPr>
            <p:ph idx="1"/>
          </p:nvPr>
        </p:nvSpPr>
        <p:spPr>
          <a:xfrm>
            <a:off x="1398826" y="2604817"/>
            <a:ext cx="4641490" cy="3450613"/>
          </a:xfrm>
        </p:spPr>
        <p:txBody>
          <a:bodyPr/>
          <a:lstStyle/>
          <a:p>
            <a:r>
              <a:rPr lang="it-IT" dirty="0">
                <a:highlight>
                  <a:srgbClr val="FFFF00"/>
                </a:highlight>
              </a:rPr>
              <a:t>Se prima della malattia era impegnato in qualche attività particolare per la quale nutre ancora molto interesse, fategli continuare quell'attività</a:t>
            </a:r>
            <a:r>
              <a:rPr lang="it-IT" dirty="0"/>
              <a:t>, se non rappresenta un potenziale pericolo per la sua incolumità. </a:t>
            </a:r>
          </a:p>
          <a:p>
            <a:endParaRPr lang="it-IT" dirty="0"/>
          </a:p>
        </p:txBody>
      </p:sp>
      <p:sp>
        <p:nvSpPr>
          <p:cNvPr id="4" name="Titolo 1">
            <a:extLst>
              <a:ext uri="{FF2B5EF4-FFF2-40B4-BE49-F238E27FC236}">
                <a16:creationId xmlns:a16="http://schemas.microsoft.com/office/drawing/2014/main" id="{E26502DB-D3E5-48C7-92CB-E289E15E6324}"/>
              </a:ext>
            </a:extLst>
          </p:cNvPr>
          <p:cNvSpPr>
            <a:spLocks noGrp="1"/>
          </p:cNvSpPr>
          <p:nvPr>
            <p:ph type="title"/>
          </p:nvPr>
        </p:nvSpPr>
        <p:spPr/>
        <p:txBody>
          <a:bodyPr/>
          <a:lstStyle/>
          <a:p>
            <a:r>
              <a:rPr lang="it-IT" dirty="0"/>
              <a:t>EDUCARE IL CAREGIVER</a:t>
            </a:r>
            <a:br>
              <a:rPr lang="it-IT" dirty="0"/>
            </a:br>
            <a:r>
              <a:rPr lang="it-IT" dirty="0"/>
              <a:t>RENDERE UTILE IL MALATO</a:t>
            </a:r>
          </a:p>
        </p:txBody>
      </p:sp>
      <p:pic>
        <p:nvPicPr>
          <p:cNvPr id="6" name="Immagine 5">
            <a:extLst>
              <a:ext uri="{FF2B5EF4-FFF2-40B4-BE49-F238E27FC236}">
                <a16:creationId xmlns:a16="http://schemas.microsoft.com/office/drawing/2014/main" id="{4807258F-C4D2-44CD-BA79-A8126BCC4B4E}"/>
              </a:ext>
            </a:extLst>
          </p:cNvPr>
          <p:cNvPicPr>
            <a:picLocks noChangeAspect="1"/>
          </p:cNvPicPr>
          <p:nvPr/>
        </p:nvPicPr>
        <p:blipFill>
          <a:blip r:embed="rId2"/>
          <a:stretch>
            <a:fillRect/>
          </a:stretch>
        </p:blipFill>
        <p:spPr>
          <a:xfrm>
            <a:off x="6238509" y="2667366"/>
            <a:ext cx="5326307" cy="2282703"/>
          </a:xfrm>
          <a:prstGeom prst="rect">
            <a:avLst/>
          </a:prstGeom>
        </p:spPr>
      </p:pic>
    </p:spTree>
    <p:extLst>
      <p:ext uri="{BB962C8B-B14F-4D97-AF65-F5344CB8AC3E}">
        <p14:creationId xmlns:p14="http://schemas.microsoft.com/office/powerpoint/2010/main" val="1146029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96A5E757-1DF9-48E1-8C6F-3DC8497974F6}"/>
              </a:ext>
            </a:extLst>
          </p:cNvPr>
          <p:cNvSpPr txBox="1">
            <a:spLocks/>
          </p:cNvSpPr>
          <p:nvPr/>
        </p:nvSpPr>
        <p:spPr>
          <a:xfrm>
            <a:off x="1603979" y="956919"/>
            <a:ext cx="9603275"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it-IT" dirty="0"/>
              <a:t>EDUCARE IL CAREGIVER</a:t>
            </a:r>
            <a:br>
              <a:rPr lang="it-IT" dirty="0"/>
            </a:br>
            <a:r>
              <a:rPr lang="it-IT" dirty="0"/>
              <a:t>RENDERE UTILE IL MALATO</a:t>
            </a:r>
          </a:p>
        </p:txBody>
      </p:sp>
      <p:sp>
        <p:nvSpPr>
          <p:cNvPr id="6" name="Rettangolo 5">
            <a:extLst>
              <a:ext uri="{FF2B5EF4-FFF2-40B4-BE49-F238E27FC236}">
                <a16:creationId xmlns:a16="http://schemas.microsoft.com/office/drawing/2014/main" id="{4D09FABC-7B50-45A8-9C8A-ECB7865A1888}"/>
              </a:ext>
            </a:extLst>
          </p:cNvPr>
          <p:cNvSpPr/>
          <p:nvPr/>
        </p:nvSpPr>
        <p:spPr>
          <a:xfrm>
            <a:off x="1456593" y="3114627"/>
            <a:ext cx="5023338" cy="923330"/>
          </a:xfrm>
          <a:prstGeom prst="rect">
            <a:avLst/>
          </a:prstGeom>
        </p:spPr>
        <p:txBody>
          <a:bodyPr wrap="square">
            <a:spAutoFit/>
          </a:bodyPr>
          <a:lstStyle/>
          <a:p>
            <a:pPr algn="ctr"/>
            <a:r>
              <a:rPr lang="it-IT" dirty="0"/>
              <a:t>Se possibile tenere un gatto o un cane in casa, gli animali possono essere di molto aiuto e tranquillizzanti. </a:t>
            </a:r>
          </a:p>
        </p:txBody>
      </p:sp>
      <p:pic>
        <p:nvPicPr>
          <p:cNvPr id="8" name="Immagine 7">
            <a:extLst>
              <a:ext uri="{FF2B5EF4-FFF2-40B4-BE49-F238E27FC236}">
                <a16:creationId xmlns:a16="http://schemas.microsoft.com/office/drawing/2014/main" id="{1727F7E9-2A4D-44E9-BDFE-5EDD8BC512C3}"/>
              </a:ext>
            </a:extLst>
          </p:cNvPr>
          <p:cNvPicPr>
            <a:picLocks noChangeAspect="1"/>
          </p:cNvPicPr>
          <p:nvPr/>
        </p:nvPicPr>
        <p:blipFill>
          <a:blip r:embed="rId2"/>
          <a:stretch>
            <a:fillRect/>
          </a:stretch>
        </p:blipFill>
        <p:spPr>
          <a:xfrm>
            <a:off x="6944091" y="2209800"/>
            <a:ext cx="3369286" cy="3602186"/>
          </a:xfrm>
          <a:prstGeom prst="rect">
            <a:avLst/>
          </a:prstGeom>
        </p:spPr>
      </p:pic>
    </p:spTree>
    <p:extLst>
      <p:ext uri="{BB962C8B-B14F-4D97-AF65-F5344CB8AC3E}">
        <p14:creationId xmlns:p14="http://schemas.microsoft.com/office/powerpoint/2010/main" val="4243946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73456E9A-D8F9-4E5A-9078-8ED8E35691D6}"/>
              </a:ext>
            </a:extLst>
          </p:cNvPr>
          <p:cNvPicPr>
            <a:picLocks noGrp="1" noChangeAspect="1"/>
          </p:cNvPicPr>
          <p:nvPr>
            <p:ph idx="1"/>
          </p:nvPr>
        </p:nvPicPr>
        <p:blipFill rotWithShape="1">
          <a:blip r:embed="rId2"/>
          <a:srcRect l="41798" t="15214" r="19779" b="25909"/>
          <a:stretch/>
        </p:blipFill>
        <p:spPr>
          <a:xfrm rot="211788">
            <a:off x="1376172" y="840355"/>
            <a:ext cx="4836070" cy="4168402"/>
          </a:xfrm>
        </p:spPr>
      </p:pic>
      <p:pic>
        <p:nvPicPr>
          <p:cNvPr id="7" name="Immagine 6" descr="Immagine che contiene interni&#10;&#10;Descrizione generata con affidabilità elevata">
            <a:extLst>
              <a:ext uri="{FF2B5EF4-FFF2-40B4-BE49-F238E27FC236}">
                <a16:creationId xmlns:a16="http://schemas.microsoft.com/office/drawing/2014/main" id="{FF8D004C-34D9-45C5-AEA0-1128326B0F45}"/>
              </a:ext>
            </a:extLst>
          </p:cNvPr>
          <p:cNvPicPr>
            <a:picLocks noChangeAspect="1"/>
          </p:cNvPicPr>
          <p:nvPr/>
        </p:nvPicPr>
        <p:blipFill rotWithShape="1">
          <a:blip r:embed="rId3"/>
          <a:srcRect l="22500" t="11388" r="41250" b="2779"/>
          <a:stretch/>
        </p:blipFill>
        <p:spPr>
          <a:xfrm>
            <a:off x="7878161" y="657225"/>
            <a:ext cx="3504214" cy="4667250"/>
          </a:xfrm>
          <a:prstGeom prst="rect">
            <a:avLst/>
          </a:prstGeom>
        </p:spPr>
      </p:pic>
      <p:sp>
        <p:nvSpPr>
          <p:cNvPr id="8" name="CasellaDiTesto 7">
            <a:extLst>
              <a:ext uri="{FF2B5EF4-FFF2-40B4-BE49-F238E27FC236}">
                <a16:creationId xmlns:a16="http://schemas.microsoft.com/office/drawing/2014/main" id="{20C821E7-DB2F-40A8-9031-E78DDA730BFE}"/>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2640499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2A2D0-318E-41D7-91DB-9B4AE01C269A}"/>
              </a:ext>
            </a:extLst>
          </p:cNvPr>
          <p:cNvSpPr>
            <a:spLocks noGrp="1"/>
          </p:cNvSpPr>
          <p:nvPr>
            <p:ph type="title"/>
          </p:nvPr>
        </p:nvSpPr>
        <p:spPr/>
        <p:txBody>
          <a:bodyPr/>
          <a:lstStyle/>
          <a:p>
            <a:pPr>
              <a:defRPr/>
            </a:pPr>
            <a:r>
              <a:rPr lang="it-IT" dirty="0">
                <a:solidFill>
                  <a:schemeClr val="accent1"/>
                </a:solidFill>
              </a:rPr>
              <a:t>Prendersi cura di se stessi</a:t>
            </a:r>
          </a:p>
        </p:txBody>
      </p:sp>
      <p:sp>
        <p:nvSpPr>
          <p:cNvPr id="3" name="Segnaposto contenuto 2">
            <a:extLst>
              <a:ext uri="{FF2B5EF4-FFF2-40B4-BE49-F238E27FC236}">
                <a16:creationId xmlns:a16="http://schemas.microsoft.com/office/drawing/2014/main" id="{553C20D9-91E0-4E34-AF7B-4323CC8F95DB}"/>
              </a:ext>
            </a:extLst>
          </p:cNvPr>
          <p:cNvSpPr>
            <a:spLocks noGrp="1"/>
          </p:cNvSpPr>
          <p:nvPr>
            <p:ph idx="1"/>
          </p:nvPr>
        </p:nvSpPr>
        <p:spPr/>
        <p:txBody>
          <a:bodyPr>
            <a:normAutofit/>
          </a:bodyPr>
          <a:lstStyle/>
          <a:p>
            <a:pPr marL="0" indent="0">
              <a:buNone/>
              <a:defRPr/>
            </a:pPr>
            <a:r>
              <a:rPr lang="it-IT" dirty="0"/>
              <a:t>È fondamentale, per il </a:t>
            </a:r>
            <a:r>
              <a:rPr lang="it-IT" dirty="0" err="1"/>
              <a:t>caregiver</a:t>
            </a:r>
            <a:r>
              <a:rPr lang="it-IT" dirty="0"/>
              <a:t>, curare un po’ se stessi oltre che il malato:</a:t>
            </a:r>
          </a:p>
          <a:p>
            <a:pPr>
              <a:buFont typeface="Wingdings" panose="05000000000000000000" pitchFamily="2" charset="2"/>
              <a:buChar char="ü"/>
              <a:defRPr/>
            </a:pPr>
            <a:r>
              <a:rPr lang="it-IT" dirty="0"/>
              <a:t>Cercare di trovare minuscoli eventi del quotidiano che abbiano una qualche bellezza</a:t>
            </a:r>
          </a:p>
          <a:p>
            <a:pPr>
              <a:buFont typeface="Wingdings" panose="05000000000000000000" pitchFamily="2" charset="2"/>
              <a:buChar char="ü"/>
              <a:defRPr/>
            </a:pPr>
            <a:r>
              <a:rPr lang="it-IT" dirty="0"/>
              <a:t>Prendersi dei momenti di pausa</a:t>
            </a:r>
          </a:p>
          <a:p>
            <a:pPr>
              <a:buFont typeface="Wingdings" panose="05000000000000000000" pitchFamily="2" charset="2"/>
              <a:buChar char="ü"/>
              <a:defRPr/>
            </a:pPr>
            <a:r>
              <a:rPr lang="it-IT" dirty="0"/>
              <a:t>Rivedere ciò che è negativo tentando di cogliere un aspetto di crescita</a:t>
            </a:r>
          </a:p>
          <a:p>
            <a:pPr>
              <a:buFont typeface="Wingdings" panose="05000000000000000000" pitchFamily="2" charset="2"/>
              <a:buChar char="ü"/>
              <a:defRPr/>
            </a:pPr>
            <a:r>
              <a:rPr lang="it-IT" dirty="0"/>
              <a:t>Riconoscere il proprio valore e i propri meriti nei momenti difficili </a:t>
            </a:r>
          </a:p>
          <a:p>
            <a:pPr>
              <a:defRPr/>
            </a:pPr>
            <a:endParaRPr lang="it-IT" dirty="0"/>
          </a:p>
          <a:p>
            <a:pPr marL="0" indent="0">
              <a:buNone/>
              <a:defRPr/>
            </a:pPr>
            <a:endParaRPr lang="it-IT" dirty="0"/>
          </a:p>
        </p:txBody>
      </p:sp>
    </p:spTree>
    <p:extLst>
      <p:ext uri="{BB962C8B-B14F-4D97-AF65-F5344CB8AC3E}">
        <p14:creationId xmlns:p14="http://schemas.microsoft.com/office/powerpoint/2010/main" val="2633609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a:extLst>
              <a:ext uri="{FF2B5EF4-FFF2-40B4-BE49-F238E27FC236}">
                <a16:creationId xmlns:a16="http://schemas.microsoft.com/office/drawing/2014/main" id="{E148F8FB-E5EA-42BB-A553-A12CC9F6E7DC}"/>
              </a:ext>
            </a:extLst>
          </p:cNvPr>
          <p:cNvSpPr>
            <a:spLocks noGrp="1" noRot="1" noChangeArrowheads="1"/>
          </p:cNvSpPr>
          <p:nvPr>
            <p:ph type="body" idx="4294967295"/>
          </p:nvPr>
        </p:nvSpPr>
        <p:spPr>
          <a:xfrm>
            <a:off x="410797" y="571745"/>
            <a:ext cx="6324112" cy="5389563"/>
          </a:xfrm>
        </p:spPr>
        <p:txBody>
          <a:bodyPr>
            <a:normAutofit fontScale="92500" lnSpcReduction="20000"/>
          </a:bodyPr>
          <a:lstStyle/>
          <a:p>
            <a:pPr eaLnBrk="1" hangingPunct="1">
              <a:lnSpc>
                <a:spcPct val="90000"/>
              </a:lnSpc>
              <a:buFont typeface="Wingdings" panose="05000000000000000000" pitchFamily="2" charset="2"/>
              <a:buNone/>
              <a:defRPr/>
            </a:pPr>
            <a:r>
              <a:rPr lang="it-IT" sz="2800" dirty="0">
                <a:latin typeface="Comic Sans MS" pitchFamily="66" charset="0"/>
              </a:rPr>
              <a:t>“Accettare la lingua che il malato è in grado di parlare è la più profonda e autentica maniera di riconoscergli la sua </a:t>
            </a:r>
            <a:r>
              <a:rPr lang="it-IT" sz="2800" i="1" dirty="0">
                <a:solidFill>
                  <a:srgbClr val="FF0000"/>
                </a:solidFill>
                <a:latin typeface="Comic Sans MS" pitchFamily="66" charset="0"/>
              </a:rPr>
              <a:t>identità di persona</a:t>
            </a:r>
            <a:r>
              <a:rPr lang="it-IT" sz="2800" dirty="0">
                <a:latin typeface="Comic Sans MS" pitchFamily="66" charset="0"/>
              </a:rPr>
              <a:t>, in relazione con il mondo, in un modo, peraltro, che ha tanto di antico e originario, naturale e innato quanto l'essere fanciulli… </a:t>
            </a:r>
          </a:p>
          <a:p>
            <a:pPr eaLnBrk="1" hangingPunct="1">
              <a:lnSpc>
                <a:spcPct val="90000"/>
              </a:lnSpc>
              <a:buFont typeface="Wingdings" panose="05000000000000000000" pitchFamily="2" charset="2"/>
              <a:buNone/>
              <a:defRPr/>
            </a:pPr>
            <a:endParaRPr lang="it-IT" sz="2800" dirty="0">
              <a:latin typeface="Comic Sans MS" pitchFamily="66" charset="0"/>
            </a:endParaRPr>
          </a:p>
          <a:p>
            <a:pPr eaLnBrk="1" hangingPunct="1">
              <a:lnSpc>
                <a:spcPct val="90000"/>
              </a:lnSpc>
              <a:buFont typeface="Wingdings" panose="05000000000000000000" pitchFamily="2" charset="2"/>
              <a:buNone/>
              <a:defRPr/>
            </a:pPr>
            <a:r>
              <a:rPr lang="it-IT" sz="2800" dirty="0">
                <a:latin typeface="Comic Sans MS" pitchFamily="66" charset="0"/>
              </a:rPr>
              <a:t>…Tutti, infatti, abbiamo un tempo parlato il </a:t>
            </a:r>
            <a:r>
              <a:rPr lang="it-IT" sz="2800" i="1" dirty="0">
                <a:solidFill>
                  <a:srgbClr val="FF0000"/>
                </a:solidFill>
                <a:latin typeface="Comic Sans MS" pitchFamily="66" charset="0"/>
              </a:rPr>
              <a:t>linguaggio del malato di Alzheimer</a:t>
            </a:r>
            <a:r>
              <a:rPr lang="it-IT" sz="2800" dirty="0">
                <a:latin typeface="Comic Sans MS" pitchFamily="66" charset="0"/>
              </a:rPr>
              <a:t>; solo, lui lo ricorda ancora…” </a:t>
            </a:r>
          </a:p>
          <a:p>
            <a:pPr algn="r" eaLnBrk="1" hangingPunct="1">
              <a:lnSpc>
                <a:spcPct val="90000"/>
              </a:lnSpc>
              <a:buFont typeface="Wingdings" panose="05000000000000000000" pitchFamily="2" charset="2"/>
              <a:buNone/>
              <a:defRPr/>
            </a:pPr>
            <a:endParaRPr lang="it-IT" sz="1600" i="1" dirty="0"/>
          </a:p>
          <a:p>
            <a:pPr algn="r" eaLnBrk="1" hangingPunct="1">
              <a:lnSpc>
                <a:spcPct val="90000"/>
              </a:lnSpc>
              <a:buFont typeface="Wingdings" panose="05000000000000000000" pitchFamily="2" charset="2"/>
              <a:buNone/>
              <a:defRPr/>
            </a:pPr>
            <a:r>
              <a:rPr lang="it-IT" sz="1600" i="1" dirty="0"/>
              <a:t>La malattia di Alzheimer.                             </a:t>
            </a:r>
          </a:p>
          <a:p>
            <a:pPr algn="r" eaLnBrk="1" hangingPunct="1">
              <a:lnSpc>
                <a:spcPct val="90000"/>
              </a:lnSpc>
              <a:buFont typeface="Wingdings" panose="05000000000000000000" pitchFamily="2" charset="2"/>
              <a:buNone/>
              <a:defRPr/>
            </a:pPr>
            <a:r>
              <a:rPr lang="it-IT" sz="1600" i="1" dirty="0"/>
              <a:t>Dall'epistemologia alla comunicazione non verbale</a:t>
            </a:r>
            <a:r>
              <a:rPr lang="it-IT" sz="1600" dirty="0"/>
              <a:t>.</a:t>
            </a:r>
          </a:p>
          <a:p>
            <a:pPr algn="r" eaLnBrk="1" hangingPunct="1">
              <a:lnSpc>
                <a:spcPct val="90000"/>
              </a:lnSpc>
              <a:buFont typeface="Wingdings" panose="05000000000000000000" pitchFamily="2" charset="2"/>
              <a:buNone/>
              <a:defRPr/>
            </a:pPr>
            <a:endParaRPr lang="it-IT" sz="1600" dirty="0"/>
          </a:p>
        </p:txBody>
      </p:sp>
      <p:pic>
        <p:nvPicPr>
          <p:cNvPr id="3" name="Immagine 2">
            <a:extLst>
              <a:ext uri="{FF2B5EF4-FFF2-40B4-BE49-F238E27FC236}">
                <a16:creationId xmlns:a16="http://schemas.microsoft.com/office/drawing/2014/main" id="{82E09EF3-ACDD-481E-853F-0E0A6BA062E3}"/>
              </a:ext>
            </a:extLst>
          </p:cNvPr>
          <p:cNvPicPr>
            <a:picLocks noChangeAspect="1"/>
          </p:cNvPicPr>
          <p:nvPr/>
        </p:nvPicPr>
        <p:blipFill>
          <a:blip r:embed="rId3"/>
          <a:stretch>
            <a:fillRect/>
          </a:stretch>
        </p:blipFill>
        <p:spPr>
          <a:xfrm>
            <a:off x="7130561" y="1053977"/>
            <a:ext cx="4486641" cy="2985656"/>
          </a:xfrm>
          <a:prstGeom prst="rect">
            <a:avLst/>
          </a:prstGeom>
        </p:spPr>
      </p:pic>
    </p:spTree>
    <p:extLst>
      <p:ext uri="{BB962C8B-B14F-4D97-AF65-F5344CB8AC3E}">
        <p14:creationId xmlns:p14="http://schemas.microsoft.com/office/powerpoint/2010/main" val="2416450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4283E-C9F8-4CEB-85FE-029BC0054821}"/>
              </a:ext>
            </a:extLst>
          </p:cNvPr>
          <p:cNvSpPr>
            <a:spLocks noGrp="1"/>
          </p:cNvSpPr>
          <p:nvPr>
            <p:ph type="title"/>
          </p:nvPr>
        </p:nvSpPr>
        <p:spPr/>
        <p:txBody>
          <a:bodyPr/>
          <a:lstStyle/>
          <a:p>
            <a:pPr algn="ctr"/>
            <a:r>
              <a:rPr lang="it-IT" dirty="0"/>
              <a:t>Amare </a:t>
            </a:r>
          </a:p>
        </p:txBody>
      </p:sp>
      <p:sp>
        <p:nvSpPr>
          <p:cNvPr id="4" name="Rettangolo 3">
            <a:extLst>
              <a:ext uri="{FF2B5EF4-FFF2-40B4-BE49-F238E27FC236}">
                <a16:creationId xmlns:a16="http://schemas.microsoft.com/office/drawing/2014/main" id="{CA026419-383C-4F59-8501-CC30C73A0FB3}"/>
              </a:ext>
            </a:extLst>
          </p:cNvPr>
          <p:cNvSpPr/>
          <p:nvPr/>
        </p:nvSpPr>
        <p:spPr>
          <a:xfrm>
            <a:off x="1263162" y="2927728"/>
            <a:ext cx="6096000" cy="1477328"/>
          </a:xfrm>
          <a:prstGeom prst="rect">
            <a:avLst/>
          </a:prstGeom>
        </p:spPr>
        <p:txBody>
          <a:bodyPr>
            <a:spAutoFit/>
          </a:bodyPr>
          <a:lstStyle/>
          <a:p>
            <a:pPr algn="ctr">
              <a:lnSpc>
                <a:spcPct val="100000"/>
              </a:lnSpc>
              <a:spcBef>
                <a:spcPct val="0"/>
              </a:spcBef>
              <a:buFontTx/>
              <a:buNone/>
            </a:pPr>
            <a:r>
              <a:rPr lang="it-IT" altLang="it-IT" dirty="0">
                <a:latin typeface="Tahoma" panose="020B0604030504040204" pitchFamily="34" charset="0"/>
              </a:rPr>
              <a:t>Penso che una delle cose più difficili sia riuscire ad amare incessantemente e senza esitazioni. (…) è probabile che il </a:t>
            </a:r>
            <a:r>
              <a:rPr lang="it-IT" altLang="it-IT" dirty="0" err="1">
                <a:latin typeface="Tahoma" panose="020B0604030504040204" pitchFamily="34" charset="0"/>
              </a:rPr>
              <a:t>caregiver</a:t>
            </a:r>
            <a:r>
              <a:rPr lang="it-IT" altLang="it-IT" dirty="0">
                <a:latin typeface="Tahoma" panose="020B0604030504040204" pitchFamily="34" charset="0"/>
              </a:rPr>
              <a:t> di un malato veda la sua pazienza messa continuamente alla prova. </a:t>
            </a:r>
          </a:p>
          <a:p>
            <a:pPr algn="ctr">
              <a:lnSpc>
                <a:spcPct val="100000"/>
              </a:lnSpc>
              <a:spcBef>
                <a:spcPct val="0"/>
              </a:spcBef>
              <a:buFontTx/>
              <a:buNone/>
            </a:pPr>
            <a:r>
              <a:rPr lang="it-IT" altLang="it-IT" dirty="0">
                <a:solidFill>
                  <a:srgbClr val="FF0000"/>
                </a:solidFill>
                <a:latin typeface="Tahoma" panose="020B0604030504040204" pitchFamily="34" charset="0"/>
              </a:rPr>
              <a:t>Per conto mio la chiave di tutto è l’amore</a:t>
            </a:r>
            <a:endParaRPr lang="it-IT" dirty="0"/>
          </a:p>
        </p:txBody>
      </p:sp>
      <p:pic>
        <p:nvPicPr>
          <p:cNvPr id="7" name="Immagine 6">
            <a:extLst>
              <a:ext uri="{FF2B5EF4-FFF2-40B4-BE49-F238E27FC236}">
                <a16:creationId xmlns:a16="http://schemas.microsoft.com/office/drawing/2014/main" id="{A7ADE29E-B37F-48D6-9FC2-3F069A12F3FA}"/>
              </a:ext>
            </a:extLst>
          </p:cNvPr>
          <p:cNvPicPr>
            <a:picLocks noChangeAspect="1"/>
          </p:cNvPicPr>
          <p:nvPr/>
        </p:nvPicPr>
        <p:blipFill>
          <a:blip r:embed="rId2"/>
          <a:stretch>
            <a:fillRect/>
          </a:stretch>
        </p:blipFill>
        <p:spPr>
          <a:xfrm>
            <a:off x="7529146" y="2872886"/>
            <a:ext cx="4194663" cy="2516798"/>
          </a:xfrm>
          <a:prstGeom prst="rect">
            <a:avLst/>
          </a:prstGeom>
        </p:spPr>
      </p:pic>
      <p:sp>
        <p:nvSpPr>
          <p:cNvPr id="6" name="CasellaDiTesto 5">
            <a:extLst>
              <a:ext uri="{FF2B5EF4-FFF2-40B4-BE49-F238E27FC236}">
                <a16:creationId xmlns:a16="http://schemas.microsoft.com/office/drawing/2014/main" id="{5FC822B9-0CE7-4CA0-95BB-B05EA204184D}"/>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146346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F597DA5B-638F-487B-B27D-1A1772FE2927}"/>
              </a:ext>
            </a:extLst>
          </p:cNvPr>
          <p:cNvSpPr txBox="1"/>
          <p:nvPr/>
        </p:nvSpPr>
        <p:spPr>
          <a:xfrm>
            <a:off x="931986" y="2171700"/>
            <a:ext cx="4739054" cy="3416320"/>
          </a:xfrm>
          <a:prstGeom prst="rect">
            <a:avLst/>
          </a:prstGeom>
          <a:noFill/>
        </p:spPr>
        <p:txBody>
          <a:bodyPr wrap="square" rtlCol="0">
            <a:spAutoFit/>
          </a:bodyPr>
          <a:lstStyle/>
          <a:p>
            <a:pPr algn="just"/>
            <a:r>
              <a:rPr lang="it-IT" dirty="0"/>
              <a:t>«VORREI CHE I MALATI DI ALZHEIMER NON CONTINUASSERO A STARSENE IN DISPARTE, MA DICESSERO, ACCIDENTI, ANCHE NOI </a:t>
            </a:r>
            <a:r>
              <a:rPr lang="it-IT" dirty="0">
                <a:solidFill>
                  <a:srgbClr val="FF0000"/>
                </a:solidFill>
              </a:rPr>
              <a:t>SIAMO PERSONE. E VOGLIAMO CHE CI RIVOLGANO LA PAROLA </a:t>
            </a:r>
            <a:r>
              <a:rPr lang="it-IT" dirty="0"/>
              <a:t>E CI RISPETTINO, PERDIO, COME ESSERI UMANI.</a:t>
            </a:r>
          </a:p>
          <a:p>
            <a:pPr algn="just"/>
            <a:endParaRPr lang="it-IT" dirty="0"/>
          </a:p>
          <a:p>
            <a:pPr algn="just"/>
            <a:r>
              <a:rPr lang="it-IT" dirty="0" err="1"/>
              <a:t>COSì</a:t>
            </a:r>
            <a:r>
              <a:rPr lang="it-IT" dirty="0"/>
              <a:t> SE RIESCI A METTER </a:t>
            </a:r>
            <a:r>
              <a:rPr lang="it-IT" dirty="0" err="1"/>
              <a:t>GIù</a:t>
            </a:r>
            <a:r>
              <a:rPr lang="it-IT" dirty="0"/>
              <a:t> LE TUE IDEE COMUNICHI MEGLIO, PUOI TRATTENERLE IL TEMPO SUFFICIENTE </a:t>
            </a:r>
            <a:r>
              <a:rPr lang="it-IT" dirty="0" err="1"/>
              <a:t>PERCHè</a:t>
            </a:r>
            <a:r>
              <a:rPr lang="it-IT" dirty="0"/>
              <a:t> QUALCUNO POSSA UDIRLE, IL CHE </a:t>
            </a:r>
            <a:r>
              <a:rPr lang="it-IT" dirty="0" err="1"/>
              <a:t>PUò</a:t>
            </a:r>
            <a:r>
              <a:rPr lang="it-IT" dirty="0"/>
              <a:t> RISULTARE PREZIOSISSIMO»</a:t>
            </a:r>
          </a:p>
        </p:txBody>
      </p:sp>
      <p:pic>
        <p:nvPicPr>
          <p:cNvPr id="10" name="Immagine 9">
            <a:extLst>
              <a:ext uri="{FF2B5EF4-FFF2-40B4-BE49-F238E27FC236}">
                <a16:creationId xmlns:a16="http://schemas.microsoft.com/office/drawing/2014/main" id="{3E7F1BC3-1ACF-4251-91BC-C84FEDAFD4B7}"/>
              </a:ext>
            </a:extLst>
          </p:cNvPr>
          <p:cNvPicPr>
            <a:picLocks noChangeAspect="1"/>
          </p:cNvPicPr>
          <p:nvPr/>
        </p:nvPicPr>
        <p:blipFill>
          <a:blip r:embed="rId2"/>
          <a:stretch>
            <a:fillRect/>
          </a:stretch>
        </p:blipFill>
        <p:spPr>
          <a:xfrm>
            <a:off x="6191983" y="2150818"/>
            <a:ext cx="4748144" cy="3373682"/>
          </a:xfrm>
          <a:prstGeom prst="rect">
            <a:avLst/>
          </a:prstGeom>
        </p:spPr>
      </p:pic>
      <p:sp>
        <p:nvSpPr>
          <p:cNvPr id="11" name="Titolo 1">
            <a:extLst>
              <a:ext uri="{FF2B5EF4-FFF2-40B4-BE49-F238E27FC236}">
                <a16:creationId xmlns:a16="http://schemas.microsoft.com/office/drawing/2014/main" id="{D1A901BF-03EF-4334-A712-A49E1924327B}"/>
              </a:ext>
            </a:extLst>
          </p:cNvPr>
          <p:cNvSpPr>
            <a:spLocks noGrp="1"/>
          </p:cNvSpPr>
          <p:nvPr>
            <p:ph type="title"/>
          </p:nvPr>
        </p:nvSpPr>
        <p:spPr>
          <a:xfrm>
            <a:off x="1451579" y="804519"/>
            <a:ext cx="9603275" cy="1049235"/>
          </a:xfrm>
        </p:spPr>
        <p:txBody>
          <a:bodyPr/>
          <a:lstStyle/>
          <a:p>
            <a:r>
              <a:rPr lang="it-IT" dirty="0"/>
              <a:t>CONVERSARE è UNIRE </a:t>
            </a:r>
            <a:br>
              <a:rPr lang="it-IT" dirty="0"/>
            </a:br>
            <a:r>
              <a:rPr lang="it-IT" dirty="0"/>
              <a:t>ANCHE SENZA CAPIRE</a:t>
            </a:r>
          </a:p>
        </p:txBody>
      </p:sp>
      <p:sp>
        <p:nvSpPr>
          <p:cNvPr id="12" name="CasellaDiTesto 11">
            <a:extLst>
              <a:ext uri="{FF2B5EF4-FFF2-40B4-BE49-F238E27FC236}">
                <a16:creationId xmlns:a16="http://schemas.microsoft.com/office/drawing/2014/main" id="{B92316C3-896E-4233-962A-9A0CBD4DFF67}"/>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4142595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84F4E204-18E9-4B4D-932A-486C6A4B1281}"/>
              </a:ext>
            </a:extLst>
          </p:cNvPr>
          <p:cNvSpPr>
            <a:spLocks noGrp="1"/>
          </p:cNvSpPr>
          <p:nvPr>
            <p:ph type="ftr" sz="quarter" idx="10"/>
          </p:nvPr>
        </p:nvSpPr>
        <p:spPr/>
        <p:txBody>
          <a:bodyPr/>
          <a:lstStyle/>
          <a:p>
            <a:r>
              <a:rPr lang="it-IT" altLang="it-IT"/>
              <a:t>- </a:t>
            </a:r>
            <a:fld id="{281A710F-7AF4-4BAC-81EE-D12A403A05EB}" type="slidenum">
              <a:rPr lang="it-IT" altLang="it-IT"/>
              <a:pPr/>
              <a:t>40</a:t>
            </a:fld>
            <a:r>
              <a:rPr lang="it-IT" altLang="it-IT"/>
              <a:t> - </a:t>
            </a:r>
          </a:p>
        </p:txBody>
      </p:sp>
      <p:sp>
        <p:nvSpPr>
          <p:cNvPr id="43014" name="Rectangle 6">
            <a:extLst>
              <a:ext uri="{FF2B5EF4-FFF2-40B4-BE49-F238E27FC236}">
                <a16:creationId xmlns:a16="http://schemas.microsoft.com/office/drawing/2014/main" id="{E8CD9778-9249-42CF-8ADA-CC681CCC5794}"/>
              </a:ext>
            </a:extLst>
          </p:cNvPr>
          <p:cNvSpPr>
            <a:spLocks noGrp="1" noChangeArrowheads="1"/>
          </p:cNvSpPr>
          <p:nvPr>
            <p:ph type="body" sz="half" idx="2"/>
          </p:nvPr>
        </p:nvSpPr>
        <p:spPr bwMode="auto">
          <a:xfrm>
            <a:off x="6096000" y="1557338"/>
            <a:ext cx="4038600" cy="45259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fontScale="92500"/>
          </a:bodyPr>
          <a:lstStyle/>
          <a:p>
            <a:pPr>
              <a:buFontTx/>
              <a:buNone/>
            </a:pPr>
            <a:r>
              <a:rPr lang="it-IT" altLang="it-IT" sz="2800" i="1" dirty="0">
                <a:solidFill>
                  <a:srgbClr val="FFFF00"/>
                </a:solidFill>
                <a:latin typeface="Times New Roman" panose="02020603050405020304" pitchFamily="18" charset="0"/>
              </a:rPr>
              <a:t>“</a:t>
            </a:r>
            <a:r>
              <a:rPr lang="it-IT" altLang="it-IT" sz="2800" i="1" dirty="0">
                <a:solidFill>
                  <a:srgbClr val="00B0F0"/>
                </a:solidFill>
                <a:latin typeface="Times New Roman" panose="02020603050405020304" pitchFamily="18" charset="0"/>
              </a:rPr>
              <a:t>Che cosa possono fare gli uomini? Che cosa possono opporre alle leggi eterne della vita? Ecco la necessità del rifugio in Dio. Ma  noi, medici, dobbiamo cercare di alleviare la sofferenza” </a:t>
            </a:r>
          </a:p>
          <a:p>
            <a:pPr>
              <a:buFontTx/>
              <a:buNone/>
            </a:pPr>
            <a:r>
              <a:rPr lang="it-IT" altLang="it-IT" sz="2800" i="1" dirty="0">
                <a:solidFill>
                  <a:srgbClr val="00B0F0"/>
                </a:solidFill>
                <a:latin typeface="Times New Roman" panose="02020603050405020304" pitchFamily="18" charset="0"/>
              </a:rPr>
              <a:t>   </a:t>
            </a:r>
            <a:r>
              <a:rPr lang="it-IT" altLang="it-IT" sz="2800" i="1" dirty="0">
                <a:solidFill>
                  <a:srgbClr val="92D050"/>
                </a:solidFill>
                <a:latin typeface="Times New Roman" panose="02020603050405020304" pitchFamily="18" charset="0"/>
              </a:rPr>
              <a:t>San  Giuseppe  Moscati</a:t>
            </a:r>
            <a:endParaRPr lang="it-IT" altLang="it-IT" sz="2800" i="1" dirty="0">
              <a:solidFill>
                <a:srgbClr val="00B0F0"/>
              </a:solidFill>
              <a:latin typeface="Times New Roman" panose="02020603050405020304" pitchFamily="18" charset="0"/>
            </a:endParaRPr>
          </a:p>
          <a:p>
            <a:endParaRPr lang="it-IT" altLang="it-IT" sz="2800" i="1" dirty="0">
              <a:solidFill>
                <a:srgbClr val="FFFF00"/>
              </a:solidFill>
              <a:latin typeface="Times New Roman" panose="02020603050405020304" pitchFamily="18" charset="0"/>
            </a:endParaRPr>
          </a:p>
        </p:txBody>
      </p:sp>
      <p:pic>
        <p:nvPicPr>
          <p:cNvPr id="43015" name="Picture 7" descr="Anziani_33">
            <a:extLst>
              <a:ext uri="{FF2B5EF4-FFF2-40B4-BE49-F238E27FC236}">
                <a16:creationId xmlns:a16="http://schemas.microsoft.com/office/drawing/2014/main" id="{4DAF03C7-0516-40A8-866C-7D0EBAC92D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9126" y="1268413"/>
            <a:ext cx="4062413" cy="5040312"/>
          </a:xfrm>
          <a:prstGeom prst="rect">
            <a:avLst/>
          </a:prstGeom>
          <a:noFill/>
          <a:extLst>
            <a:ext uri="{909E8E84-426E-40DD-AFC4-6F175D3DCCD1}">
              <a14:hiddenFill xmlns:a14="http://schemas.microsoft.com/office/drawing/2010/main">
                <a:solidFill>
                  <a:srgbClr val="FFFFFF"/>
                </a:solidFill>
              </a14:hiddenFill>
            </a:ext>
          </a:extLst>
        </p:spPr>
      </p:pic>
      <p:sp>
        <p:nvSpPr>
          <p:cNvPr id="43016" name="Text Box 8">
            <a:extLst>
              <a:ext uri="{FF2B5EF4-FFF2-40B4-BE49-F238E27FC236}">
                <a16:creationId xmlns:a16="http://schemas.microsoft.com/office/drawing/2014/main" id="{B62F7897-E56E-44B8-8554-B1470E024E14}"/>
              </a:ext>
            </a:extLst>
          </p:cNvPr>
          <p:cNvSpPr txBox="1">
            <a:spLocks noChangeArrowheads="1"/>
          </p:cNvSpPr>
          <p:nvPr/>
        </p:nvSpPr>
        <p:spPr bwMode="auto">
          <a:xfrm>
            <a:off x="7561017" y="3820319"/>
            <a:ext cx="2878137" cy="304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80322" dir="4293903" algn="ctr" rotWithShape="0">
                    <a:schemeClr val="bg2"/>
                  </a:outerShdw>
                </a:effectLst>
              </a14:hiddenEffects>
            </a:ext>
          </a:extLst>
        </p:spPr>
        <p:txBody>
          <a:bodyPr lIns="0" tIns="0" rIns="0" bIns="0">
            <a:spAutoFit/>
          </a:bodyPr>
          <a:lstStyle/>
          <a:p>
            <a:pPr>
              <a:spcBef>
                <a:spcPct val="50000"/>
              </a:spcBef>
            </a:pPr>
            <a:r>
              <a:rPr lang="it-IT" altLang="it-IT" sz="2000" i="1" dirty="0">
                <a:solidFill>
                  <a:srgbClr val="FFFF00"/>
                </a:solidFill>
              </a:rPr>
              <a:t>i</a:t>
            </a:r>
          </a:p>
        </p:txBody>
      </p:sp>
    </p:spTree>
    <p:extLst>
      <p:ext uri="{BB962C8B-B14F-4D97-AF65-F5344CB8AC3E}">
        <p14:creationId xmlns:p14="http://schemas.microsoft.com/office/powerpoint/2010/main" val="547889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C66C6D-9E13-4A17-9A78-481E43B84D25}"/>
              </a:ext>
            </a:extLst>
          </p:cNvPr>
          <p:cNvSpPr>
            <a:spLocks noGrp="1"/>
          </p:cNvSpPr>
          <p:nvPr>
            <p:ph type="title"/>
          </p:nvPr>
        </p:nvSpPr>
        <p:spPr/>
        <p:txBody>
          <a:bodyPr/>
          <a:lstStyle/>
          <a:p>
            <a:r>
              <a:rPr lang="it-IT" dirty="0"/>
              <a:t>Imparare a comunicare:</a:t>
            </a:r>
            <a:br>
              <a:rPr lang="it-IT" dirty="0"/>
            </a:br>
            <a:r>
              <a:rPr lang="it-IT" dirty="0"/>
              <a:t>errori da evitare</a:t>
            </a:r>
          </a:p>
        </p:txBody>
      </p:sp>
      <p:pic>
        <p:nvPicPr>
          <p:cNvPr id="8" name="Immagine 7">
            <a:extLst>
              <a:ext uri="{FF2B5EF4-FFF2-40B4-BE49-F238E27FC236}">
                <a16:creationId xmlns:a16="http://schemas.microsoft.com/office/drawing/2014/main" id="{CD494B03-C5A4-4C85-8F44-B21AB0A6323C}"/>
              </a:ext>
            </a:extLst>
          </p:cNvPr>
          <p:cNvPicPr>
            <a:picLocks noChangeAspect="1"/>
          </p:cNvPicPr>
          <p:nvPr/>
        </p:nvPicPr>
        <p:blipFill>
          <a:blip r:embed="rId2"/>
          <a:stretch>
            <a:fillRect/>
          </a:stretch>
        </p:blipFill>
        <p:spPr>
          <a:xfrm>
            <a:off x="7149977" y="2442062"/>
            <a:ext cx="3520954" cy="2637317"/>
          </a:xfrm>
          <a:prstGeom prst="rect">
            <a:avLst/>
          </a:prstGeom>
        </p:spPr>
      </p:pic>
      <p:sp>
        <p:nvSpPr>
          <p:cNvPr id="9" name="Fumetto: rettangolo con angoli arrotondati 8">
            <a:extLst>
              <a:ext uri="{FF2B5EF4-FFF2-40B4-BE49-F238E27FC236}">
                <a16:creationId xmlns:a16="http://schemas.microsoft.com/office/drawing/2014/main" id="{D8002885-577C-45A9-8B95-FF53A9EA4936}"/>
              </a:ext>
            </a:extLst>
          </p:cNvPr>
          <p:cNvSpPr/>
          <p:nvPr/>
        </p:nvSpPr>
        <p:spPr>
          <a:xfrm>
            <a:off x="1151792" y="2303585"/>
            <a:ext cx="5794131" cy="3112476"/>
          </a:xfrm>
          <a:prstGeom prst="wedgeRoundRectCallout">
            <a:avLst>
              <a:gd name="adj1" fmla="val 59744"/>
              <a:gd name="adj2" fmla="val 1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80000"/>
              </a:lnSpc>
              <a:buFont typeface="Arial" panose="020B0604020202020204" pitchFamily="34" charset="0"/>
              <a:buChar char="•"/>
              <a:defRPr/>
            </a:pPr>
            <a:endParaRPr lang="it-IT" sz="2000" dirty="0">
              <a:latin typeface="Comic Sans MS" pitchFamily="66" charset="0"/>
            </a:endParaRPr>
          </a:p>
          <a:p>
            <a:pPr marL="285750" indent="-285750">
              <a:lnSpc>
                <a:spcPct val="80000"/>
              </a:lnSpc>
              <a:buFont typeface="Arial" panose="020B0604020202020204" pitchFamily="34" charset="0"/>
              <a:buChar char="•"/>
              <a:defRPr/>
            </a:pPr>
            <a:r>
              <a:rPr lang="it-IT" sz="2400" dirty="0">
                <a:latin typeface="Comic Sans MS" pitchFamily="66" charset="0"/>
              </a:rPr>
              <a:t>Discutere</a:t>
            </a:r>
          </a:p>
          <a:p>
            <a:pPr marL="285750" indent="-285750">
              <a:lnSpc>
                <a:spcPct val="80000"/>
              </a:lnSpc>
              <a:buFont typeface="Arial" panose="020B0604020202020204" pitchFamily="34" charset="0"/>
              <a:buChar char="•"/>
              <a:defRPr/>
            </a:pPr>
            <a:r>
              <a:rPr lang="it-IT" sz="2400" dirty="0">
                <a:latin typeface="Comic Sans MS" pitchFamily="66" charset="0"/>
              </a:rPr>
              <a:t>Dare ordini</a:t>
            </a:r>
          </a:p>
          <a:p>
            <a:pPr marL="285750" indent="-285750">
              <a:lnSpc>
                <a:spcPct val="80000"/>
              </a:lnSpc>
              <a:buFont typeface="Arial" panose="020B0604020202020204" pitchFamily="34" charset="0"/>
              <a:buChar char="•"/>
              <a:defRPr/>
            </a:pPr>
            <a:r>
              <a:rPr lang="it-IT" sz="2400" dirty="0">
                <a:latin typeface="Comic Sans MS" pitchFamily="66" charset="0"/>
              </a:rPr>
              <a:t>Dire ciò che non si può fare</a:t>
            </a:r>
          </a:p>
          <a:p>
            <a:pPr marL="285750" indent="-285750">
              <a:lnSpc>
                <a:spcPct val="80000"/>
              </a:lnSpc>
              <a:buFont typeface="Arial" panose="020B0604020202020204" pitchFamily="34" charset="0"/>
              <a:buChar char="•"/>
              <a:defRPr/>
            </a:pPr>
            <a:r>
              <a:rPr lang="it-IT" sz="2400" dirty="0">
                <a:latin typeface="Comic Sans MS" pitchFamily="66" charset="0"/>
              </a:rPr>
              <a:t>Essere condiscendente</a:t>
            </a:r>
          </a:p>
          <a:p>
            <a:pPr marL="285750" indent="-285750">
              <a:lnSpc>
                <a:spcPct val="80000"/>
              </a:lnSpc>
              <a:buFont typeface="Arial" panose="020B0604020202020204" pitchFamily="34" charset="0"/>
              <a:buChar char="•"/>
              <a:defRPr/>
            </a:pPr>
            <a:r>
              <a:rPr lang="it-IT" sz="2400" dirty="0">
                <a:latin typeface="Comic Sans MS" pitchFamily="66" charset="0"/>
              </a:rPr>
              <a:t>Fare molte domande dirette</a:t>
            </a:r>
          </a:p>
          <a:p>
            <a:pPr marL="285750" indent="-285750">
              <a:lnSpc>
                <a:spcPct val="80000"/>
              </a:lnSpc>
              <a:buFont typeface="Arial" panose="020B0604020202020204" pitchFamily="34" charset="0"/>
              <a:buChar char="•"/>
              <a:defRPr/>
            </a:pPr>
            <a:r>
              <a:rPr lang="it-IT" sz="2400" dirty="0">
                <a:latin typeface="Comic Sans MS" pitchFamily="66" charset="0"/>
              </a:rPr>
              <a:t>Parlare del malato con altre persone in sua presenza</a:t>
            </a:r>
          </a:p>
          <a:p>
            <a:pPr algn="ctr"/>
            <a:endParaRPr lang="it-IT" dirty="0"/>
          </a:p>
        </p:txBody>
      </p:sp>
    </p:spTree>
    <p:extLst>
      <p:ext uri="{BB962C8B-B14F-4D97-AF65-F5344CB8AC3E}">
        <p14:creationId xmlns:p14="http://schemas.microsoft.com/office/powerpoint/2010/main" val="2017471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C66C6D-9E13-4A17-9A78-481E43B84D25}"/>
              </a:ext>
            </a:extLst>
          </p:cNvPr>
          <p:cNvSpPr>
            <a:spLocks noGrp="1"/>
          </p:cNvSpPr>
          <p:nvPr>
            <p:ph type="title"/>
          </p:nvPr>
        </p:nvSpPr>
        <p:spPr/>
        <p:txBody>
          <a:bodyPr/>
          <a:lstStyle/>
          <a:p>
            <a:r>
              <a:rPr lang="it-IT" dirty="0"/>
              <a:t>Imparare a comunicare:</a:t>
            </a:r>
            <a:br>
              <a:rPr lang="it-IT" dirty="0"/>
            </a:br>
            <a:r>
              <a:rPr lang="it-IT" dirty="0"/>
              <a:t>il punto di vista del malato</a:t>
            </a:r>
          </a:p>
        </p:txBody>
      </p:sp>
      <p:pic>
        <p:nvPicPr>
          <p:cNvPr id="8" name="Immagine 7">
            <a:extLst>
              <a:ext uri="{FF2B5EF4-FFF2-40B4-BE49-F238E27FC236}">
                <a16:creationId xmlns:a16="http://schemas.microsoft.com/office/drawing/2014/main" id="{CD494B03-C5A4-4C85-8F44-B21AB0A6323C}"/>
              </a:ext>
            </a:extLst>
          </p:cNvPr>
          <p:cNvPicPr>
            <a:picLocks noChangeAspect="1"/>
          </p:cNvPicPr>
          <p:nvPr/>
        </p:nvPicPr>
        <p:blipFill>
          <a:blip r:embed="rId2"/>
          <a:stretch>
            <a:fillRect/>
          </a:stretch>
        </p:blipFill>
        <p:spPr>
          <a:xfrm>
            <a:off x="1461354" y="2362931"/>
            <a:ext cx="3520954" cy="2637317"/>
          </a:xfrm>
          <a:prstGeom prst="rect">
            <a:avLst/>
          </a:prstGeom>
        </p:spPr>
      </p:pic>
      <p:sp>
        <p:nvSpPr>
          <p:cNvPr id="9" name="Fumetto: rettangolo con angoli arrotondati 8">
            <a:extLst>
              <a:ext uri="{FF2B5EF4-FFF2-40B4-BE49-F238E27FC236}">
                <a16:creationId xmlns:a16="http://schemas.microsoft.com/office/drawing/2014/main" id="{DB6A051C-1E3B-4301-8763-6E7377FC8DE2}"/>
              </a:ext>
            </a:extLst>
          </p:cNvPr>
          <p:cNvSpPr/>
          <p:nvPr/>
        </p:nvSpPr>
        <p:spPr>
          <a:xfrm>
            <a:off x="5565531" y="2751992"/>
            <a:ext cx="3596054" cy="1582615"/>
          </a:xfrm>
          <a:prstGeom prst="wedgeRoundRectCallout">
            <a:avLst>
              <a:gd name="adj1" fmla="val -77557"/>
              <a:gd name="adj2" fmla="val 408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a:latin typeface="Tahoma" panose="020B0604030504040204" pitchFamily="34" charset="0"/>
              </a:rPr>
              <a:t>Fate in modo che le cose siano facili da capire – senza passare al linguaggio infantile o cose del genere. Non trattateci come bambini!</a:t>
            </a:r>
            <a:endParaRPr lang="it-IT" dirty="0"/>
          </a:p>
        </p:txBody>
      </p:sp>
      <p:sp>
        <p:nvSpPr>
          <p:cNvPr id="6" name="CasellaDiTesto 5">
            <a:extLst>
              <a:ext uri="{FF2B5EF4-FFF2-40B4-BE49-F238E27FC236}">
                <a16:creationId xmlns:a16="http://schemas.microsoft.com/office/drawing/2014/main" id="{902335E9-8BDD-470E-8C00-C33867E3FCDE}"/>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1782435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35" name="Immagine 4">
            <a:extLst>
              <a:ext uri="{FF2B5EF4-FFF2-40B4-BE49-F238E27FC236}">
                <a16:creationId xmlns:a16="http://schemas.microsoft.com/office/drawing/2014/main" id="{523C1465-84D0-4F6A-BCCD-56A19AB3B973}"/>
              </a:ext>
            </a:extLst>
          </p:cNvPr>
          <p:cNvPicPr>
            <a:picLocks noChangeAspect="1"/>
          </p:cNvPicPr>
          <p:nvPr/>
        </p:nvPicPr>
        <p:blipFill>
          <a:blip r:embed="rId2"/>
          <a:stretch>
            <a:fillRect/>
          </a:stretch>
        </p:blipFill>
        <p:spPr>
          <a:xfrm>
            <a:off x="5039457" y="2200182"/>
            <a:ext cx="4882653" cy="3661989"/>
          </a:xfrm>
          <a:prstGeom prst="rect">
            <a:avLst/>
          </a:prstGeom>
        </p:spPr>
      </p:pic>
      <p:pic>
        <p:nvPicPr>
          <p:cNvPr id="16"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A801013B-C4AA-4F35-9C41-1E0A3EFB6821}"/>
              </a:ext>
            </a:extLst>
          </p:cNvPr>
          <p:cNvSpPr>
            <a:spLocks noGrp="1"/>
          </p:cNvSpPr>
          <p:nvPr>
            <p:ph type="title"/>
          </p:nvPr>
        </p:nvSpPr>
        <p:spPr>
          <a:xfrm>
            <a:off x="1451580" y="804520"/>
            <a:ext cx="4176511" cy="1049235"/>
          </a:xfrm>
        </p:spPr>
        <p:txBody>
          <a:bodyPr>
            <a:normAutofit/>
          </a:bodyPr>
          <a:lstStyle/>
          <a:p>
            <a:r>
              <a:rPr lang="it-IT"/>
              <a:t>AMARE NON CONTRASTARE</a:t>
            </a:r>
            <a:endParaRPr lang="it-IT" dirty="0"/>
          </a:p>
        </p:txBody>
      </p:sp>
      <p:sp>
        <p:nvSpPr>
          <p:cNvPr id="7" name="Fumetto: ovale 6">
            <a:extLst>
              <a:ext uri="{FF2B5EF4-FFF2-40B4-BE49-F238E27FC236}">
                <a16:creationId xmlns:a16="http://schemas.microsoft.com/office/drawing/2014/main" id="{49CBF488-C193-485E-B845-9D376C57E53B}"/>
              </a:ext>
            </a:extLst>
          </p:cNvPr>
          <p:cNvSpPr/>
          <p:nvPr/>
        </p:nvSpPr>
        <p:spPr>
          <a:xfrm>
            <a:off x="114299" y="2013438"/>
            <a:ext cx="5653454" cy="1441939"/>
          </a:xfrm>
          <a:prstGeom prst="wedgeEllipseCallout">
            <a:avLst>
              <a:gd name="adj1" fmla="val 38109"/>
              <a:gd name="adj2" fmla="val 551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dirty="0">
                <a:latin typeface="Tahoma" panose="020B0604030504040204" pitchFamily="34" charset="0"/>
              </a:rPr>
              <a:t>se ci si agita anche poco con qualcuno che ha l’Alzheimer, comunque non ha senso agitarsi con loro perché credo che non capiscano.</a:t>
            </a:r>
            <a:endParaRPr lang="it-IT" dirty="0"/>
          </a:p>
        </p:txBody>
      </p:sp>
      <p:sp>
        <p:nvSpPr>
          <p:cNvPr id="28" name="Fumetto: ovale 27">
            <a:extLst>
              <a:ext uri="{FF2B5EF4-FFF2-40B4-BE49-F238E27FC236}">
                <a16:creationId xmlns:a16="http://schemas.microsoft.com/office/drawing/2014/main" id="{2C16FB78-FE99-4821-B791-207F2A29B47D}"/>
              </a:ext>
            </a:extLst>
          </p:cNvPr>
          <p:cNvSpPr/>
          <p:nvPr/>
        </p:nvSpPr>
        <p:spPr>
          <a:xfrm>
            <a:off x="6339254" y="149469"/>
            <a:ext cx="6069622" cy="1664677"/>
          </a:xfrm>
          <a:prstGeom prst="wedgeEllipseCallout">
            <a:avLst>
              <a:gd name="adj1" fmla="val -8541"/>
              <a:gd name="adj2" fmla="val 76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ltLang="it-IT" dirty="0">
                <a:latin typeface="Tahoma" panose="020B0604030504040204" pitchFamily="34" charset="0"/>
              </a:rPr>
              <a:t>io sto cercando di spiegare i malati di Alzheimer – fanno una infinità di sbagli – bisogna cercare di aver pazienza con loro e correggerli con gentilezza</a:t>
            </a:r>
            <a:endParaRPr lang="it-IT" dirty="0"/>
          </a:p>
        </p:txBody>
      </p:sp>
      <p:sp>
        <p:nvSpPr>
          <p:cNvPr id="13" name="CasellaDiTesto 12">
            <a:extLst>
              <a:ext uri="{FF2B5EF4-FFF2-40B4-BE49-F238E27FC236}">
                <a16:creationId xmlns:a16="http://schemas.microsoft.com/office/drawing/2014/main" id="{264F6A75-6431-4FAC-B5C3-6D1BED2AF8BF}"/>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223795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4283E-C9F8-4CEB-85FE-029BC0054821}"/>
              </a:ext>
            </a:extLst>
          </p:cNvPr>
          <p:cNvSpPr>
            <a:spLocks noGrp="1"/>
          </p:cNvSpPr>
          <p:nvPr>
            <p:ph type="title"/>
          </p:nvPr>
        </p:nvSpPr>
        <p:spPr/>
        <p:txBody>
          <a:bodyPr/>
          <a:lstStyle/>
          <a:p>
            <a:r>
              <a:rPr lang="it-IT" dirty="0"/>
              <a:t>Amare non contrastare</a:t>
            </a:r>
          </a:p>
        </p:txBody>
      </p:sp>
      <p:sp>
        <p:nvSpPr>
          <p:cNvPr id="4" name="Rettangolo 3">
            <a:extLst>
              <a:ext uri="{FF2B5EF4-FFF2-40B4-BE49-F238E27FC236}">
                <a16:creationId xmlns:a16="http://schemas.microsoft.com/office/drawing/2014/main" id="{CA026419-383C-4F59-8501-CC30C73A0FB3}"/>
              </a:ext>
            </a:extLst>
          </p:cNvPr>
          <p:cNvSpPr/>
          <p:nvPr/>
        </p:nvSpPr>
        <p:spPr>
          <a:xfrm>
            <a:off x="1263162" y="2927728"/>
            <a:ext cx="6096000" cy="1477328"/>
          </a:xfrm>
          <a:prstGeom prst="rect">
            <a:avLst/>
          </a:prstGeom>
        </p:spPr>
        <p:txBody>
          <a:bodyPr>
            <a:spAutoFit/>
          </a:bodyPr>
          <a:lstStyle/>
          <a:p>
            <a:pPr algn="ctr">
              <a:lnSpc>
                <a:spcPct val="100000"/>
              </a:lnSpc>
              <a:spcBef>
                <a:spcPct val="0"/>
              </a:spcBef>
              <a:buFontTx/>
              <a:buNone/>
            </a:pPr>
            <a:r>
              <a:rPr lang="it-IT" altLang="it-IT" dirty="0">
                <a:latin typeface="Tahoma" panose="020B0604030504040204" pitchFamily="34" charset="0"/>
              </a:rPr>
              <a:t>Penso che una delle cose più difficili sia riuscire ad amare incessantemente e senza esitazioni. (…) è probabile che il </a:t>
            </a:r>
            <a:r>
              <a:rPr lang="it-IT" altLang="it-IT" dirty="0" err="1">
                <a:latin typeface="Tahoma" panose="020B0604030504040204" pitchFamily="34" charset="0"/>
              </a:rPr>
              <a:t>caregiver</a:t>
            </a:r>
            <a:r>
              <a:rPr lang="it-IT" altLang="it-IT" dirty="0">
                <a:latin typeface="Tahoma" panose="020B0604030504040204" pitchFamily="34" charset="0"/>
              </a:rPr>
              <a:t> di un malato veda la sua pazienza messa continuamente alla prova. </a:t>
            </a:r>
          </a:p>
          <a:p>
            <a:pPr algn="ctr">
              <a:lnSpc>
                <a:spcPct val="100000"/>
              </a:lnSpc>
              <a:spcBef>
                <a:spcPct val="0"/>
              </a:spcBef>
              <a:buFontTx/>
              <a:buNone/>
            </a:pPr>
            <a:r>
              <a:rPr lang="it-IT" altLang="it-IT" dirty="0">
                <a:solidFill>
                  <a:srgbClr val="FF0000"/>
                </a:solidFill>
                <a:latin typeface="Tahoma" panose="020B0604030504040204" pitchFamily="34" charset="0"/>
              </a:rPr>
              <a:t>Per conto mio la chiave di tutto è l’amore</a:t>
            </a:r>
            <a:endParaRPr lang="it-IT" dirty="0"/>
          </a:p>
        </p:txBody>
      </p:sp>
      <p:pic>
        <p:nvPicPr>
          <p:cNvPr id="7" name="Immagine 6">
            <a:extLst>
              <a:ext uri="{FF2B5EF4-FFF2-40B4-BE49-F238E27FC236}">
                <a16:creationId xmlns:a16="http://schemas.microsoft.com/office/drawing/2014/main" id="{A7ADE29E-B37F-48D6-9FC2-3F069A12F3FA}"/>
              </a:ext>
            </a:extLst>
          </p:cNvPr>
          <p:cNvPicPr>
            <a:picLocks noChangeAspect="1"/>
          </p:cNvPicPr>
          <p:nvPr/>
        </p:nvPicPr>
        <p:blipFill>
          <a:blip r:embed="rId2"/>
          <a:stretch>
            <a:fillRect/>
          </a:stretch>
        </p:blipFill>
        <p:spPr>
          <a:xfrm>
            <a:off x="7529146" y="2872886"/>
            <a:ext cx="4194663" cy="2516798"/>
          </a:xfrm>
          <a:prstGeom prst="rect">
            <a:avLst/>
          </a:prstGeom>
        </p:spPr>
      </p:pic>
      <p:sp>
        <p:nvSpPr>
          <p:cNvPr id="6" name="CasellaDiTesto 5">
            <a:extLst>
              <a:ext uri="{FF2B5EF4-FFF2-40B4-BE49-F238E27FC236}">
                <a16:creationId xmlns:a16="http://schemas.microsoft.com/office/drawing/2014/main" id="{5FC822B9-0CE7-4CA0-95BB-B05EA204184D}"/>
              </a:ext>
            </a:extLst>
          </p:cNvPr>
          <p:cNvSpPr txBox="1"/>
          <p:nvPr/>
        </p:nvSpPr>
        <p:spPr>
          <a:xfrm>
            <a:off x="7491779" y="5808050"/>
            <a:ext cx="4545625" cy="923330"/>
          </a:xfrm>
          <a:prstGeom prst="rect">
            <a:avLst/>
          </a:prstGeom>
          <a:noFill/>
        </p:spPr>
        <p:txBody>
          <a:bodyPr wrap="square" rtlCol="0">
            <a:spAutoFit/>
          </a:bodyPr>
          <a:lstStyle/>
          <a:p>
            <a:pPr algn="r"/>
            <a:r>
              <a:rPr lang="it-IT" i="1" dirty="0">
                <a:highlight>
                  <a:srgbClr val="FFFF00"/>
                </a:highlight>
              </a:rPr>
              <a:t>Frasi tratte da ‘Visione Parziale. Un diario dell’Alzheimer’, </a:t>
            </a:r>
          </a:p>
          <a:p>
            <a:pPr algn="r"/>
            <a:r>
              <a:rPr lang="it-IT" i="1" dirty="0">
                <a:highlight>
                  <a:srgbClr val="FFFF00"/>
                </a:highlight>
              </a:rPr>
              <a:t>C.S. Henderson</a:t>
            </a:r>
          </a:p>
        </p:txBody>
      </p:sp>
    </p:spTree>
    <p:extLst>
      <p:ext uri="{BB962C8B-B14F-4D97-AF65-F5344CB8AC3E}">
        <p14:creationId xmlns:p14="http://schemas.microsoft.com/office/powerpoint/2010/main" val="1463463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1601E8B0-7063-415B-B194-B608D5B0D4E2}"/>
              </a:ext>
            </a:extLst>
          </p:cNvPr>
          <p:cNvSpPr>
            <a:spLocks noGrp="1"/>
          </p:cNvSpPr>
          <p:nvPr>
            <p:ph type="body" idx="1"/>
          </p:nvPr>
        </p:nvSpPr>
        <p:spPr/>
        <p:txBody>
          <a:bodyPr/>
          <a:lstStyle/>
          <a:p>
            <a:r>
              <a:rPr lang="it-IT" dirty="0"/>
              <a:t>FUNZIONE COMUNICATIVA</a:t>
            </a:r>
          </a:p>
        </p:txBody>
      </p:sp>
      <p:sp>
        <p:nvSpPr>
          <p:cNvPr id="6" name="Segnaposto contenuto 5">
            <a:extLst>
              <a:ext uri="{FF2B5EF4-FFF2-40B4-BE49-F238E27FC236}">
                <a16:creationId xmlns:a16="http://schemas.microsoft.com/office/drawing/2014/main" id="{4D22C227-03F3-41B2-B6F6-7C10B2868E42}"/>
              </a:ext>
            </a:extLst>
          </p:cNvPr>
          <p:cNvSpPr>
            <a:spLocks noGrp="1"/>
          </p:cNvSpPr>
          <p:nvPr>
            <p:ph sz="half" idx="2"/>
          </p:nvPr>
        </p:nvSpPr>
        <p:spPr/>
        <p:txBody>
          <a:bodyPr>
            <a:normAutofit/>
          </a:bodyPr>
          <a:lstStyle/>
          <a:p>
            <a:pPr algn="ctr"/>
            <a:r>
              <a:rPr lang="it-IT" dirty="0"/>
              <a:t>SCAMBIO DI SIGNIFICATO</a:t>
            </a:r>
          </a:p>
          <a:p>
            <a:pPr algn="ctr"/>
            <a:endParaRPr lang="it-IT" dirty="0"/>
          </a:p>
          <a:p>
            <a:pPr algn="ctr"/>
            <a:endParaRPr lang="it-IT" dirty="0"/>
          </a:p>
          <a:p>
            <a:pPr algn="ctr"/>
            <a:endParaRPr lang="it-IT" dirty="0"/>
          </a:p>
          <a:p>
            <a:pPr algn="ctr"/>
            <a:r>
              <a:rPr lang="it-IT" dirty="0"/>
              <a:t>Decade precocemente</a:t>
            </a:r>
          </a:p>
        </p:txBody>
      </p:sp>
      <p:sp>
        <p:nvSpPr>
          <p:cNvPr id="7" name="Segnaposto testo 6">
            <a:extLst>
              <a:ext uri="{FF2B5EF4-FFF2-40B4-BE49-F238E27FC236}">
                <a16:creationId xmlns:a16="http://schemas.microsoft.com/office/drawing/2014/main" id="{F1FE5C96-AB2D-4B90-921D-4206CD2DA103}"/>
              </a:ext>
            </a:extLst>
          </p:cNvPr>
          <p:cNvSpPr>
            <a:spLocks noGrp="1"/>
          </p:cNvSpPr>
          <p:nvPr>
            <p:ph type="body" sz="quarter" idx="3"/>
          </p:nvPr>
        </p:nvSpPr>
        <p:spPr/>
        <p:txBody>
          <a:bodyPr/>
          <a:lstStyle/>
          <a:p>
            <a:r>
              <a:rPr lang="it-IT" dirty="0"/>
              <a:t>FUNZIONE CONVERSAZIONALE</a:t>
            </a:r>
          </a:p>
        </p:txBody>
      </p:sp>
      <p:sp>
        <p:nvSpPr>
          <p:cNvPr id="8" name="Segnaposto contenuto 7">
            <a:extLst>
              <a:ext uri="{FF2B5EF4-FFF2-40B4-BE49-F238E27FC236}">
                <a16:creationId xmlns:a16="http://schemas.microsoft.com/office/drawing/2014/main" id="{A91A34D4-B763-4B08-99C7-9A84B1386783}"/>
              </a:ext>
            </a:extLst>
          </p:cNvPr>
          <p:cNvSpPr>
            <a:spLocks noGrp="1"/>
          </p:cNvSpPr>
          <p:nvPr>
            <p:ph sz="quarter" idx="4"/>
          </p:nvPr>
        </p:nvSpPr>
        <p:spPr/>
        <p:txBody>
          <a:bodyPr>
            <a:normAutofit lnSpcReduction="10000"/>
          </a:bodyPr>
          <a:lstStyle/>
          <a:p>
            <a:pPr algn="ctr"/>
            <a:r>
              <a:rPr lang="it-IT" dirty="0"/>
              <a:t>SCAMBIO DI PAROLE</a:t>
            </a:r>
          </a:p>
          <a:p>
            <a:pPr algn="ctr"/>
            <a:endParaRPr lang="it-IT" dirty="0"/>
          </a:p>
          <a:p>
            <a:pPr algn="ctr"/>
            <a:endParaRPr lang="it-IT" dirty="0"/>
          </a:p>
          <a:p>
            <a:pPr algn="ctr"/>
            <a:endParaRPr lang="it-IT" dirty="0"/>
          </a:p>
          <a:p>
            <a:pPr algn="ctr"/>
            <a:r>
              <a:rPr lang="it-IT" dirty="0"/>
              <a:t>Preservato sino alla fase avanzata di malattia</a:t>
            </a:r>
          </a:p>
        </p:txBody>
      </p:sp>
      <p:sp>
        <p:nvSpPr>
          <p:cNvPr id="9" name="Freccia in giù 8">
            <a:extLst>
              <a:ext uri="{FF2B5EF4-FFF2-40B4-BE49-F238E27FC236}">
                <a16:creationId xmlns:a16="http://schemas.microsoft.com/office/drawing/2014/main" id="{4A8B7056-2833-480F-A6A0-D567BF8D46F9}"/>
              </a:ext>
            </a:extLst>
          </p:cNvPr>
          <p:cNvSpPr/>
          <p:nvPr/>
        </p:nvSpPr>
        <p:spPr>
          <a:xfrm>
            <a:off x="3033347" y="3552092"/>
            <a:ext cx="1459522" cy="958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a:extLst>
              <a:ext uri="{FF2B5EF4-FFF2-40B4-BE49-F238E27FC236}">
                <a16:creationId xmlns:a16="http://schemas.microsoft.com/office/drawing/2014/main" id="{B6DC01A9-4A1D-4FB8-A784-D9675215C1A9}"/>
              </a:ext>
            </a:extLst>
          </p:cNvPr>
          <p:cNvSpPr/>
          <p:nvPr/>
        </p:nvSpPr>
        <p:spPr>
          <a:xfrm>
            <a:off x="8047894" y="3511061"/>
            <a:ext cx="1459522" cy="958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Titolo 1">
            <a:extLst>
              <a:ext uri="{FF2B5EF4-FFF2-40B4-BE49-F238E27FC236}">
                <a16:creationId xmlns:a16="http://schemas.microsoft.com/office/drawing/2014/main" id="{A17012D8-3689-42AB-8AAE-6CCFBB552CAE}"/>
              </a:ext>
            </a:extLst>
          </p:cNvPr>
          <p:cNvSpPr>
            <a:spLocks noGrp="1"/>
          </p:cNvSpPr>
          <p:nvPr>
            <p:ph type="title"/>
          </p:nvPr>
        </p:nvSpPr>
        <p:spPr>
          <a:xfrm>
            <a:off x="1451579" y="804519"/>
            <a:ext cx="9603275" cy="1049235"/>
          </a:xfrm>
        </p:spPr>
        <p:txBody>
          <a:bodyPr>
            <a:normAutofit/>
          </a:bodyPr>
          <a:lstStyle/>
          <a:p>
            <a:r>
              <a:rPr lang="it-IT" dirty="0"/>
              <a:t>Amare non contrastare</a:t>
            </a:r>
            <a:br>
              <a:rPr lang="it-IT" dirty="0"/>
            </a:br>
            <a:r>
              <a:rPr lang="it-IT" sz="2000" cap="none" dirty="0"/>
              <a:t>IL LINGUAGGIO</a:t>
            </a:r>
            <a:endParaRPr lang="it-IT" dirty="0"/>
          </a:p>
        </p:txBody>
      </p:sp>
    </p:spTree>
    <p:extLst>
      <p:ext uri="{BB962C8B-B14F-4D97-AF65-F5344CB8AC3E}">
        <p14:creationId xmlns:p14="http://schemas.microsoft.com/office/powerpoint/2010/main" val="3127839780"/>
      </p:ext>
    </p:extLst>
  </p:cSld>
  <p:clrMapOvr>
    <a:masterClrMapping/>
  </p:clrMapOvr>
</p:sld>
</file>

<file path=ppt/theme/theme1.xml><?xml version="1.0" encoding="utf-8"?>
<a:theme xmlns:a="http://schemas.openxmlformats.org/drawingml/2006/main" name="Raccolta">
  <a:themeElements>
    <a:clrScheme name="Raccolt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Raccolta">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ccolt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40</TotalTime>
  <Words>1944</Words>
  <Application>Microsoft Office PowerPoint</Application>
  <PresentationFormat>Widescreen</PresentationFormat>
  <Paragraphs>237</Paragraphs>
  <Slides>40</Slides>
  <Notes>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40</vt:i4>
      </vt:variant>
    </vt:vector>
  </HeadingPairs>
  <TitlesOfParts>
    <vt:vector size="50" baseType="lpstr">
      <vt:lpstr>Arial</vt:lpstr>
      <vt:lpstr>Calibri</vt:lpstr>
      <vt:lpstr>Comic Sans MS</vt:lpstr>
      <vt:lpstr>Garamond</vt:lpstr>
      <vt:lpstr>Georgia</vt:lpstr>
      <vt:lpstr>Gill Sans MT</vt:lpstr>
      <vt:lpstr>Tahoma</vt:lpstr>
      <vt:lpstr>Times New Roman</vt:lpstr>
      <vt:lpstr>Wingdings</vt:lpstr>
      <vt:lpstr>Raccolta</vt:lpstr>
      <vt:lpstr>VIVERE SERENI IN UNA VISIONE PARZIALE</vt:lpstr>
      <vt:lpstr>Presentazione standard di PowerPoint</vt:lpstr>
      <vt:lpstr>IL PUNTO DI VISTA DEL MALATO: UNA VISIONE PARZIALE</vt:lpstr>
      <vt:lpstr>CONVERSARE è UNIRE  ANCHE SENZA CAPIRE</vt:lpstr>
      <vt:lpstr>Imparare a comunicare: errori da evitare</vt:lpstr>
      <vt:lpstr>Imparare a comunicare: il punto di vista del malato</vt:lpstr>
      <vt:lpstr>AMARE NON CONTRASTARE</vt:lpstr>
      <vt:lpstr>Amare non contrastare</vt:lpstr>
      <vt:lpstr>Amare non contrastare IL LINGUAGGIO</vt:lpstr>
      <vt:lpstr>Amare non contrastare </vt:lpstr>
      <vt:lpstr>Amare non contrastare </vt:lpstr>
      <vt:lpstr>DIVERSAMENTE ABILI</vt:lpstr>
      <vt:lpstr>LA SOLITUDINE</vt:lpstr>
      <vt:lpstr>Presentazione standard di PowerPoint</vt:lpstr>
      <vt:lpstr>Deficit del linguaggio</vt:lpstr>
      <vt:lpstr>Per una Comunicazione Felice Una comunicazione efficace col malato di Alzheimer si pone l’obiettivo di una conversazione felice, orientata ad infondere protezione, sicurezza e serenità nel paziente. </vt:lpstr>
      <vt:lpstr>Comunicazione Verbale </vt:lpstr>
      <vt:lpstr>Comunicazione non Verbale</vt:lpstr>
      <vt:lpstr>Le strategie di comunicazione cambiano col decorrere della malattia</vt:lpstr>
      <vt:lpstr>Le strategie di comunicazione cambiano col decorrere della malattia</vt:lpstr>
      <vt:lpstr>Le strategie di comunicazione cambiano col decorrere della malattia</vt:lpstr>
      <vt:lpstr>Le strategie di comunicazione cambiano col decorrere della malattia</vt:lpstr>
      <vt:lpstr>Le strategie di comunicazione cambiano col decorrere della malattia</vt:lpstr>
      <vt:lpstr>I NEURONI SPECCHIO</vt:lpstr>
      <vt:lpstr>MUSICA E CERVELLO</vt:lpstr>
      <vt:lpstr>Il linguaggio del corpo</vt:lpstr>
      <vt:lpstr>Il linguaggio del corpo</vt:lpstr>
      <vt:lpstr>WANDERING</vt:lpstr>
      <vt:lpstr>IL CAREGIVER: LA SECONDA VITTIMA</vt:lpstr>
      <vt:lpstr>IL CAREGIVER: LA SECONDA VITTIMA</vt:lpstr>
      <vt:lpstr>Presentazione standard di PowerPoint</vt:lpstr>
      <vt:lpstr>EDUCARE IL CAREGIVER RENDERE UTILE IL MALATO</vt:lpstr>
      <vt:lpstr>EDUCARE IL CAREGIVER RENDERE UTILE IL MALATO</vt:lpstr>
      <vt:lpstr>EDUCARE IL CAREGIVER RENDERE UTILE IL MALATO</vt:lpstr>
      <vt:lpstr>Presentazione standard di PowerPoint</vt:lpstr>
      <vt:lpstr>Presentazione standard di PowerPoint</vt:lpstr>
      <vt:lpstr>Prendersi cura di se stessi</vt:lpstr>
      <vt:lpstr>Presentazione standard di PowerPoint</vt:lpstr>
      <vt:lpstr>Amare </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VIVERE SERENI IN UNA VISIONE PARZIALE</dc:title>
  <dc:creator>Wam</dc:creator>
  <cp:lastModifiedBy>Studio</cp:lastModifiedBy>
  <cp:revision>33</cp:revision>
  <dcterms:created xsi:type="dcterms:W3CDTF">2018-05-22T14:53:56Z</dcterms:created>
  <dcterms:modified xsi:type="dcterms:W3CDTF">2018-06-13T09:00:26Z</dcterms:modified>
</cp:coreProperties>
</file>