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5" r:id="rId4"/>
    <p:sldMasterId id="2147483662" r:id="rId5"/>
  </p:sldMasterIdLst>
  <p:notesMasterIdLst>
    <p:notesMasterId r:id="rId16"/>
  </p:notesMasterIdLst>
  <p:sldIdLst>
    <p:sldId id="304" r:id="rId6"/>
    <p:sldId id="295" r:id="rId7"/>
    <p:sldId id="319" r:id="rId8"/>
    <p:sldId id="307" r:id="rId9"/>
    <p:sldId id="303" r:id="rId10"/>
    <p:sldId id="256" r:id="rId11"/>
    <p:sldId id="315" r:id="rId12"/>
    <p:sldId id="316" r:id="rId13"/>
    <p:sldId id="301" r:id="rId14"/>
    <p:sldId id="314" r:id="rId15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233"/>
    <a:srgbClr val="88C242"/>
    <a:srgbClr val="0D8241"/>
    <a:srgbClr val="F9AF00"/>
    <a:srgbClr val="2A7A35"/>
    <a:srgbClr val="326E4D"/>
    <a:srgbClr val="12A252"/>
    <a:srgbClr val="76A937"/>
    <a:srgbClr val="6A7DBD"/>
    <a:srgbClr val="338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3" autoAdjust="0"/>
    <p:restoredTop sz="93741" autoAdjust="0"/>
  </p:normalViewPr>
  <p:slideViewPr>
    <p:cSldViewPr snapToGrid="0">
      <p:cViewPr varScale="1">
        <p:scale>
          <a:sx n="87" d="100"/>
          <a:sy n="87" d="100"/>
        </p:scale>
        <p:origin x="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B83BF48-D460-492A-9CD4-3B8A7BBE6FB0}" type="datetimeFigureOut">
              <a:rPr lang="it-IT" smtClean="0"/>
              <a:t>08/11/2024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C43F32F-FF1B-4F99-827F-74A3E6898C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18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F32F-FF1B-4F99-827F-74A3E6898C64}" type="slidenum">
              <a:rPr lang="it-IT" smtClean="0"/>
              <a:t>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845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F32F-FF1B-4F99-827F-74A3E6898C6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25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C25C-722F-1C6E-3FBA-60E05CEB2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A45FFF4-7EB4-BAAD-7268-9A56B38A8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80BDD6-33FD-8901-356A-12CC9C1C6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B9F73A-9884-2265-8D7E-99802E8DB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F32F-FF1B-4F99-827F-74A3E6898C6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81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82010-BCA4-DD92-66E4-CCA010F04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E734558-FA84-7BD2-D000-78EF158E1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744E13B-9454-A7CC-2DDB-8A378568B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3770B8-322D-9D83-35FD-2CA6888A6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F32F-FF1B-4F99-827F-74A3E6898C6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20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F32F-FF1B-4F99-827F-74A3E6898C6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041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DB43-01FB-407C-AEFB-999760EC827F}" type="datetime1">
              <a:rPr lang="it-IT" smtClean="0"/>
              <a:t>08/11/2024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98E4-7B89-4B56-B2C5-2945A215340E}" type="datetime1">
              <a:rPr lang="it-IT" smtClean="0"/>
              <a:t>08/11/2024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4CBF-2DF9-44C3-AC8A-D070EDBE21A6}" type="datetime1">
              <a:rPr lang="it-IT" smtClean="0"/>
              <a:t>08/11/2024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2735-224F-42CC-858C-496082F52DFB}" type="datetime1">
              <a:rPr lang="it-IT" smtClean="0"/>
              <a:t>08/11/2024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0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1220-7389-4D04-AB3D-4749EBA9690C}" type="datetime1">
              <a:rPr lang="it-IT" smtClean="0"/>
              <a:t>08/11/2024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3E6F-E3A0-4865-90B7-889C2A2D738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468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03A2-E7AB-4B32-AC54-17FFF6354DA7}" type="datetime1">
              <a:rPr lang="it-IT" smtClean="0"/>
              <a:t>08/11/2024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3E6F-E3A0-4865-90B7-889C2A2D738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95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5ECE-E486-454B-96F4-DC8D7DDA4E3F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B6E4-F0D0-4278-81F3-F2613CAAB756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2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836C-3A22-4DD3-AF29-D1462B5FA98B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038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87E8-D32C-4374-8AE2-A7A0AEF8CB86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26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64F9-2511-4368-AB67-7E493F75E434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2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E916-FAEA-49E4-B9CE-DD80BC0D230B}" type="datetime1">
              <a:rPr lang="it-IT" smtClean="0"/>
              <a:t>08/11/2024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86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76C4-DD95-4A66-BC7E-532F520F0597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39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074-BC85-4160-8642-0F522490484B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65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0FA7-CA9A-475B-AEB3-FBEB8A91E922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01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1E6A-A9BF-4E7C-8DDD-0D8D838D0EE6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116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BA93-358F-4040-865C-BD5A38B76432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96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EEF-7BCC-4149-9E07-B8A5CE9450E6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80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2735-224F-42CC-858C-496082F52DFB}" type="datetime1">
              <a:rPr lang="it-IT" smtClean="0"/>
              <a:t>08/11/2024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1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46D0-F081-4113-A3BF-9DA975A5F7FF}" type="datetime1">
              <a:rPr lang="it-IT" smtClean="0"/>
              <a:t>08/11/2024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8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E583-3BCE-469F-9918-5D6EC4DA0B6F}" type="datetime1">
              <a:rPr lang="it-IT" smtClean="0"/>
              <a:t>08/11/2024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C34F-FDC4-44D3-BE6E-F89EBCCF4A4A}" type="datetime1">
              <a:rPr lang="it-IT" smtClean="0"/>
              <a:t>08/11/2024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4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3F5-7558-47A0-BFE4-F5D4565692F9}" type="datetime1">
              <a:rPr lang="it-IT" smtClean="0"/>
              <a:t>08/11/2024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91C0-C515-4023-B9EB-ABE3B7048A1B}" type="datetime1">
              <a:rPr lang="it-IT" smtClean="0"/>
              <a:t>08/11/2024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1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F40-F257-4DF8-B842-E0E5DB954D32}" type="datetime1">
              <a:rPr lang="it-IT" smtClean="0"/>
              <a:t>08/11/2024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65E3-50D5-4F19-8874-7380DFD4C18B}" type="datetime1">
              <a:rPr lang="it-IT" smtClean="0"/>
              <a:t>08/11/2024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3AFA-0208-4AA5-8B98-213B8DC04BC8}" type="datetime1">
              <a:rPr lang="it-IT" smtClean="0"/>
              <a:t>08/11/2024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HEPA Europe 2024 - Dublin, 19-21 August 2024 – Implementing Health-Enhancing Physical Activity: the Importance of Inclusion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887D7-7F43-41BF-9CA8-B3FD84942CE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60" r:id="rId13"/>
    <p:sldLayoutId id="214748366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BC61-8411-4FD7-A6E1-EC6B026B9DA1}" type="datetime1">
              <a:rPr lang="it-IT" smtClean="0"/>
              <a:t>08/11/2024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HEPA Europe 2024 - Dublin, 19-21 August 2024 – Implementing Health-Enhancing Physical Activity: the Importance of Inclusion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0F52-A1E7-4B50-BE9D-A64313FB4B8B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www.facebook.com/FVGinMovimento10milapassidisalute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96B2B4-26E6-1EA4-C950-FAD6D87DC50E}"/>
              </a:ext>
            </a:extLst>
          </p:cNvPr>
          <p:cNvSpPr/>
          <p:nvPr/>
        </p:nvSpPr>
        <p:spPr>
          <a:xfrm>
            <a:off x="-13856" y="-17451"/>
            <a:ext cx="12205856" cy="1393545"/>
          </a:xfrm>
          <a:prstGeom prst="rect">
            <a:avLst/>
          </a:prstGeom>
          <a:solidFill>
            <a:srgbClr val="B3D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A52CF2A-B661-858E-6F96-D4D11BEAB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7635" y="1687355"/>
            <a:ext cx="9836727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it-IT" altLang="it-IT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Aptos" panose="020B0004020202020204" pitchFamily="34" charset="0"/>
              </a:rPr>
              <a:t>Incontro pubblico </a:t>
            </a:r>
            <a:br>
              <a:rPr kumimoji="0" lang="it-IT" altLang="it-IT" sz="2000" b="1" i="1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br>
              <a:rPr lang="it-IT" alt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it-IT" sz="2800" b="1" i="1" dirty="0">
                <a:solidFill>
                  <a:srgbClr val="FF0000"/>
                </a:solidFill>
                <a:latin typeface="pragmatica-web"/>
              </a:rPr>
              <a:t>"10mila passi di Salute" con le "Comunità Attive" </a:t>
            </a:r>
            <a:br>
              <a:rPr lang="it-IT" sz="2800" b="1" i="1" dirty="0">
                <a:solidFill>
                  <a:srgbClr val="FF0000"/>
                </a:solidFill>
                <a:latin typeface="pragmatica-web"/>
              </a:rPr>
            </a:br>
            <a:r>
              <a:rPr lang="it-IT" sz="2800" b="1" i="1" dirty="0">
                <a:solidFill>
                  <a:srgbClr val="FF0000"/>
                </a:solidFill>
                <a:latin typeface="pragmatica-web"/>
              </a:rPr>
              <a:t>per dare più vita agli anni"</a:t>
            </a:r>
            <a:br>
              <a:rPr kumimoji="0" lang="it-IT" altLang="it-IT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br>
              <a:rPr kumimoji="0" lang="it-IT" altLang="it-IT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it-IT" altLang="it-IT" sz="2000" b="1" dirty="0">
                <a:latin typeface="Aptos" panose="020B0004020202020204" pitchFamily="34" charset="0"/>
              </a:rPr>
              <a:t>Venerdì 8 novembre 2024 </a:t>
            </a:r>
            <a:br>
              <a:rPr lang="it-IT" altLang="it-IT" sz="2000" b="1" dirty="0">
                <a:latin typeface="Aptos" panose="020B0004020202020204" pitchFamily="34" charset="0"/>
              </a:rPr>
            </a:br>
            <a:r>
              <a:rPr lang="it-IT" altLang="it-IT" sz="2000" b="1" dirty="0">
                <a:latin typeface="Aptos" panose="020B0004020202020204" pitchFamily="34" charset="0"/>
              </a:rPr>
              <a:t> Sede «Cantine Toniatti Giacometti»  via Rocca, n. 29 – Latisana </a:t>
            </a:r>
            <a:br>
              <a:rPr lang="it-IT" alt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br>
              <a:rPr lang="it-IT" alt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br>
              <a:rPr lang="it-IT" alt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it-IT" sz="2000" dirty="0">
                <a:latin typeface="Aptos" panose="020B0004020202020204" pitchFamily="34" charset="0"/>
              </a:rPr>
              <a:t>dott.ssa </a:t>
            </a:r>
            <a:r>
              <a:rPr lang="it-IT" sz="2000" b="1" dirty="0">
                <a:latin typeface="Aptos" panose="020B0004020202020204" pitchFamily="34" charset="0"/>
              </a:rPr>
              <a:t>Tiziana Del Fabbro</a:t>
            </a:r>
            <a:r>
              <a:rPr lang="it-IT" sz="2000" dirty="0">
                <a:latin typeface="Aptos" panose="020B0004020202020204" pitchFamily="34" charset="0"/>
              </a:rPr>
              <a:t>, Segretaria regionale Federsanità ANCI FVG</a:t>
            </a:r>
            <a:br>
              <a:rPr lang="it-IT" altLang="it-IT" sz="2000" dirty="0">
                <a:latin typeface="Aptos" panose="020B0004020202020204" pitchFamily="34" charset="0"/>
              </a:rPr>
            </a:br>
            <a:r>
              <a:rPr lang="it-IT" altLang="it-IT" sz="2000" dirty="0">
                <a:latin typeface="Aptos" panose="020B0004020202020204" pitchFamily="34" charset="0"/>
              </a:rPr>
              <a:t>p</a:t>
            </a: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rof. </a:t>
            </a:r>
            <a:r>
              <a:rPr kumimoji="0" lang="it-IT" altLang="it-IT" sz="2000" b="1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Laura Pagani</a:t>
            </a: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, Dipartimento </a:t>
            </a:r>
            <a:r>
              <a:rPr lang="it-IT" altLang="it-IT" sz="2000" dirty="0">
                <a:latin typeface="Aptos" panose="020B0004020202020204" pitchFamily="34" charset="0"/>
              </a:rPr>
              <a:t>S</a:t>
            </a: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cienze Economiche e Statistiche Università </a:t>
            </a:r>
            <a:b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</a:b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degli Studi di Udine </a:t>
            </a:r>
            <a:b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</a:b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dott. </a:t>
            </a:r>
            <a:r>
              <a:rPr kumimoji="0" lang="it-IT" altLang="it-IT" sz="2000" u="none" strike="noStrike" cap="none" normalizeH="0" baseline="0" dirty="0" err="1">
                <a:ln>
                  <a:noFill/>
                </a:ln>
                <a:latin typeface="Aptos" panose="020B0004020202020204" pitchFamily="34" charset="0"/>
              </a:rPr>
              <a:t>ssa</a:t>
            </a: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 </a:t>
            </a:r>
            <a:r>
              <a:rPr kumimoji="0" lang="it-IT" altLang="it-IT" sz="2000" b="1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Alessia Del Bianco </a:t>
            </a: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Rizzardo, Area Cultura </a:t>
            </a:r>
            <a:r>
              <a:rPr kumimoji="0" lang="it-IT" altLang="it-IT" sz="2000" u="none" strike="noStrike" cap="none" normalizeH="0" baseline="0" dirty="0" err="1">
                <a:ln>
                  <a:noFill/>
                </a:ln>
                <a:latin typeface="Aptos" panose="020B0004020202020204" pitchFamily="34" charset="0"/>
              </a:rPr>
              <a:t>PromoTurismo</a:t>
            </a:r>
            <a: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  <a:t> FVG  </a:t>
            </a:r>
            <a:b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</a:br>
            <a:br>
              <a:rPr kumimoji="0" lang="it-IT" altLang="it-IT" sz="2000" u="none" strike="noStrike" cap="none" normalizeH="0" baseline="0" dirty="0">
                <a:ln>
                  <a:noFill/>
                </a:ln>
                <a:latin typeface="Aptos" panose="020B0004020202020204" pitchFamily="34" charset="0"/>
              </a:rPr>
            </a:br>
            <a:endParaRPr kumimoji="0" lang="it-IT" altLang="it-IT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F45EBF-3E62-36D6-EB9F-5B3A3A67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2208" r="4966" b="10799"/>
          <a:stretch/>
        </p:blipFill>
        <p:spPr>
          <a:xfrm>
            <a:off x="3132088" y="73152"/>
            <a:ext cx="5529459" cy="13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687DC-590C-ABB7-C284-1445FCAE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69" y="533338"/>
            <a:ext cx="6619373" cy="2239086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77"/>
              </a:rPr>
              <a:t>GRAZIE A TUTTI e ARRIVEDERCI  !!!</a:t>
            </a:r>
            <a:b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77"/>
              </a:rPr>
            </a:b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77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0D8DC1E-C505-A8E2-E01D-30B989467C5D}"/>
              </a:ext>
            </a:extLst>
          </p:cNvPr>
          <p:cNvSpPr/>
          <p:nvPr/>
        </p:nvSpPr>
        <p:spPr>
          <a:xfrm>
            <a:off x="8902598" y="870509"/>
            <a:ext cx="3289401" cy="5435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0BE8F9-E3FD-8CE1-C124-545F5E73C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1"/>
          <a:stretch/>
        </p:blipFill>
        <p:spPr>
          <a:xfrm>
            <a:off x="-8833" y="2038899"/>
            <a:ext cx="9319943" cy="3800346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734B822-0B22-1DAA-AFA4-D5B508E7B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06" y="1935139"/>
            <a:ext cx="2533097" cy="4007866"/>
          </a:xfrm>
        </p:spPr>
      </p:pic>
    </p:spTree>
    <p:extLst>
      <p:ext uri="{BB962C8B-B14F-4D97-AF65-F5344CB8AC3E}">
        <p14:creationId xmlns:p14="http://schemas.microsoft.com/office/powerpoint/2010/main" val="289801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 txBox="1">
            <a:spLocks/>
          </p:cNvSpPr>
          <p:nvPr/>
        </p:nvSpPr>
        <p:spPr>
          <a:xfrm>
            <a:off x="0" y="-1"/>
            <a:ext cx="12192000" cy="813111"/>
          </a:xfrm>
          <a:prstGeom prst="rect">
            <a:avLst/>
          </a:prstGeom>
          <a:solidFill>
            <a:srgbClr val="2A7A3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99286" y="1003699"/>
            <a:ext cx="11486746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Regione Friuli Venezia Giulia si articola in 215 Comuni, 6 Unioni montane, 5 Unioni di comuni. Dei 215 Comuni, il 61%   ha meno di 3.000 abitanti. Gli stranieri residenti sono 121.522. La popolazione residente al 31 dicembre 2023 è pari a 1.195.792, costituita dalle persone aventi dimora abituale.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 del Friuli Venezia Giulia per Indice di vecchiaia (al 31/12/2023)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99286" y="4294466"/>
            <a:ext cx="468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7335" y="6376256"/>
            <a:ext cx="363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  <a:r>
              <a:rPr lang="it-IT" sz="1200" dirty="0"/>
              <a:t>I valori si riferiscono                                                           </a:t>
            </a:r>
            <a:endParaRPr lang="en-GB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8AD724-76F4-380E-1FEF-6D4ADF8BF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" y="2551177"/>
            <a:ext cx="6314161" cy="3825080"/>
          </a:xfrm>
          <a:prstGeom prst="rect">
            <a:avLst/>
          </a:prstGeom>
          <a:noFill/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437EA25-613E-E505-6E2D-EFF5AE91B7C0}"/>
              </a:ext>
            </a:extLst>
          </p:cNvPr>
          <p:cNvSpPr txBox="1"/>
          <p:nvPr/>
        </p:nvSpPr>
        <p:spPr>
          <a:xfrm>
            <a:off x="5925312" y="2551176"/>
            <a:ext cx="5980176" cy="349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 di vecchiaia=Rapporto tra residenti in età &gt;64 anni e residenti in età 0-14 anni x 100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Legenda: Basso= Inferiore o uguale al primo quartile (&lt;237); Medio basso= Tra il primo quartile e la mediana (237-271); Medio alto= Tra la mediana e il terzo quartile (271-337); Alto= Superiore o uguale al terzo quartile (337-481); Molto alto= Superiore al terzo quartile+ 1.5 volte lo scarto </a:t>
            </a:r>
            <a:r>
              <a:rPr lang="it-I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interquartilico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(481-636); Estremamente alto=Superiore al terzo quartile+ tre volte lo scarto </a:t>
            </a:r>
            <a:r>
              <a:rPr lang="it-I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interquartilico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(&gt;636). Valore minimo 138 (Comune di Pravisdomini, provincia di Pordenone), valore massimo 4900 (Comune di Drenchia, Provincia di Udine).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1724ED-EF5F-CF51-4F02-E2901E07A8C2}"/>
              </a:ext>
            </a:extLst>
          </p:cNvPr>
          <p:cNvSpPr txBox="1"/>
          <p:nvPr/>
        </p:nvSpPr>
        <p:spPr>
          <a:xfrm>
            <a:off x="234793" y="254693"/>
            <a:ext cx="1001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REGIONE FRIULI VENEZIA GIULIA Demografia e territorio   </a:t>
            </a:r>
          </a:p>
        </p:txBody>
      </p:sp>
    </p:spTree>
    <p:extLst>
      <p:ext uri="{BB962C8B-B14F-4D97-AF65-F5344CB8AC3E}">
        <p14:creationId xmlns:p14="http://schemas.microsoft.com/office/powerpoint/2010/main" val="312899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E327-A3E4-8773-388B-859A50C16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38AE4B7-82DC-AA8F-AE12-02D76F0AB86B}"/>
              </a:ext>
            </a:extLst>
          </p:cNvPr>
          <p:cNvSpPr/>
          <p:nvPr/>
        </p:nvSpPr>
        <p:spPr>
          <a:xfrm>
            <a:off x="2617410" y="3880190"/>
            <a:ext cx="905208" cy="279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Lato" panose="020F0502020204030203" pitchFamily="34" charset="77"/>
            </a:endParaRP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99997A66-EEB6-7D61-DDD6-888E3516B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9839" y="1318279"/>
            <a:ext cx="5257800" cy="5402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058247"/>
                </a:solidFill>
                <a:latin typeface="Lato" panose="020F0502020204030203" pitchFamily="34" charset="77"/>
              </a:rPr>
              <a:t>Aziende sanitarie, IRCCS e ARCS FVG</a:t>
            </a:r>
          </a:p>
          <a:p>
            <a:pPr marL="0" indent="0">
              <a:buNone/>
            </a:pPr>
            <a:r>
              <a:rPr lang="it-IT" sz="1400" b="1" dirty="0">
                <a:latin typeface="Lato" panose="020F0502020204030203" pitchFamily="34" charset="77"/>
              </a:rPr>
              <a:t>ASUGI – </a:t>
            </a:r>
            <a:r>
              <a:rPr lang="it-IT" sz="1400" dirty="0">
                <a:latin typeface="Lato" panose="020F0502020204030203" pitchFamily="34" charset="77"/>
              </a:rPr>
              <a:t>Azienda Sanitaria Universitaria Giuliano Isontina                                                   </a:t>
            </a:r>
            <a:r>
              <a:rPr lang="it-IT" sz="1400" b="1" dirty="0">
                <a:latin typeface="Lato" panose="020F0502020204030203" pitchFamily="34" charset="77"/>
              </a:rPr>
              <a:t>ASFO- </a:t>
            </a:r>
            <a:r>
              <a:rPr lang="it-IT" sz="1400" dirty="0">
                <a:latin typeface="Lato" panose="020F0502020204030203" pitchFamily="34" charset="77"/>
              </a:rPr>
              <a:t>Azienda Sanitaria Friuli Occidentale                                                                            </a:t>
            </a:r>
            <a:r>
              <a:rPr lang="it-IT" sz="1400" b="1" dirty="0">
                <a:latin typeface="Lato" panose="020F0502020204030203" pitchFamily="34" charset="77"/>
              </a:rPr>
              <a:t>IRCCS CRO </a:t>
            </a:r>
            <a:r>
              <a:rPr lang="it-IT" sz="1400" dirty="0">
                <a:latin typeface="Lato" panose="020F0502020204030203" pitchFamily="34" charset="77"/>
              </a:rPr>
              <a:t>Aviano (PN)		                                                                  </a:t>
            </a:r>
            <a:r>
              <a:rPr lang="it-IT" sz="1400" b="1" dirty="0">
                <a:latin typeface="Lato" panose="020F0502020204030203" pitchFamily="34" charset="77"/>
              </a:rPr>
              <a:t>IRCSS «Burlo Garofolo»</a:t>
            </a:r>
            <a:r>
              <a:rPr lang="it-IT" sz="1400" dirty="0">
                <a:latin typeface="Lato" panose="020F0502020204030203" pitchFamily="34" charset="77"/>
              </a:rPr>
              <a:t>, Trieste                                                                                    </a:t>
            </a:r>
            <a:r>
              <a:rPr lang="it-IT" sz="1400" b="1" dirty="0">
                <a:latin typeface="Lato" panose="020F0502020204030203" pitchFamily="34" charset="77"/>
              </a:rPr>
              <a:t>IRCCS «E. Medea</a:t>
            </a:r>
            <a:r>
              <a:rPr lang="it-IT" sz="1400" dirty="0">
                <a:latin typeface="Lato" panose="020F0502020204030203" pitchFamily="34" charset="77"/>
              </a:rPr>
              <a:t>» </a:t>
            </a:r>
            <a:r>
              <a:rPr lang="it-IT" sz="1400" b="1" dirty="0">
                <a:latin typeface="Lato" panose="020F0502020204030203" pitchFamily="34" charset="77"/>
              </a:rPr>
              <a:t>La Nostra Famiglia, </a:t>
            </a:r>
            <a:r>
              <a:rPr lang="it-IT" sz="1400" dirty="0">
                <a:latin typeface="Lato" panose="020F0502020204030203" pitchFamily="34" charset="77"/>
              </a:rPr>
              <a:t>polo regionale FVG           </a:t>
            </a:r>
            <a:r>
              <a:rPr lang="it-IT" sz="1400" b="1" dirty="0">
                <a:latin typeface="Lato" panose="020F0502020204030203" pitchFamily="34" charset="77"/>
              </a:rPr>
              <a:t>ARCS – </a:t>
            </a:r>
            <a:r>
              <a:rPr lang="it-IT" sz="1400" dirty="0">
                <a:latin typeface="Lato" panose="020F0502020204030203" pitchFamily="34" charset="77"/>
              </a:rPr>
              <a:t>Azienda regionale di Coordinamento per la Salute FVG </a:t>
            </a:r>
          </a:p>
          <a:p>
            <a:pPr marL="0" indent="0">
              <a:buNone/>
            </a:pPr>
            <a:endParaRPr lang="it-IT" sz="400" b="1" dirty="0">
              <a:solidFill>
                <a:srgbClr val="058247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058247"/>
                </a:solidFill>
                <a:latin typeface="Lato" panose="020F0502020204030203" pitchFamily="34" charset="77"/>
              </a:rPr>
              <a:t>ASP – Aziende Pubbliche Servizi alla Persona   (19)</a:t>
            </a:r>
          </a:p>
          <a:p>
            <a:pPr marL="0" indent="0">
              <a:buNone/>
            </a:pPr>
            <a:r>
              <a:rPr lang="it-IT" sz="1400" b="1" dirty="0">
                <a:latin typeface="Lato" panose="020F0502020204030203" pitchFamily="34" charset="77"/>
              </a:rPr>
              <a:t>Ex Provincia di Trieste   		                                                                </a:t>
            </a:r>
            <a:r>
              <a:rPr lang="it-IT" sz="1400" dirty="0">
                <a:latin typeface="Lato" panose="020F0502020204030203" pitchFamily="34" charset="77"/>
              </a:rPr>
              <a:t>ASP ITIS Trieste, ASP «Pro </a:t>
            </a:r>
            <a:r>
              <a:rPr lang="it-IT" sz="1400" dirty="0" err="1">
                <a:latin typeface="Lato" panose="020F0502020204030203" pitchFamily="34" charset="77"/>
              </a:rPr>
              <a:t>Senectute</a:t>
            </a:r>
            <a:r>
              <a:rPr lang="it-IT" sz="1400" dirty="0">
                <a:latin typeface="Lato" panose="020F0502020204030203" pitchFamily="34" charset="77"/>
              </a:rPr>
              <a:t>» Trieste e ASP «Istituto regionale per i ciechi» Trieste   </a:t>
            </a:r>
          </a:p>
          <a:p>
            <a:pPr marL="0" indent="0">
              <a:buNone/>
            </a:pPr>
            <a:r>
              <a:rPr lang="it-IT" sz="1400" b="1" dirty="0">
                <a:latin typeface="Lato" panose="020F0502020204030203" pitchFamily="34" charset="77"/>
              </a:rPr>
              <a:t>Ex Provincia di Udine                                                                                                             </a:t>
            </a:r>
            <a:r>
              <a:rPr lang="it-IT" sz="1400" dirty="0">
                <a:latin typeface="Lato" panose="020F0502020204030203" pitchFamily="34" charset="77"/>
              </a:rPr>
              <a:t>«La Quiete» Udine, </a:t>
            </a:r>
            <a:r>
              <a:rPr lang="it-IT" sz="1400" kern="0" dirty="0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«La Carnia»</a:t>
            </a:r>
            <a:r>
              <a:rPr lang="it-IT" sz="1400" kern="0" dirty="0">
                <a:effectLst/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kern="0" dirty="0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Tolmezzo,  «Casa per Anziani» Cividale del Friuli, «Umberto I^»  Latisana, «Ardito Desio» Palmanova, «G. Chiabà» San Giorgio di Nogaro», «Fondazione Muner </a:t>
            </a:r>
            <a:r>
              <a:rPr lang="it-IT" sz="1400" kern="0" dirty="0" err="1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it-IT" sz="1400" kern="0" dirty="0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Giudici» Pradamano, «Giuseppe Sirch» San Pietro al Natisone, COVIL «Mattero Brunetti» Paluzza, «Opera Pia </a:t>
            </a:r>
            <a:r>
              <a:rPr lang="it-IT" sz="1400" kern="0" dirty="0" err="1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Cojaniz</a:t>
            </a:r>
            <a:r>
              <a:rPr lang="it-IT" sz="1400" kern="0" dirty="0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» Tarcento, «Stati Uniti d’America» Villa Santina</a:t>
            </a:r>
          </a:p>
          <a:p>
            <a:pPr marL="0" indent="0" fontAlgn="base">
              <a:lnSpc>
                <a:spcPct val="107000"/>
              </a:lnSpc>
              <a:spcAft>
                <a:spcPts val="600"/>
              </a:spcAft>
              <a:buNone/>
            </a:pPr>
            <a:r>
              <a:rPr lang="it-IT" sz="1400" b="1" kern="0" dirty="0">
                <a:latin typeface="Lato" panose="020F0502020204030203" pitchFamily="34" charset="77"/>
                <a:cs typeface="Times New Roman" panose="02020603050405020304" pitchFamily="18" charset="0"/>
              </a:rPr>
              <a:t>Ex provincia di Pordenone                                                                                  </a:t>
            </a:r>
            <a:r>
              <a:rPr lang="it-IT" sz="1400" kern="0" dirty="0">
                <a:latin typeface="Lato" panose="020F0502020204030203" pitchFamily="34" charset="77"/>
                <a:cs typeface="Times New Roman" panose="02020603050405020304" pitchFamily="18" charset="0"/>
              </a:rPr>
              <a:t>«Umberto I^» Pordenone, ASP Cordenonese «Virginia Fabbri Taliento», «Daniele Moro» Morsano al Tagliamento, «Casa Lucia» Pasiano di Pordenone, «Solidarietà» di Azzano Decimo </a:t>
            </a:r>
          </a:p>
        </p:txBody>
      </p:sp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23883A83-5F48-7BEE-1583-83257C272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09" y="1318279"/>
            <a:ext cx="5257800" cy="510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058247"/>
                </a:solidFill>
                <a:latin typeface="Lato" panose="020F0502020204030203" pitchFamily="34" charset="77"/>
              </a:rPr>
              <a:t>Federfarma FVG 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058247"/>
                </a:solidFill>
                <a:latin typeface="Lato" panose="020F0502020204030203" pitchFamily="34" charset="77"/>
              </a:rPr>
              <a:t>Case di Riposo comunali  (13)</a:t>
            </a:r>
          </a:p>
          <a:p>
            <a:pPr marL="0" indent="0">
              <a:buNone/>
            </a:pPr>
            <a:r>
              <a:rPr lang="it-IT" sz="1400" kern="0" dirty="0">
                <a:solidFill>
                  <a:srgbClr val="525252"/>
                </a:solidFill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kern="0" dirty="0">
                <a:solidFill>
                  <a:srgbClr val="525252"/>
                </a:solidFill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it-IT" sz="1400" kern="0" dirty="0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Residenza E. Gregoretti" e "Centro per l'anziano«, Trieste, Angelo </a:t>
            </a:r>
            <a:r>
              <a:rPr lang="it-IT" sz="1400" kern="0" dirty="0" err="1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Culot</a:t>
            </a:r>
            <a:r>
              <a:rPr lang="it-IT" sz="1400" kern="0" dirty="0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», Gorizia, “Nobili </a:t>
            </a:r>
            <a:r>
              <a:rPr lang="it-IT" sz="1400" kern="0" dirty="0" err="1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dè</a:t>
            </a:r>
            <a:r>
              <a:rPr lang="it-IT" sz="1400" kern="0" dirty="0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kern="0" dirty="0" err="1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Pilosio</a:t>
            </a:r>
            <a:r>
              <a:rPr lang="it-IT" sz="1400" kern="0" dirty="0"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” Tricesimo, «Casa Mafalda»  Ajello del Friuli, «Casa di soggiorno per gli Anziani» Comune di Gemon</a:t>
            </a:r>
            <a:r>
              <a:rPr lang="it-IT" sz="1400" kern="0" dirty="0"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 del Friuli, Casa di Riposo «Valentino Sarcinelli» Comune di Cervignano del Friuli , Casa di Riposo «F.lli Stuparich» Duino- Aurisina, Casa di Riposo «Centro Assistenziale «Italia Rovere Bianchi» Mortegliano, «Casa Anziani» Comune di San Quirino,  Casa di Soggiorno per  Anziani» Comune di Aviano</a:t>
            </a:r>
            <a:endParaRPr lang="it-IT" sz="1400" kern="100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600"/>
              </a:spcAft>
              <a:buNone/>
            </a:pPr>
            <a:r>
              <a:rPr lang="it-IT" sz="1600" b="1" dirty="0">
                <a:solidFill>
                  <a:srgbClr val="058247"/>
                </a:solidFill>
                <a:latin typeface="Lato" panose="020F0502020204030203" pitchFamily="34" charset="77"/>
              </a:rPr>
              <a:t>Consorzi     </a:t>
            </a:r>
            <a:r>
              <a:rPr lang="it-IT" sz="1600" b="1" dirty="0">
                <a:latin typeface="Lato" panose="020F0502020204030203" pitchFamily="34" charset="77"/>
              </a:rPr>
              <a:t>       </a:t>
            </a:r>
            <a:r>
              <a:rPr lang="it-IT" sz="1400" b="1" dirty="0">
                <a:latin typeface="Lato" panose="020F0502020204030203" pitchFamily="34" charset="77"/>
              </a:rPr>
              <a:t>                                                                                                            </a:t>
            </a:r>
            <a:r>
              <a:rPr lang="it-IT" sz="1400" b="1" u="sng" dirty="0">
                <a:solidFill>
                  <a:srgbClr val="FF0000"/>
                </a:solidFill>
                <a:latin typeface="Lato" panose="020F0502020204030203" pitchFamily="34" charset="77"/>
              </a:rPr>
              <a:t> </a:t>
            </a:r>
            <a:r>
              <a:rPr lang="it-IT" sz="1400" kern="0" dirty="0">
                <a:solidFill>
                  <a:srgbClr val="525252"/>
                </a:solidFill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C.A.M.P.P. di Cervignano del Friuli (UD)                                                         C.I.S.I. di Gradisca d'Isonzo (GO)</a:t>
            </a:r>
            <a:endParaRPr lang="it-IT" sz="1400" kern="100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600"/>
              </a:spcAft>
              <a:buNone/>
            </a:pPr>
            <a:r>
              <a:rPr lang="it-IT" sz="1400" b="1" kern="0">
                <a:solidFill>
                  <a:srgbClr val="058247"/>
                </a:solidFill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600" b="1" kern="0">
                <a:solidFill>
                  <a:srgbClr val="058247"/>
                </a:solidFill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Fondazioni</a:t>
            </a:r>
            <a:r>
              <a:rPr lang="it-IT" sz="1600" b="1" kern="100" dirty="0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it-IT" sz="1400" b="1" kern="100" dirty="0">
                <a:latin typeface="Lato" panose="020F0502020204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</a:t>
            </a:r>
            <a:r>
              <a:rPr lang="it-IT" sz="1400" kern="0" dirty="0">
                <a:solidFill>
                  <a:srgbClr val="525252"/>
                </a:solidFill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Fondazione "Morpurgo- Hofmann«, Udine                                                   Fondazione "Opera </a:t>
            </a:r>
            <a:r>
              <a:rPr lang="it-IT" sz="1400" kern="0" dirty="0" err="1">
                <a:solidFill>
                  <a:srgbClr val="525252"/>
                </a:solidFill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Colledani</a:t>
            </a:r>
            <a:r>
              <a:rPr lang="it-IT" sz="1400" kern="0" dirty="0">
                <a:solidFill>
                  <a:srgbClr val="525252"/>
                </a:solidFill>
                <a:effectLst/>
                <a:latin typeface="Lato" panose="020F05020202040302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- Bullian«, Valvasone – Arzene (PN)</a:t>
            </a:r>
          </a:p>
          <a:p>
            <a:pPr marL="0" indent="0">
              <a:buNone/>
            </a:pPr>
            <a:endParaRPr lang="it-IT" sz="1400" b="1" u="sng" dirty="0">
              <a:solidFill>
                <a:srgbClr val="FF0000"/>
              </a:solidFill>
              <a:latin typeface="Lato" panose="020F0502020204030203" pitchFamily="34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BEFD30-9DDF-C646-C9C9-EEEF6C7481BC}"/>
              </a:ext>
            </a:extLst>
          </p:cNvPr>
          <p:cNvSpPr txBox="1"/>
          <p:nvPr/>
        </p:nvSpPr>
        <p:spPr>
          <a:xfrm>
            <a:off x="1833483" y="331476"/>
            <a:ext cx="851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 REGIONE FRIULI VENEZIA GIULIA – Salute e sistema medico</a:t>
            </a:r>
            <a:endParaRPr lang="it-IT" sz="2400" dirty="0">
              <a:latin typeface="Lato" panose="020F0502020204030203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45BAB1-617B-D854-5665-1DFB84360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4" y="372554"/>
            <a:ext cx="493777" cy="7809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160923-BAF3-7C32-C0A0-9EA05EFCB498}"/>
              </a:ext>
            </a:extLst>
          </p:cNvPr>
          <p:cNvSpPr txBox="1"/>
          <p:nvPr/>
        </p:nvSpPr>
        <p:spPr>
          <a:xfrm>
            <a:off x="1029839" y="372554"/>
            <a:ext cx="10668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Federsanità ANCI FVG, dal 1996, insieme ad ANCI FVG, Regione FVG, ai Comuni, alle Aziende Sanitarie, IRCSS, ARCS FVG, Aziende Pubbliche Servizi alla Persona ( A.S.P.), Consorzi, Federfarma FVG, Fondazioni e </a:t>
            </a:r>
          </a:p>
          <a:p>
            <a:r>
              <a:rPr lang="it-IT" sz="1600" b="1" dirty="0">
                <a:solidFill>
                  <a:srgbClr val="FF0000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Case di Riposo comunali</a:t>
            </a:r>
            <a:r>
              <a:rPr lang="it-IT" sz="1600" b="1" u="sng" dirty="0">
                <a:solidFill>
                  <a:srgbClr val="FF0000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. Elenco Associati,  8 novembre   2024   </a:t>
            </a:r>
          </a:p>
        </p:txBody>
      </p:sp>
    </p:spTree>
    <p:extLst>
      <p:ext uri="{BB962C8B-B14F-4D97-AF65-F5344CB8AC3E}">
        <p14:creationId xmlns:p14="http://schemas.microsoft.com/office/powerpoint/2010/main" val="382979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DA14E-538E-C5D0-4DD9-0E102274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E121A13-7409-ABD3-82F0-B84A4EA71819}"/>
              </a:ext>
            </a:extLst>
          </p:cNvPr>
          <p:cNvSpPr txBox="1"/>
          <p:nvPr/>
        </p:nvSpPr>
        <p:spPr>
          <a:xfrm>
            <a:off x="5387281" y="804439"/>
            <a:ext cx="65663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comuni (in verde scuro), per 82 percorsi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una lunghezza totale di oltre 470 chilometri, hanno aderito al progetto, tramite 3 bandi dedicati, pubblicati e promossi da Federsanità ANCI FVG negli anni 2019, 2021 e 2023 </a:t>
            </a:r>
          </a:p>
          <a:p>
            <a:pPr marL="285750" indent="-285750" algn="just">
              <a:buFont typeface="Calibri" panose="020F0502020204030204" pitchFamily="34" charset="0"/>
              <a:buChar char="⃝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11 nuovi Comuni (in verde chiaro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 hanno aderito da marzo a settembre 2024 </a:t>
            </a:r>
          </a:p>
          <a:p>
            <a:pPr marL="285750" indent="-285750" algn="just">
              <a:buFont typeface="Calibri" panose="020F0502020204030204" pitchFamily="34" charset="0"/>
              <a:buChar char="⃝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Complessivamente,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nel settembre 2024, sono coinvolti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102 Comuni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della regione su un totale di 215 (47%), cartelloni installati entro ottobre 2024</a:t>
            </a:r>
          </a:p>
          <a:p>
            <a:pPr marL="285750" indent="-285750" algn="just">
              <a:buFont typeface="Calibri" panose="020F0502020204030204" pitchFamily="34" charset="0"/>
              <a:buChar char="⃝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Ulteriori 7 nuovi Comuni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stanno perfezionando la loro adesione al progetto per la realizzazione di nuovi percorsi e cartelloni, entro novembre 2024 </a:t>
            </a: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alibri" panose="020F0502020204030204" pitchFamily="34" charset="0"/>
              <a:buChar char="⃝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4073A287-CD47-0A6B-DF15-1044E4DC7F60}"/>
              </a:ext>
            </a:extLst>
          </p:cNvPr>
          <p:cNvGrpSpPr/>
          <p:nvPr/>
        </p:nvGrpSpPr>
        <p:grpSpPr>
          <a:xfrm>
            <a:off x="259605" y="4595245"/>
            <a:ext cx="4516591" cy="1666481"/>
            <a:chOff x="246656" y="4108538"/>
            <a:chExt cx="4887285" cy="192081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E012AFE-CF2F-6F11-5B5C-802FDB61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56" y="4108538"/>
              <a:ext cx="4887285" cy="1665962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1859339-646B-0D5F-FDCE-8556B40C62B9}"/>
                </a:ext>
              </a:extLst>
            </p:cNvPr>
            <p:cNvSpPr/>
            <p:nvPr/>
          </p:nvSpPr>
          <p:spPr>
            <a:xfrm>
              <a:off x="375781" y="5599134"/>
              <a:ext cx="4758160" cy="175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CBFA5CC-8A61-A006-998A-30F34DD3001B}"/>
                </a:ext>
              </a:extLst>
            </p:cNvPr>
            <p:cNvSpPr txBox="1"/>
            <p:nvPr/>
          </p:nvSpPr>
          <p:spPr>
            <a:xfrm>
              <a:off x="246656" y="5497233"/>
              <a:ext cx="1260281" cy="319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0DBFBE7-B0F0-7E9A-5513-E422EE1F3061}"/>
                </a:ext>
              </a:extLst>
            </p:cNvPr>
            <p:cNvSpPr txBox="1"/>
            <p:nvPr/>
          </p:nvSpPr>
          <p:spPr>
            <a:xfrm>
              <a:off x="1708939" y="5532928"/>
              <a:ext cx="890180" cy="319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Residenti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34702C8-E372-22F3-C0A8-779CE3558D07}"/>
                </a:ext>
              </a:extLst>
            </p:cNvPr>
            <p:cNvSpPr txBox="1"/>
            <p:nvPr/>
          </p:nvSpPr>
          <p:spPr>
            <a:xfrm>
              <a:off x="2837323" y="5497233"/>
              <a:ext cx="1070798" cy="532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Residenti over 65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4C60A1E-DA54-CBCA-FBE9-EFE80CE39977}"/>
                </a:ext>
              </a:extLst>
            </p:cNvPr>
            <p:cNvSpPr txBox="1"/>
            <p:nvPr/>
          </p:nvSpPr>
          <p:spPr>
            <a:xfrm>
              <a:off x="3985632" y="5497233"/>
              <a:ext cx="1070798" cy="532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Residenti under 15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DE92D768-3BE5-3778-D439-1810BFBCE905}"/>
              </a:ext>
            </a:extLst>
          </p:cNvPr>
          <p:cNvSpPr/>
          <p:nvPr/>
        </p:nvSpPr>
        <p:spPr>
          <a:xfrm>
            <a:off x="2617410" y="1641952"/>
            <a:ext cx="905208" cy="279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88CE704-7311-E332-1798-CF21B811331B}"/>
              </a:ext>
            </a:extLst>
          </p:cNvPr>
          <p:cNvSpPr txBox="1"/>
          <p:nvPr/>
        </p:nvSpPr>
        <p:spPr>
          <a:xfrm>
            <a:off x="199286" y="4142352"/>
            <a:ext cx="490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Impatto sul territorio e partecipazione potenziale*</a:t>
            </a:r>
            <a:endParaRPr lang="en-GB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A0011E6-ADD8-BF80-F41A-C62A6D120AF1}"/>
              </a:ext>
            </a:extLst>
          </p:cNvPr>
          <p:cNvSpPr txBox="1"/>
          <p:nvPr/>
        </p:nvSpPr>
        <p:spPr>
          <a:xfrm>
            <a:off x="7310192" y="4082620"/>
            <a:ext cx="261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Accessibilità e inclusione*</a:t>
            </a:r>
            <a:endParaRPr lang="en-GB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6FFF725-E1C3-F78B-4EF8-A199C1DC737C}"/>
              </a:ext>
            </a:extLst>
          </p:cNvPr>
          <p:cNvSpPr txBox="1"/>
          <p:nvPr/>
        </p:nvSpPr>
        <p:spPr>
          <a:xfrm>
            <a:off x="156596" y="6376256"/>
            <a:ext cx="359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  <a:r>
              <a:rPr lang="it-IT" sz="1200" dirty="0"/>
              <a:t>I valori si riferiscono ai 91 Comuni dei primi tre bandi</a:t>
            </a:r>
            <a:endParaRPr lang="en-GB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1AD86E-F3C6-8B4E-C657-D7B18CC5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294"/>
          <a:stretch/>
        </p:blipFill>
        <p:spPr>
          <a:xfrm>
            <a:off x="567754" y="1170420"/>
            <a:ext cx="3144499" cy="30297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96C78C-56DE-9522-FF9A-85B9D8FB7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08" t="32108" b="28081"/>
          <a:stretch/>
        </p:blipFill>
        <p:spPr>
          <a:xfrm>
            <a:off x="3551176" y="1874819"/>
            <a:ext cx="1682381" cy="10339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95F8EF-C066-659F-6DBB-31F47DFBD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430" y="4497167"/>
            <a:ext cx="3594446" cy="187908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E93857-D8F7-3237-2C67-4D70160BC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925" y="4663151"/>
            <a:ext cx="3421075" cy="172305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72047B1-6EED-E351-B59D-6AAF6DA49B77}"/>
              </a:ext>
            </a:extLst>
          </p:cNvPr>
          <p:cNvSpPr/>
          <p:nvPr/>
        </p:nvSpPr>
        <p:spPr>
          <a:xfrm>
            <a:off x="3527321" y="1874819"/>
            <a:ext cx="1333382" cy="20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Legenda Comuni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EDA35C-DE63-C09B-A340-A342C49105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68902"/>
            <a:ext cx="2438432" cy="68193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4AB55A2-E11A-CA40-9424-C704B847300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813111"/>
          </a:xfrm>
          <a:prstGeom prst="rect">
            <a:avLst/>
          </a:prstGeom>
          <a:solidFill>
            <a:srgbClr val="2A7A3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E32222-8504-6FCA-6B65-7CD67F6DB208}"/>
              </a:ext>
            </a:extLst>
          </p:cNvPr>
          <p:cNvSpPr txBox="1"/>
          <p:nvPr/>
        </p:nvSpPr>
        <p:spPr>
          <a:xfrm>
            <a:off x="234793" y="254693"/>
            <a:ext cx="1001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FVG IN MOVIMENTO. 10mila passi di Salute, 2018 – 2025  </a:t>
            </a:r>
          </a:p>
        </p:txBody>
      </p:sp>
    </p:spTree>
    <p:extLst>
      <p:ext uri="{BB962C8B-B14F-4D97-AF65-F5344CB8AC3E}">
        <p14:creationId xmlns:p14="http://schemas.microsoft.com/office/powerpoint/2010/main" val="384544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99184" y="1142662"/>
            <a:ext cx="11698251" cy="5537551"/>
            <a:chOff x="241019" y="1728356"/>
            <a:chExt cx="11698251" cy="553755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447FD06-E344-4551-8EA1-48B59A7DA65A}"/>
                </a:ext>
              </a:extLst>
            </p:cNvPr>
            <p:cNvSpPr/>
            <p:nvPr/>
          </p:nvSpPr>
          <p:spPr>
            <a:xfrm>
              <a:off x="3981584" y="2087366"/>
              <a:ext cx="4228840" cy="422821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90" h="6789">
                  <a:moveTo>
                    <a:pt x="6790" y="3395"/>
                  </a:moveTo>
                  <a:cubicBezTo>
                    <a:pt x="6790" y="5270"/>
                    <a:pt x="5270" y="6789"/>
                    <a:pt x="3395" y="6789"/>
                  </a:cubicBezTo>
                  <a:cubicBezTo>
                    <a:pt x="1520" y="6789"/>
                    <a:pt x="0" y="5270"/>
                    <a:pt x="0" y="3395"/>
                  </a:cubicBezTo>
                  <a:cubicBezTo>
                    <a:pt x="0" y="1520"/>
                    <a:pt x="1520" y="0"/>
                    <a:pt x="3395" y="0"/>
                  </a:cubicBezTo>
                  <a:cubicBezTo>
                    <a:pt x="5270" y="0"/>
                    <a:pt x="6790" y="1520"/>
                    <a:pt x="6790" y="3395"/>
                  </a:cubicBezTo>
                  <a:close/>
                </a:path>
              </a:pathLst>
            </a:custGeom>
            <a:solidFill>
              <a:srgbClr val="AECC5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it-IT" sz="900" dirty="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5BB682B-67E6-4DA5-80DC-8AC574F83D43}"/>
                </a:ext>
              </a:extLst>
            </p:cNvPr>
            <p:cNvSpPr/>
            <p:nvPr/>
          </p:nvSpPr>
          <p:spPr>
            <a:xfrm>
              <a:off x="4478341" y="2571273"/>
              <a:ext cx="3235943" cy="32359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96" h="5196">
                  <a:moveTo>
                    <a:pt x="2598" y="5196"/>
                  </a:moveTo>
                  <a:cubicBezTo>
                    <a:pt x="1163" y="5196"/>
                    <a:pt x="0" y="4033"/>
                    <a:pt x="0" y="2598"/>
                  </a:cubicBezTo>
                  <a:cubicBezTo>
                    <a:pt x="0" y="1163"/>
                    <a:pt x="1163" y="0"/>
                    <a:pt x="2598" y="0"/>
                  </a:cubicBezTo>
                  <a:cubicBezTo>
                    <a:pt x="4033" y="0"/>
                    <a:pt x="5196" y="1163"/>
                    <a:pt x="5196" y="2598"/>
                  </a:cubicBezTo>
                  <a:cubicBezTo>
                    <a:pt x="5196" y="4033"/>
                    <a:pt x="4033" y="5196"/>
                    <a:pt x="2598" y="5196"/>
                  </a:cubicBezTo>
                  <a:close/>
                </a:path>
              </a:pathLst>
            </a:custGeom>
            <a:solidFill>
              <a:srgbClr val="F9AF00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it-IT" sz="900" dirty="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896502-9C47-4863-A567-54F6212E3EC0}"/>
                </a:ext>
              </a:extLst>
            </p:cNvPr>
            <p:cNvSpPr/>
            <p:nvPr/>
          </p:nvSpPr>
          <p:spPr>
            <a:xfrm>
              <a:off x="4981693" y="3030921"/>
              <a:ext cx="2243049" cy="22424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02" h="3601">
                  <a:moveTo>
                    <a:pt x="1801" y="3601"/>
                  </a:moveTo>
                  <a:cubicBezTo>
                    <a:pt x="807" y="3601"/>
                    <a:pt x="0" y="2796"/>
                    <a:pt x="0" y="1801"/>
                  </a:cubicBezTo>
                  <a:cubicBezTo>
                    <a:pt x="0" y="807"/>
                    <a:pt x="807" y="0"/>
                    <a:pt x="1801" y="0"/>
                  </a:cubicBezTo>
                  <a:cubicBezTo>
                    <a:pt x="2795" y="0"/>
                    <a:pt x="3602" y="807"/>
                    <a:pt x="3602" y="1801"/>
                  </a:cubicBezTo>
                  <a:cubicBezTo>
                    <a:pt x="3602" y="2796"/>
                    <a:pt x="2795" y="3601"/>
                    <a:pt x="1801" y="3601"/>
                  </a:cubicBezTo>
                  <a:close/>
                </a:path>
              </a:pathLst>
            </a:custGeom>
            <a:solidFill>
              <a:srgbClr val="6A7DBD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it-IT" sz="900" dirty="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96225C-0CEE-4884-9B6D-DB6B3DC11E8F}"/>
                </a:ext>
              </a:extLst>
            </p:cNvPr>
            <p:cNvSpPr/>
            <p:nvPr/>
          </p:nvSpPr>
          <p:spPr>
            <a:xfrm>
              <a:off x="6096626" y="2074825"/>
              <a:ext cx="2727661" cy="4958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0" h="797">
                  <a:moveTo>
                    <a:pt x="103" y="797"/>
                  </a:moveTo>
                  <a:lnTo>
                    <a:pt x="3981" y="797"/>
                  </a:lnTo>
                  <a:cubicBezTo>
                    <a:pt x="4202" y="797"/>
                    <a:pt x="4380" y="619"/>
                    <a:pt x="4380" y="398"/>
                  </a:cubicBezTo>
                  <a:cubicBezTo>
                    <a:pt x="4380" y="178"/>
                    <a:pt x="4202" y="0"/>
                    <a:pt x="3981" y="0"/>
                  </a:cubicBezTo>
                  <a:lnTo>
                    <a:pt x="103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694"/>
                  </a:lnTo>
                  <a:cubicBezTo>
                    <a:pt x="0" y="751"/>
                    <a:pt x="47" y="797"/>
                    <a:pt x="103" y="797"/>
                  </a:cubicBezTo>
                  <a:close/>
                </a:path>
              </a:pathLst>
            </a:custGeom>
            <a:solidFill>
              <a:srgbClr val="AECC5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it-IT" sz="900" dirty="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29695CA-E46B-442D-8FA9-019FAAED0191}"/>
                </a:ext>
              </a:extLst>
            </p:cNvPr>
            <p:cNvSpPr/>
            <p:nvPr/>
          </p:nvSpPr>
          <p:spPr>
            <a:xfrm>
              <a:off x="6096625" y="4768336"/>
              <a:ext cx="2727661" cy="4952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0" h="796">
                  <a:moveTo>
                    <a:pt x="103" y="796"/>
                  </a:moveTo>
                  <a:lnTo>
                    <a:pt x="3981" y="796"/>
                  </a:lnTo>
                  <a:cubicBezTo>
                    <a:pt x="4202" y="796"/>
                    <a:pt x="4380" y="618"/>
                    <a:pt x="4380" y="398"/>
                  </a:cubicBezTo>
                  <a:cubicBezTo>
                    <a:pt x="4380" y="178"/>
                    <a:pt x="4202" y="0"/>
                    <a:pt x="3981" y="0"/>
                  </a:cubicBezTo>
                  <a:lnTo>
                    <a:pt x="103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694"/>
                  </a:lnTo>
                  <a:cubicBezTo>
                    <a:pt x="0" y="751"/>
                    <a:pt x="47" y="796"/>
                    <a:pt x="103" y="796"/>
                  </a:cubicBezTo>
                  <a:close/>
                </a:path>
              </a:pathLst>
            </a:custGeom>
            <a:solidFill>
              <a:srgbClr val="6A7DBD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it-IT" sz="900" dirty="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C2E5B3-C962-4DD5-B871-A758D52B8440}"/>
                </a:ext>
              </a:extLst>
            </p:cNvPr>
            <p:cNvSpPr/>
            <p:nvPr/>
          </p:nvSpPr>
          <p:spPr>
            <a:xfrm>
              <a:off x="3368342" y="3940396"/>
              <a:ext cx="1562846" cy="4964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10" h="798">
                  <a:moveTo>
                    <a:pt x="2510" y="798"/>
                  </a:moveTo>
                  <a:lnTo>
                    <a:pt x="399" y="798"/>
                  </a:lnTo>
                  <a:cubicBezTo>
                    <a:pt x="179" y="798"/>
                    <a:pt x="0" y="619"/>
                    <a:pt x="0" y="399"/>
                  </a:cubicBezTo>
                  <a:cubicBezTo>
                    <a:pt x="0" y="179"/>
                    <a:pt x="179" y="0"/>
                    <a:pt x="399" y="0"/>
                  </a:cubicBezTo>
                  <a:lnTo>
                    <a:pt x="2510" y="0"/>
                  </a:lnTo>
                  <a:close/>
                </a:path>
              </a:pathLst>
            </a:custGeom>
            <a:solidFill>
              <a:srgbClr val="F9AF00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it-IT" sz="900" dirty="0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02665F3-8728-44B2-AF1B-9108348C0D26}"/>
                </a:ext>
              </a:extLst>
            </p:cNvPr>
            <p:cNvSpPr txBox="1"/>
            <p:nvPr/>
          </p:nvSpPr>
          <p:spPr>
            <a:xfrm>
              <a:off x="7379201" y="2102091"/>
              <a:ext cx="156571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9400"/>
                </a:lnSpc>
                <a:defRPr sz="8000" b="1" spc="-290">
                  <a:solidFill>
                    <a:schemeClr val="tx2"/>
                  </a:solidFill>
                  <a:latin typeface="Raleway" panose="020B0503030101060003" pitchFamily="34" charset="7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it-IT" sz="2800" b="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Fase 1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D9091D9E-B52C-4DC7-934B-6539914C8819}"/>
                </a:ext>
              </a:extLst>
            </p:cNvPr>
            <p:cNvSpPr txBox="1"/>
            <p:nvPr/>
          </p:nvSpPr>
          <p:spPr>
            <a:xfrm>
              <a:off x="7475937" y="4761981"/>
              <a:ext cx="146897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9400"/>
                </a:lnSpc>
                <a:defRPr sz="8000" b="1" spc="-290">
                  <a:solidFill>
                    <a:schemeClr val="tx2"/>
                  </a:solidFill>
                  <a:latin typeface="Raleway" panose="020B0503030101060003" pitchFamily="34" charset="7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it-IT" sz="2800" b="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Fase 3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CF5C15D2-DF82-4FE6-9365-8813023D8380}"/>
                </a:ext>
              </a:extLst>
            </p:cNvPr>
            <p:cNvSpPr txBox="1"/>
            <p:nvPr/>
          </p:nvSpPr>
          <p:spPr>
            <a:xfrm>
              <a:off x="3278404" y="3927010"/>
              <a:ext cx="140635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9400"/>
                </a:lnSpc>
                <a:defRPr sz="8000" b="1" spc="-290">
                  <a:solidFill>
                    <a:schemeClr val="tx2"/>
                  </a:solidFill>
                  <a:latin typeface="Raleway" panose="020B0503030101060003" pitchFamily="34" charset="7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it-IT" sz="2800" b="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Fase 2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568901-2B6A-4A84-B889-D11BDDE9116D}"/>
                </a:ext>
              </a:extLst>
            </p:cNvPr>
            <p:cNvSpPr txBox="1"/>
            <p:nvPr/>
          </p:nvSpPr>
          <p:spPr>
            <a:xfrm>
              <a:off x="279575" y="5902087"/>
              <a:ext cx="2887868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it-IT" sz="1600" b="1" spc="-15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it-IT" sz="1600" b="1" spc="-15" dirty="0">
                  <a:latin typeface="Poppins" panose="00000500000000000000" pitchFamily="2" charset="0"/>
                  <a:cs typeface="Poppins" panose="00000500000000000000" pitchFamily="2" charset="0"/>
                </a:rPr>
                <a:t>Aprile-Settembre 2024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43221FB3-C3A1-4BD8-8395-57D24E9AAC91}"/>
                </a:ext>
              </a:extLst>
            </p:cNvPr>
            <p:cNvSpPr txBox="1"/>
            <p:nvPr/>
          </p:nvSpPr>
          <p:spPr>
            <a:xfrm>
              <a:off x="276628" y="6492618"/>
              <a:ext cx="11511269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Una ventina di passeggiate guidate "10.000 passi di salute"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, condotte da istruttori laureati in Scienze Motorie che hanno fatto anche svolgere esercizi fisici. Oggi, grazie alle attività e alla comunicazione sui media e social, si sta creando una rete di </a:t>
              </a: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"Comunità attive" 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che promuove passeggiate e attività di gruppo. Nel contempo è stato avviato il </a:t>
              </a: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monitoraggio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 dei percorsi  tramite questionari per valutarne lo stato (DIES_UNIUD, Prof. L. Pagani).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E41D549-68E4-434A-B4C2-3342BBB093B5}"/>
                </a:ext>
              </a:extLst>
            </p:cNvPr>
            <p:cNvSpPr txBox="1"/>
            <p:nvPr/>
          </p:nvSpPr>
          <p:spPr>
            <a:xfrm>
              <a:off x="8953819" y="1728356"/>
              <a:ext cx="2326210" cy="35394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it-IT" sz="1700" b="1" spc="-15" dirty="0">
                  <a:latin typeface="Poppins" panose="00000500000000000000" pitchFamily="2" charset="0"/>
                  <a:cs typeface="Poppins" panose="00000500000000000000" pitchFamily="2" charset="0"/>
                </a:rPr>
                <a:t>2019-2024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81F6DAD7-AEE6-4E45-B01D-746DD4AC86CF}"/>
                </a:ext>
              </a:extLst>
            </p:cNvPr>
            <p:cNvSpPr txBox="1"/>
            <p:nvPr/>
          </p:nvSpPr>
          <p:spPr>
            <a:xfrm>
              <a:off x="8953819" y="2102091"/>
              <a:ext cx="2985451" cy="261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Pubblicazione di 3 bandi , 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coinvolti,  complessivamente </a:t>
              </a: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91 Comuni per la 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realizzazione di 82 percorsi pedonali inclusivi e accessibili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, con </a:t>
              </a: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cartelloni e segnaletica direzionale (immagine coordinata). 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Il successo del  progetto ha portato allo sviluppo di ulteriori iniziative sul territorio, sempre in collaborazione con Comuni, Dip. Prevenzione Aziende Sanitarie, Associazioni locali e Gruppi 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3A384A11-B8AF-4939-B3AE-CFF25D6CFCDE}"/>
                </a:ext>
              </a:extLst>
            </p:cNvPr>
            <p:cNvSpPr txBox="1"/>
            <p:nvPr/>
          </p:nvSpPr>
          <p:spPr>
            <a:xfrm>
              <a:off x="1842979" y="1728356"/>
              <a:ext cx="2326210" cy="35394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it-IT" sz="1700" b="1" spc="-15" dirty="0">
                  <a:latin typeface="Poppins" panose="00000500000000000000" pitchFamily="2" charset="0"/>
                  <a:cs typeface="Poppins" panose="00000500000000000000" pitchFamily="2" charset="0"/>
                </a:rPr>
                <a:t>2022-2024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1737E537-3D9D-44BB-A059-FF9AA650C3DB}"/>
                </a:ext>
              </a:extLst>
            </p:cNvPr>
            <p:cNvSpPr txBox="1"/>
            <p:nvPr/>
          </p:nvSpPr>
          <p:spPr>
            <a:xfrm>
              <a:off x="241019" y="2103484"/>
              <a:ext cx="3109485" cy="354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Corsi  teorico – pratici per Walking Leader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, coordinati dal prof. Stefano Lazzer con la collaborazione di laureati in Scienze Motorie (una decina per  complessivi oltre 500 partecipanti).</a:t>
              </a:r>
            </a:p>
            <a:p>
              <a:pPr>
                <a:lnSpc>
                  <a:spcPts val="1800"/>
                </a:lnSpc>
              </a:pPr>
              <a:endParaRPr lang="it-IT" sz="1200" spc="-1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it-IT" sz="1200" b="1" spc="-10" dirty="0">
                  <a:latin typeface="Poppins" panose="00000500000000000000" pitchFamily="2" charset="0"/>
                  <a:cs typeface="Poppins" panose="00000500000000000000" pitchFamily="2" charset="0"/>
                </a:rPr>
                <a:t>Corsi di attività fisica "10mila passi di Salute – Muoviamoci insieme" per over 55 </a:t>
              </a:r>
              <a:r>
                <a:rPr lang="it-IT" sz="1200" spc="-10" dirty="0">
                  <a:latin typeface="Poppins" panose="00000500000000000000" pitchFamily="2" charset="0"/>
                  <a:cs typeface="Poppins" panose="00000500000000000000" pitchFamily="2" charset="0"/>
                </a:rPr>
                <a:t>(due edizioni), una ventina i  Comuni coinvolti – «uso gratuito» palestre - in collaborazione con  Associazioni locali e A.S.D. «Sport &amp; Fun». Per complessivi  1.200 partecipanti, alto gradimento e richiesta di proseguire…</a:t>
              </a: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B081C90-FDCB-AE4F-8FB2-8CCF60484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125" y="3463222"/>
              <a:ext cx="1296624" cy="1285103"/>
            </a:xfrm>
            <a:custGeom>
              <a:avLst/>
              <a:gdLst>
                <a:gd name="connsiteX0" fmla="*/ 1074353 w 2392879"/>
                <a:gd name="connsiteY0" fmla="*/ 699913 h 2577217"/>
                <a:gd name="connsiteX1" fmla="*/ 1323341 w 2392879"/>
                <a:gd name="connsiteY1" fmla="*/ 752820 h 2577217"/>
                <a:gd name="connsiteX2" fmla="*/ 1143625 w 2392879"/>
                <a:gd name="connsiteY2" fmla="*/ 933095 h 2577217"/>
                <a:gd name="connsiteX3" fmla="*/ 1074353 w 2392879"/>
                <a:gd name="connsiteY3" fmla="*/ 926564 h 2577217"/>
                <a:gd name="connsiteX4" fmla="*/ 678976 w 2392879"/>
                <a:gd name="connsiteY4" fmla="*/ 1321732 h 2577217"/>
                <a:gd name="connsiteX5" fmla="*/ 1074353 w 2392879"/>
                <a:gd name="connsiteY5" fmla="*/ 1717554 h 2577217"/>
                <a:gd name="connsiteX6" fmla="*/ 1469729 w 2392879"/>
                <a:gd name="connsiteY6" fmla="*/ 1321732 h 2577217"/>
                <a:gd name="connsiteX7" fmla="*/ 1463193 w 2392879"/>
                <a:gd name="connsiteY7" fmla="*/ 1252496 h 2577217"/>
                <a:gd name="connsiteX8" fmla="*/ 1643563 w 2392879"/>
                <a:gd name="connsiteY8" fmla="*/ 1072874 h 2577217"/>
                <a:gd name="connsiteX9" fmla="*/ 1695845 w 2392879"/>
                <a:gd name="connsiteY9" fmla="*/ 1321732 h 2577217"/>
                <a:gd name="connsiteX10" fmla="*/ 1074353 w 2392879"/>
                <a:gd name="connsiteY10" fmla="*/ 1943551 h 2577217"/>
                <a:gd name="connsiteX11" fmla="*/ 452207 w 2392879"/>
                <a:gd name="connsiteY11" fmla="*/ 1321732 h 2577217"/>
                <a:gd name="connsiteX12" fmla="*/ 1074353 w 2392879"/>
                <a:gd name="connsiteY12" fmla="*/ 699913 h 2577217"/>
                <a:gd name="connsiteX13" fmla="*/ 1074026 w 2392879"/>
                <a:gd name="connsiteY13" fmla="*/ 247705 h 2577217"/>
                <a:gd name="connsiteX14" fmla="*/ 1655464 w 2392879"/>
                <a:gd name="connsiteY14" fmla="*/ 420177 h 2577217"/>
                <a:gd name="connsiteX15" fmla="*/ 1490832 w 2392879"/>
                <a:gd name="connsiteY15" fmla="*/ 584155 h 2577217"/>
                <a:gd name="connsiteX16" fmla="*/ 1074026 w 2392879"/>
                <a:gd name="connsiteY16" fmla="*/ 473094 h 2577217"/>
                <a:gd name="connsiteX17" fmla="*/ 226042 w 2392879"/>
                <a:gd name="connsiteY17" fmla="*/ 1321078 h 2577217"/>
                <a:gd name="connsiteX18" fmla="*/ 1074026 w 2392879"/>
                <a:gd name="connsiteY18" fmla="*/ 2169063 h 2577217"/>
                <a:gd name="connsiteX19" fmla="*/ 1921357 w 2392879"/>
                <a:gd name="connsiteY19" fmla="*/ 1321078 h 2577217"/>
                <a:gd name="connsiteX20" fmla="*/ 1810949 w 2392879"/>
                <a:gd name="connsiteY20" fmla="*/ 903619 h 2577217"/>
                <a:gd name="connsiteX21" fmla="*/ 1975581 w 2392879"/>
                <a:gd name="connsiteY21" fmla="*/ 739641 h 2577217"/>
                <a:gd name="connsiteX22" fmla="*/ 2148053 w 2392879"/>
                <a:gd name="connsiteY22" fmla="*/ 1321078 h 2577217"/>
                <a:gd name="connsiteX23" fmla="*/ 1832999 w 2392879"/>
                <a:gd name="connsiteY23" fmla="*/ 2080622 h 2577217"/>
                <a:gd name="connsiteX24" fmla="*/ 1821462 w 2392879"/>
                <a:gd name="connsiteY24" fmla="*/ 2090150 h 2577217"/>
                <a:gd name="connsiteX25" fmla="*/ 1972353 w 2392879"/>
                <a:gd name="connsiteY25" fmla="*/ 2498697 h 2577217"/>
                <a:gd name="connsiteX26" fmla="*/ 1758881 w 2392879"/>
                <a:gd name="connsiteY26" fmla="*/ 2577217 h 2577217"/>
                <a:gd name="connsiteX27" fmla="*/ 1633615 w 2392879"/>
                <a:gd name="connsiteY27" fmla="*/ 2236514 h 2577217"/>
                <a:gd name="connsiteX28" fmla="*/ 1585405 w 2392879"/>
                <a:gd name="connsiteY28" fmla="*/ 2265852 h 2577217"/>
                <a:gd name="connsiteX29" fmla="*/ 1074026 w 2392879"/>
                <a:gd name="connsiteY29" fmla="*/ 2395758 h 2577217"/>
                <a:gd name="connsiteX30" fmla="*/ 562648 w 2392879"/>
                <a:gd name="connsiteY30" fmla="*/ 2265852 h 2577217"/>
                <a:gd name="connsiteX31" fmla="*/ 535757 w 2392879"/>
                <a:gd name="connsiteY31" fmla="*/ 2249488 h 2577217"/>
                <a:gd name="connsiteX32" fmla="*/ 415516 w 2392879"/>
                <a:gd name="connsiteY32" fmla="*/ 2577217 h 2577217"/>
                <a:gd name="connsiteX33" fmla="*/ 204502 w 2392879"/>
                <a:gd name="connsiteY33" fmla="*/ 2498697 h 2577217"/>
                <a:gd name="connsiteX34" fmla="*/ 348063 w 2392879"/>
                <a:gd name="connsiteY34" fmla="*/ 2107882 h 2577217"/>
                <a:gd name="connsiteX35" fmla="*/ 315054 w 2392879"/>
                <a:gd name="connsiteY35" fmla="*/ 2080622 h 2577217"/>
                <a:gd name="connsiteX36" fmla="*/ 0 w 2392879"/>
                <a:gd name="connsiteY36" fmla="*/ 1321078 h 2577217"/>
                <a:gd name="connsiteX37" fmla="*/ 1074026 w 2392879"/>
                <a:gd name="connsiteY37" fmla="*/ 247705 h 2577217"/>
                <a:gd name="connsiteX38" fmla="*/ 2073819 w 2392879"/>
                <a:gd name="connsiteY38" fmla="*/ 0 h 2577217"/>
                <a:gd name="connsiteX39" fmla="*/ 2154073 w 2392879"/>
                <a:gd name="connsiteY39" fmla="*/ 240357 h 2577217"/>
                <a:gd name="connsiteX40" fmla="*/ 2392879 w 2392879"/>
                <a:gd name="connsiteY40" fmla="*/ 320040 h 2577217"/>
                <a:gd name="connsiteX41" fmla="*/ 2073819 w 2392879"/>
                <a:gd name="connsiteY41" fmla="*/ 638774 h 2577217"/>
                <a:gd name="connsiteX42" fmla="*/ 1955324 w 2392879"/>
                <a:gd name="connsiteY42" fmla="*/ 599343 h 2577217"/>
                <a:gd name="connsiteX43" fmla="*/ 1241453 w 2392879"/>
                <a:gd name="connsiteY43" fmla="*/ 1310619 h 2577217"/>
                <a:gd name="connsiteX44" fmla="*/ 1243636 w 2392879"/>
                <a:gd name="connsiteY44" fmla="*/ 1321405 h 2577217"/>
                <a:gd name="connsiteX45" fmla="*/ 1074026 w 2392879"/>
                <a:gd name="connsiteY45" fmla="*/ 1491343 h 2577217"/>
                <a:gd name="connsiteX46" fmla="*/ 904415 w 2392879"/>
                <a:gd name="connsiteY46" fmla="*/ 1321405 h 2577217"/>
                <a:gd name="connsiteX47" fmla="*/ 1074026 w 2392879"/>
                <a:gd name="connsiteY47" fmla="*/ 1152120 h 2577217"/>
                <a:gd name="connsiteX48" fmla="*/ 1080518 w 2392879"/>
                <a:gd name="connsiteY48" fmla="*/ 1153429 h 2577217"/>
                <a:gd name="connsiteX49" fmla="*/ 1794790 w 2392879"/>
                <a:gd name="connsiteY49" fmla="*/ 441225 h 2577217"/>
                <a:gd name="connsiteX50" fmla="*/ 1754105 w 2392879"/>
                <a:gd name="connsiteY50" fmla="*/ 320040 h 25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92879" h="2577217">
                  <a:moveTo>
                    <a:pt x="1074353" y="699913"/>
                  </a:moveTo>
                  <a:cubicBezTo>
                    <a:pt x="1162577" y="699913"/>
                    <a:pt x="1246880" y="719508"/>
                    <a:pt x="1323341" y="752820"/>
                  </a:cubicBezTo>
                  <a:lnTo>
                    <a:pt x="1143625" y="933095"/>
                  </a:lnTo>
                  <a:cubicBezTo>
                    <a:pt x="1121405" y="928523"/>
                    <a:pt x="1098533" y="926564"/>
                    <a:pt x="1074353" y="926564"/>
                  </a:cubicBezTo>
                  <a:cubicBezTo>
                    <a:pt x="856079" y="926564"/>
                    <a:pt x="678976" y="1103573"/>
                    <a:pt x="678976" y="1321732"/>
                  </a:cubicBezTo>
                  <a:cubicBezTo>
                    <a:pt x="678976" y="1539891"/>
                    <a:pt x="856079" y="1717554"/>
                    <a:pt x="1074353" y="1717554"/>
                  </a:cubicBezTo>
                  <a:cubicBezTo>
                    <a:pt x="1291973" y="1717554"/>
                    <a:pt x="1469729" y="1539891"/>
                    <a:pt x="1469729" y="1321732"/>
                  </a:cubicBezTo>
                  <a:cubicBezTo>
                    <a:pt x="1469729" y="1298218"/>
                    <a:pt x="1467115" y="1275357"/>
                    <a:pt x="1463193" y="1252496"/>
                  </a:cubicBezTo>
                  <a:lnTo>
                    <a:pt x="1643563" y="1072874"/>
                  </a:lnTo>
                  <a:cubicBezTo>
                    <a:pt x="1676893" y="1148642"/>
                    <a:pt x="1695845" y="1233554"/>
                    <a:pt x="1695845" y="1321732"/>
                  </a:cubicBezTo>
                  <a:cubicBezTo>
                    <a:pt x="1695845" y="1664647"/>
                    <a:pt x="1416794" y="1943551"/>
                    <a:pt x="1074353" y="1943551"/>
                  </a:cubicBezTo>
                  <a:cubicBezTo>
                    <a:pt x="731258" y="1943551"/>
                    <a:pt x="452207" y="1664647"/>
                    <a:pt x="452207" y="1321732"/>
                  </a:cubicBezTo>
                  <a:cubicBezTo>
                    <a:pt x="452207" y="978817"/>
                    <a:pt x="731258" y="699913"/>
                    <a:pt x="1074353" y="699913"/>
                  </a:cubicBezTo>
                  <a:close/>
                  <a:moveTo>
                    <a:pt x="1074026" y="247705"/>
                  </a:moveTo>
                  <a:cubicBezTo>
                    <a:pt x="1288309" y="247705"/>
                    <a:pt x="1487566" y="311729"/>
                    <a:pt x="1655464" y="420177"/>
                  </a:cubicBezTo>
                  <a:lnTo>
                    <a:pt x="1490832" y="584155"/>
                  </a:lnTo>
                  <a:cubicBezTo>
                    <a:pt x="1367358" y="514252"/>
                    <a:pt x="1225592" y="473094"/>
                    <a:pt x="1074026" y="473094"/>
                  </a:cubicBezTo>
                  <a:cubicBezTo>
                    <a:pt x="606263" y="473094"/>
                    <a:pt x="226042" y="853315"/>
                    <a:pt x="226042" y="1321078"/>
                  </a:cubicBezTo>
                  <a:cubicBezTo>
                    <a:pt x="226042" y="1788842"/>
                    <a:pt x="606263" y="2169063"/>
                    <a:pt x="1074026" y="2169063"/>
                  </a:cubicBezTo>
                  <a:cubicBezTo>
                    <a:pt x="1541136" y="2169063"/>
                    <a:pt x="1921357" y="1788842"/>
                    <a:pt x="1921357" y="1321078"/>
                  </a:cubicBezTo>
                  <a:cubicBezTo>
                    <a:pt x="1921357" y="1169513"/>
                    <a:pt x="1880853" y="1027746"/>
                    <a:pt x="1810949" y="903619"/>
                  </a:cubicBezTo>
                  <a:lnTo>
                    <a:pt x="1975581" y="739641"/>
                  </a:lnTo>
                  <a:cubicBezTo>
                    <a:pt x="2084029" y="907539"/>
                    <a:pt x="2148053" y="1106796"/>
                    <a:pt x="2148053" y="1321078"/>
                  </a:cubicBezTo>
                  <a:cubicBezTo>
                    <a:pt x="2148053" y="1617350"/>
                    <a:pt x="2027519" y="1886020"/>
                    <a:pt x="1832999" y="2080622"/>
                  </a:cubicBezTo>
                  <a:lnTo>
                    <a:pt x="1821462" y="2090150"/>
                  </a:lnTo>
                  <a:lnTo>
                    <a:pt x="1972353" y="2498697"/>
                  </a:lnTo>
                  <a:lnTo>
                    <a:pt x="1758881" y="2577217"/>
                  </a:lnTo>
                  <a:lnTo>
                    <a:pt x="1633615" y="2236514"/>
                  </a:lnTo>
                  <a:lnTo>
                    <a:pt x="1585405" y="2265852"/>
                  </a:lnTo>
                  <a:cubicBezTo>
                    <a:pt x="1433240" y="2348675"/>
                    <a:pt x="1258992" y="2395758"/>
                    <a:pt x="1074026" y="2395758"/>
                  </a:cubicBezTo>
                  <a:cubicBezTo>
                    <a:pt x="889060" y="2395758"/>
                    <a:pt x="714813" y="2348675"/>
                    <a:pt x="562648" y="2265852"/>
                  </a:cubicBezTo>
                  <a:lnTo>
                    <a:pt x="535757" y="2249488"/>
                  </a:lnTo>
                  <a:lnTo>
                    <a:pt x="415516" y="2577217"/>
                  </a:lnTo>
                  <a:lnTo>
                    <a:pt x="204502" y="2498697"/>
                  </a:lnTo>
                  <a:lnTo>
                    <a:pt x="348063" y="2107882"/>
                  </a:lnTo>
                  <a:lnTo>
                    <a:pt x="315054" y="2080622"/>
                  </a:lnTo>
                  <a:cubicBezTo>
                    <a:pt x="120534" y="1886020"/>
                    <a:pt x="0" y="1617350"/>
                    <a:pt x="0" y="1321078"/>
                  </a:cubicBezTo>
                  <a:cubicBezTo>
                    <a:pt x="0" y="729188"/>
                    <a:pt x="482136" y="247705"/>
                    <a:pt x="1074026" y="247705"/>
                  </a:cubicBezTo>
                  <a:close/>
                  <a:moveTo>
                    <a:pt x="2073819" y="0"/>
                  </a:moveTo>
                  <a:lnTo>
                    <a:pt x="2154073" y="240357"/>
                  </a:lnTo>
                  <a:lnTo>
                    <a:pt x="2392879" y="320040"/>
                  </a:lnTo>
                  <a:lnTo>
                    <a:pt x="2073819" y="638774"/>
                  </a:lnTo>
                  <a:lnTo>
                    <a:pt x="1955324" y="599343"/>
                  </a:lnTo>
                  <a:lnTo>
                    <a:pt x="1241453" y="1310619"/>
                  </a:lnTo>
                  <a:lnTo>
                    <a:pt x="1243636" y="1321405"/>
                  </a:lnTo>
                  <a:cubicBezTo>
                    <a:pt x="1243636" y="1415524"/>
                    <a:pt x="1167672" y="1491343"/>
                    <a:pt x="1074026" y="1491343"/>
                  </a:cubicBezTo>
                  <a:cubicBezTo>
                    <a:pt x="980380" y="1491343"/>
                    <a:pt x="904415" y="1415524"/>
                    <a:pt x="904415" y="1321405"/>
                  </a:cubicBezTo>
                  <a:cubicBezTo>
                    <a:pt x="904415" y="1227939"/>
                    <a:pt x="980380" y="1152120"/>
                    <a:pt x="1074026" y="1152120"/>
                  </a:cubicBezTo>
                  <a:lnTo>
                    <a:pt x="1080518" y="1153429"/>
                  </a:lnTo>
                  <a:lnTo>
                    <a:pt x="1794790" y="441225"/>
                  </a:lnTo>
                  <a:lnTo>
                    <a:pt x="1754105" y="320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it-IT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D630F2ED-5077-AA93-23B8-F7D49A863AA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813111"/>
          </a:xfrm>
          <a:prstGeom prst="rect">
            <a:avLst/>
          </a:prstGeom>
          <a:solidFill>
            <a:srgbClr val="2A7A3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E34E8F-CA1A-20EA-11DB-2A8D98FDD580}"/>
              </a:ext>
            </a:extLst>
          </p:cNvPr>
          <p:cNvSpPr txBox="1"/>
          <p:nvPr/>
        </p:nvSpPr>
        <p:spPr>
          <a:xfrm>
            <a:off x="234793" y="254693"/>
            <a:ext cx="10018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Arial" panose="020B0604020202020204" pitchFamily="34" charset="0"/>
              </a:rPr>
              <a:t>Le fasi del progetto</a:t>
            </a:r>
          </a:p>
        </p:txBody>
      </p:sp>
    </p:spTree>
    <p:extLst>
      <p:ext uri="{BB962C8B-B14F-4D97-AF65-F5344CB8AC3E}">
        <p14:creationId xmlns:p14="http://schemas.microsoft.com/office/powerpoint/2010/main" val="336771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78" y="1067804"/>
            <a:ext cx="8067431" cy="4802187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A409CA0-DD0F-7D2E-46F2-815CBCEE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92" y="892454"/>
            <a:ext cx="3375846" cy="5965546"/>
          </a:xfrm>
        </p:spPr>
        <p:txBody>
          <a:bodyPr anchor="t">
            <a:normAutofit fontScale="90000"/>
          </a:bodyPr>
          <a:lstStyle/>
          <a:p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agosto ad oggi  (8 nov. 2024) ai precedenti 91 Comuni, si sono aggiunti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 15 nuovi Comuni con nuovi percorsi «</a:t>
            </a:r>
            <a:r>
              <a:rPr lang="it-IT" sz="18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10mila passi di Salute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i quali abbiamo realizzato e stiamo realizzando  cartelloni e segnaletica che saranno installati entro dicembre 2024.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 sono  previsti per il 2025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 sono sostenuti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dall’ultimo contributo regionale – bando ARCS FVG – e relativo «Piano attività» fino al 31 dicembre 2025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Questo oltre all’ampliamento del numero di Comuni, prevede: passeggiate guidate, corsi per Conduttori di gruppi di Cammino, aggiornamenti della guida con i nuovi percorsi, incontri pubblici, comunicazioni multimediali, news, social, </a:t>
            </a:r>
            <a:r>
              <a:rPr lang="it-IT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promozione e attivazione di nuovi «Gruppi di Cammino»  e  alleanze con altre Associazioni, professionisti e soggetti con le medesime finalità.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Fondamentale risulta, infatti, l’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ampliamanto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dei soggetti e delle  «</a:t>
            </a:r>
            <a:r>
              <a:rPr lang="it-IT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Comunità attive</a:t>
            </a: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D36B7D0-1EB2-1EEF-7BE9-67CAD5DC6FA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813111"/>
          </a:xfrm>
          <a:prstGeom prst="rect">
            <a:avLst/>
          </a:prstGeom>
          <a:solidFill>
            <a:srgbClr val="2A7A3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41320E-86E5-0A3A-5D84-7BE31575BFE2}"/>
              </a:ext>
            </a:extLst>
          </p:cNvPr>
          <p:cNvSpPr txBox="1"/>
          <p:nvPr/>
        </p:nvSpPr>
        <p:spPr>
          <a:xfrm>
            <a:off x="234793" y="254693"/>
            <a:ext cx="10018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Rete si amplia : piano attività fino al 31 dicembre 2025 </a:t>
            </a:r>
          </a:p>
        </p:txBody>
      </p:sp>
    </p:spTree>
    <p:extLst>
      <p:ext uri="{BB962C8B-B14F-4D97-AF65-F5344CB8AC3E}">
        <p14:creationId xmlns:p14="http://schemas.microsoft.com/office/powerpoint/2010/main" val="17470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A9F3B30-AE3A-E5B2-377A-685D1169D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396"/>
            <a:ext cx="3470139" cy="26026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6DF217-7C6E-FF5B-508C-458FC7341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10" y="826396"/>
            <a:ext cx="4626853" cy="26026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9A2BB04-551D-49C0-34D4-824A219EE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12" y="3598998"/>
            <a:ext cx="4626851" cy="26026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A96F228-AC98-F67A-5515-358145DD0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8997"/>
            <a:ext cx="3470139" cy="260260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21FC26F-5399-837A-3984-9F1F27AAFD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34" y="776177"/>
            <a:ext cx="4069070" cy="542542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AE784A4-6CF4-DEB9-58E1-04AC22B27A3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813111"/>
          </a:xfrm>
          <a:prstGeom prst="rect">
            <a:avLst/>
          </a:prstGeom>
          <a:solidFill>
            <a:srgbClr val="2A7A3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50B73B-3CBD-75C4-7ADF-8836EA49D5F2}"/>
              </a:ext>
            </a:extLst>
          </p:cNvPr>
          <p:cNvSpPr txBox="1"/>
          <p:nvPr/>
        </p:nvSpPr>
        <p:spPr>
          <a:xfrm>
            <a:off x="234793" y="254693"/>
            <a:ext cx="1001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Arial" panose="020B0604020202020204" pitchFamily="34" charset="0"/>
              </a:rPr>
              <a:t>Salute, ben essere e qualità della vita</a:t>
            </a:r>
          </a:p>
        </p:txBody>
      </p:sp>
    </p:spTree>
    <p:extLst>
      <p:ext uri="{BB962C8B-B14F-4D97-AF65-F5344CB8AC3E}">
        <p14:creationId xmlns:p14="http://schemas.microsoft.com/office/powerpoint/2010/main" val="104485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84DB45C-CDB9-1FD4-4E33-427AC0B5A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3110"/>
            <a:ext cx="3924389" cy="26158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F8E0154-B1E9-FCE3-4FA2-154CE6BE1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61" y="813110"/>
            <a:ext cx="3924388" cy="26158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B55C33E-D136-1F3E-F5D7-07538C534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8" y="3586107"/>
            <a:ext cx="4525484" cy="30172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3EB6774-DB3C-1E64-9515-E405E22FD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78" y="3586106"/>
            <a:ext cx="4526441" cy="30172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49B6639-9FC9-D040-8FF3-FDB23300E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68" y="813110"/>
            <a:ext cx="3924389" cy="261653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0C8FE8AB-D29E-C7BF-A4D9-460A5BFC9DD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813111"/>
          </a:xfrm>
          <a:prstGeom prst="rect">
            <a:avLst/>
          </a:prstGeom>
          <a:solidFill>
            <a:srgbClr val="2A7A3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CE1082-DA46-3F64-1D56-598202B8E14D}"/>
              </a:ext>
            </a:extLst>
          </p:cNvPr>
          <p:cNvSpPr txBox="1"/>
          <p:nvPr/>
        </p:nvSpPr>
        <p:spPr>
          <a:xfrm>
            <a:off x="234793" y="254693"/>
            <a:ext cx="10018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Arial" panose="020B0604020202020204" pitchFamily="34" charset="0"/>
              </a:rPr>
              <a:t>10mila passi nella «Riviera Friulana</a:t>
            </a:r>
            <a:r>
              <a:rPr lang="it-IT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1864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4E567FC-73D1-0818-76F8-D789070DA09E}"/>
              </a:ext>
            </a:extLst>
          </p:cNvPr>
          <p:cNvSpPr/>
          <p:nvPr/>
        </p:nvSpPr>
        <p:spPr>
          <a:xfrm>
            <a:off x="0" y="5552464"/>
            <a:ext cx="12192000" cy="1305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5971E2-AC98-C767-5317-715FDFF90AA6}"/>
              </a:ext>
            </a:extLst>
          </p:cNvPr>
          <p:cNvSpPr/>
          <p:nvPr/>
        </p:nvSpPr>
        <p:spPr>
          <a:xfrm>
            <a:off x="0" y="0"/>
            <a:ext cx="12192000" cy="193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B2A84-D056-CA90-603D-0C557C10BD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79884"/>
            <a:ext cx="10515600" cy="5071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i="1" dirty="0">
                <a:solidFill>
                  <a:srgbClr val="FF0000"/>
                </a:solidFill>
              </a:rPr>
              <a:t>IL PROGETTO E’ IN CONTINUO SVILUPPO E AMPLIAMENTO </a:t>
            </a:r>
            <a:endParaRPr lang="it-IT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1600" b="1" i="1" dirty="0"/>
              <a:t>Coordinamento</a:t>
            </a:r>
            <a:r>
              <a:rPr lang="it-IT" sz="1800" b="1" i="1" dirty="0"/>
              <a:t> tecnico -scientifico </a:t>
            </a:r>
            <a:r>
              <a:rPr lang="it-IT" sz="1800" i="1" dirty="0"/>
              <a:t>:</a:t>
            </a:r>
          </a:p>
          <a:p>
            <a:pPr marL="0" indent="0" algn="ctr">
              <a:buNone/>
            </a:pPr>
            <a:r>
              <a:rPr lang="it-IT" sz="1400" b="1" dirty="0">
                <a:cs typeface="Arial" panose="020B0604020202020204" pitchFamily="34" charset="0"/>
              </a:rPr>
              <a:t>Tiziana Del Fabbro</a:t>
            </a:r>
            <a:r>
              <a:rPr lang="it-IT" sz="1400" dirty="0">
                <a:cs typeface="Arial" panose="020B0604020202020204" pitchFamily="34" charset="0"/>
              </a:rPr>
              <a:t>, Segretaria regionale Federsanità ANCI FVG</a:t>
            </a:r>
          </a:p>
          <a:p>
            <a:pPr marL="0" indent="0" algn="ctr">
              <a:buNone/>
            </a:pPr>
            <a:r>
              <a:rPr lang="it-IT" sz="1400" b="1" dirty="0">
                <a:cs typeface="Arial" panose="020B0604020202020204" pitchFamily="34" charset="0"/>
              </a:rPr>
              <a:t>Luana Sandrin</a:t>
            </a:r>
            <a:r>
              <a:rPr lang="it-IT" sz="1400" dirty="0">
                <a:cs typeface="Arial" panose="020B0604020202020204" pitchFamily="34" charset="0"/>
              </a:rPr>
              <a:t>, Direzione centrale Salute, Politiche sociali e Disabilità Regione Friuli Venezia Giulia</a:t>
            </a:r>
          </a:p>
          <a:p>
            <a:pPr marL="0" indent="0" algn="ctr">
              <a:buNone/>
            </a:pPr>
            <a:r>
              <a:rPr lang="it-IT" sz="1400" b="1" dirty="0">
                <a:cs typeface="Arial" panose="020B0604020202020204" pitchFamily="34" charset="0"/>
              </a:rPr>
              <a:t>Laura Pagani</a:t>
            </a:r>
            <a:r>
              <a:rPr lang="it-IT" sz="1400" dirty="0">
                <a:cs typeface="Arial" panose="020B0604020202020204" pitchFamily="34" charset="0"/>
              </a:rPr>
              <a:t>, Dipartimento Scienze Economiche e Statistiche Università degli Stuti di Udine,</a:t>
            </a:r>
          </a:p>
          <a:p>
            <a:pPr marL="0" indent="0" algn="ctr">
              <a:buNone/>
            </a:pPr>
            <a:r>
              <a:rPr lang="it-IT" sz="1400" b="1" dirty="0">
                <a:cs typeface="Arial" panose="020B0604020202020204" pitchFamily="34" charset="0"/>
              </a:rPr>
              <a:t>Alessia Del Bianco Rizzardo</a:t>
            </a:r>
            <a:r>
              <a:rPr lang="it-IT" sz="1400" dirty="0">
                <a:cs typeface="Arial" panose="020B0604020202020204" pitchFamily="34" charset="0"/>
              </a:rPr>
              <a:t>, Area Cultura </a:t>
            </a:r>
            <a:r>
              <a:rPr lang="it-IT" sz="1400" dirty="0" err="1">
                <a:cs typeface="Arial" panose="020B0604020202020204" pitchFamily="34" charset="0"/>
              </a:rPr>
              <a:t>PromoTurismo</a:t>
            </a:r>
            <a:r>
              <a:rPr lang="it-IT" sz="1400" dirty="0">
                <a:cs typeface="Arial" panose="020B0604020202020204" pitchFamily="34" charset="0"/>
              </a:rPr>
              <a:t> FVG</a:t>
            </a:r>
            <a:endParaRPr lang="it-IT" sz="1400" baseline="30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600" b="1" dirty="0">
                <a:cs typeface="Arial" panose="020B0604020202020204" pitchFamily="34" charset="0"/>
              </a:rPr>
              <a:t>--------------------------------------------------------------------------------------------</a:t>
            </a:r>
            <a:r>
              <a:rPr lang="it-IT" sz="1800" b="1" dirty="0">
                <a:cs typeface="Arial" panose="020B0604020202020204" pitchFamily="34" charset="0"/>
              </a:rPr>
              <a:t>------------------------------------------------</a:t>
            </a:r>
            <a:endParaRPr lang="it-IT" sz="1600" b="1" i="1" baseline="30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i="1" baseline="30000" dirty="0"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Per  informazioni e aggiornamenti </a:t>
            </a:r>
            <a:r>
              <a:rPr lang="it-IT" sz="1600" dirty="0">
                <a:solidFill>
                  <a:schemeClr val="bg1"/>
                </a:solidFill>
              </a:rPr>
              <a:t>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sz="14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1400" b="1" dirty="0"/>
              <a:t>Pagine FB e INSTAGRAM  </a:t>
            </a:r>
            <a:r>
              <a:rPr lang="it-IT" sz="1400" b="1" dirty="0">
                <a:hlinkClick r:id="rId2"/>
              </a:rPr>
              <a:t>https://www.facebook.com/FVGinMovimento10milapassidisalute</a:t>
            </a:r>
            <a:r>
              <a:rPr lang="it-IT" sz="1400" b="1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1400" b="1" dirty="0"/>
              <a:t>Indirizzo mail :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federsanita @anci.fvg.it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sz="1400" b="1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266CF5-3887-83C7-D245-E880CBBF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51" y="683452"/>
            <a:ext cx="2633700" cy="6889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CD085E-58C6-6454-4255-8FA3A7DC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629" y="417785"/>
            <a:ext cx="819909" cy="11895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2414F8-76B9-5454-F76A-D4FA940B7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53" y="594553"/>
            <a:ext cx="945160" cy="9728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D010FA3-E984-AA99-3822-54946987B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16" y="488363"/>
            <a:ext cx="906567" cy="1079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5" y="488363"/>
            <a:ext cx="2844397" cy="1003158"/>
          </a:xfrm>
          <a:prstGeom prst="rect">
            <a:avLst/>
          </a:prstGeom>
        </p:spPr>
      </p:pic>
      <p:pic>
        <p:nvPicPr>
          <p:cNvPr id="7" name="Immagine 6" descr="Immagine che contiene testo, bianco, design&#10;&#10;Descrizione generata automaticamente">
            <a:extLst>
              <a:ext uri="{FF2B5EF4-FFF2-40B4-BE49-F238E27FC236}">
                <a16:creationId xmlns:a16="http://schemas.microsoft.com/office/drawing/2014/main" id="{55A7A65F-6A14-FF87-BA5A-C31A21771E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71" y="5685656"/>
            <a:ext cx="3757978" cy="12631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C83C3F-0601-CF23-43BB-ECAB9FEE7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7" t="16637"/>
          <a:stretch/>
        </p:blipFill>
        <p:spPr>
          <a:xfrm>
            <a:off x="838200" y="5787867"/>
            <a:ext cx="1151260" cy="1263187"/>
          </a:xfrm>
          <a:prstGeom prst="rect">
            <a:avLst/>
          </a:prstGeom>
        </p:spPr>
      </p:pic>
      <p:pic>
        <p:nvPicPr>
          <p:cNvPr id="12" name="Immagine 11" descr="Immagine che contiene testo, bianco&#10;&#10;Descrizione generata automaticamente">
            <a:extLst>
              <a:ext uri="{FF2B5EF4-FFF2-40B4-BE49-F238E27FC236}">
                <a16:creationId xmlns:a16="http://schemas.microsoft.com/office/drawing/2014/main" id="{ED9C1863-778D-4990-2910-95E1BCE2D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30906" r="25277" b="39623"/>
          <a:stretch/>
        </p:blipFill>
        <p:spPr>
          <a:xfrm>
            <a:off x="1866296" y="6052256"/>
            <a:ext cx="3483919" cy="470026"/>
          </a:xfrm>
          <a:prstGeom prst="rect">
            <a:avLst/>
          </a:prstGeom>
        </p:spPr>
      </p:pic>
      <p:pic>
        <p:nvPicPr>
          <p:cNvPr id="13" name="Immagine 12" descr="Immagine che contiene modello, tessuto&#10;&#10;Descrizione generata automaticamente">
            <a:extLst>
              <a:ext uri="{FF2B5EF4-FFF2-40B4-BE49-F238E27FC236}">
                <a16:creationId xmlns:a16="http://schemas.microsoft.com/office/drawing/2014/main" id="{540FB254-CC27-913A-13D1-73E4D21C4C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2" y="5800257"/>
            <a:ext cx="939237" cy="9740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9ABBAFE-393A-2D0D-E579-1FD277B7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49" y="6103320"/>
            <a:ext cx="2341169" cy="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118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997A6C20306141B800DAD1E057D372" ma:contentTypeVersion="18" ma:contentTypeDescription="Creare un nuovo documento." ma:contentTypeScope="" ma:versionID="59a9d948c6780f409010d31b9bec6c05">
  <xsd:schema xmlns:xsd="http://www.w3.org/2001/XMLSchema" xmlns:xs="http://www.w3.org/2001/XMLSchema" xmlns:p="http://schemas.microsoft.com/office/2006/metadata/properties" xmlns:ns3="f33e02a2-4960-43ec-a216-abd062d7a334" xmlns:ns4="c3e2a867-51e0-4402-9e09-74b8e31bb18f" targetNamespace="http://schemas.microsoft.com/office/2006/metadata/properties" ma:root="true" ma:fieldsID="db6df5d4f31336e3e367a061f9e0b66a" ns3:_="" ns4:_="">
    <xsd:import namespace="f33e02a2-4960-43ec-a216-abd062d7a334"/>
    <xsd:import namespace="c3e2a867-51e0-4402-9e09-74b8e31bb1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e02a2-4960-43ec-a216-abd062d7a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a867-51e0-4402-9e09-74b8e31bb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3e02a2-4960-43ec-a216-abd062d7a3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44261-C008-4AB2-8C48-5B81D9440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e02a2-4960-43ec-a216-abd062d7a334"/>
    <ds:schemaRef ds:uri="c3e2a867-51e0-4402-9e09-74b8e31bb1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2E0D9-BAA5-498C-8B0D-063DAE99FF53}">
  <ds:schemaRefs>
    <ds:schemaRef ds:uri="http://schemas.openxmlformats.org/package/2006/metadata/core-properties"/>
    <ds:schemaRef ds:uri="c3e2a867-51e0-4402-9e09-74b8e31bb18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33e02a2-4960-43ec-a216-abd062d7a334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F81191-3347-44C5-8A32-76C75786E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16975</TotalTime>
  <Words>1448</Words>
  <Application>Microsoft Office PowerPoint</Application>
  <PresentationFormat>Widescreen</PresentationFormat>
  <Paragraphs>78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Lato</vt:lpstr>
      <vt:lpstr>Lato Light</vt:lpstr>
      <vt:lpstr>Poppins</vt:lpstr>
      <vt:lpstr>pragmatica-web</vt:lpstr>
      <vt:lpstr>1_Personalizza struttura</vt:lpstr>
      <vt:lpstr>Personalizza struttura</vt:lpstr>
      <vt:lpstr>Incontro pubblico   "10mila passi di Salute" con le "Comunità Attive"  per dare più vita agli anni"  Venerdì 8 novembre 2024   Sede «Cantine Toniatti Giacometti»  via Rocca, n. 29 – Latisana    dott.ssa Tiziana Del Fabbro, Segretaria regionale Federsanità ANCI FVG prof. Laura Pagani, Dipartimento Scienze Economiche e Statistiche Università  degli Studi di Udine  dott. ssa Alessia Del Bianco Rizzardo, Area Cultura PromoTurismo FVG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agosto ad oggi  (8 nov. 2024) ai precedenti 91 Comuni, si sono aggiunti altri 15 nuovi Comuni con nuovi percorsi «10mila passi di Salute», per i quali abbiamo realizzato e stiamo realizzando  cartelloni e segnaletica che saranno installati entro dicembre 2024. Altri sono  previsti per il 2025 e  sono sostenuti dall’ultimo contributo regionale – bando ARCS FVG – e relativo «Piano attività» fino al 31 dicembre 2025. Questo oltre all’ampliamento del numero di Comuni, prevede: passeggiate guidate, corsi per Conduttori di gruppi di Cammino, aggiornamenti della guida con i nuovi percorsi, incontri pubblici, comunicazioni multimediali, news, social, etc;  promozione e attivazione di nuovi «Gruppi di Cammino»  e  alleanze con altre Associazioni, professionisti e soggetti con le medesime finalità. Fondamentale risulta, infatti, l’ampliamanto dei soggetti e delle  «Comunità attive»</vt:lpstr>
      <vt:lpstr>Presentazione standard di PowerPoint</vt:lpstr>
      <vt:lpstr>Presentazione standard di PowerPoint</vt:lpstr>
      <vt:lpstr>Presentazione standard di PowerPoint</vt:lpstr>
      <vt:lpstr>GRAZIE A TUTTI e ARRIVEDERCI 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prof. Pagani</dc:creator>
  <cp:lastModifiedBy>Tiziana Del Fabbro</cp:lastModifiedBy>
  <cp:revision>286</cp:revision>
  <cp:lastPrinted>2023-09-04T07:27:59Z</cp:lastPrinted>
  <dcterms:created xsi:type="dcterms:W3CDTF">2023-08-20T08:54:32Z</dcterms:created>
  <dcterms:modified xsi:type="dcterms:W3CDTF">2024-11-08T09:46:21Z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0x01010062997A6C20306141B800DAD1E057D372</vt:lpwstr>
  </property>
</Properties>
</file>