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charts/chart16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Default Extension="gif" ContentType="image/gif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4" r:id="rId3"/>
    <p:sldId id="372" r:id="rId4"/>
    <p:sldId id="258" r:id="rId5"/>
    <p:sldId id="269" r:id="rId6"/>
    <p:sldId id="270" r:id="rId7"/>
    <p:sldId id="272" r:id="rId8"/>
    <p:sldId id="273" r:id="rId9"/>
    <p:sldId id="360" r:id="rId10"/>
    <p:sldId id="373" r:id="rId11"/>
    <p:sldId id="370" r:id="rId12"/>
    <p:sldId id="363" r:id="rId13"/>
    <p:sldId id="364" r:id="rId14"/>
    <p:sldId id="365" r:id="rId15"/>
    <p:sldId id="366" r:id="rId16"/>
    <p:sldId id="337" r:id="rId17"/>
    <p:sldId id="374" r:id="rId18"/>
    <p:sldId id="375" r:id="rId19"/>
    <p:sldId id="376" r:id="rId20"/>
    <p:sldId id="377" r:id="rId21"/>
    <p:sldId id="378" r:id="rId22"/>
    <p:sldId id="379" r:id="rId23"/>
    <p:sldId id="387" r:id="rId24"/>
    <p:sldId id="388" r:id="rId25"/>
    <p:sldId id="389" r:id="rId26"/>
    <p:sldId id="390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91" r:id="rId35"/>
    <p:sldId id="392" r:id="rId36"/>
    <p:sldId id="393" r:id="rId37"/>
    <p:sldId id="394" r:id="rId38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3C07"/>
    <a:srgbClr val="CC9900"/>
    <a:srgbClr val="4F81BD"/>
    <a:srgbClr val="FFCC66"/>
    <a:srgbClr val="FFCC00"/>
    <a:srgbClr val="FFFF6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786" autoAdjust="0"/>
  </p:normalViewPr>
  <p:slideViewPr>
    <p:cSldViewPr showGuides="1">
      <p:cViewPr>
        <p:scale>
          <a:sx n="80" d="100"/>
          <a:sy n="80" d="100"/>
        </p:scale>
        <p:origin x="-72" y="-72"/>
      </p:cViewPr>
      <p:guideLst>
        <p:guide orient="horz" pos="252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10"/>
        <p:guide pos="2141"/>
      </p:guideLst>
    </p:cSldViewPr>
  </p:notes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Office_Excel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Office_Excel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Cartel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2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2346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Val val="1"/>
          </c:dLbls>
          <c:cat>
            <c:numRef>
              <c:f>('Trend dx'!$A$12;'Trend dx'!$A$15;'Trend dx'!$A$20;'Trend dx'!$A$21;'Trend dx'!$A$22;'Trend dx'!$A$23;'Trend dx'!$A$24)</c:f>
              <c:numCache>
                <c:formatCode>General</c:formatCode>
                <c:ptCount val="7"/>
                <c:pt idx="0">
                  <c:v>2002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('Trend dx'!$B$12;'Trend dx'!$B$15;'Trend dx'!$B$20;'Trend dx'!$B$21;'Trend dx'!$B$22;'Trend dx'!$B$23;'Trend dx'!$B$24)</c:f>
              <c:numCache>
                <c:formatCode>General</c:formatCode>
                <c:ptCount val="7"/>
                <c:pt idx="0">
                  <c:v>1713</c:v>
                </c:pt>
                <c:pt idx="1">
                  <c:v>1961</c:v>
                </c:pt>
                <c:pt idx="2">
                  <c:v>2289</c:v>
                </c:pt>
                <c:pt idx="3">
                  <c:v>2271</c:v>
                </c:pt>
                <c:pt idx="4" formatCode="0">
                  <c:v>2271</c:v>
                </c:pt>
                <c:pt idx="5" formatCode="0">
                  <c:v>2270</c:v>
                </c:pt>
                <c:pt idx="6" formatCode="0">
                  <c:v>2345</c:v>
                </c:pt>
              </c:numCache>
            </c:numRef>
          </c:val>
        </c:ser>
        <c:dLbls/>
        <c:gapWidth val="60"/>
        <c:overlap val="-20"/>
        <c:axId val="48352640"/>
        <c:axId val="48825472"/>
      </c:barChart>
      <c:catAx>
        <c:axId val="48352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48825472"/>
        <c:crosses val="autoZero"/>
        <c:auto val="1"/>
        <c:lblAlgn val="ctr"/>
        <c:lblOffset val="100"/>
      </c:catAx>
      <c:valAx>
        <c:axId val="48825472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tickLblPos val="none"/>
        <c:crossAx val="48352640"/>
        <c:crosses val="autoZero"/>
        <c:crossBetween val="between"/>
      </c:valAx>
    </c:plotArea>
    <c:plotVisOnly val="1"/>
    <c:dispBlanksAs val="gap"/>
  </c:chart>
  <c:spPr>
    <a:solidFill>
      <a:schemeClr val="bg1"/>
    </a:solidFill>
    <a:ln>
      <a:noFill/>
    </a:ln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roundedCorners val="1"/>
  <c:style val="10"/>
  <c:chart>
    <c:autoTitleDeleted val="1"/>
    <c:plotArea>
      <c:layout/>
      <c:pieChart>
        <c:varyColors val="1"/>
        <c:ser>
          <c:idx val="1"/>
          <c:order val="0"/>
          <c:tx>
            <c:strRef>
              <c:f>'Liste Attesa'!$D$5</c:f>
              <c:strCache>
                <c:ptCount val="1"/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spPr>
              <a:solidFill>
                <a:srgbClr val="006600"/>
              </a:solidFill>
            </c:spPr>
          </c:dPt>
          <c:dLbls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dLblPos val="outEnd"/>
            <c:showVal val="1"/>
          </c:dLbls>
          <c:cat>
            <c:strRef>
              <c:f>'Liste Attesa'!$A$6:$A$11</c:f>
              <c:strCache>
                <c:ptCount val="6"/>
                <c:pt idx="0">
                  <c:v>CUORE</c:v>
                </c:pt>
                <c:pt idx="1">
                  <c:v> FEGATO</c:v>
                </c:pt>
                <c:pt idx="2">
                  <c:v> PANCREAS </c:v>
                </c:pt>
                <c:pt idx="3">
                  <c:v>POLMONE</c:v>
                </c:pt>
                <c:pt idx="4">
                  <c:v> RENE</c:v>
                </c:pt>
                <c:pt idx="5">
                  <c:v> INTESTINO</c:v>
                </c:pt>
              </c:strCache>
            </c:strRef>
          </c:cat>
          <c:val>
            <c:numRef>
              <c:f>'Liste Attesa'!$D$6:$D$11</c:f>
              <c:numCache>
                <c:formatCode>0.0%</c:formatCode>
                <c:ptCount val="6"/>
                <c:pt idx="0">
                  <c:v>8.2096369034026062E-2</c:v>
                </c:pt>
                <c:pt idx="1">
                  <c:v>0.11897693537337292</c:v>
                </c:pt>
                <c:pt idx="2">
                  <c:v>2.5005709065996806E-2</c:v>
                </c:pt>
                <c:pt idx="3">
                  <c:v>4.201872573646951E-2</c:v>
                </c:pt>
                <c:pt idx="4">
                  <c:v>0.74651746974194999</c:v>
                </c:pt>
                <c:pt idx="5">
                  <c:v>2.8545329984014621E-3</c:v>
                </c:pt>
              </c:numCache>
            </c:numRef>
          </c:val>
        </c:ser>
        <c:dLbls/>
        <c:firstSliceAng val="0"/>
      </c:pieChart>
    </c:plotArea>
    <c:legend>
      <c:legendPos val="b"/>
      <c:layout/>
    </c:legend>
    <c:plotVisOnly val="1"/>
    <c:dispBlanksAs val="zero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2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'trend liste'!$A$7</c:f>
              <c:strCache>
                <c:ptCount val="1"/>
                <c:pt idx="0">
                  <c:v>Cuore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Val val="1"/>
          </c:dLbls>
          <c:cat>
            <c:numRef>
              <c:f>'trend liste'!$B$4:$N$4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liste'!$B$7:$N$7</c:f>
              <c:numCache>
                <c:formatCode>General</c:formatCode>
                <c:ptCount val="13"/>
                <c:pt idx="0">
                  <c:v>654</c:v>
                </c:pt>
                <c:pt idx="1">
                  <c:v>642</c:v>
                </c:pt>
                <c:pt idx="2">
                  <c:v>659</c:v>
                </c:pt>
                <c:pt idx="3">
                  <c:v>702</c:v>
                </c:pt>
                <c:pt idx="4">
                  <c:v>715</c:v>
                </c:pt>
                <c:pt idx="5">
                  <c:v>751</c:v>
                </c:pt>
                <c:pt idx="6">
                  <c:v>714</c:v>
                </c:pt>
                <c:pt idx="7">
                  <c:v>695</c:v>
                </c:pt>
                <c:pt idx="8">
                  <c:v>711</c:v>
                </c:pt>
                <c:pt idx="9">
                  <c:v>721</c:v>
                </c:pt>
                <c:pt idx="10">
                  <c:v>677</c:v>
                </c:pt>
                <c:pt idx="11">
                  <c:v>696</c:v>
                </c:pt>
                <c:pt idx="12">
                  <c:v>719</c:v>
                </c:pt>
              </c:numCache>
            </c:numRef>
          </c:val>
        </c:ser>
        <c:ser>
          <c:idx val="1"/>
          <c:order val="1"/>
          <c:tx>
            <c:strRef>
              <c:f>'trend liste'!$A$8</c:f>
              <c:strCache>
                <c:ptCount val="1"/>
                <c:pt idx="0">
                  <c:v>Polmone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Val val="1"/>
          </c:dLbls>
          <c:cat>
            <c:numRef>
              <c:f>'trend liste'!$B$4:$N$4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liste'!$B$8:$N$8</c:f>
              <c:numCache>
                <c:formatCode>General</c:formatCode>
                <c:ptCount val="13"/>
                <c:pt idx="0">
                  <c:v>261</c:v>
                </c:pt>
                <c:pt idx="1">
                  <c:v>232</c:v>
                </c:pt>
                <c:pt idx="2">
                  <c:v>256</c:v>
                </c:pt>
                <c:pt idx="3">
                  <c:v>260</c:v>
                </c:pt>
                <c:pt idx="4">
                  <c:v>288</c:v>
                </c:pt>
                <c:pt idx="5">
                  <c:v>266</c:v>
                </c:pt>
                <c:pt idx="6">
                  <c:v>292</c:v>
                </c:pt>
                <c:pt idx="7">
                  <c:v>302</c:v>
                </c:pt>
                <c:pt idx="8">
                  <c:v>343</c:v>
                </c:pt>
                <c:pt idx="9">
                  <c:v>382</c:v>
                </c:pt>
                <c:pt idx="10">
                  <c:v>361</c:v>
                </c:pt>
                <c:pt idx="11">
                  <c:v>360</c:v>
                </c:pt>
                <c:pt idx="12">
                  <c:v>368</c:v>
                </c:pt>
              </c:numCache>
            </c:numRef>
          </c:val>
        </c:ser>
        <c:ser>
          <c:idx val="2"/>
          <c:order val="2"/>
          <c:tx>
            <c:strRef>
              <c:f>'trend liste'!$A$9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Val val="1"/>
          </c:dLbls>
          <c:cat>
            <c:numRef>
              <c:f>'trend liste'!$B$4:$N$4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liste'!$B$9:$N$9</c:f>
              <c:numCache>
                <c:formatCode>General</c:formatCode>
                <c:ptCount val="13"/>
                <c:pt idx="0">
                  <c:v>238</c:v>
                </c:pt>
                <c:pt idx="1">
                  <c:v>204</c:v>
                </c:pt>
                <c:pt idx="2">
                  <c:v>196</c:v>
                </c:pt>
                <c:pt idx="3">
                  <c:v>175</c:v>
                </c:pt>
                <c:pt idx="4">
                  <c:v>208</c:v>
                </c:pt>
                <c:pt idx="5">
                  <c:v>218</c:v>
                </c:pt>
                <c:pt idx="6">
                  <c:v>204</c:v>
                </c:pt>
                <c:pt idx="7">
                  <c:v>214</c:v>
                </c:pt>
                <c:pt idx="8">
                  <c:v>240</c:v>
                </c:pt>
                <c:pt idx="9">
                  <c:v>236</c:v>
                </c:pt>
                <c:pt idx="10">
                  <c:v>195</c:v>
                </c:pt>
                <c:pt idx="11">
                  <c:v>201</c:v>
                </c:pt>
                <c:pt idx="12">
                  <c:v>219</c:v>
                </c:pt>
              </c:numCache>
            </c:numRef>
          </c:val>
        </c:ser>
        <c:dLbls/>
        <c:marker val="1"/>
        <c:axId val="66393600"/>
        <c:axId val="66395136"/>
      </c:lineChart>
      <c:catAx>
        <c:axId val="66393600"/>
        <c:scaling>
          <c:orientation val="minMax"/>
        </c:scaling>
        <c:axPos val="b"/>
        <c:numFmt formatCode="General" sourceLinked="1"/>
        <c:tickLblPos val="nextTo"/>
        <c:crossAx val="66395136"/>
        <c:crosses val="autoZero"/>
        <c:auto val="1"/>
        <c:lblAlgn val="ctr"/>
        <c:lblOffset val="100"/>
      </c:catAx>
      <c:valAx>
        <c:axId val="66395136"/>
        <c:scaling>
          <c:orientation val="minMax"/>
          <c:max val="1000"/>
        </c:scaling>
        <c:axPos val="l"/>
        <c:numFmt formatCode="General" sourceLinked="1"/>
        <c:tickLblPos val="none"/>
        <c:spPr>
          <a:ln>
            <a:noFill/>
          </a:ln>
        </c:spPr>
        <c:crossAx val="66393600"/>
        <c:crosses val="autoZero"/>
        <c:crossBetween val="between"/>
        <c:majorUnit val="200"/>
      </c:valAx>
      <c:spPr>
        <a:solidFill>
          <a:sysClr val="window" lastClr="FFFFFF"/>
        </a:solidFill>
      </c:spPr>
    </c:plotArea>
    <c:legend>
      <c:legendPos val="r"/>
      <c:layout/>
    </c:legend>
    <c:plotVisOnly val="1"/>
    <c:dispBlanksAs val="gap"/>
  </c:chart>
  <c:spPr>
    <a:ln>
      <a:noFill/>
    </a:ln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3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'trend liste'!$A$5</c:f>
              <c:strCache>
                <c:ptCount val="1"/>
                <c:pt idx="0">
                  <c:v>Rene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Val val="1"/>
          </c:dLbls>
          <c:cat>
            <c:numRef>
              <c:f>'trend liste'!$B$4:$N$4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liste'!$B$5:$N$5</c:f>
              <c:numCache>
                <c:formatCode>General</c:formatCode>
                <c:ptCount val="13"/>
                <c:pt idx="0">
                  <c:v>6789</c:v>
                </c:pt>
                <c:pt idx="1">
                  <c:v>6816</c:v>
                </c:pt>
                <c:pt idx="2">
                  <c:v>6323</c:v>
                </c:pt>
                <c:pt idx="3">
                  <c:v>6213</c:v>
                </c:pt>
                <c:pt idx="4">
                  <c:v>6128</c:v>
                </c:pt>
                <c:pt idx="5">
                  <c:v>6407</c:v>
                </c:pt>
                <c:pt idx="6">
                  <c:v>6538</c:v>
                </c:pt>
                <c:pt idx="7">
                  <c:v>6624</c:v>
                </c:pt>
                <c:pt idx="8">
                  <c:v>6686</c:v>
                </c:pt>
                <c:pt idx="9">
                  <c:v>6542</c:v>
                </c:pt>
                <c:pt idx="10">
                  <c:v>6798</c:v>
                </c:pt>
                <c:pt idx="11">
                  <c:v>6707</c:v>
                </c:pt>
                <c:pt idx="12" formatCode="#,##0">
                  <c:v>6538</c:v>
                </c:pt>
              </c:numCache>
            </c:numRef>
          </c:val>
        </c:ser>
        <c:ser>
          <c:idx val="1"/>
          <c:order val="1"/>
          <c:tx>
            <c:strRef>
              <c:f>'trend liste'!$A$6</c:f>
              <c:strCache>
                <c:ptCount val="1"/>
                <c:pt idx="0">
                  <c:v>Fegato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Val val="1"/>
          </c:dLbls>
          <c:cat>
            <c:numRef>
              <c:f>'trend liste'!$B$4:$N$4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liste'!$B$6:$N$6</c:f>
              <c:numCache>
                <c:formatCode>General</c:formatCode>
                <c:ptCount val="13"/>
                <c:pt idx="0">
                  <c:v>1220</c:v>
                </c:pt>
                <c:pt idx="1">
                  <c:v>1280</c:v>
                </c:pt>
                <c:pt idx="2">
                  <c:v>1374</c:v>
                </c:pt>
                <c:pt idx="3">
                  <c:v>1529</c:v>
                </c:pt>
                <c:pt idx="4">
                  <c:v>1593</c:v>
                </c:pt>
                <c:pt idx="5">
                  <c:v>1389</c:v>
                </c:pt>
                <c:pt idx="6">
                  <c:v>1395</c:v>
                </c:pt>
                <c:pt idx="7">
                  <c:v>1372</c:v>
                </c:pt>
                <c:pt idx="8">
                  <c:v>1171</c:v>
                </c:pt>
                <c:pt idx="9">
                  <c:v>1000</c:v>
                </c:pt>
                <c:pt idx="10">
                  <c:v>952</c:v>
                </c:pt>
                <c:pt idx="11">
                  <c:v>1001</c:v>
                </c:pt>
                <c:pt idx="12" formatCode="#,##0">
                  <c:v>1042</c:v>
                </c:pt>
              </c:numCache>
            </c:numRef>
          </c:val>
        </c:ser>
        <c:dLbls/>
        <c:marker val="1"/>
        <c:axId val="66440192"/>
        <c:axId val="66446080"/>
      </c:lineChart>
      <c:catAx>
        <c:axId val="66440192"/>
        <c:scaling>
          <c:orientation val="minMax"/>
        </c:scaling>
        <c:delete val="1"/>
        <c:axPos val="b"/>
        <c:numFmt formatCode="General" sourceLinked="1"/>
        <c:tickLblPos val="none"/>
        <c:crossAx val="66446080"/>
        <c:crosses val="autoZero"/>
        <c:auto val="1"/>
        <c:lblAlgn val="ctr"/>
        <c:lblOffset val="100"/>
      </c:catAx>
      <c:valAx>
        <c:axId val="66446080"/>
        <c:scaling>
          <c:orientation val="minMax"/>
        </c:scaling>
        <c:delete val="1"/>
        <c:axPos val="l"/>
        <c:numFmt formatCode="General" sourceLinked="1"/>
        <c:tickLblPos val="none"/>
        <c:crossAx val="66440192"/>
        <c:crosses val="autoZero"/>
        <c:crossBetween val="between"/>
        <c:majorUnit val="1000"/>
      </c:valAx>
    </c:plotArea>
    <c:legend>
      <c:legendPos val="r"/>
      <c:layout/>
    </c:legend>
    <c:plotVisOnly val="1"/>
    <c:dispBlanksAs val="gap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2496183167901374E-2"/>
          <c:y val="0.12921205324111931"/>
          <c:w val="0.87152724147880678"/>
          <c:h val="0.7207199351758885"/>
        </c:manualLayout>
      </c:layout>
      <c:barChart>
        <c:barDir val="col"/>
        <c:grouping val="clustered"/>
        <c:ser>
          <c:idx val="0"/>
          <c:order val="0"/>
          <c:tx>
            <c:strRef>
              <c:f>Foglio1!$A$3</c:f>
              <c:strCache>
                <c:ptCount val="1"/>
                <c:pt idx="0">
                  <c:v>Anno 2013</c:v>
                </c:pt>
              </c:strCache>
            </c:strRef>
          </c:tx>
          <c:dLbls>
            <c:txPr>
              <a:bodyPr rot="-2700000"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strRef>
              <c:f>Foglio1!$B$2:$G$2</c:f>
              <c:strCache>
                <c:ptCount val="6"/>
                <c:pt idx="0">
                  <c:v>Cornea</c:v>
                </c:pt>
                <c:pt idx="1">
                  <c:v>Membrana Amniotica</c:v>
                </c:pt>
                <c:pt idx="2">
                  <c:v>Tessuti Cardiaci</c:v>
                </c:pt>
                <c:pt idx="3">
                  <c:v>Vasi</c:v>
                </c:pt>
                <c:pt idx="4">
                  <c:v>Osso</c:v>
                </c:pt>
                <c:pt idx="5">
                  <c:v>Cute</c:v>
                </c:pt>
              </c:strCache>
            </c:strRef>
          </c:cat>
          <c:val>
            <c:numRef>
              <c:f>Foglio1!$B$3:$G$3</c:f>
              <c:numCache>
                <c:formatCode>General</c:formatCode>
                <c:ptCount val="6"/>
                <c:pt idx="0">
                  <c:v>7149</c:v>
                </c:pt>
                <c:pt idx="1">
                  <c:v>218</c:v>
                </c:pt>
                <c:pt idx="2">
                  <c:v>254</c:v>
                </c:pt>
                <c:pt idx="3">
                  <c:v>860</c:v>
                </c:pt>
                <c:pt idx="4">
                  <c:v>3325</c:v>
                </c:pt>
                <c:pt idx="5">
                  <c:v>378</c:v>
                </c:pt>
              </c:numCache>
            </c:numRef>
          </c:val>
        </c:ser>
        <c:ser>
          <c:idx val="1"/>
          <c:order val="1"/>
          <c:tx>
            <c:strRef>
              <c:f>Foglio1!$A$4</c:f>
              <c:strCache>
                <c:ptCount val="1"/>
                <c:pt idx="0">
                  <c:v>Anno 2014</c:v>
                </c:pt>
              </c:strCache>
            </c:strRef>
          </c:tx>
          <c:dLbls>
            <c:txPr>
              <a:bodyPr rot="-2700000"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strRef>
              <c:f>Foglio1!$B$2:$G$2</c:f>
              <c:strCache>
                <c:ptCount val="6"/>
                <c:pt idx="0">
                  <c:v>Cornea</c:v>
                </c:pt>
                <c:pt idx="1">
                  <c:v>Membrana Amniotica</c:v>
                </c:pt>
                <c:pt idx="2">
                  <c:v>Tessuti Cardiaci</c:v>
                </c:pt>
                <c:pt idx="3">
                  <c:v>Vasi</c:v>
                </c:pt>
                <c:pt idx="4">
                  <c:v>Osso</c:v>
                </c:pt>
                <c:pt idx="5">
                  <c:v>Cute</c:v>
                </c:pt>
              </c:strCache>
            </c:strRef>
          </c:cat>
          <c:val>
            <c:numRef>
              <c:f>Foglio1!$B$4:$G$4</c:f>
              <c:numCache>
                <c:formatCode>General</c:formatCode>
                <c:ptCount val="6"/>
                <c:pt idx="0">
                  <c:v>7678</c:v>
                </c:pt>
                <c:pt idx="1">
                  <c:v>212</c:v>
                </c:pt>
                <c:pt idx="2">
                  <c:v>254</c:v>
                </c:pt>
                <c:pt idx="3">
                  <c:v>928</c:v>
                </c:pt>
                <c:pt idx="4">
                  <c:v>3636</c:v>
                </c:pt>
                <c:pt idx="5">
                  <c:v>406</c:v>
                </c:pt>
              </c:numCache>
            </c:numRef>
          </c:val>
        </c:ser>
        <c:dLbls/>
        <c:gapWidth val="164"/>
        <c:axId val="79484416"/>
        <c:axId val="92542848"/>
      </c:barChart>
      <c:catAx>
        <c:axId val="79484416"/>
        <c:scaling>
          <c:orientation val="minMax"/>
        </c:scaling>
        <c:axPos val="b"/>
        <c:tickLblPos val="nextTo"/>
        <c:txPr>
          <a:bodyPr rot="0"/>
          <a:lstStyle/>
          <a:p>
            <a:pPr>
              <a:defRPr sz="1100" b="1"/>
            </a:pPr>
            <a:endParaRPr lang="it-IT"/>
          </a:p>
        </c:txPr>
        <c:crossAx val="92542848"/>
        <c:crosses val="autoZero"/>
        <c:auto val="1"/>
        <c:lblAlgn val="ctr"/>
        <c:lblOffset val="100"/>
      </c:catAx>
      <c:valAx>
        <c:axId val="92542848"/>
        <c:scaling>
          <c:orientation val="minMax"/>
          <c:max val="810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794844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50" b="1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050" b="1"/>
            </a:pPr>
            <a:endParaRPr lang="it-IT"/>
          </a:p>
        </c:txPr>
      </c:legendEntry>
      <c:layout>
        <c:manualLayout>
          <c:xMode val="edge"/>
          <c:yMode val="edge"/>
          <c:x val="0.70899706211301372"/>
          <c:y val="0.92157489955031835"/>
          <c:w val="0.26138883686748465"/>
          <c:h val="4.4554467783515191E-2"/>
        </c:manualLayout>
      </c:layout>
      <c:spPr>
        <a:ln>
          <a:solidFill>
            <a:schemeClr val="accent1"/>
          </a:solidFill>
        </a:ln>
      </c:spPr>
      <c:txPr>
        <a:bodyPr/>
        <a:lstStyle/>
        <a:p>
          <a:pPr>
            <a:defRPr sz="1050"/>
          </a:pPr>
          <a:endParaRPr lang="it-IT"/>
        </a:p>
      </c:txPr>
    </c:legend>
    <c:plotVisOnly val="1"/>
    <c:dispBlanksAs val="gap"/>
  </c:chart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9288833709064375E-2"/>
          <c:y val="8.417956906064003E-2"/>
          <c:w val="0.87597216323063354"/>
          <c:h val="0.77356899828121917"/>
        </c:manualLayout>
      </c:layout>
      <c:barChart>
        <c:barDir val="col"/>
        <c:grouping val="clustered"/>
        <c:ser>
          <c:idx val="0"/>
          <c:order val="0"/>
          <c:tx>
            <c:strRef>
              <c:f>Foglio2!$A$3</c:f>
              <c:strCache>
                <c:ptCount val="1"/>
                <c:pt idx="0">
                  <c:v>Anno 2013</c:v>
                </c:pt>
              </c:strCache>
            </c:strRef>
          </c:tx>
          <c:dLbls>
            <c:txPr>
              <a:bodyPr rot="-2700000"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strRef>
              <c:f>Foglio2!$B$2:$G$2</c:f>
              <c:strCache>
                <c:ptCount val="6"/>
                <c:pt idx="0">
                  <c:v>Cornea</c:v>
                </c:pt>
                <c:pt idx="1">
                  <c:v>Membrana Amniotica</c:v>
                </c:pt>
                <c:pt idx="2">
                  <c:v>Tessuti Cardiaci</c:v>
                </c:pt>
                <c:pt idx="3">
                  <c:v>Vasi</c:v>
                </c:pt>
                <c:pt idx="4">
                  <c:v>Osso</c:v>
                </c:pt>
                <c:pt idx="5">
                  <c:v>Cute</c:v>
                </c:pt>
              </c:strCache>
            </c:strRef>
          </c:cat>
          <c:val>
            <c:numRef>
              <c:f>Foglio2!$B$3:$G$3</c:f>
              <c:numCache>
                <c:formatCode>General</c:formatCode>
                <c:ptCount val="6"/>
                <c:pt idx="0">
                  <c:v>5213</c:v>
                </c:pt>
                <c:pt idx="1">
                  <c:v>1162</c:v>
                </c:pt>
                <c:pt idx="2">
                  <c:v>184</c:v>
                </c:pt>
                <c:pt idx="3">
                  <c:v>276</c:v>
                </c:pt>
                <c:pt idx="4">
                  <c:v>6755</c:v>
                </c:pt>
                <c:pt idx="5">
                  <c:v>2064</c:v>
                </c:pt>
              </c:numCache>
            </c:numRef>
          </c:val>
        </c:ser>
        <c:ser>
          <c:idx val="1"/>
          <c:order val="1"/>
          <c:tx>
            <c:strRef>
              <c:f>Foglio2!$A$4</c:f>
              <c:strCache>
                <c:ptCount val="1"/>
                <c:pt idx="0">
                  <c:v>Anno 2014</c:v>
                </c:pt>
              </c:strCache>
            </c:strRef>
          </c:tx>
          <c:dLbls>
            <c:txPr>
              <a:bodyPr rot="-2700000"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strRef>
              <c:f>Foglio2!$B$2:$G$2</c:f>
              <c:strCache>
                <c:ptCount val="6"/>
                <c:pt idx="0">
                  <c:v>Cornea</c:v>
                </c:pt>
                <c:pt idx="1">
                  <c:v>Membrana Amniotica</c:v>
                </c:pt>
                <c:pt idx="2">
                  <c:v>Tessuti Cardiaci</c:v>
                </c:pt>
                <c:pt idx="3">
                  <c:v>Vasi</c:v>
                </c:pt>
                <c:pt idx="4">
                  <c:v>Osso</c:v>
                </c:pt>
                <c:pt idx="5">
                  <c:v>Cute</c:v>
                </c:pt>
              </c:strCache>
            </c:strRef>
          </c:cat>
          <c:val>
            <c:numRef>
              <c:f>Foglio2!$B$4:$G$4</c:f>
              <c:numCache>
                <c:formatCode>General</c:formatCode>
                <c:ptCount val="6"/>
                <c:pt idx="0">
                  <c:v>5496</c:v>
                </c:pt>
                <c:pt idx="1">
                  <c:v>836</c:v>
                </c:pt>
                <c:pt idx="2">
                  <c:v>194</c:v>
                </c:pt>
                <c:pt idx="3">
                  <c:v>238</c:v>
                </c:pt>
                <c:pt idx="4">
                  <c:v>8256</c:v>
                </c:pt>
                <c:pt idx="5">
                  <c:v>2336</c:v>
                </c:pt>
              </c:numCache>
            </c:numRef>
          </c:val>
        </c:ser>
        <c:dLbls/>
        <c:axId val="115467776"/>
        <c:axId val="115520256"/>
      </c:barChart>
      <c:catAx>
        <c:axId val="115467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115520256"/>
        <c:crosses val="autoZero"/>
        <c:auto val="1"/>
        <c:lblAlgn val="ctr"/>
        <c:lblOffset val="100"/>
      </c:catAx>
      <c:valAx>
        <c:axId val="115520256"/>
        <c:scaling>
          <c:orientation val="minMax"/>
          <c:max val="850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15467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07616993933843"/>
          <c:y val="0.92591533713201934"/>
          <c:w val="0.23245804336698581"/>
          <c:h val="5.7908501285729899E-2"/>
        </c:manualLayout>
      </c:layout>
      <c:txPr>
        <a:bodyPr/>
        <a:lstStyle/>
        <a:p>
          <a:pPr>
            <a:defRPr sz="1200" b="1"/>
          </a:pPr>
          <a:endParaRPr lang="it-IT"/>
        </a:p>
      </c:txPr>
    </c:legend>
    <c:plotVisOnly val="1"/>
    <c:dispBlanksAs val="gap"/>
  </c:chart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4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Val val="1"/>
          </c:dLbls>
          <c:cat>
            <c:numRef>
              <c:f>Foglio1!$B$12:$G$12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Foglio1!$B$13:$G$13</c:f>
              <c:numCache>
                <c:formatCode>General</c:formatCode>
                <c:ptCount val="6"/>
                <c:pt idx="0">
                  <c:v>8492</c:v>
                </c:pt>
                <c:pt idx="1">
                  <c:v>10038</c:v>
                </c:pt>
                <c:pt idx="2">
                  <c:v>11582</c:v>
                </c:pt>
                <c:pt idx="3">
                  <c:v>13320</c:v>
                </c:pt>
                <c:pt idx="4">
                  <c:v>14704</c:v>
                </c:pt>
                <c:pt idx="5">
                  <c:v>16914</c:v>
                </c:pt>
              </c:numCache>
            </c:numRef>
          </c:val>
        </c:ser>
        <c:dLbls/>
        <c:axId val="66375680"/>
        <c:axId val="66377216"/>
      </c:barChart>
      <c:catAx>
        <c:axId val="66375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/>
            </a:pPr>
            <a:endParaRPr lang="it-IT"/>
          </a:p>
        </c:txPr>
        <c:crossAx val="66377216"/>
        <c:crosses val="autoZero"/>
        <c:auto val="1"/>
        <c:lblAlgn val="ctr"/>
        <c:lblOffset val="100"/>
      </c:catAx>
      <c:valAx>
        <c:axId val="6637721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66375680"/>
        <c:crosses val="autoZero"/>
        <c:crossBetween val="between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4.7026899057482419E-2"/>
          <c:y val="2.5708608783190246E-2"/>
          <c:w val="0.76666232540155255"/>
          <c:h val="0.87965953756484183"/>
        </c:manualLayout>
      </c:layout>
      <c:barChart>
        <c:barDir val="col"/>
        <c:grouping val="stacked"/>
        <c:ser>
          <c:idx val="0"/>
          <c:order val="0"/>
          <c:tx>
            <c:strRef>
              <c:f>Foglio1!$A$29</c:f>
              <c:strCache>
                <c:ptCount val="1"/>
                <c:pt idx="0">
                  <c:v>Pazienti italiani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Val val="1"/>
          </c:dLbls>
          <c:cat>
            <c:numRef>
              <c:f>Foglio1!$B$28:$C$28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Foglio1!$B$29:$C$29</c:f>
              <c:numCache>
                <c:formatCode>General</c:formatCode>
                <c:ptCount val="2"/>
                <c:pt idx="0">
                  <c:v>118</c:v>
                </c:pt>
                <c:pt idx="1">
                  <c:v>127</c:v>
                </c:pt>
              </c:numCache>
            </c:numRef>
          </c:val>
        </c:ser>
        <c:ser>
          <c:idx val="1"/>
          <c:order val="1"/>
          <c:tx>
            <c:strRef>
              <c:f>Foglio1!$A$30</c:f>
              <c:strCache>
                <c:ptCount val="1"/>
                <c:pt idx="0">
                  <c:v>Pazienti esteri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Val val="1"/>
          </c:dLbls>
          <c:cat>
            <c:numRef>
              <c:f>Foglio1!$B$28:$C$28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Foglio1!$B$30:$C$30</c:f>
              <c:numCache>
                <c:formatCode>General</c:formatCode>
                <c:ptCount val="2"/>
                <c:pt idx="0">
                  <c:v>37</c:v>
                </c:pt>
                <c:pt idx="1">
                  <c:v>42</c:v>
                </c:pt>
              </c:numCache>
            </c:numRef>
          </c:val>
        </c:ser>
        <c:dLbls/>
        <c:overlap val="100"/>
        <c:axId val="67634688"/>
        <c:axId val="67636224"/>
      </c:barChart>
      <c:catAx>
        <c:axId val="67634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it-IT"/>
          </a:p>
        </c:txPr>
        <c:crossAx val="67636224"/>
        <c:crosses val="autoZero"/>
        <c:auto val="1"/>
        <c:lblAlgn val="ctr"/>
        <c:lblOffset val="100"/>
      </c:catAx>
      <c:valAx>
        <c:axId val="67636224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67634688"/>
        <c:crosses val="autoZero"/>
        <c:crossBetween val="between"/>
      </c:valAx>
      <c:spPr>
        <a:noFill/>
      </c:spPr>
    </c:plotArea>
    <c:legend>
      <c:legendPos val="r"/>
      <c:txPr>
        <a:bodyPr/>
        <a:lstStyle/>
        <a:p>
          <a:pPr>
            <a:defRPr sz="1400" b="1"/>
          </a:pPr>
          <a:endParaRPr lang="it-IT"/>
        </a:p>
      </c:txPr>
    </c:legend>
    <c:plotVisOnly val="1"/>
    <c:dispBlanksAs val="gap"/>
  </c:chart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Foglio1!$A$52</c:f>
              <c:strCache>
                <c:ptCount val="1"/>
                <c:pt idx="0">
                  <c:v>N. Trapianti Allogenici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Val val="1"/>
          </c:dLbls>
          <c:cat>
            <c:numRef>
              <c:f>Foglio1!$B$51:$C$51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Foglio1!$B$52:$C$52</c:f>
              <c:numCache>
                <c:formatCode>General</c:formatCode>
                <c:ptCount val="2"/>
                <c:pt idx="0">
                  <c:v>1684</c:v>
                </c:pt>
                <c:pt idx="1">
                  <c:v>1695</c:v>
                </c:pt>
              </c:numCache>
            </c:numRef>
          </c:val>
        </c:ser>
        <c:dLbls/>
        <c:axId val="67681280"/>
        <c:axId val="67707648"/>
      </c:barChart>
      <c:catAx>
        <c:axId val="67681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67707648"/>
        <c:crosses val="autoZero"/>
        <c:auto val="1"/>
        <c:lblAlgn val="ctr"/>
        <c:lblOffset val="100"/>
      </c:catAx>
      <c:valAx>
        <c:axId val="67707648"/>
        <c:scaling>
          <c:orientation val="minMax"/>
          <c:max val="2000"/>
          <c:min val="0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67681280"/>
        <c:crosses val="autoZero"/>
        <c:crossBetween val="between"/>
        <c:majorUnit val="200"/>
        <c:minorUnit val="20"/>
      </c:valAx>
    </c:plotArea>
    <c:legend>
      <c:legendPos val="r"/>
      <c:txPr>
        <a:bodyPr/>
        <a:lstStyle/>
        <a:p>
          <a:pPr>
            <a:defRPr sz="1050" b="1"/>
          </a:pPr>
          <a:endParaRPr lang="it-IT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'Trend dx'!$D$1</c:f>
              <c:strCache>
                <c:ptCount val="1"/>
                <c:pt idx="0">
                  <c:v>Procurati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Val val="1"/>
          </c:dLbls>
          <c:cat>
            <c:numRef>
              <c:f>('Trend dx'!$A$12;'Trend dx'!$A$15;'Trend dx'!$A$20;'Trend dx'!$A$21;'Trend dx'!$A$22;'Trend dx'!$A$23;'Trend dx'!$A$24)</c:f>
              <c:numCache>
                <c:formatCode>General</c:formatCode>
                <c:ptCount val="7"/>
                <c:pt idx="0">
                  <c:v>2002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('Trend dx'!$D$12;'Trend dx'!$D$15;'Trend dx'!$D$20;'Trend dx'!$D$21;'Trend dx'!$D$22;'Trend dx'!$D$23;'Trend dx'!$D$24)</c:f>
              <c:numCache>
                <c:formatCode>General</c:formatCode>
                <c:ptCount val="7"/>
                <c:pt idx="0">
                  <c:v>1040</c:v>
                </c:pt>
                <c:pt idx="1">
                  <c:v>1208</c:v>
                </c:pt>
                <c:pt idx="2">
                  <c:v>1301</c:v>
                </c:pt>
                <c:pt idx="3">
                  <c:v>1319</c:v>
                </c:pt>
                <c:pt idx="4" formatCode="0">
                  <c:v>1332</c:v>
                </c:pt>
                <c:pt idx="5" formatCode="0">
                  <c:v>1318</c:v>
                </c:pt>
                <c:pt idx="6" formatCode="0">
                  <c:v>1381</c:v>
                </c:pt>
              </c:numCache>
            </c:numRef>
          </c:val>
        </c:ser>
        <c:dLbls/>
        <c:gapWidth val="60"/>
        <c:overlap val="-20"/>
        <c:axId val="48900736"/>
        <c:axId val="62394752"/>
      </c:barChart>
      <c:catAx>
        <c:axId val="48900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2394752"/>
        <c:crosses val="autoZero"/>
        <c:auto val="1"/>
        <c:lblAlgn val="ctr"/>
        <c:lblOffset val="100"/>
      </c:catAx>
      <c:valAx>
        <c:axId val="62394752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tickLblPos val="none"/>
        <c:crossAx val="48900736"/>
        <c:crosses val="autoZero"/>
        <c:crossBetween val="between"/>
      </c:valAx>
    </c:plotArea>
    <c:plotVisOnly val="1"/>
    <c:dispBlanksAs val="gap"/>
  </c:chart>
  <c:spPr>
    <a:solidFill>
      <a:schemeClr val="bg1"/>
    </a:solidFill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109545343509798E-2"/>
          <c:y val="3.3485540334855401E-2"/>
          <c:w val="0.96119875030534818"/>
          <c:h val="0.89025371828521438"/>
        </c:manualLayout>
      </c:layout>
      <c:barChart>
        <c:barDir val="col"/>
        <c:grouping val="clustered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Val val="1"/>
          </c:dLbls>
          <c:cat>
            <c:numRef>
              <c:f>('Trend dx'!$A$2;'Trend dx'!$A$5;'Trend dx'!$A$10;'Trend dx'!$A$15;'Trend dx'!$A$20;'Trend dx'!$A$21;'Trend dx'!$A$22;'Trend dx'!$A$23;'Trend dx'!$A$24)</c:f>
              <c:numCache>
                <c:formatCode>General</c:formatCode>
                <c:ptCount val="9"/>
                <c:pt idx="0">
                  <c:v>1992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('Trend dx'!$I$2;'Trend dx'!$I$5;'Trend dx'!$I$10;'Trend dx'!$I$15;'Trend dx'!$I$20;'Trend dx'!$I$21;'Trend dx'!$I$22;'Trend dx'!$I$23;'Trend dx'!$I$24)</c:f>
              <c:numCache>
                <c:formatCode>General</c:formatCode>
                <c:ptCount val="9"/>
                <c:pt idx="0">
                  <c:v>329</c:v>
                </c:pt>
                <c:pt idx="1">
                  <c:v>576</c:v>
                </c:pt>
                <c:pt idx="2">
                  <c:v>821</c:v>
                </c:pt>
                <c:pt idx="3">
                  <c:v>1118</c:v>
                </c:pt>
                <c:pt idx="4">
                  <c:v>1095</c:v>
                </c:pt>
                <c:pt idx="5">
                  <c:v>1113</c:v>
                </c:pt>
                <c:pt idx="6" formatCode="0">
                  <c:v>1123</c:v>
                </c:pt>
                <c:pt idx="7" formatCode="0">
                  <c:v>1102</c:v>
                </c:pt>
                <c:pt idx="8" formatCode="0">
                  <c:v>1172</c:v>
                </c:pt>
              </c:numCache>
            </c:numRef>
          </c:val>
        </c:ser>
        <c:dLbls/>
        <c:gapWidth val="60"/>
        <c:overlap val="-20"/>
        <c:axId val="62400768"/>
        <c:axId val="62427136"/>
      </c:barChart>
      <c:catAx>
        <c:axId val="62400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2427136"/>
        <c:crosses val="autoZero"/>
        <c:auto val="1"/>
        <c:lblAlgn val="ctr"/>
        <c:lblOffset val="100"/>
      </c:catAx>
      <c:valAx>
        <c:axId val="62427136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tickLblPos val="none"/>
        <c:crossAx val="62400768"/>
        <c:crosses val="autoZero"/>
        <c:crossBetween val="between"/>
      </c:valAx>
    </c:plotArea>
    <c:plotVisOnly val="1"/>
    <c:dispBlanksAs val="gap"/>
  </c:chart>
  <c:spPr>
    <a:solidFill>
      <a:schemeClr val="bg1"/>
    </a:solidFill>
    <a:ln>
      <a:noFill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5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Foglio1!$A$2</c:f>
              <c:strCache>
                <c:ptCount val="1"/>
                <c:pt idx="0">
                  <c:v>Cadavere</c:v>
                </c:pt>
              </c:strCache>
            </c:strRef>
          </c:tx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1586</a:t>
                    </a:r>
                    <a:endParaRPr lang="en-US"/>
                  </a:p>
                </c:rich>
              </c:tx>
              <c:dLblPos val="inEnd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inEnd"/>
            <c:showVal val="1"/>
          </c:dLbls>
          <c:cat>
            <c:numRef>
              <c:f>(Foglio1!$B$1,Foglio1!$F$1,Foglio1!$K$1,Foglio1!$L$1,Foglio1!$M$1,Foglio1!$N$1,Foglio1!$O$1)</c:f>
              <c:numCache>
                <c:formatCode>General</c:formatCode>
                <c:ptCount val="7"/>
                <c:pt idx="0">
                  <c:v>2001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(Foglio1!$B$2,Foglio1!$F$2,Foglio1!$K$2,Foglio1!$L$2,Foglio1!$M$2,Foglio1!$N$2,Foglio1!$O$2)</c:f>
              <c:numCache>
                <c:formatCode>General</c:formatCode>
                <c:ptCount val="7"/>
                <c:pt idx="0">
                  <c:v>1448</c:v>
                </c:pt>
                <c:pt idx="1">
                  <c:v>1671</c:v>
                </c:pt>
                <c:pt idx="2">
                  <c:v>1512</c:v>
                </c:pt>
                <c:pt idx="3">
                  <c:v>1542</c:v>
                </c:pt>
                <c:pt idx="4">
                  <c:v>1589</c:v>
                </c:pt>
                <c:pt idx="5">
                  <c:v>1501</c:v>
                </c:pt>
                <c:pt idx="6">
                  <c:v>1585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Vivente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inEnd"/>
            <c:showVal val="1"/>
          </c:dLbls>
          <c:cat>
            <c:numRef>
              <c:f>(Foglio1!$B$1,Foglio1!$F$1,Foglio1!$K$1,Foglio1!$L$1,Foglio1!$M$1,Foglio1!$N$1,Foglio1!$O$1)</c:f>
              <c:numCache>
                <c:formatCode>General</c:formatCode>
                <c:ptCount val="7"/>
                <c:pt idx="0">
                  <c:v>2001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(Foglio1!$B$3,Foglio1!$F$3,Foglio1!$K$3,Foglio1!$L$3,Foglio1!$M$3,Foglio1!$N$3,Foglio1!$O$3)</c:f>
              <c:numCache>
                <c:formatCode>General</c:formatCode>
                <c:ptCount val="7"/>
                <c:pt idx="0">
                  <c:v>134</c:v>
                </c:pt>
                <c:pt idx="1">
                  <c:v>116</c:v>
                </c:pt>
                <c:pt idx="2">
                  <c:v>191</c:v>
                </c:pt>
                <c:pt idx="3">
                  <c:v>214</c:v>
                </c:pt>
                <c:pt idx="4">
                  <c:v>190</c:v>
                </c:pt>
                <c:pt idx="5">
                  <c:v>226</c:v>
                </c:pt>
                <c:pt idx="6">
                  <c:v>252</c:v>
                </c:pt>
              </c:numCache>
            </c:numRef>
          </c:val>
        </c:ser>
        <c:dLbls/>
        <c:overlap val="100"/>
        <c:axId val="104930688"/>
        <c:axId val="104940672"/>
      </c:barChart>
      <c:catAx>
        <c:axId val="104930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04940672"/>
        <c:crosses val="autoZero"/>
        <c:auto val="1"/>
        <c:lblAlgn val="ctr"/>
        <c:lblOffset val="100"/>
      </c:catAx>
      <c:valAx>
        <c:axId val="104940672"/>
        <c:scaling>
          <c:orientation val="minMax"/>
          <c:max val="1900"/>
          <c:min val="1200"/>
        </c:scaling>
        <c:axPos val="l"/>
        <c:majorGridlines/>
        <c:numFmt formatCode="General" sourceLinked="1"/>
        <c:tickLblPos val="nextTo"/>
        <c:crossAx val="1049306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1"/>
          <c:order val="0"/>
          <c:tx>
            <c:strRef>
              <c:f>Foglio1!$A$3</c:f>
              <c:strCache>
                <c:ptCount val="1"/>
                <c:pt idx="0">
                  <c:v>Vivente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inEnd"/>
            <c:showVal val="1"/>
          </c:dLbls>
          <c:cat>
            <c:numRef>
              <c:f>(Foglio1!$B$1,Foglio1!$F$1,Foglio1!$K$1,Foglio1!$L$1,Foglio1!$M$1,Foglio1!$N$1,Foglio1!$O$1)</c:f>
              <c:numCache>
                <c:formatCode>General</c:formatCode>
                <c:ptCount val="7"/>
                <c:pt idx="0">
                  <c:v>2001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(Foglio1!$B$3,Foglio1!$F$3,Foglio1!$K$3,Foglio1!$L$3,Foglio1!$M$3,Foglio1!$N$3,Foglio1!$O$3)</c:f>
              <c:numCache>
                <c:formatCode>General</c:formatCode>
                <c:ptCount val="7"/>
                <c:pt idx="0">
                  <c:v>134</c:v>
                </c:pt>
                <c:pt idx="1">
                  <c:v>116</c:v>
                </c:pt>
                <c:pt idx="2">
                  <c:v>191</c:v>
                </c:pt>
                <c:pt idx="3">
                  <c:v>214</c:v>
                </c:pt>
                <c:pt idx="4">
                  <c:v>190</c:v>
                </c:pt>
                <c:pt idx="5">
                  <c:v>226</c:v>
                </c:pt>
                <c:pt idx="6">
                  <c:v>252</c:v>
                </c:pt>
              </c:numCache>
            </c:numRef>
          </c:val>
        </c:ser>
        <c:dLbls/>
        <c:overlap val="100"/>
        <c:axId val="104942976"/>
        <c:axId val="94237824"/>
      </c:barChart>
      <c:catAx>
        <c:axId val="104942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94237824"/>
        <c:crosses val="autoZero"/>
        <c:auto val="1"/>
        <c:lblAlgn val="ctr"/>
        <c:lblOffset val="100"/>
      </c:catAx>
      <c:valAx>
        <c:axId val="94237824"/>
        <c:scaling>
          <c:orientation val="minMax"/>
        </c:scaling>
        <c:axPos val="l"/>
        <c:majorGridlines/>
        <c:numFmt formatCode="General" sourceLinked="1"/>
        <c:tickLblPos val="nextTo"/>
        <c:crossAx val="104942976"/>
        <c:crosses val="autoZero"/>
        <c:crossBetween val="between"/>
      </c:valAx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TX!$D$1</c:f>
              <c:strCache>
                <c:ptCount val="1"/>
                <c:pt idx="0">
                  <c:v>fegato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1056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Val val="1"/>
          </c:dLbls>
          <c:cat>
            <c:numRef>
              <c:f>(TX!$A$2,TX!$A$5,TX!$A$10,TX!$A$15,TX!$A$20,TX!$A$21,TX!$A$22,TX!$A$23,TX!$A$24)</c:f>
              <c:numCache>
                <c:formatCode>General</c:formatCode>
                <c:ptCount val="9"/>
                <c:pt idx="0">
                  <c:v>1992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(TX!$D$2,TX!$D$5,TX!$D$10,TX!$D$15,TX!$D$20,TX!$D$21,TX!$D$22,TX!$D$23,TX!$D$24)</c:f>
              <c:numCache>
                <c:formatCode>General</c:formatCode>
                <c:ptCount val="9"/>
                <c:pt idx="0">
                  <c:v>202</c:v>
                </c:pt>
                <c:pt idx="1">
                  <c:v>404</c:v>
                </c:pt>
                <c:pt idx="2">
                  <c:v>728</c:v>
                </c:pt>
                <c:pt idx="3">
                  <c:v>1053</c:v>
                </c:pt>
                <c:pt idx="4">
                  <c:v>1002</c:v>
                </c:pt>
                <c:pt idx="5">
                  <c:v>1019</c:v>
                </c:pt>
                <c:pt idx="6">
                  <c:v>986</c:v>
                </c:pt>
                <c:pt idx="7">
                  <c:v>998</c:v>
                </c:pt>
                <c:pt idx="8">
                  <c:v>1048</c:v>
                </c:pt>
              </c:numCache>
            </c:numRef>
          </c:val>
        </c:ser>
        <c:dLbls/>
        <c:gapWidth val="60"/>
        <c:overlap val="-20"/>
        <c:axId val="62694144"/>
        <c:axId val="62695680"/>
      </c:barChart>
      <c:catAx>
        <c:axId val="62694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2695680"/>
        <c:crosses val="autoZero"/>
        <c:auto val="1"/>
        <c:lblAlgn val="ctr"/>
        <c:lblOffset val="100"/>
      </c:catAx>
      <c:valAx>
        <c:axId val="62695680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tickLblPos val="none"/>
        <c:crossAx val="6269414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TX!$F$1</c:f>
              <c:strCache>
                <c:ptCount val="1"/>
                <c:pt idx="0">
                  <c:v>fegato intero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999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Val val="1"/>
          </c:dLbls>
          <c:cat>
            <c:numRef>
              <c:f>(TX!$A$2,TX!$A$5,TX!$A$10,TX!$A$15,TX!$A$20,TX!$A$21,TX!$A$22,TX!$A$23,TX!$A$24)</c:f>
              <c:numCache>
                <c:formatCode>General</c:formatCode>
                <c:ptCount val="9"/>
                <c:pt idx="0">
                  <c:v>1992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(TX!$F$2,TX!$F$5,TX!$F$10,TX!$F$15,TX!$F$20,TX!$F$21,TX!$F$22,TX!$F$23,TX!$F$24)</c:f>
              <c:numCache>
                <c:formatCode>General</c:formatCode>
                <c:ptCount val="9"/>
                <c:pt idx="0">
                  <c:v>202</c:v>
                </c:pt>
                <c:pt idx="1">
                  <c:v>404</c:v>
                </c:pt>
                <c:pt idx="2">
                  <c:v>651</c:v>
                </c:pt>
                <c:pt idx="3">
                  <c:v>926</c:v>
                </c:pt>
                <c:pt idx="4">
                  <c:v>918</c:v>
                </c:pt>
                <c:pt idx="5">
                  <c:v>951</c:v>
                </c:pt>
                <c:pt idx="6">
                  <c:v>900</c:v>
                </c:pt>
                <c:pt idx="7">
                  <c:v>922</c:v>
                </c:pt>
                <c:pt idx="8">
                  <c:v>988</c:v>
                </c:pt>
              </c:numCache>
            </c:numRef>
          </c:val>
        </c:ser>
        <c:ser>
          <c:idx val="0"/>
          <c:order val="1"/>
          <c:tx>
            <c:strRef>
              <c:f>TX!$E$1</c:f>
              <c:strCache>
                <c:ptCount val="1"/>
                <c:pt idx="0">
                  <c:v>Split</c:v>
                </c:pt>
              </c:strCache>
            </c:strRef>
          </c:tx>
          <c:spPr>
            <a:gradFill>
              <a:gsLst>
                <a:gs pos="0">
                  <a:srgbClr val="CC9900"/>
                </a:gs>
                <a:gs pos="96000">
                  <a:prstClr val="white"/>
                </a:gs>
              </a:gsLst>
              <a:lin ang="8100000" scaled="1"/>
            </a:gradFill>
          </c:spPr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Val val="1"/>
          </c:dLbls>
          <c:cat>
            <c:numRef>
              <c:f>(TX!$A$2,TX!$A$5,TX!$A$10,TX!$A$15,TX!$A$20,TX!$A$21,TX!$A$22,TX!$A$23,TX!$A$24)</c:f>
              <c:numCache>
                <c:formatCode>General</c:formatCode>
                <c:ptCount val="9"/>
                <c:pt idx="0">
                  <c:v>1992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(TX!$E$2,TX!$E$5,TX!$E$10,TX!$E$15,TX!$E$20,TX!$E$21,TX!$E$22,TX!$E$23,TX!$E$24)</c:f>
              <c:numCache>
                <c:formatCode>General</c:formatCode>
                <c:ptCount val="9"/>
                <c:pt idx="2">
                  <c:v>77</c:v>
                </c:pt>
                <c:pt idx="3">
                  <c:v>127</c:v>
                </c:pt>
                <c:pt idx="4">
                  <c:v>84</c:v>
                </c:pt>
                <c:pt idx="5">
                  <c:v>68</c:v>
                </c:pt>
                <c:pt idx="6">
                  <c:v>86</c:v>
                </c:pt>
                <c:pt idx="7">
                  <c:v>76</c:v>
                </c:pt>
                <c:pt idx="8">
                  <c:v>60</c:v>
                </c:pt>
              </c:numCache>
            </c:numRef>
          </c:val>
        </c:ser>
        <c:dLbls/>
        <c:gapWidth val="60"/>
        <c:overlap val="100"/>
        <c:axId val="62713216"/>
        <c:axId val="62809216"/>
      </c:barChart>
      <c:catAx>
        <c:axId val="62713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2809216"/>
        <c:crosses val="autoZero"/>
        <c:auto val="1"/>
        <c:lblAlgn val="ctr"/>
        <c:lblOffset val="100"/>
      </c:catAx>
      <c:valAx>
        <c:axId val="62809216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tickLblPos val="none"/>
        <c:crossAx val="6271321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0996E-2"/>
          <c:w val="0.13039940022589774"/>
          <c:h val="0.12656457312914618"/>
        </c:manualLayout>
      </c:layout>
      <c:overlay val="1"/>
    </c:legend>
    <c:plotVisOnly val="1"/>
    <c:dispBlanksAs val="gap"/>
  </c:chart>
  <c:spPr>
    <a:ln>
      <a:noFill/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TX!$G$1</c:f>
              <c:strCache>
                <c:ptCount val="1"/>
                <c:pt idx="0">
                  <c:v>cuore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226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Val val="1"/>
          </c:dLbls>
          <c:cat>
            <c:numRef>
              <c:f>(TX!$A$2,TX!$A$5,TX!$A$10,TX!$A$15,TX!$A$20,TX!$A$21,TX!$A$22,TX!$A$23,TX!$A$24)</c:f>
              <c:numCache>
                <c:formatCode>General</c:formatCode>
                <c:ptCount val="9"/>
                <c:pt idx="0">
                  <c:v>1992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(TX!$G$2,TX!$G$5,TX!$G$10,TX!$G$15,TX!$G$20,TX!$G$21,TX!$G$22,TX!$G$23,TX!$G$24)</c:f>
              <c:numCache>
                <c:formatCode>General</c:formatCode>
                <c:ptCount val="9"/>
                <c:pt idx="0">
                  <c:v>243</c:v>
                </c:pt>
                <c:pt idx="1">
                  <c:v>390</c:v>
                </c:pt>
                <c:pt idx="2">
                  <c:v>298</c:v>
                </c:pt>
                <c:pt idx="3">
                  <c:v>344</c:v>
                </c:pt>
                <c:pt idx="4">
                  <c:v>273</c:v>
                </c:pt>
                <c:pt idx="5">
                  <c:v>278</c:v>
                </c:pt>
                <c:pt idx="6">
                  <c:v>231</c:v>
                </c:pt>
                <c:pt idx="7">
                  <c:v>219</c:v>
                </c:pt>
                <c:pt idx="8">
                  <c:v>222</c:v>
                </c:pt>
              </c:numCache>
            </c:numRef>
          </c:val>
        </c:ser>
        <c:dLbls/>
        <c:gapWidth val="60"/>
        <c:overlap val="-20"/>
        <c:axId val="62837504"/>
        <c:axId val="62839040"/>
      </c:barChart>
      <c:catAx>
        <c:axId val="62837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2839040"/>
        <c:crosses val="autoZero"/>
        <c:auto val="1"/>
        <c:lblAlgn val="ctr"/>
        <c:lblOffset val="100"/>
      </c:catAx>
      <c:valAx>
        <c:axId val="62839040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tickLblPos val="none"/>
        <c:crossAx val="6283750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TX!$H$1</c:f>
              <c:strCache>
                <c:ptCount val="1"/>
                <c:pt idx="0">
                  <c:v>polmone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126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Val val="1"/>
          </c:dLbls>
          <c:cat>
            <c:numRef>
              <c:f>(TX!$A$2,TX!$A$5,TX!$A$10,TX!$A$15,TX!$A$20,TX!$A$21,TX!$A$22,TX!$A$23,TX!$A$24)</c:f>
              <c:numCache>
                <c:formatCode>General</c:formatCode>
                <c:ptCount val="9"/>
                <c:pt idx="0">
                  <c:v>1992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(TX!$H$2,TX!$H$5,TX!$H$10,TX!$H$15,TX!$H$20,TX!$H$21,TX!$H$22,TX!$H$23,TX!$H$24)</c:f>
              <c:numCache>
                <c:formatCode>General</c:formatCode>
                <c:ptCount val="9"/>
                <c:pt idx="0">
                  <c:v>17</c:v>
                </c:pt>
                <c:pt idx="1">
                  <c:v>32</c:v>
                </c:pt>
                <c:pt idx="2">
                  <c:v>60</c:v>
                </c:pt>
                <c:pt idx="3">
                  <c:v>97</c:v>
                </c:pt>
                <c:pt idx="4">
                  <c:v>107</c:v>
                </c:pt>
                <c:pt idx="5">
                  <c:v>120</c:v>
                </c:pt>
                <c:pt idx="6">
                  <c:v>114</c:v>
                </c:pt>
                <c:pt idx="7">
                  <c:v>141</c:v>
                </c:pt>
                <c:pt idx="8">
                  <c:v>127</c:v>
                </c:pt>
              </c:numCache>
            </c:numRef>
          </c:val>
        </c:ser>
        <c:dLbls/>
        <c:gapWidth val="60"/>
        <c:overlap val="-20"/>
        <c:axId val="62904192"/>
        <c:axId val="62905728"/>
      </c:barChart>
      <c:catAx>
        <c:axId val="62904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2905728"/>
        <c:crosses val="autoZero"/>
        <c:auto val="1"/>
        <c:lblAlgn val="ctr"/>
        <c:lblOffset val="100"/>
      </c:catAx>
      <c:valAx>
        <c:axId val="6290572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tickLblPos val="none"/>
        <c:crossAx val="6290419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0.68439</cdr:x>
      <cdr:y>0.18461</cdr:y>
    </cdr:from>
    <cdr:to>
      <cdr:x>0.98179</cdr:x>
      <cdr:y>0.34082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879951" y="936105"/>
          <a:ext cx="2555126" cy="79208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 i="1" dirty="0"/>
            <a:t>TOTALE 2013</a:t>
          </a:r>
          <a:r>
            <a:rPr lang="it-IT" sz="1100" i="1" dirty="0"/>
            <a:t>:</a:t>
          </a:r>
          <a:r>
            <a:rPr lang="it-IT" sz="1100" i="1" baseline="0" dirty="0"/>
            <a:t>  </a:t>
          </a:r>
          <a:r>
            <a:rPr lang="it-IT" sz="1200" b="1" baseline="0" dirty="0"/>
            <a:t>12184</a:t>
          </a:r>
          <a:endParaRPr lang="it-IT" sz="1200" b="1" dirty="0"/>
        </a:p>
        <a:p xmlns:a="http://schemas.openxmlformats.org/drawingml/2006/main">
          <a:endParaRPr lang="it-IT" sz="200" dirty="0"/>
        </a:p>
        <a:p xmlns:a="http://schemas.openxmlformats.org/drawingml/2006/main">
          <a:r>
            <a:rPr lang="it-IT" sz="1100" b="1" i="1" dirty="0">
              <a:effectLst/>
              <a:latin typeface="+mn-lt"/>
              <a:ea typeface="+mn-ea"/>
              <a:cs typeface="+mn-cs"/>
            </a:rPr>
            <a:t>TOTALE 2014</a:t>
          </a:r>
          <a:r>
            <a:rPr lang="it-IT" sz="1100" i="1" dirty="0">
              <a:effectLst/>
              <a:latin typeface="+mn-lt"/>
              <a:ea typeface="+mn-ea"/>
              <a:cs typeface="+mn-cs"/>
            </a:rPr>
            <a:t>:  </a:t>
          </a:r>
          <a:r>
            <a:rPr lang="it-IT" sz="1200" b="1" dirty="0">
              <a:effectLst/>
              <a:latin typeface="+mn-lt"/>
              <a:ea typeface="+mn-ea"/>
              <a:cs typeface="+mn-cs"/>
            </a:rPr>
            <a:t>13114</a:t>
          </a:r>
        </a:p>
        <a:p xmlns:a="http://schemas.openxmlformats.org/drawingml/2006/main">
          <a:endParaRPr lang="it-IT" sz="6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100" b="1" dirty="0">
              <a:effectLst/>
              <a:latin typeface="+mn-lt"/>
              <a:ea typeface="+mn-ea"/>
              <a:cs typeface="+mn-cs"/>
            </a:rPr>
            <a:t>Differenza:</a:t>
          </a:r>
          <a:r>
            <a:rPr lang="it-IT" sz="1100" b="1" baseline="0" dirty="0">
              <a:effectLst/>
              <a:latin typeface="+mn-lt"/>
              <a:ea typeface="+mn-ea"/>
              <a:cs typeface="+mn-cs"/>
            </a:rPr>
            <a:t>  </a:t>
          </a:r>
          <a:r>
            <a:rPr lang="it-IT" sz="1200" b="1" i="1" dirty="0">
              <a:effectLst/>
              <a:latin typeface="+mn-lt"/>
              <a:ea typeface="+mn-ea"/>
              <a:cs typeface="+mn-cs"/>
            </a:rPr>
            <a:t>+ 930	+ </a:t>
          </a:r>
          <a:r>
            <a:rPr lang="it-IT" sz="1200" b="1" dirty="0">
              <a:effectLst/>
              <a:latin typeface="+mn-lt"/>
              <a:ea typeface="+mn-ea"/>
              <a:cs typeface="+mn-cs"/>
            </a:rPr>
            <a:t>7.6 %</a:t>
          </a:r>
          <a:endParaRPr lang="it-IT" sz="1400" dirty="0">
            <a:effectLst/>
          </a:endParaRPr>
        </a:p>
        <a:p xmlns:a="http://schemas.openxmlformats.org/drawingml/2006/main">
          <a:endParaRPr lang="it-IT" sz="1200" b="1" i="1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it-IT" sz="1200" b="1" dirty="0">
              <a:effectLst/>
              <a:latin typeface="+mn-lt"/>
              <a:ea typeface="+mn-ea"/>
              <a:cs typeface="+mn-cs"/>
            </a:rPr>
            <a:t>	</a:t>
          </a:r>
          <a:endParaRPr lang="it-IT" sz="1200" b="1" dirty="0"/>
        </a:p>
      </cdr:txBody>
    </cdr:sp>
  </cdr:relSizeAnchor>
  <cdr:relSizeAnchor xmlns:cdr="http://schemas.openxmlformats.org/drawingml/2006/chartDrawing">
    <cdr:from>
      <cdr:x>0.87716</cdr:x>
      <cdr:y>0.27168</cdr:y>
    </cdr:from>
    <cdr:to>
      <cdr:x>0.90342</cdr:x>
      <cdr:y>0.32703</cdr:y>
    </cdr:to>
    <cdr:sp macro="" textlink="">
      <cdr:nvSpPr>
        <cdr:cNvPr id="3" name="Freccia a destra con strisce 2"/>
        <cdr:cNvSpPr/>
      </cdr:nvSpPr>
      <cdr:spPr>
        <a:xfrm xmlns:a="http://schemas.openxmlformats.org/drawingml/2006/main" rot="16200000">
          <a:off x="7491835" y="1586606"/>
          <a:ext cx="314216" cy="225615"/>
        </a:xfrm>
        <a:prstGeom xmlns:a="http://schemas.openxmlformats.org/drawingml/2006/main" prst="stripedRight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0.324</cdr:x>
      <cdr:y>0.14418</cdr:y>
    </cdr:from>
    <cdr:to>
      <cdr:x>0.62095</cdr:x>
      <cdr:y>0.28924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2857746" y="778660"/>
          <a:ext cx="2619130" cy="783441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 i="1"/>
            <a:t>TOTALE 2013</a:t>
          </a:r>
          <a:r>
            <a:rPr lang="it-IT" sz="1100" i="1"/>
            <a:t>:</a:t>
          </a:r>
          <a:r>
            <a:rPr lang="it-IT" sz="1100" i="1" baseline="0"/>
            <a:t>  </a:t>
          </a:r>
          <a:r>
            <a:rPr lang="it-IT" sz="1200" b="1" baseline="0">
              <a:effectLst/>
              <a:latin typeface="+mn-lt"/>
              <a:ea typeface="+mn-ea"/>
              <a:cs typeface="+mn-cs"/>
            </a:rPr>
            <a:t>15654</a:t>
          </a:r>
          <a:endParaRPr lang="it-IT" sz="1400" b="1"/>
        </a:p>
        <a:p xmlns:a="http://schemas.openxmlformats.org/drawingml/2006/main">
          <a:endParaRPr lang="it-IT" sz="200"/>
        </a:p>
        <a:p xmlns:a="http://schemas.openxmlformats.org/drawingml/2006/main">
          <a:r>
            <a:rPr lang="it-IT" sz="1100" b="1" i="1">
              <a:effectLst/>
              <a:latin typeface="+mn-lt"/>
              <a:ea typeface="+mn-ea"/>
              <a:cs typeface="+mn-cs"/>
            </a:rPr>
            <a:t>TOTALE 2014</a:t>
          </a:r>
          <a:r>
            <a:rPr lang="it-IT" sz="1100" i="1">
              <a:effectLst/>
              <a:latin typeface="+mn-lt"/>
              <a:ea typeface="+mn-ea"/>
              <a:cs typeface="+mn-cs"/>
            </a:rPr>
            <a:t>:  </a:t>
          </a:r>
          <a:r>
            <a:rPr lang="it-IT" sz="1200" b="1">
              <a:effectLst/>
              <a:latin typeface="+mn-lt"/>
              <a:ea typeface="+mn-ea"/>
              <a:cs typeface="+mn-cs"/>
            </a:rPr>
            <a:t>17356</a:t>
          </a:r>
          <a:endParaRPr lang="it-IT" sz="1400" b="1">
            <a:effectLst/>
            <a:latin typeface="+mn-lt"/>
            <a:ea typeface="+mn-ea"/>
            <a:cs typeface="+mn-cs"/>
          </a:endParaRPr>
        </a:p>
        <a:p xmlns:a="http://schemas.openxmlformats.org/drawingml/2006/main">
          <a:endParaRPr lang="it-IT" sz="60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100" b="1">
              <a:effectLst/>
              <a:latin typeface="+mn-lt"/>
              <a:ea typeface="+mn-ea"/>
              <a:cs typeface="+mn-cs"/>
            </a:rPr>
            <a:t>Differenza:</a:t>
          </a:r>
          <a:r>
            <a:rPr lang="it-IT" sz="1100" b="1" baseline="0">
              <a:effectLst/>
              <a:latin typeface="+mn-lt"/>
              <a:ea typeface="+mn-ea"/>
              <a:cs typeface="+mn-cs"/>
            </a:rPr>
            <a:t>  </a:t>
          </a:r>
          <a:r>
            <a:rPr lang="it-IT" sz="1200" b="1" i="1">
              <a:effectLst/>
              <a:latin typeface="+mn-lt"/>
              <a:ea typeface="+mn-ea"/>
              <a:cs typeface="+mn-cs"/>
            </a:rPr>
            <a:t>+ 1702	+ </a:t>
          </a:r>
          <a:r>
            <a:rPr lang="it-IT" sz="1200" b="1">
              <a:effectLst/>
              <a:latin typeface="+mn-lt"/>
              <a:ea typeface="+mn-ea"/>
              <a:cs typeface="+mn-cs"/>
            </a:rPr>
            <a:t>10,9 %</a:t>
          </a:r>
          <a:endParaRPr lang="it-IT" sz="1400" b="1">
            <a:effectLst/>
          </a:endParaRPr>
        </a:p>
        <a:p xmlns:a="http://schemas.openxmlformats.org/drawingml/2006/main">
          <a:endParaRPr lang="it-IT" sz="1200" b="1" i="1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it-IT" sz="1200" b="1">
              <a:effectLst/>
              <a:latin typeface="+mn-lt"/>
              <a:ea typeface="+mn-ea"/>
              <a:cs typeface="+mn-cs"/>
            </a:rPr>
            <a:t>	</a:t>
          </a:r>
          <a:endParaRPr lang="it-IT" sz="1200" b="1"/>
        </a:p>
      </cdr:txBody>
    </cdr:sp>
  </cdr:relSizeAnchor>
  <cdr:relSizeAnchor xmlns:cdr="http://schemas.openxmlformats.org/drawingml/2006/chartDrawing">
    <cdr:from>
      <cdr:x>0.49982</cdr:x>
      <cdr:y>0.22136</cdr:y>
    </cdr:from>
    <cdr:to>
      <cdr:x>0.52439</cdr:x>
      <cdr:y>0.27157</cdr:y>
    </cdr:to>
    <cdr:sp macro="" textlink="">
      <cdr:nvSpPr>
        <cdr:cNvPr id="4" name="Freccia a destra con strisce 3"/>
        <cdr:cNvSpPr/>
      </cdr:nvSpPr>
      <cdr:spPr>
        <a:xfrm xmlns:a="http://schemas.openxmlformats.org/drawingml/2006/main" rot="16200000">
          <a:off x="4381287" y="1222726"/>
          <a:ext cx="271168" cy="216711"/>
        </a:xfrm>
        <a:prstGeom xmlns:a="http://schemas.openxmlformats.org/drawingml/2006/main" prst="stripedRight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0.17272</cdr:x>
      <cdr:y>0.07229</cdr:y>
    </cdr:from>
    <cdr:to>
      <cdr:x>0.29605</cdr:x>
      <cdr:y>0.17229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491985" y="360768"/>
          <a:ext cx="1065329" cy="499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/>
            <a:t>155</a:t>
          </a:r>
        </a:p>
      </cdr:txBody>
    </cdr:sp>
  </cdr:relSizeAnchor>
  <cdr:relSizeAnchor xmlns:cdr="http://schemas.openxmlformats.org/drawingml/2006/chartDrawing">
    <cdr:from>
      <cdr:x>0.55687</cdr:x>
      <cdr:y>0</cdr:y>
    </cdr:from>
    <cdr:to>
      <cdr:x>0.68354</cdr:x>
      <cdr:y>0.06944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4810240" y="0"/>
          <a:ext cx="1094179" cy="346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/>
            <a:t>169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9627-EE8F-45AD-93BE-C90AC8972852}" type="datetimeFigureOut">
              <a:rPr lang="it-IT" smtClean="0"/>
              <a:pPr/>
              <a:t>20/02/2015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486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486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EF98-6FB6-456E-BD0A-E9B49AC83C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2693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3731CA86-5183-4FBA-8ECE-A130D3829698}" type="datetimeFigureOut">
              <a:rPr lang="it-IT" smtClean="0"/>
              <a:pPr/>
              <a:t>20/02/2015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4848" tIns="47424" rIns="94848" bIns="474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378825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378825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9C1E3A83-38AB-451C-8FE8-0FB21C60AC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76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01830-6647-41FD-8FB2-2EADB57C91CA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41363"/>
            <a:ext cx="494188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6" y="4690270"/>
            <a:ext cx="4981815" cy="44434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AGGIORNATA</a:t>
            </a: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47B080B-599E-487F-9963-164EB7C4B84C}" type="slidenum">
              <a:rPr lang="it-IT" altLang="it-IT" smtClean="0"/>
              <a:pPr eaLnBrk="1" hangingPunct="1">
                <a:spcBef>
                  <a:spcPct val="0"/>
                </a:spcBef>
              </a:pPr>
              <a:t>27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AGGIORNATA</a:t>
            </a:r>
          </a:p>
          <a:p>
            <a:r>
              <a:rPr lang="it-IT" altLang="it-IT" smtClean="0"/>
              <a:t>Fegati n.86 perché non calcolati 1B</a:t>
            </a:r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180904C-DA26-457A-A9AB-B06A6D7DDE48}" type="slidenum">
              <a:rPr lang="it-IT" altLang="it-IT" smtClean="0"/>
              <a:pPr eaLnBrk="1" hangingPunct="1">
                <a:spcBef>
                  <a:spcPct val="0"/>
                </a:spcBef>
              </a:pPr>
              <a:t>28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AGGIORNATA</a:t>
            </a: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8E594E2-981A-4719-A822-FFB059F186C3}" type="slidenum">
              <a:rPr lang="it-IT" altLang="it-IT" smtClean="0"/>
              <a:pPr eaLnBrk="1" hangingPunct="1">
                <a:spcBef>
                  <a:spcPct val="0"/>
                </a:spcBef>
              </a:pPr>
              <a:t>29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AGGIORNATA</a:t>
            </a:r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DA4FF67-3710-459C-BC80-6DE327453272}" type="slidenum">
              <a:rPr lang="it-IT" altLang="it-IT" smtClean="0"/>
              <a:pPr eaLnBrk="1" hangingPunct="1">
                <a:spcBef>
                  <a:spcPct val="0"/>
                </a:spcBef>
              </a:pPr>
              <a:t>30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AGGIORNATA</a:t>
            </a: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5C8ABF7-233E-4D65-90EB-71BC6C528D51}" type="slidenum">
              <a:rPr lang="it-IT" altLang="it-IT" smtClean="0"/>
              <a:pPr eaLnBrk="1" hangingPunct="1">
                <a:spcBef>
                  <a:spcPct val="0"/>
                </a:spcBef>
              </a:pPr>
              <a:t>31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AGGIORNATA</a:t>
            </a: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AA34C4-D6FD-4006-B36C-9B882217C0DE}" type="slidenum">
              <a:rPr lang="it-IT" altLang="it-IT" smtClean="0"/>
              <a:pPr eaLnBrk="1" hangingPunct="1">
                <a:spcBef>
                  <a:spcPct val="0"/>
                </a:spcBef>
              </a:pPr>
              <a:t>32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AGGIORNATA</a:t>
            </a: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3E6C233-A733-4476-BDFD-E6F708D24A4D}" type="slidenum">
              <a:rPr lang="it-IT" altLang="it-IT" smtClean="0"/>
              <a:pPr eaLnBrk="1" hangingPunct="1">
                <a:spcBef>
                  <a:spcPct val="0"/>
                </a:spcBef>
              </a:pPr>
              <a:t>33</a:t>
            </a:fld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221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/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364088" y="6581001"/>
            <a:ext cx="3779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b="1" i="1" dirty="0" smtClean="0">
                <a:latin typeface="Calibri" pitchFamily="34" charset="0"/>
              </a:rPr>
              <a:t>* Dati  preliminari</a:t>
            </a:r>
            <a:r>
              <a:rPr lang="it-IT" sz="1200" b="1" i="1" baseline="0" dirty="0" smtClean="0">
                <a:latin typeface="Calibri" pitchFamily="34" charset="0"/>
              </a:rPr>
              <a:t> </a:t>
            </a:r>
            <a:r>
              <a:rPr lang="it-IT" sz="1200" b="1" i="1" dirty="0" smtClean="0">
                <a:latin typeface="Calibri" pitchFamily="34" charset="0"/>
              </a:rPr>
              <a:t>al 31</a:t>
            </a:r>
            <a:r>
              <a:rPr lang="it-IT" sz="1200" b="1" i="1" baseline="0" dirty="0" smtClean="0">
                <a:latin typeface="Calibri" pitchFamily="34" charset="0"/>
              </a:rPr>
              <a:t> Dicembre </a:t>
            </a:r>
            <a:r>
              <a:rPr lang="it-IT" sz="1200" b="1" i="1" dirty="0" smtClean="0">
                <a:latin typeface="Calibri" pitchFamily="34" charset="0"/>
              </a:rPr>
              <a:t>2014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07504" y="6591072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Fonte dati:</a:t>
            </a:r>
            <a:r>
              <a:rPr lang="it-IT" sz="1200" b="1" i="1" baseline="0" dirty="0" smtClean="0">
                <a:latin typeface="Calibri" pitchFamily="34" charset="0"/>
              </a:rPr>
              <a:t> Report CRT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364088" y="6581001"/>
            <a:ext cx="3779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b="1" i="1" dirty="0" smtClean="0">
                <a:latin typeface="Calibri" pitchFamily="34" charset="0"/>
              </a:rPr>
              <a:t>* Dati  preliminari proiezioni al 30</a:t>
            </a:r>
            <a:r>
              <a:rPr lang="it-IT" sz="1200" b="1" i="1" baseline="0" dirty="0" smtClean="0">
                <a:latin typeface="Calibri" pitchFamily="34" charset="0"/>
              </a:rPr>
              <a:t> Novembre </a:t>
            </a:r>
            <a:r>
              <a:rPr lang="it-IT" sz="1200" b="1" i="1" dirty="0" smtClean="0">
                <a:latin typeface="Calibri" pitchFamily="34" charset="0"/>
              </a:rPr>
              <a:t>2014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07504" y="6591072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Fonte dati:</a:t>
            </a:r>
            <a:r>
              <a:rPr lang="it-IT" sz="1200" b="1" i="1" baseline="0" dirty="0" smtClean="0">
                <a:latin typeface="Calibri" pitchFamily="34" charset="0"/>
              </a:rPr>
              <a:t> Report CRT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44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ayout dati 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SIT al 13 Gennaio 2015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E2A16-788A-4B38-B443-2E1F429A2511}" type="datetimeFigureOut">
              <a:rPr lang="it-IT" altLang="it-IT"/>
              <a:pPr>
                <a:defRPr/>
              </a:pPr>
              <a:t>20/02/2015</a:t>
            </a:fld>
            <a:endParaRPr lang="it-IT" alt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EB690-C84E-4FC9-ACBD-7CA40FB173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12432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0"/>
            <a:ext cx="9144000" cy="668338"/>
            <a:chOff x="0" y="-16"/>
            <a:chExt cx="5760" cy="5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-16"/>
              <a:ext cx="5760" cy="543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tint val="10196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9" y="0"/>
              <a:ext cx="5262" cy="506"/>
            </a:xfrm>
            <a:prstGeom prst="rect">
              <a:avLst/>
            </a:prstGeom>
            <a:blipFill dpi="0" rotWithShape="1">
              <a:blip r:embed="rId7" cstate="print">
                <a:alphaModFix amt="60000"/>
              </a:blip>
              <a:srcRect/>
              <a:stretch>
                <a:fillRect b="-367939"/>
              </a:stretch>
            </a:blip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8625" y="0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SIT – Sistema Informativo Trapianti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6572250"/>
            <a:ext cx="9144000" cy="312738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tint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2" name="Immagine 18" descr="RNT-logo_trasparent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0" y="6572250"/>
            <a:ext cx="6429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2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Donazione </a:t>
            </a: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31 Dicembre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2014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>
            <a:spLocks noChangeArrowheads="1"/>
          </p:cNvSpPr>
          <p:nvPr/>
        </p:nvSpPr>
        <p:spPr bwMode="auto">
          <a:xfrm>
            <a:off x="2630743" y="1272379"/>
            <a:ext cx="3925481" cy="4456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50911" y="1264392"/>
            <a:ext cx="268514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Cadavere + Vivente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00125" y="612552"/>
            <a:ext cx="7286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Trapianto di RENE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2001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1019367"/>
              </p:ext>
            </p:extLst>
          </p:nvPr>
        </p:nvGraphicFramePr>
        <p:xfrm>
          <a:off x="242784" y="1751330"/>
          <a:ext cx="8778688" cy="468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110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2462843"/>
              </p:ext>
            </p:extLst>
          </p:nvPr>
        </p:nvGraphicFramePr>
        <p:xfrm>
          <a:off x="543424" y="1636419"/>
          <a:ext cx="7817047" cy="471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0" y="612552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Trapianto di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RENE da Donatore Vivente –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2001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Rettangolo arrotondato 6"/>
          <p:cNvSpPr>
            <a:spLocks noChangeArrowheads="1"/>
          </p:cNvSpPr>
          <p:nvPr/>
        </p:nvSpPr>
        <p:spPr bwMode="auto">
          <a:xfrm>
            <a:off x="285750" y="1428750"/>
            <a:ext cx="2061513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1412776"/>
            <a:ext cx="190348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Trapianti da donatore Vivente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4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arrotondato 12"/>
          <p:cNvSpPr>
            <a:spLocks noChangeArrowheads="1"/>
          </p:cNvSpPr>
          <p:nvPr/>
        </p:nvSpPr>
        <p:spPr bwMode="auto">
          <a:xfrm>
            <a:off x="285751" y="1414951"/>
            <a:ext cx="1941257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34703" y="1402609"/>
            <a:ext cx="184335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Trapianti da donatore Cadavere</a:t>
            </a:r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4826656"/>
              </p:ext>
            </p:extLst>
          </p:nvPr>
        </p:nvGraphicFramePr>
        <p:xfrm>
          <a:off x="755576" y="2276872"/>
          <a:ext cx="7560840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63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151333"/>
              </p:ext>
            </p:extLst>
          </p:nvPr>
        </p:nvGraphicFramePr>
        <p:xfrm>
          <a:off x="755576" y="2420888"/>
          <a:ext cx="7272808" cy="391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tangolo arrotondato 6"/>
          <p:cNvSpPr>
            <a:spLocks noChangeArrowheads="1"/>
          </p:cNvSpPr>
          <p:nvPr/>
        </p:nvSpPr>
        <p:spPr bwMode="auto">
          <a:xfrm>
            <a:off x="285751" y="1414951"/>
            <a:ext cx="1941257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4703" y="1402609"/>
            <a:ext cx="184335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Trapianti da donatore Cadavere</a:t>
            </a:r>
          </a:p>
        </p:txBody>
      </p:sp>
    </p:spTree>
    <p:extLst>
      <p:ext uri="{BB962C8B-B14F-4D97-AF65-F5344CB8AC3E}">
        <p14:creationId xmlns:p14="http://schemas.microsoft.com/office/powerpoint/2010/main" xmlns="" val="36150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CUORE – </a:t>
            </a: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1369662"/>
              </p:ext>
            </p:extLst>
          </p:nvPr>
        </p:nvGraphicFramePr>
        <p:xfrm>
          <a:off x="858044" y="2190750"/>
          <a:ext cx="7458371" cy="411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43784" y="1341025"/>
            <a:ext cx="184335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Trapianti da donatore Cadavere</a:t>
            </a:r>
          </a:p>
        </p:txBody>
      </p:sp>
    </p:spTree>
    <p:extLst>
      <p:ext uri="{BB962C8B-B14F-4D97-AF65-F5344CB8AC3E}">
        <p14:creationId xmlns:p14="http://schemas.microsoft.com/office/powerpoint/2010/main" xmlns="" val="7656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POLMONE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1904580"/>
              </p:ext>
            </p:extLst>
          </p:nvPr>
        </p:nvGraphicFramePr>
        <p:xfrm>
          <a:off x="755576" y="2348880"/>
          <a:ext cx="7416824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43784" y="1341025"/>
            <a:ext cx="184335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Trapianti da donatore Cadavere</a:t>
            </a:r>
          </a:p>
        </p:txBody>
      </p:sp>
    </p:spTree>
    <p:extLst>
      <p:ext uri="{BB962C8B-B14F-4D97-AF65-F5344CB8AC3E}">
        <p14:creationId xmlns:p14="http://schemas.microsoft.com/office/powerpoint/2010/main" xmlns="" val="8042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95098" y="1916832"/>
            <a:ext cx="807249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Liste di attesa al</a:t>
            </a:r>
            <a:endParaRPr lang="it-IT" sz="6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31 Dicembre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2014</a:t>
            </a: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5866745"/>
              </p:ext>
            </p:extLst>
          </p:nvPr>
        </p:nvGraphicFramePr>
        <p:xfrm>
          <a:off x="323528" y="2708920"/>
          <a:ext cx="1944218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15137"/>
                <a:gridCol w="729081"/>
              </a:tblGrid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Rene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6538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it-IT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1042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Cuore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719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Polmone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368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Pancreas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219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Intestino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  25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27584" y="1268760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PAZIENTI in lista  d’attesa in ITALIA al 31/12/2014 : </a:t>
            </a:r>
          </a:p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3779912" y="1988840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8758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8795" y="4797152"/>
            <a:ext cx="1566113" cy="715089"/>
          </a:xfrm>
          <a:prstGeom prst="bracketPair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Iscrizioni rene</a:t>
            </a:r>
          </a:p>
          <a:p>
            <a:pPr algn="ctr"/>
            <a:r>
              <a:rPr lang="it-IT" b="1" dirty="0" smtClean="0"/>
              <a:t>8210**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42784" y="5517232"/>
            <a:ext cx="229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** Per il rene ogni paziente può avere   più di una iscrizione</a:t>
            </a:r>
            <a:endParaRPr lang="it-IT" sz="1200" b="1" i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35596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Liste di Attesa al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31 Dicembre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1308302"/>
              </p:ext>
            </p:extLst>
          </p:nvPr>
        </p:nvGraphicFramePr>
        <p:xfrm>
          <a:off x="2483768" y="2852936"/>
          <a:ext cx="590465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33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3924117"/>
              </p:ext>
            </p:extLst>
          </p:nvPr>
        </p:nvGraphicFramePr>
        <p:xfrm>
          <a:off x="874128" y="3669512"/>
          <a:ext cx="7395744" cy="286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/>
          <p:nvPr/>
        </p:nvSpPr>
        <p:spPr>
          <a:xfrm>
            <a:off x="1043604" y="611980"/>
            <a:ext cx="7344817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</a:rPr>
              <a:t>Andamento Liste di Attesa 2002 -</a:t>
            </a:r>
            <a:r>
              <a:rPr lang="it-IT" sz="3200" b="1" i="0" u="none" strike="noStrike" kern="1200" cap="none" spc="0" baseline="0" dirty="0" smtClean="0">
                <a:solidFill>
                  <a:srgbClr val="0D0D0D"/>
                </a:solidFill>
                <a:uFillTx/>
                <a:latin typeface="Calibri"/>
              </a:rPr>
              <a:t>2013*</a:t>
            </a:r>
            <a:endParaRPr lang="it-IT" sz="3200" b="1" i="0" u="none" strike="noStrike" kern="1200" cap="none" spc="0" baseline="0" dirty="0">
              <a:solidFill>
                <a:srgbClr val="0D0D0D"/>
              </a:solidFill>
              <a:uFillTx/>
              <a:latin typeface="Calibri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2627784" y="1196748"/>
            <a:ext cx="3857625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Pazienti iscritti in lista  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33182818"/>
              </p:ext>
            </p:extLst>
          </p:nvPr>
        </p:nvGraphicFramePr>
        <p:xfrm>
          <a:off x="948916" y="1658712"/>
          <a:ext cx="7215360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360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6301" y="1136291"/>
            <a:ext cx="807249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Donazione di Tessuti 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31 Dicembre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2014*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 eaLnBrk="0" hangingPunct="0">
              <a:defRPr/>
            </a:pPr>
            <a:r>
              <a:rPr lang="it-IT" sz="14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*Dati in proiezione sul I semestre 2014</a:t>
            </a:r>
            <a:endParaRPr lang="it-IT" sz="1400" b="1" i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4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2002 – 2014*</a:t>
            </a:r>
            <a:endParaRPr lang="it-IT" sz="3200" b="1" dirty="0"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" name="Rettangolo arrotondato 10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9441181"/>
              </p:ext>
            </p:extLst>
          </p:nvPr>
        </p:nvGraphicFramePr>
        <p:xfrm>
          <a:off x="933500" y="1844824"/>
          <a:ext cx="72008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6504691"/>
              </p:ext>
            </p:extLst>
          </p:nvPr>
        </p:nvGraphicFramePr>
        <p:xfrm>
          <a:off x="276225" y="1196752"/>
          <a:ext cx="8591549" cy="507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5596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Donazioni di tessuti: 2013 vs 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2912" y="6194888"/>
            <a:ext cx="4511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it-IT" sz="14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*Dati in proiezione sul I semestre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6004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6301" y="1136291"/>
            <a:ext cx="807249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Trapianto di Tessuti 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31 Dicembre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2014*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 eaLnBrk="0" hangingPunct="0">
              <a:defRPr/>
            </a:pPr>
            <a:r>
              <a:rPr lang="it-IT" sz="14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*Dati in proiezione sul I semestre 2014</a:t>
            </a:r>
            <a:endParaRPr lang="it-IT" sz="1400" b="1" i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6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5596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Trapianti di tessuti: 2013 vs 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2912" y="6194888"/>
            <a:ext cx="4511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it-IT" sz="14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*Dati in proiezione sul I semestre 2014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5970981"/>
              </p:ext>
            </p:extLst>
          </p:nvPr>
        </p:nvGraphicFramePr>
        <p:xfrm>
          <a:off x="179512" y="1124744"/>
          <a:ext cx="8820150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688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3168" y="1025669"/>
            <a:ext cx="823753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Donazione e Trapianto  di Cellule Staminali Emopoietiche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al 31 Dicembre 2014</a:t>
            </a:r>
            <a:endParaRPr lang="it-IT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1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25088" y="602984"/>
            <a:ext cx="691472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Nuovi donatori  iscritti IBMDR nel 2014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9541239"/>
              </p:ext>
            </p:extLst>
          </p:nvPr>
        </p:nvGraphicFramePr>
        <p:xfrm>
          <a:off x="603552" y="1565032"/>
          <a:ext cx="7876768" cy="481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53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5526953"/>
              </p:ext>
            </p:extLst>
          </p:nvPr>
        </p:nvGraphicFramePr>
        <p:xfrm>
          <a:off x="506827" y="1504904"/>
          <a:ext cx="8638035" cy="499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2912" y="602984"/>
            <a:ext cx="847804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Donatori IBMDR utilizzati per il trapianto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1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35276964"/>
              </p:ext>
            </p:extLst>
          </p:nvPr>
        </p:nvGraphicFramePr>
        <p:xfrm>
          <a:off x="423168" y="1384648"/>
          <a:ext cx="8720832" cy="505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2912" y="602984"/>
            <a:ext cx="847804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Totale trapianti allogenici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3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130006"/>
            <a:ext cx="9144000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Centro Nazionale Trapianti Operativo</a:t>
            </a:r>
          </a:p>
          <a:p>
            <a:pPr algn="ctr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r>
              <a:rPr lang="it-IT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-PRIMO ANNO ATTIVITÀ 2014-</a:t>
            </a:r>
            <a:endParaRPr lang="it-IT" sz="4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7640875"/>
              </p:ext>
            </p:extLst>
          </p:nvPr>
        </p:nvGraphicFramePr>
        <p:xfrm>
          <a:off x="844064" y="1745416"/>
          <a:ext cx="7515855" cy="426587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47002"/>
                <a:gridCol w="1392276"/>
                <a:gridCol w="1393873"/>
                <a:gridCol w="1462528"/>
                <a:gridCol w="1820176"/>
              </a:tblGrid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ANNO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CUORE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FEGATO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POLMONE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Totale anno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</a:tr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126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</a:tr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147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</a:tr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166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</a:tr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179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</a:tr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79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184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</a:tr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it-IT" altLang="it-IT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68</a:t>
                      </a:r>
                      <a:endParaRPr kumimoji="0" lang="it-IT" altLang="it-IT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91</a:t>
                      </a:r>
                      <a:endParaRPr kumimoji="0" lang="it-IT" altLang="it-IT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it-IT" altLang="it-IT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188</a:t>
                      </a:r>
                      <a:endParaRPr kumimoji="0" lang="it-IT" altLang="it-IT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ctr" horzOverflow="overflow"/>
                </a:tc>
              </a:tr>
              <a:tr h="593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it-IT" altLang="it-IT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85</a:t>
                      </a:r>
                      <a:endParaRPr kumimoji="0" lang="it-IT" altLang="it-IT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86</a:t>
                      </a:r>
                      <a:endParaRPr kumimoji="0" lang="it-IT" altLang="it-IT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it-IT" altLang="it-IT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214</a:t>
                      </a:r>
                      <a:endParaRPr kumimoji="0" lang="it-IT" altLang="it-IT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Totale </a:t>
                      </a:r>
                      <a:endParaRPr kumimoji="0" lang="it-IT" alt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493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565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138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1204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</a:tr>
            </a:tbl>
          </a:graphicData>
        </a:graphic>
      </p:graphicFrame>
      <p:sp>
        <p:nvSpPr>
          <p:cNvPr id="4160" name="Text Box 2"/>
          <p:cNvSpPr txBox="1">
            <a:spLocks noChangeArrowheads="1"/>
          </p:cNvSpPr>
          <p:nvPr/>
        </p:nvSpPr>
        <p:spPr bwMode="auto">
          <a:xfrm>
            <a:off x="1835150" y="602984"/>
            <a:ext cx="551656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Richieste di organi in urgenza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0467816"/>
              </p:ext>
            </p:extLst>
          </p:nvPr>
        </p:nvGraphicFramePr>
        <p:xfrm>
          <a:off x="543423" y="1565031"/>
          <a:ext cx="7936898" cy="444947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422636"/>
                <a:gridCol w="1578762"/>
                <a:gridCol w="1967750"/>
                <a:gridCol w="1967750"/>
              </a:tblGrid>
              <a:tr h="822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Organo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RICHIESTE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SODDISFATTE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NON SODDISFATTE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</a:tr>
              <a:tr h="689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Cuore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75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56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19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</a:tr>
              <a:tr h="689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Polmoni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1390" algn="l"/>
                          <a:tab pos="6221730" algn="l"/>
                        </a:tabLst>
                      </a:pPr>
                      <a:r>
                        <a:rPr lang="it-IT" sz="1800" b="1" dirty="0" smtClean="0">
                          <a:effectLst/>
                        </a:rPr>
                        <a:t>34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22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12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</a:tr>
              <a:tr h="689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Fegato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1390" algn="l"/>
                          <a:tab pos="6221730" algn="l"/>
                        </a:tabLst>
                      </a:pPr>
                      <a:r>
                        <a:rPr lang="it-IT" sz="1800" b="1" kern="1200" dirty="0" smtClean="0">
                          <a:effectLst/>
                        </a:rPr>
                        <a:t>74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63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11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</a:tr>
              <a:tr h="842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Rene</a:t>
                      </a:r>
                      <a:endParaRPr lang="it-I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1390" algn="l"/>
                          <a:tab pos="6221730" algn="l"/>
                        </a:tabLst>
                      </a:pPr>
                      <a:r>
                        <a:rPr lang="it-IT" sz="1800" b="1" kern="1200" dirty="0" smtClean="0">
                          <a:effectLst/>
                        </a:rPr>
                        <a:t>4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4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0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 anchorCtr="1"/>
                </a:tc>
              </a:tr>
              <a:tr h="71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Totale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opperplate Gothic Bold" panose="020E0705020206020404" pitchFamily="34" charset="0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1390" algn="l"/>
                          <a:tab pos="6221730" algn="l"/>
                        </a:tabLst>
                      </a:pPr>
                      <a:r>
                        <a:rPr lang="it-IT" sz="2000" b="1" dirty="0" smtClean="0">
                          <a:effectLst/>
                        </a:rPr>
                        <a:t>187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effectLst/>
                        </a:rPr>
                        <a:t>145 (77,5%)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effectLst/>
                        </a:rPr>
                        <a:t>42 (22,5%)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</a:tr>
            </a:tbl>
          </a:graphicData>
        </a:graphic>
      </p:graphicFrame>
      <p:sp>
        <p:nvSpPr>
          <p:cNvPr id="5167" name="CasellaDiTesto 6"/>
          <p:cNvSpPr txBox="1">
            <a:spLocks noChangeArrowheads="1"/>
          </p:cNvSpPr>
          <p:nvPr/>
        </p:nvSpPr>
        <p:spPr bwMode="auto">
          <a:xfrm>
            <a:off x="123825" y="6194888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* </a:t>
            </a:r>
            <a:r>
              <a:rPr lang="it-IT" altLang="it-IT" sz="1200" b="1" dirty="0"/>
              <a:t>Database urgenze CNTO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63680" y="602984"/>
            <a:ext cx="781664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Urgenze gestite dal CNTO nel 2014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2002 – 2014*</a:t>
            </a:r>
            <a:endParaRPr lang="it-IT" sz="3200" b="1" dirty="0">
              <a:latin typeface="+mn-lt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1320802"/>
            <a:ext cx="156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N° Donatori</a:t>
            </a:r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Rettangolo arrotondato 5"/>
          <p:cNvSpPr>
            <a:spLocks noChangeArrowheads="1"/>
          </p:cNvSpPr>
          <p:nvPr/>
        </p:nvSpPr>
        <p:spPr bwMode="auto">
          <a:xfrm>
            <a:off x="51447" y="1319214"/>
            <a:ext cx="1393897" cy="4699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solidFill>
                <a:schemeClr val="dk1"/>
              </a:solidFill>
              <a:latin typeface="+mn-lt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4733626"/>
              </p:ext>
            </p:extLst>
          </p:nvPr>
        </p:nvGraphicFramePr>
        <p:xfrm>
          <a:off x="1553377" y="1685288"/>
          <a:ext cx="6162675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37345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CasellaDiTesto 6"/>
          <p:cNvSpPr txBox="1">
            <a:spLocks noChangeArrowheads="1"/>
          </p:cNvSpPr>
          <p:nvPr/>
        </p:nvSpPr>
        <p:spPr bwMode="auto">
          <a:xfrm>
            <a:off x="123825" y="6194888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* </a:t>
            </a:r>
            <a:r>
              <a:rPr lang="it-IT" altLang="it-IT" sz="1200" b="1" dirty="0"/>
              <a:t>Database urgenze CNTO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3148013" y="3789363"/>
            <a:ext cx="3440112" cy="208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63680" y="602984"/>
            <a:ext cx="781664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Tempi di attesa delle urgenze adulte nel 2014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9376" y="1324521"/>
            <a:ext cx="1111732" cy="10221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032" y="3068232"/>
            <a:ext cx="1202560" cy="12025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9879" y="4979441"/>
            <a:ext cx="1050457" cy="1035063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4511872" y="1444776"/>
            <a:ext cx="1142432" cy="634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 bwMode="auto">
          <a:xfrm>
            <a:off x="4554410" y="1588586"/>
            <a:ext cx="103976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  <a:ea typeface="+mn-ea"/>
              </a:rPr>
              <a:t> </a:t>
            </a:r>
            <a:r>
              <a:rPr lang="it-IT" sz="1600" b="1" dirty="0" smtClean="0">
                <a:latin typeface="+mn-lt"/>
                <a:ea typeface="+mn-ea"/>
              </a:rPr>
              <a:t>7,2 gg</a:t>
            </a:r>
            <a:endParaRPr lang="it-IT" sz="1600" b="1" dirty="0">
              <a:latin typeface="+mn-lt"/>
              <a:ea typeface="+mn-ea"/>
            </a:endParaRPr>
          </a:p>
        </p:txBody>
      </p:sp>
      <p:sp>
        <p:nvSpPr>
          <p:cNvPr id="25" name="Ovale 24"/>
          <p:cNvSpPr/>
          <p:nvPr/>
        </p:nvSpPr>
        <p:spPr>
          <a:xfrm>
            <a:off x="4570621" y="3368873"/>
            <a:ext cx="1203939" cy="6012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 bwMode="auto">
          <a:xfrm>
            <a:off x="4570621" y="3452554"/>
            <a:ext cx="120393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  <a:ea typeface="+mn-ea"/>
              </a:rPr>
              <a:t> </a:t>
            </a:r>
            <a:r>
              <a:rPr lang="it-IT" sz="1600" b="1" dirty="0"/>
              <a:t>1,3 gg</a:t>
            </a:r>
          </a:p>
        </p:txBody>
      </p:sp>
      <p:sp>
        <p:nvSpPr>
          <p:cNvPr id="27" name="Ovale 26"/>
          <p:cNvSpPr/>
          <p:nvPr/>
        </p:nvSpPr>
        <p:spPr>
          <a:xfrm>
            <a:off x="4572000" y="5232840"/>
            <a:ext cx="1203939" cy="6012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 bwMode="auto">
          <a:xfrm>
            <a:off x="4572000" y="5316521"/>
            <a:ext cx="120393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  <a:ea typeface="+mn-ea"/>
              </a:rPr>
              <a:t> </a:t>
            </a:r>
            <a:r>
              <a:rPr lang="it-IT" sz="1600" b="1" dirty="0" smtClean="0"/>
              <a:t>6,6 </a:t>
            </a:r>
            <a:r>
              <a:rPr lang="it-IT" sz="1600" b="1" dirty="0"/>
              <a:t>gg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1745984" y="2707464"/>
            <a:ext cx="529126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1745984" y="4571432"/>
            <a:ext cx="529126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9936618"/>
              </p:ext>
            </p:extLst>
          </p:nvPr>
        </p:nvGraphicFramePr>
        <p:xfrm>
          <a:off x="964320" y="1647824"/>
          <a:ext cx="7095104" cy="442680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67048"/>
                <a:gridCol w="2359646"/>
                <a:gridCol w="1184205"/>
                <a:gridCol w="1184205"/>
              </a:tblGrid>
              <a:tr h="51646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ORGANO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RESTITUZIONI</a:t>
                      </a:r>
                      <a:b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COMPENSATE dal CNTO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TRASPORTI RISPARMIATI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64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AEREO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</a:tr>
              <a:tr h="836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CUORE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</a:tr>
              <a:tr h="753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POLMONE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</a:tr>
              <a:tr h="10510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FEGATO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</a:tr>
              <a:tr h="753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TOTALE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74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</a:tr>
            </a:tbl>
          </a:graphicData>
        </a:graphic>
      </p:graphicFrame>
      <p:sp>
        <p:nvSpPr>
          <p:cNvPr id="7206" name="CasellaDiTesto 6"/>
          <p:cNvSpPr txBox="1">
            <a:spLocks noChangeArrowheads="1"/>
          </p:cNvSpPr>
          <p:nvPr/>
        </p:nvSpPr>
        <p:spPr bwMode="auto">
          <a:xfrm>
            <a:off x="123825" y="6194888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* </a:t>
            </a:r>
            <a:r>
              <a:rPr lang="it-IT" altLang="it-IT" sz="1200" b="1" dirty="0"/>
              <a:t>Database urgenze CNTO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3680" y="602984"/>
            <a:ext cx="781664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Gestione delle restituzioni nel 2014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27" b="17408"/>
          <a:stretch/>
        </p:blipFill>
        <p:spPr bwMode="auto">
          <a:xfrm>
            <a:off x="2272" y="2386416"/>
            <a:ext cx="9059862" cy="368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2912" y="1258060"/>
            <a:ext cx="859830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Voli aerei privati utilizzati per programmi nazionali</a:t>
            </a:r>
            <a:b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</a:b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ottobre – dicembre 2014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7957833"/>
              </p:ext>
            </p:extLst>
          </p:nvPr>
        </p:nvGraphicFramePr>
        <p:xfrm>
          <a:off x="423169" y="1625160"/>
          <a:ext cx="8478048" cy="43292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6166"/>
                <a:gridCol w="1078441"/>
                <a:gridCol w="1183816"/>
                <a:gridCol w="957163"/>
                <a:gridCol w="1027045"/>
                <a:gridCol w="948689"/>
                <a:gridCol w="1209690"/>
                <a:gridCol w="987038"/>
              </a:tblGrid>
              <a:tr h="79303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SEDE</a:t>
                      </a: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DONATORI</a:t>
                      </a:r>
                      <a:r>
                        <a:rPr lang="it-IT" sz="1400" b="1" baseline="0" dirty="0" smtClean="0"/>
                        <a:t> </a:t>
                      </a: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baseline="0" dirty="0" smtClean="0"/>
                        <a:t>Trapianti FEGATO</a:t>
                      </a:r>
                      <a:endParaRPr lang="it-IT" sz="14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baseline="0" dirty="0" smtClean="0"/>
                        <a:t>Trapianti</a:t>
                      </a:r>
                    </a:p>
                    <a:p>
                      <a:pPr algn="ctr"/>
                      <a:r>
                        <a:rPr lang="it-IT" sz="1400" b="1" dirty="0" smtClean="0"/>
                        <a:t>RENE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baseline="0" dirty="0" smtClean="0"/>
                        <a:t>Trapianti</a:t>
                      </a:r>
                    </a:p>
                    <a:p>
                      <a:pPr algn="ctr"/>
                      <a:r>
                        <a:rPr lang="it-IT" sz="1400" b="1" dirty="0" smtClean="0"/>
                        <a:t>POLMONE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baseline="0" dirty="0" smtClean="0"/>
                        <a:t>Trapianti</a:t>
                      </a:r>
                    </a:p>
                    <a:p>
                      <a:pPr algn="ctr"/>
                      <a:r>
                        <a:rPr lang="it-IT" sz="1400" b="1" dirty="0" smtClean="0"/>
                        <a:t>CUORE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baseline="0" dirty="0" smtClean="0"/>
                        <a:t>Trapianti</a:t>
                      </a:r>
                    </a:p>
                    <a:p>
                      <a:pPr algn="ctr"/>
                      <a:r>
                        <a:rPr lang="it-IT" sz="1400" b="1" dirty="0" smtClean="0"/>
                        <a:t>INTESTINO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baseline="0" dirty="0" smtClean="0"/>
                        <a:t>Trapianti</a:t>
                      </a:r>
                    </a:p>
                    <a:p>
                      <a:pPr algn="ctr"/>
                      <a:r>
                        <a:rPr lang="it-IT" sz="1400" b="1" dirty="0" smtClean="0"/>
                        <a:t>PANCREAS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</a:tr>
              <a:tr h="1324389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ITALIA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28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27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48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9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17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1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1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</a:tr>
              <a:tr h="1105895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ESTERO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4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2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0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0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2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0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0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</a:tr>
              <a:tr h="1105895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TOTALE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smtClean="0"/>
                        <a:t>32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29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48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9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19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1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1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3680" y="602984"/>
            <a:ext cx="781664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Donatori e Trapianti pediatrici nel 2014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05544"/>
            <a:ext cx="91440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Registrazione della dichiarazione di volontà al momento del rilascio della carta d’identità</a:t>
            </a:r>
          </a:p>
          <a:p>
            <a:pPr algn="ctr">
              <a:defRPr/>
            </a:pPr>
            <a:endParaRPr lang="it-IT" sz="4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r>
              <a:rPr lang="it-IT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-I Comuni attivi nel 2014-</a:t>
            </a:r>
          </a:p>
          <a:p>
            <a:pPr algn="ctr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693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96096" y="6555656"/>
            <a:ext cx="2525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#</a:t>
            </a:r>
            <a:r>
              <a:rPr lang="it-IT" sz="1400" b="1" dirty="0" err="1" smtClean="0"/>
              <a:t>Unasceltaincomune</a:t>
            </a:r>
            <a:endParaRPr lang="it-IT" sz="1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3163" y="602984"/>
            <a:ext cx="885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 comuni che hanno avviato il servizio nel 2014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4586984"/>
              </p:ext>
            </p:extLst>
          </p:nvPr>
        </p:nvGraphicFramePr>
        <p:xfrm>
          <a:off x="302912" y="1324521"/>
          <a:ext cx="8598304" cy="4930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99152"/>
                <a:gridCol w="4299152"/>
              </a:tblGrid>
              <a:tr h="404843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Regione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Comune</a:t>
                      </a:r>
                      <a:endParaRPr lang="it-IT" b="1" dirty="0"/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Marche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Ascoli Piceno</a:t>
                      </a:r>
                      <a:endParaRPr lang="it-IT" sz="1600" b="1" dirty="0"/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Piemonte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Settimo Torinese</a:t>
                      </a:r>
                      <a:endParaRPr lang="it-IT" sz="1600" b="1" dirty="0"/>
                    </a:p>
                  </a:txBody>
                  <a:tcPr/>
                </a:tc>
              </a:tr>
              <a:tr h="79663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Umbria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Castiglione</a:t>
                      </a:r>
                      <a:r>
                        <a:rPr lang="it-IT" sz="1600" b="1" baseline="0" dirty="0" smtClean="0"/>
                        <a:t> del Lago- </a:t>
                      </a:r>
                      <a:r>
                        <a:rPr lang="it-IT" sz="1600" b="1" dirty="0" smtClean="0"/>
                        <a:t>Trevi- Corciano- Gubbio- Bastia</a:t>
                      </a:r>
                      <a:r>
                        <a:rPr lang="it-IT" sz="1600" b="1" baseline="0" dirty="0" smtClean="0"/>
                        <a:t> Umbra- Tuoro sul Trasimeno</a:t>
                      </a:r>
                      <a:endParaRPr lang="it-IT" sz="1600" b="1" dirty="0" smtClean="0"/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Lazio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Roma Capitale</a:t>
                      </a:r>
                      <a:endParaRPr lang="it-IT" sz="1600" b="1" dirty="0"/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Sardegna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Cagliari- Oristano- Osilo</a:t>
                      </a:r>
                      <a:endParaRPr lang="it-IT" sz="1600" b="1" dirty="0"/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Basilicata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Latronico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Abruzzo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Pizzoli- Filetto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Lombardia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Locate di Triulzi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Puglia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Altamura- Barletta- Sava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Emilia-Romagna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Bologna- Castellarano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Toscana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Calenzano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Sicilia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Tusa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130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6112" y="1157993"/>
            <a:ext cx="5110880" cy="5354916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 flipV="1">
            <a:off x="1331640" y="2254653"/>
            <a:ext cx="977800" cy="37333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229608" y="2579561"/>
            <a:ext cx="182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SETTIMO </a:t>
            </a:r>
          </a:p>
          <a:p>
            <a:pPr algn="just"/>
            <a:r>
              <a:rPr lang="it-IT" sz="1200" b="1" dirty="0" smtClean="0">
                <a:solidFill>
                  <a:schemeClr val="tx2"/>
                </a:solidFill>
              </a:rPr>
              <a:t>TORINESE-LA MORRA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 flipV="1">
            <a:off x="1331640" y="4811944"/>
            <a:ext cx="1496648" cy="572306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899592" y="534359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CAGLIARI</a:t>
            </a:r>
          </a:p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ORISTANO</a:t>
            </a:r>
          </a:p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OSILO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11" name="Connettore 1 10"/>
          <p:cNvCxnSpPr>
            <a:endCxn id="12" idx="3"/>
          </p:cNvCxnSpPr>
          <p:nvPr/>
        </p:nvCxnSpPr>
        <p:spPr>
          <a:xfrm flipH="1" flipV="1">
            <a:off x="1097029" y="1939657"/>
            <a:ext cx="2034811" cy="3168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32933" y="1708824"/>
            <a:ext cx="864096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LOCATE DI TRIULZI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>
          <a:xfrm flipV="1">
            <a:off x="2828288" y="3188491"/>
            <a:ext cx="1442796" cy="77619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68833" y="3640548"/>
            <a:ext cx="2804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PERUGIA- TERNI- GUBBIO- TREVI</a:t>
            </a:r>
          </a:p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CASTIGLIONE DEL LAGO- BASTIA UMBRA- CORCIANO-PANICALE-CITERNA-TUORO SUL TRASIMENO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19" name="Connettore 1 18"/>
          <p:cNvCxnSpPr/>
          <p:nvPr/>
        </p:nvCxnSpPr>
        <p:spPr>
          <a:xfrm flipV="1">
            <a:off x="3998923" y="1847323"/>
            <a:ext cx="1105237" cy="73223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032251" y="1524158"/>
            <a:ext cx="293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CESENA-BOLOGNA-MODENA-CASTELLARANO-RUBIERA-CASALGRANDE-SAN LAZZARO DI SAVENA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22" name="Connettore 1 21"/>
          <p:cNvCxnSpPr/>
          <p:nvPr/>
        </p:nvCxnSpPr>
        <p:spPr>
          <a:xfrm flipV="1">
            <a:off x="4528096" y="2886079"/>
            <a:ext cx="576064" cy="15505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104160" y="24650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ANCONA- SENIGALLIA- CHIARAVALLE- FERMO- PEDASO- ASCOLI PICENO- FABRIANO-SENIGALLIA-PORTO SANT’ELPIDIO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25" name="Connettore 1 24"/>
          <p:cNvCxnSpPr/>
          <p:nvPr/>
        </p:nvCxnSpPr>
        <p:spPr>
          <a:xfrm flipV="1">
            <a:off x="4772744" y="3356494"/>
            <a:ext cx="576064" cy="28405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5292080" y="3248616"/>
            <a:ext cx="1360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solidFill>
                  <a:schemeClr val="tx2"/>
                </a:solidFill>
              </a:rPr>
              <a:t>PIZZOLI-LUCOLI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27" name="Connettore 1 26"/>
          <p:cNvCxnSpPr/>
          <p:nvPr/>
        </p:nvCxnSpPr>
        <p:spPr>
          <a:xfrm flipV="1">
            <a:off x="5032251" y="4451176"/>
            <a:ext cx="862565" cy="29766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4232517" y="474884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LATRONICO-MARATEA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30" name="Connettore 1 29"/>
          <p:cNvCxnSpPr/>
          <p:nvPr/>
        </p:nvCxnSpPr>
        <p:spPr>
          <a:xfrm flipV="1">
            <a:off x="3740705" y="3835451"/>
            <a:ext cx="576064" cy="28405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3354463" y="404644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solidFill>
                  <a:schemeClr val="tx2"/>
                </a:solidFill>
              </a:rPr>
              <a:t>ROMA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32" name="Connettore 1 31"/>
          <p:cNvCxnSpPr/>
          <p:nvPr/>
        </p:nvCxnSpPr>
        <p:spPr>
          <a:xfrm flipV="1">
            <a:off x="6075200" y="3964689"/>
            <a:ext cx="684440" cy="22025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6705505" y="3797814"/>
            <a:ext cx="170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BARLETTA-ALTAMURA-SAVA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42" name="Connettore 1 41"/>
          <p:cNvCxnSpPr/>
          <p:nvPr/>
        </p:nvCxnSpPr>
        <p:spPr>
          <a:xfrm flipV="1">
            <a:off x="2972997" y="3101705"/>
            <a:ext cx="734907" cy="20233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1962593" y="3073206"/>
            <a:ext cx="139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CALENZANO-SORANO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247593" y="602984"/>
            <a:ext cx="8458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Dopo il progetto umbro: i comuni italiani attivi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6315713" y="5593608"/>
            <a:ext cx="252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b="1" dirty="0">
                <a:solidFill>
                  <a:schemeClr val="tx2"/>
                </a:solidFill>
                <a:latin typeface="Calibri" pitchFamily="34" charset="0"/>
                <a:ea typeface="MS PGothic" pitchFamily="34" charset="-128"/>
              </a:rPr>
              <a:t>Totale: 45 Comuni</a:t>
            </a:r>
          </a:p>
        </p:txBody>
      </p:sp>
      <p:sp>
        <p:nvSpPr>
          <p:cNvPr id="49" name="Ovale 48"/>
          <p:cNvSpPr/>
          <p:nvPr/>
        </p:nvSpPr>
        <p:spPr>
          <a:xfrm>
            <a:off x="6499810" y="5413224"/>
            <a:ext cx="2100765" cy="7215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265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17" t="22592" r="15448" b="5149"/>
          <a:stretch/>
        </p:blipFill>
        <p:spPr bwMode="auto">
          <a:xfrm>
            <a:off x="8522" y="1324520"/>
            <a:ext cx="9063432" cy="499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43163" y="602984"/>
            <a:ext cx="885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 dati aggiornati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8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0121148"/>
              </p:ext>
            </p:extLst>
          </p:nvPr>
        </p:nvGraphicFramePr>
        <p:xfrm>
          <a:off x="683568" y="1755760"/>
          <a:ext cx="7704856" cy="454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1992 </a:t>
            </a:r>
            <a:r>
              <a:rPr lang="it-IT" sz="3200" b="1" dirty="0" smtClean="0">
                <a:latin typeface="+mn-lt"/>
              </a:rPr>
              <a:t>– 2014*</a:t>
            </a:r>
            <a:endParaRPr lang="it-IT" sz="3200" b="1" dirty="0">
              <a:latin typeface="+mn-lt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1768" y="1285860"/>
            <a:ext cx="3340100" cy="469900"/>
            <a:chOff x="216" y="911"/>
            <a:chExt cx="3256" cy="296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 Donatori Utilizzati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60984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38,2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PMP </a:t>
            </a:r>
            <a:r>
              <a:rPr lang="it-IT" sz="2400" b="1" dirty="0" smtClean="0">
                <a:latin typeface="+mj-lt"/>
              </a:rPr>
              <a:t>- 2013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2014*</a:t>
            </a:r>
            <a:endParaRPr lang="it-IT" sz="2400" b="1" dirty="0"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50108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39,3 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514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64991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22,2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PMP - 2013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2014*</a:t>
            </a:r>
            <a:endParaRPr lang="it-IT" sz="2800" b="1" dirty="0">
              <a:latin typeface="+mj-lt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817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76056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23,1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800" y="199817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76652" y="1376314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18,5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PMP - 2013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2014*</a:t>
            </a:r>
            <a:endParaRPr lang="it-IT" sz="2800" b="1" dirty="0">
              <a:latin typeface="+mj-lt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92080" y="1376314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19,6</a:t>
            </a: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768" y="198934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24164" y="1313651"/>
            <a:ext cx="3286116" cy="495386"/>
            <a:chOff x="216" y="888"/>
            <a:chExt cx="3256" cy="550"/>
          </a:xfrm>
          <a:noFill/>
        </p:grpSpPr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2013: 29,6 %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" name="Rettangolo arrotondato 15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</a:t>
            </a:r>
            <a:r>
              <a:rPr lang="it-IT" sz="2800" b="1" dirty="0" smtClean="0">
                <a:latin typeface="+mj-lt"/>
              </a:rPr>
              <a:t>Opposizioni 2013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2014*</a:t>
            </a:r>
            <a:endParaRPr lang="it-IT" sz="2800" b="1" dirty="0">
              <a:latin typeface="+mj-lt"/>
            </a:endParaRP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8" y="5464894"/>
            <a:ext cx="14144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5102308" y="1340768"/>
            <a:ext cx="3286116" cy="495386"/>
            <a:chOff x="216" y="888"/>
            <a:chExt cx="3256" cy="550"/>
          </a:xfrm>
          <a:noFill/>
        </p:grpSpPr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2014: 31,0 %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5" name="Rettangolo arrotondato 24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pic>
        <p:nvPicPr>
          <p:cNvPr id="7170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7995" y="20160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Trapianto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al 31 Dicembre 2014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5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747</Words>
  <Application>Microsoft Office PowerPoint</Application>
  <PresentationFormat>Presentazione su schermo (4:3)</PresentationFormat>
  <Paragraphs>315</Paragraphs>
  <Slides>37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Ricci</dc:creator>
  <cp:lastModifiedBy>user</cp:lastModifiedBy>
  <cp:revision>979</cp:revision>
  <cp:lastPrinted>2015-01-20T11:52:20Z</cp:lastPrinted>
  <dcterms:created xsi:type="dcterms:W3CDTF">2010-02-26T10:22:50Z</dcterms:created>
  <dcterms:modified xsi:type="dcterms:W3CDTF">2015-02-20T07:47:09Z</dcterms:modified>
</cp:coreProperties>
</file>