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5.xml" ContentType="application/vnd.openxmlformats-officedocument.themeOverride+xml"/>
  <Override PartName="/ppt/theme/themeOverride10.xml" ContentType="application/vnd.openxmlformats-officedocument.themeOverrid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heme/themeOverride3.xml" ContentType="application/vnd.openxmlformats-officedocument.themeOverride+xml"/>
  <Override PartName="/ppt/charts/chart17.xml" ContentType="application/vnd.openxmlformats-officedocument.drawingml.char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charts/chart15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5.xml" ContentType="application/vnd.openxmlformats-officedocument.drawingml.chart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drawings/drawing3.xml" ContentType="application/vnd.openxmlformats-officedocument.drawingml.chartshapes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theme/themeOverride4.xml" ContentType="application/vnd.openxmlformats-officedocument.themeOverride+xml"/>
  <Override PartName="/ppt/charts/chart16.xml" ContentType="application/vnd.openxmlformats-officedocument.drawingml.char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Default Extension="gif" ContentType="image/gif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theme/themeOverride7.xml" ContentType="application/vnd.openxmlformats-officedocument.themeOverr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256" r:id="rId2"/>
    <p:sldId id="314" r:id="rId3"/>
    <p:sldId id="372" r:id="rId4"/>
    <p:sldId id="258" r:id="rId5"/>
    <p:sldId id="269" r:id="rId6"/>
    <p:sldId id="270" r:id="rId7"/>
    <p:sldId id="272" r:id="rId8"/>
    <p:sldId id="273" r:id="rId9"/>
    <p:sldId id="360" r:id="rId10"/>
    <p:sldId id="373" r:id="rId11"/>
    <p:sldId id="370" r:id="rId12"/>
    <p:sldId id="363" r:id="rId13"/>
    <p:sldId id="364" r:id="rId14"/>
    <p:sldId id="365" r:id="rId15"/>
    <p:sldId id="366" r:id="rId16"/>
    <p:sldId id="337" r:id="rId17"/>
    <p:sldId id="374" r:id="rId18"/>
    <p:sldId id="375" r:id="rId19"/>
    <p:sldId id="376" r:id="rId20"/>
    <p:sldId id="377" r:id="rId21"/>
    <p:sldId id="378" r:id="rId22"/>
    <p:sldId id="379" r:id="rId23"/>
    <p:sldId id="387" r:id="rId24"/>
    <p:sldId id="388" r:id="rId25"/>
    <p:sldId id="389" r:id="rId26"/>
    <p:sldId id="390" r:id="rId27"/>
    <p:sldId id="380" r:id="rId28"/>
    <p:sldId id="381" r:id="rId29"/>
    <p:sldId id="382" r:id="rId30"/>
    <p:sldId id="383" r:id="rId31"/>
    <p:sldId id="384" r:id="rId32"/>
    <p:sldId id="385" r:id="rId33"/>
    <p:sldId id="386" r:id="rId34"/>
    <p:sldId id="391" r:id="rId35"/>
    <p:sldId id="392" r:id="rId36"/>
    <p:sldId id="393" r:id="rId37"/>
    <p:sldId id="394" r:id="rId38"/>
  </p:sldIdLst>
  <p:sldSz cx="9144000" cy="6858000" type="screen4x3"/>
  <p:notesSz cx="6797675" cy="98742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E73C07"/>
    <a:srgbClr val="CC9900"/>
    <a:srgbClr val="4F81BD"/>
    <a:srgbClr val="FFCC66"/>
    <a:srgbClr val="FFCC00"/>
    <a:srgbClr val="FFFF66"/>
    <a:srgbClr val="FFFF9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ile con tema 1 - Colore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1E4AEA4-8DFA-4A89-87EB-49C32662AFE0}" styleName="Stile medio 2 - Color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8FB837D-C827-4EFA-A057-4D05807E0F7C}" styleName="Stile con tema 1 - Color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17" autoAdjust="0"/>
    <p:restoredTop sz="94786" autoAdjust="0"/>
  </p:normalViewPr>
  <p:slideViewPr>
    <p:cSldViewPr showGuides="1">
      <p:cViewPr>
        <p:scale>
          <a:sx n="80" d="100"/>
          <a:sy n="80" d="100"/>
        </p:scale>
        <p:origin x="-72" y="-72"/>
      </p:cViewPr>
      <p:guideLst>
        <p:guide orient="horz" pos="2523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2" d="100"/>
          <a:sy n="82" d="100"/>
        </p:scale>
        <p:origin x="-3954" y="-84"/>
      </p:cViewPr>
      <p:guideLst>
        <p:guide orient="horz" pos="3110"/>
        <p:guide pos="2141"/>
      </p:guideLst>
    </p:cSldViewPr>
  </p:notesViewPr>
  <p:gridSpacing cx="61571188" cy="6157118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\\cnt-storage-01\rapporti%20ufficiali\lavoriamo\Situazione_donazioni_ppt.xlsx" TargetMode="Externa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10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11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oglio_di_lavoro_di_Microsoft_Office_Excel3.xlsx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Foglio_di_lavoro_di_Microsoft_Office_Excel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Cartel1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Cartel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1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Foglio_di_lavoro_di_Microsoft_Office_Excel2.xlsx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cnt-storage-01\rapporti%20ufficiali\lavoriamo\Situazione_donazioni_ppt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'Trend dx'!$B$1</c:f>
              <c:strCache>
                <c:ptCount val="1"/>
                <c:pt idx="0">
                  <c:v>Segnalati</c:v>
                </c:pt>
              </c:strCache>
            </c:strRef>
          </c:tx>
          <c:spPr>
            <a:gradFill>
              <a:gsLst>
                <a:gs pos="0">
                  <a:srgbClr val="216F68"/>
                </a:gs>
                <a:gs pos="96000">
                  <a:prstClr val="white"/>
                </a:gs>
              </a:gsLst>
              <a:lin ang="8100000" scaled="1"/>
            </a:gradFill>
            <a:ln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2346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('Trend dx'!$A$12;'Trend dx'!$A$15;'Trend dx'!$A$20;'Trend dx'!$A$21;'Trend dx'!$A$22;'Trend dx'!$A$23;'Trend dx'!$A$24)</c:f>
              <c:numCache>
                <c:formatCode>General</c:formatCode>
                <c:ptCount val="7"/>
                <c:pt idx="0">
                  <c:v>2002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('Trend dx'!$B$12;'Trend dx'!$B$15;'Trend dx'!$B$20;'Trend dx'!$B$21;'Trend dx'!$B$22;'Trend dx'!$B$23;'Trend dx'!$B$24)</c:f>
              <c:numCache>
                <c:formatCode>General</c:formatCode>
                <c:ptCount val="7"/>
                <c:pt idx="0">
                  <c:v>1713</c:v>
                </c:pt>
                <c:pt idx="1">
                  <c:v>1961</c:v>
                </c:pt>
                <c:pt idx="2">
                  <c:v>2289</c:v>
                </c:pt>
                <c:pt idx="3">
                  <c:v>2271</c:v>
                </c:pt>
                <c:pt idx="4" formatCode="0">
                  <c:v>2271</c:v>
                </c:pt>
                <c:pt idx="5" formatCode="0">
                  <c:v>2270</c:v>
                </c:pt>
                <c:pt idx="6" formatCode="0">
                  <c:v>2345</c:v>
                </c:pt>
              </c:numCache>
            </c:numRef>
          </c:val>
        </c:ser>
        <c:dLbls/>
        <c:gapWidth val="60"/>
        <c:overlap val="-20"/>
        <c:axId val="48352640"/>
        <c:axId val="48825472"/>
      </c:barChart>
      <c:catAx>
        <c:axId val="483526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48825472"/>
        <c:crosses val="autoZero"/>
        <c:auto val="1"/>
        <c:lblAlgn val="ctr"/>
        <c:lblOffset val="100"/>
      </c:catAx>
      <c:valAx>
        <c:axId val="48825472"/>
        <c:scaling>
          <c:orientation val="minMax"/>
        </c:scaling>
        <c:delete val="1"/>
        <c:axPos val="l"/>
        <c:majorGridlines>
          <c:spPr>
            <a:ln>
              <a:gradFill flip="none" rotWithShape="1"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</c:spPr>
        </c:majorGridlines>
        <c:numFmt formatCode="General" sourceLinked="1"/>
        <c:tickLblPos val="none"/>
        <c:crossAx val="48352640"/>
        <c:crosses val="autoZero"/>
        <c:crossBetween val="between"/>
      </c:valAx>
    </c:plotArea>
    <c:plotVisOnly val="1"/>
    <c:dispBlanksAs val="gap"/>
  </c:chart>
  <c:spPr>
    <a:solidFill>
      <a:schemeClr val="bg1"/>
    </a:solidFill>
    <a:ln>
      <a:noFill/>
    </a:ln>
  </c:sp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roundedCorners val="1"/>
  <c:style val="10"/>
  <c:chart>
    <c:autoTitleDeleted val="1"/>
    <c:plotArea>
      <c:layout/>
      <c:pieChart>
        <c:varyColors val="1"/>
        <c:ser>
          <c:idx val="1"/>
          <c:order val="0"/>
          <c:tx>
            <c:strRef>
              <c:f>'Liste Attesa'!$D$5</c:f>
              <c:strCache>
                <c:ptCount val="1"/>
              </c:strCache>
            </c:strRef>
          </c:tx>
          <c:dPt>
            <c:idx val="0"/>
            <c:spPr>
              <a:solidFill>
                <a:srgbClr val="FF0000"/>
              </a:solidFill>
            </c:spPr>
          </c:dPt>
          <c:dPt>
            <c:idx val="2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3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4"/>
            <c:spPr>
              <a:solidFill>
                <a:srgbClr val="006600"/>
              </a:solidFill>
            </c:spPr>
          </c:dPt>
          <c:dLbls>
            <c:numFmt formatCode="0.0%" sourceLinked="0"/>
            <c:spPr>
              <a:noFill/>
            </c:spPr>
            <c:txPr>
              <a:bodyPr/>
              <a:lstStyle/>
              <a:p>
                <a:pPr>
                  <a:defRPr sz="1100" b="1"/>
                </a:pPr>
                <a:endParaRPr lang="it-IT"/>
              </a:p>
            </c:txPr>
            <c:dLblPos val="outEnd"/>
            <c:showVal val="1"/>
          </c:dLbls>
          <c:cat>
            <c:strRef>
              <c:f>'Liste Attesa'!$A$6:$A$11</c:f>
              <c:strCache>
                <c:ptCount val="6"/>
                <c:pt idx="0">
                  <c:v>CUORE</c:v>
                </c:pt>
                <c:pt idx="1">
                  <c:v> FEGATO</c:v>
                </c:pt>
                <c:pt idx="2">
                  <c:v> PANCREAS </c:v>
                </c:pt>
                <c:pt idx="3">
                  <c:v>POLMONE</c:v>
                </c:pt>
                <c:pt idx="4">
                  <c:v> RENE</c:v>
                </c:pt>
                <c:pt idx="5">
                  <c:v> INTESTINO</c:v>
                </c:pt>
              </c:strCache>
            </c:strRef>
          </c:cat>
          <c:val>
            <c:numRef>
              <c:f>'Liste Attesa'!$D$6:$D$11</c:f>
              <c:numCache>
                <c:formatCode>0.0%</c:formatCode>
                <c:ptCount val="6"/>
                <c:pt idx="0">
                  <c:v>8.2096369034026062E-2</c:v>
                </c:pt>
                <c:pt idx="1">
                  <c:v>0.11897693537337292</c:v>
                </c:pt>
                <c:pt idx="2">
                  <c:v>2.5005709065996806E-2</c:v>
                </c:pt>
                <c:pt idx="3">
                  <c:v>4.201872573646951E-2</c:v>
                </c:pt>
                <c:pt idx="4">
                  <c:v>0.74651746974194999</c:v>
                </c:pt>
                <c:pt idx="5">
                  <c:v>2.8545329984014621E-3</c:v>
                </c:pt>
              </c:numCache>
            </c:numRef>
          </c:val>
        </c:ser>
        <c:dLbls/>
        <c:firstSliceAng val="0"/>
      </c:pieChart>
    </c:plotArea>
    <c:legend>
      <c:legendPos val="b"/>
      <c:layout/>
    </c:legend>
    <c:plotVisOnly val="1"/>
    <c:dispBlanksAs val="zero"/>
  </c:chart>
  <c:spPr>
    <a:effectLst>
      <a:outerShdw blurRad="50800" dist="38100" dir="2700000" algn="tl" rotWithShape="0">
        <a:prstClr val="black">
          <a:alpha val="40000"/>
        </a:prstClr>
      </a:outerShdw>
    </a:effectLst>
  </c:sp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2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'trend liste'!$A$7</c:f>
              <c:strCache>
                <c:ptCount val="1"/>
                <c:pt idx="0">
                  <c:v>Cuore</c:v>
                </c:pt>
              </c:strCache>
            </c:strRef>
          </c:tx>
          <c:spPr>
            <a:ln>
              <a:solidFill>
                <a:srgbClr val="C0000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pPr>
              <a:solidFill>
                <a:srgbClr val="C00000"/>
              </a:solidFill>
              <a:ln>
                <a:solidFill>
                  <a:srgbClr val="C00000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b"/>
            <c:showVal val="1"/>
          </c:dLbls>
          <c:cat>
            <c:numRef>
              <c:f>'trend liste'!$B$4:$N$4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 formatCode="0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'trend liste'!$B$7:$N$7</c:f>
              <c:numCache>
                <c:formatCode>General</c:formatCode>
                <c:ptCount val="13"/>
                <c:pt idx="0">
                  <c:v>654</c:v>
                </c:pt>
                <c:pt idx="1">
                  <c:v>642</c:v>
                </c:pt>
                <c:pt idx="2">
                  <c:v>659</c:v>
                </c:pt>
                <c:pt idx="3">
                  <c:v>702</c:v>
                </c:pt>
                <c:pt idx="4">
                  <c:v>715</c:v>
                </c:pt>
                <c:pt idx="5">
                  <c:v>751</c:v>
                </c:pt>
                <c:pt idx="6">
                  <c:v>714</c:v>
                </c:pt>
                <c:pt idx="7">
                  <c:v>695</c:v>
                </c:pt>
                <c:pt idx="8">
                  <c:v>711</c:v>
                </c:pt>
                <c:pt idx="9">
                  <c:v>721</c:v>
                </c:pt>
                <c:pt idx="10">
                  <c:v>677</c:v>
                </c:pt>
                <c:pt idx="11">
                  <c:v>696</c:v>
                </c:pt>
                <c:pt idx="12">
                  <c:v>719</c:v>
                </c:pt>
              </c:numCache>
            </c:numRef>
          </c:val>
        </c:ser>
        <c:ser>
          <c:idx val="1"/>
          <c:order val="1"/>
          <c:tx>
            <c:strRef>
              <c:f>'trend liste'!$A$8</c:f>
              <c:strCache>
                <c:ptCount val="1"/>
                <c:pt idx="0">
                  <c:v>Polmone</c:v>
                </c:pt>
              </c:strCache>
            </c:strRef>
          </c:tx>
          <c:spPr>
            <a:ln>
              <a:solidFill>
                <a:schemeClr val="accent1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pPr>
              <a:solidFill>
                <a:schemeClr val="accent1">
                  <a:lumMod val="75000"/>
                </a:schemeClr>
              </a:solidFill>
              <a:ln>
                <a:solidFill>
                  <a:srgbClr val="4F81BD">
                    <a:lumMod val="75000"/>
                  </a:srgb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t"/>
            <c:showVal val="1"/>
          </c:dLbls>
          <c:cat>
            <c:numRef>
              <c:f>'trend liste'!$B$4:$N$4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 formatCode="0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'trend liste'!$B$8:$N$8</c:f>
              <c:numCache>
                <c:formatCode>General</c:formatCode>
                <c:ptCount val="13"/>
                <c:pt idx="0">
                  <c:v>261</c:v>
                </c:pt>
                <c:pt idx="1">
                  <c:v>232</c:v>
                </c:pt>
                <c:pt idx="2">
                  <c:v>256</c:v>
                </c:pt>
                <c:pt idx="3">
                  <c:v>260</c:v>
                </c:pt>
                <c:pt idx="4">
                  <c:v>288</c:v>
                </c:pt>
                <c:pt idx="5">
                  <c:v>266</c:v>
                </c:pt>
                <c:pt idx="6">
                  <c:v>292</c:v>
                </c:pt>
                <c:pt idx="7">
                  <c:v>302</c:v>
                </c:pt>
                <c:pt idx="8">
                  <c:v>343</c:v>
                </c:pt>
                <c:pt idx="9">
                  <c:v>382</c:v>
                </c:pt>
                <c:pt idx="10">
                  <c:v>361</c:v>
                </c:pt>
                <c:pt idx="11">
                  <c:v>360</c:v>
                </c:pt>
                <c:pt idx="12">
                  <c:v>368</c:v>
                </c:pt>
              </c:numCache>
            </c:numRef>
          </c:val>
        </c:ser>
        <c:ser>
          <c:idx val="2"/>
          <c:order val="2"/>
          <c:tx>
            <c:strRef>
              <c:f>'trend liste'!$A$9</c:f>
              <c:strCache>
                <c:ptCount val="1"/>
                <c:pt idx="0">
                  <c:v>Pancreas</c:v>
                </c:pt>
              </c:strCache>
            </c:strRef>
          </c:tx>
          <c:spPr>
            <a:ln>
              <a:solidFill>
                <a:schemeClr val="accent6">
                  <a:lumMod val="7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marker>
            <c:spPr>
              <a:solidFill>
                <a:schemeClr val="accent6">
                  <a:lumMod val="75000"/>
                </a:schemeClr>
              </a:solidFill>
              <a:ln>
                <a:solidFill>
                  <a:srgbClr val="F79646">
                    <a:lumMod val="75000"/>
                  </a:srgb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</c:marker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b"/>
            <c:showVal val="1"/>
          </c:dLbls>
          <c:cat>
            <c:numRef>
              <c:f>'trend liste'!$B$4:$N$4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 formatCode="0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'trend liste'!$B$9:$N$9</c:f>
              <c:numCache>
                <c:formatCode>General</c:formatCode>
                <c:ptCount val="13"/>
                <c:pt idx="0">
                  <c:v>238</c:v>
                </c:pt>
                <c:pt idx="1">
                  <c:v>204</c:v>
                </c:pt>
                <c:pt idx="2">
                  <c:v>196</c:v>
                </c:pt>
                <c:pt idx="3">
                  <c:v>175</c:v>
                </c:pt>
                <c:pt idx="4">
                  <c:v>208</c:v>
                </c:pt>
                <c:pt idx="5">
                  <c:v>218</c:v>
                </c:pt>
                <c:pt idx="6">
                  <c:v>204</c:v>
                </c:pt>
                <c:pt idx="7">
                  <c:v>214</c:v>
                </c:pt>
                <c:pt idx="8">
                  <c:v>240</c:v>
                </c:pt>
                <c:pt idx="9">
                  <c:v>236</c:v>
                </c:pt>
                <c:pt idx="10">
                  <c:v>195</c:v>
                </c:pt>
                <c:pt idx="11">
                  <c:v>201</c:v>
                </c:pt>
                <c:pt idx="12">
                  <c:v>219</c:v>
                </c:pt>
              </c:numCache>
            </c:numRef>
          </c:val>
        </c:ser>
        <c:dLbls/>
        <c:marker val="1"/>
        <c:axId val="66393600"/>
        <c:axId val="66395136"/>
      </c:lineChart>
      <c:catAx>
        <c:axId val="66393600"/>
        <c:scaling>
          <c:orientation val="minMax"/>
        </c:scaling>
        <c:axPos val="b"/>
        <c:numFmt formatCode="General" sourceLinked="1"/>
        <c:tickLblPos val="nextTo"/>
        <c:crossAx val="66395136"/>
        <c:crosses val="autoZero"/>
        <c:auto val="1"/>
        <c:lblAlgn val="ctr"/>
        <c:lblOffset val="100"/>
      </c:catAx>
      <c:valAx>
        <c:axId val="66395136"/>
        <c:scaling>
          <c:orientation val="minMax"/>
          <c:max val="1000"/>
        </c:scaling>
        <c:axPos val="l"/>
        <c:numFmt formatCode="General" sourceLinked="1"/>
        <c:tickLblPos val="none"/>
        <c:spPr>
          <a:ln>
            <a:noFill/>
          </a:ln>
        </c:spPr>
        <c:crossAx val="66393600"/>
        <c:crosses val="autoZero"/>
        <c:crossBetween val="between"/>
        <c:majorUnit val="200"/>
      </c:valAx>
      <c:spPr>
        <a:solidFill>
          <a:sysClr val="window" lastClr="FFFFFF"/>
        </a:solidFill>
      </c:spPr>
    </c:plotArea>
    <c:legend>
      <c:legendPos val="r"/>
      <c:layout/>
    </c:legend>
    <c:plotVisOnly val="1"/>
    <c:dispBlanksAs val="gap"/>
  </c:chart>
  <c:spPr>
    <a:ln>
      <a:noFill/>
    </a:ln>
  </c:sp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13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strRef>
              <c:f>'trend liste'!$A$5</c:f>
              <c:strCache>
                <c:ptCount val="1"/>
                <c:pt idx="0">
                  <c:v>Rene</c:v>
                </c:pt>
              </c:strCache>
            </c:strRef>
          </c:tx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b"/>
            <c:showVal val="1"/>
          </c:dLbls>
          <c:cat>
            <c:numRef>
              <c:f>'trend liste'!$B$4:$N$4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 formatCode="0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'trend liste'!$B$5:$N$5</c:f>
              <c:numCache>
                <c:formatCode>General</c:formatCode>
                <c:ptCount val="13"/>
                <c:pt idx="0">
                  <c:v>6789</c:v>
                </c:pt>
                <c:pt idx="1">
                  <c:v>6816</c:v>
                </c:pt>
                <c:pt idx="2">
                  <c:v>6323</c:v>
                </c:pt>
                <c:pt idx="3">
                  <c:v>6213</c:v>
                </c:pt>
                <c:pt idx="4">
                  <c:v>6128</c:v>
                </c:pt>
                <c:pt idx="5">
                  <c:v>6407</c:v>
                </c:pt>
                <c:pt idx="6">
                  <c:v>6538</c:v>
                </c:pt>
                <c:pt idx="7">
                  <c:v>6624</c:v>
                </c:pt>
                <c:pt idx="8">
                  <c:v>6686</c:v>
                </c:pt>
                <c:pt idx="9">
                  <c:v>6542</c:v>
                </c:pt>
                <c:pt idx="10">
                  <c:v>6798</c:v>
                </c:pt>
                <c:pt idx="11">
                  <c:v>6707</c:v>
                </c:pt>
                <c:pt idx="12" formatCode="#,##0">
                  <c:v>6538</c:v>
                </c:pt>
              </c:numCache>
            </c:numRef>
          </c:val>
        </c:ser>
        <c:ser>
          <c:idx val="1"/>
          <c:order val="1"/>
          <c:tx>
            <c:strRef>
              <c:f>'trend liste'!$A$6</c:f>
              <c:strCache>
                <c:ptCount val="1"/>
                <c:pt idx="0">
                  <c:v>Fegato</c:v>
                </c:pt>
              </c:strCache>
            </c:strRef>
          </c:tx>
          <c:spPr>
            <a:ln>
              <a:solidFill>
                <a:schemeClr val="accent6">
                  <a:lumMod val="50000"/>
                </a:schemeClr>
              </a:solidFill>
            </a:ln>
          </c:spPr>
          <c:marker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</a:schemeClr>
                </a:solidFill>
              </a:ln>
            </c:spPr>
          </c:marker>
          <c:dLbls>
            <c:txPr>
              <a:bodyPr/>
              <a:lstStyle/>
              <a:p>
                <a:pPr>
                  <a:defRPr b="1"/>
                </a:pPr>
                <a:endParaRPr lang="it-IT"/>
              </a:p>
            </c:txPr>
            <c:dLblPos val="t"/>
            <c:showVal val="1"/>
          </c:dLbls>
          <c:cat>
            <c:numRef>
              <c:f>'trend liste'!$B$4:$N$4</c:f>
              <c:numCache>
                <c:formatCode>General</c:formatCode>
                <c:ptCount val="13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 formatCode="0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</c:numCache>
            </c:numRef>
          </c:cat>
          <c:val>
            <c:numRef>
              <c:f>'trend liste'!$B$6:$N$6</c:f>
              <c:numCache>
                <c:formatCode>General</c:formatCode>
                <c:ptCount val="13"/>
                <c:pt idx="0">
                  <c:v>1220</c:v>
                </c:pt>
                <c:pt idx="1">
                  <c:v>1280</c:v>
                </c:pt>
                <c:pt idx="2">
                  <c:v>1374</c:v>
                </c:pt>
                <c:pt idx="3">
                  <c:v>1529</c:v>
                </c:pt>
                <c:pt idx="4">
                  <c:v>1593</c:v>
                </c:pt>
                <c:pt idx="5">
                  <c:v>1389</c:v>
                </c:pt>
                <c:pt idx="6">
                  <c:v>1395</c:v>
                </c:pt>
                <c:pt idx="7">
                  <c:v>1372</c:v>
                </c:pt>
                <c:pt idx="8">
                  <c:v>1171</c:v>
                </c:pt>
                <c:pt idx="9">
                  <c:v>1000</c:v>
                </c:pt>
                <c:pt idx="10">
                  <c:v>952</c:v>
                </c:pt>
                <c:pt idx="11">
                  <c:v>1001</c:v>
                </c:pt>
                <c:pt idx="12" formatCode="#,##0">
                  <c:v>1042</c:v>
                </c:pt>
              </c:numCache>
            </c:numRef>
          </c:val>
        </c:ser>
        <c:dLbls/>
        <c:marker val="1"/>
        <c:axId val="66440192"/>
        <c:axId val="66446080"/>
      </c:lineChart>
      <c:catAx>
        <c:axId val="66440192"/>
        <c:scaling>
          <c:orientation val="minMax"/>
        </c:scaling>
        <c:delete val="1"/>
        <c:axPos val="b"/>
        <c:numFmt formatCode="General" sourceLinked="1"/>
        <c:tickLblPos val="none"/>
        <c:crossAx val="66446080"/>
        <c:crosses val="autoZero"/>
        <c:auto val="1"/>
        <c:lblAlgn val="ctr"/>
        <c:lblOffset val="100"/>
      </c:catAx>
      <c:valAx>
        <c:axId val="66446080"/>
        <c:scaling>
          <c:orientation val="minMax"/>
        </c:scaling>
        <c:delete val="1"/>
        <c:axPos val="l"/>
        <c:numFmt formatCode="General" sourceLinked="1"/>
        <c:tickLblPos val="none"/>
        <c:crossAx val="66440192"/>
        <c:crosses val="autoZero"/>
        <c:crossBetween val="between"/>
        <c:majorUnit val="1000"/>
      </c:valAx>
    </c:plotArea>
    <c:legend>
      <c:legendPos val="r"/>
      <c:layout/>
    </c:legend>
    <c:plotVisOnly val="1"/>
    <c:dispBlanksAs val="gap"/>
  </c:chart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>
        <c:manualLayout>
          <c:layoutTarget val="inner"/>
          <c:xMode val="edge"/>
          <c:yMode val="edge"/>
          <c:x val="8.2496183167901374E-2"/>
          <c:y val="0.12921205324111931"/>
          <c:w val="0.87152724147880678"/>
          <c:h val="0.7207199351758885"/>
        </c:manualLayout>
      </c:layout>
      <c:barChart>
        <c:barDir val="col"/>
        <c:grouping val="clustered"/>
        <c:ser>
          <c:idx val="0"/>
          <c:order val="0"/>
          <c:tx>
            <c:strRef>
              <c:f>Foglio1!$A$3</c:f>
              <c:strCache>
                <c:ptCount val="1"/>
                <c:pt idx="0">
                  <c:v>Anno 2013</c:v>
                </c:pt>
              </c:strCache>
            </c:strRef>
          </c:tx>
          <c:dLbls>
            <c:txPr>
              <a:bodyPr rot="-2700000"/>
              <a:lstStyle/>
              <a:p>
                <a:pPr>
                  <a:defRPr b="1"/>
                </a:pPr>
                <a:endParaRPr lang="it-IT"/>
              </a:p>
            </c:txPr>
            <c:showVal val="1"/>
          </c:dLbls>
          <c:cat>
            <c:strRef>
              <c:f>Foglio1!$B$2:$G$2</c:f>
              <c:strCache>
                <c:ptCount val="6"/>
                <c:pt idx="0">
                  <c:v>Cornea</c:v>
                </c:pt>
                <c:pt idx="1">
                  <c:v>Membrana Amniotica</c:v>
                </c:pt>
                <c:pt idx="2">
                  <c:v>Tessuti Cardiaci</c:v>
                </c:pt>
                <c:pt idx="3">
                  <c:v>Vasi</c:v>
                </c:pt>
                <c:pt idx="4">
                  <c:v>Osso</c:v>
                </c:pt>
                <c:pt idx="5">
                  <c:v>Cute</c:v>
                </c:pt>
              </c:strCache>
            </c:strRef>
          </c:cat>
          <c:val>
            <c:numRef>
              <c:f>Foglio1!$B$3:$G$3</c:f>
              <c:numCache>
                <c:formatCode>General</c:formatCode>
                <c:ptCount val="6"/>
                <c:pt idx="0">
                  <c:v>7149</c:v>
                </c:pt>
                <c:pt idx="1">
                  <c:v>218</c:v>
                </c:pt>
                <c:pt idx="2">
                  <c:v>254</c:v>
                </c:pt>
                <c:pt idx="3">
                  <c:v>860</c:v>
                </c:pt>
                <c:pt idx="4">
                  <c:v>3325</c:v>
                </c:pt>
                <c:pt idx="5">
                  <c:v>378</c:v>
                </c:pt>
              </c:numCache>
            </c:numRef>
          </c:val>
        </c:ser>
        <c:ser>
          <c:idx val="1"/>
          <c:order val="1"/>
          <c:tx>
            <c:strRef>
              <c:f>Foglio1!$A$4</c:f>
              <c:strCache>
                <c:ptCount val="1"/>
                <c:pt idx="0">
                  <c:v>Anno 2014</c:v>
                </c:pt>
              </c:strCache>
            </c:strRef>
          </c:tx>
          <c:dLbls>
            <c:txPr>
              <a:bodyPr rot="-2700000"/>
              <a:lstStyle/>
              <a:p>
                <a:pPr>
                  <a:defRPr b="1"/>
                </a:pPr>
                <a:endParaRPr lang="it-IT"/>
              </a:p>
            </c:txPr>
            <c:showVal val="1"/>
          </c:dLbls>
          <c:cat>
            <c:strRef>
              <c:f>Foglio1!$B$2:$G$2</c:f>
              <c:strCache>
                <c:ptCount val="6"/>
                <c:pt idx="0">
                  <c:v>Cornea</c:v>
                </c:pt>
                <c:pt idx="1">
                  <c:v>Membrana Amniotica</c:v>
                </c:pt>
                <c:pt idx="2">
                  <c:v>Tessuti Cardiaci</c:v>
                </c:pt>
                <c:pt idx="3">
                  <c:v>Vasi</c:v>
                </c:pt>
                <c:pt idx="4">
                  <c:v>Osso</c:v>
                </c:pt>
                <c:pt idx="5">
                  <c:v>Cute</c:v>
                </c:pt>
              </c:strCache>
            </c:strRef>
          </c:cat>
          <c:val>
            <c:numRef>
              <c:f>Foglio1!$B$4:$G$4</c:f>
              <c:numCache>
                <c:formatCode>General</c:formatCode>
                <c:ptCount val="6"/>
                <c:pt idx="0">
                  <c:v>7678</c:v>
                </c:pt>
                <c:pt idx="1">
                  <c:v>212</c:v>
                </c:pt>
                <c:pt idx="2">
                  <c:v>254</c:v>
                </c:pt>
                <c:pt idx="3">
                  <c:v>928</c:v>
                </c:pt>
                <c:pt idx="4">
                  <c:v>3636</c:v>
                </c:pt>
                <c:pt idx="5">
                  <c:v>406</c:v>
                </c:pt>
              </c:numCache>
            </c:numRef>
          </c:val>
        </c:ser>
        <c:dLbls/>
        <c:gapWidth val="164"/>
        <c:axId val="79484416"/>
        <c:axId val="92542848"/>
      </c:barChart>
      <c:catAx>
        <c:axId val="79484416"/>
        <c:scaling>
          <c:orientation val="minMax"/>
        </c:scaling>
        <c:axPos val="b"/>
        <c:tickLblPos val="nextTo"/>
        <c:txPr>
          <a:bodyPr rot="0"/>
          <a:lstStyle/>
          <a:p>
            <a:pPr>
              <a:defRPr sz="1100" b="1"/>
            </a:pPr>
            <a:endParaRPr lang="it-IT"/>
          </a:p>
        </c:txPr>
        <c:crossAx val="92542848"/>
        <c:crosses val="autoZero"/>
        <c:auto val="1"/>
        <c:lblAlgn val="ctr"/>
        <c:lblOffset val="100"/>
      </c:catAx>
      <c:valAx>
        <c:axId val="92542848"/>
        <c:scaling>
          <c:orientation val="minMax"/>
          <c:max val="8100"/>
          <c:min val="0"/>
        </c:scaling>
        <c:axPos val="l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7948441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050" b="1"/>
            </a:pPr>
            <a:endParaRPr lang="it-IT"/>
          </a:p>
        </c:txPr>
      </c:legendEntry>
      <c:legendEntry>
        <c:idx val="1"/>
        <c:txPr>
          <a:bodyPr/>
          <a:lstStyle/>
          <a:p>
            <a:pPr>
              <a:defRPr sz="1050" b="1"/>
            </a:pPr>
            <a:endParaRPr lang="it-IT"/>
          </a:p>
        </c:txPr>
      </c:legendEntry>
      <c:layout>
        <c:manualLayout>
          <c:xMode val="edge"/>
          <c:yMode val="edge"/>
          <c:x val="0.70899706211301372"/>
          <c:y val="0.92157489955031835"/>
          <c:w val="0.26138883686748465"/>
          <c:h val="4.4554467783515191E-2"/>
        </c:manualLayout>
      </c:layout>
      <c:spPr>
        <a:ln>
          <a:solidFill>
            <a:schemeClr val="accent1"/>
          </a:solidFill>
        </a:ln>
      </c:spPr>
      <c:txPr>
        <a:bodyPr/>
        <a:lstStyle/>
        <a:p>
          <a:pPr>
            <a:defRPr sz="1050"/>
          </a:pPr>
          <a:endParaRPr lang="it-IT"/>
        </a:p>
      </c:txPr>
    </c:legend>
    <c:plotVisOnly val="1"/>
    <c:dispBlanksAs val="gap"/>
  </c:chart>
  <c:externalData r:id="rId1"/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autoTitleDeleted val="1"/>
    <c:plotArea>
      <c:layout>
        <c:manualLayout>
          <c:layoutTarget val="inner"/>
          <c:xMode val="edge"/>
          <c:yMode val="edge"/>
          <c:x val="8.9288833709064375E-2"/>
          <c:y val="8.417956906064003E-2"/>
          <c:w val="0.87597216323063354"/>
          <c:h val="0.77356899828121917"/>
        </c:manualLayout>
      </c:layout>
      <c:barChart>
        <c:barDir val="col"/>
        <c:grouping val="clustered"/>
        <c:ser>
          <c:idx val="0"/>
          <c:order val="0"/>
          <c:tx>
            <c:strRef>
              <c:f>Foglio2!$A$3</c:f>
              <c:strCache>
                <c:ptCount val="1"/>
                <c:pt idx="0">
                  <c:v>Anno 2013</c:v>
                </c:pt>
              </c:strCache>
            </c:strRef>
          </c:tx>
          <c:dLbls>
            <c:txPr>
              <a:bodyPr rot="-2700000"/>
              <a:lstStyle/>
              <a:p>
                <a:pPr>
                  <a:defRPr b="1"/>
                </a:pPr>
                <a:endParaRPr lang="it-IT"/>
              </a:p>
            </c:txPr>
            <c:showVal val="1"/>
          </c:dLbls>
          <c:cat>
            <c:strRef>
              <c:f>Foglio2!$B$2:$G$2</c:f>
              <c:strCache>
                <c:ptCount val="6"/>
                <c:pt idx="0">
                  <c:v>Cornea</c:v>
                </c:pt>
                <c:pt idx="1">
                  <c:v>Membrana Amniotica</c:v>
                </c:pt>
                <c:pt idx="2">
                  <c:v>Tessuti Cardiaci</c:v>
                </c:pt>
                <c:pt idx="3">
                  <c:v>Vasi</c:v>
                </c:pt>
                <c:pt idx="4">
                  <c:v>Osso</c:v>
                </c:pt>
                <c:pt idx="5">
                  <c:v>Cute</c:v>
                </c:pt>
              </c:strCache>
            </c:strRef>
          </c:cat>
          <c:val>
            <c:numRef>
              <c:f>Foglio2!$B$3:$G$3</c:f>
              <c:numCache>
                <c:formatCode>General</c:formatCode>
                <c:ptCount val="6"/>
                <c:pt idx="0">
                  <c:v>5213</c:v>
                </c:pt>
                <c:pt idx="1">
                  <c:v>1162</c:v>
                </c:pt>
                <c:pt idx="2">
                  <c:v>184</c:v>
                </c:pt>
                <c:pt idx="3">
                  <c:v>276</c:v>
                </c:pt>
                <c:pt idx="4">
                  <c:v>6755</c:v>
                </c:pt>
                <c:pt idx="5">
                  <c:v>2064</c:v>
                </c:pt>
              </c:numCache>
            </c:numRef>
          </c:val>
        </c:ser>
        <c:ser>
          <c:idx val="1"/>
          <c:order val="1"/>
          <c:tx>
            <c:strRef>
              <c:f>Foglio2!$A$4</c:f>
              <c:strCache>
                <c:ptCount val="1"/>
                <c:pt idx="0">
                  <c:v>Anno 2014</c:v>
                </c:pt>
              </c:strCache>
            </c:strRef>
          </c:tx>
          <c:dLbls>
            <c:txPr>
              <a:bodyPr rot="-2700000"/>
              <a:lstStyle/>
              <a:p>
                <a:pPr>
                  <a:defRPr b="1"/>
                </a:pPr>
                <a:endParaRPr lang="it-IT"/>
              </a:p>
            </c:txPr>
            <c:showVal val="1"/>
          </c:dLbls>
          <c:cat>
            <c:strRef>
              <c:f>Foglio2!$B$2:$G$2</c:f>
              <c:strCache>
                <c:ptCount val="6"/>
                <c:pt idx="0">
                  <c:v>Cornea</c:v>
                </c:pt>
                <c:pt idx="1">
                  <c:v>Membrana Amniotica</c:v>
                </c:pt>
                <c:pt idx="2">
                  <c:v>Tessuti Cardiaci</c:v>
                </c:pt>
                <c:pt idx="3">
                  <c:v>Vasi</c:v>
                </c:pt>
                <c:pt idx="4">
                  <c:v>Osso</c:v>
                </c:pt>
                <c:pt idx="5">
                  <c:v>Cute</c:v>
                </c:pt>
              </c:strCache>
            </c:strRef>
          </c:cat>
          <c:val>
            <c:numRef>
              <c:f>Foglio2!$B$4:$G$4</c:f>
              <c:numCache>
                <c:formatCode>General</c:formatCode>
                <c:ptCount val="6"/>
                <c:pt idx="0">
                  <c:v>5496</c:v>
                </c:pt>
                <c:pt idx="1">
                  <c:v>836</c:v>
                </c:pt>
                <c:pt idx="2">
                  <c:v>194</c:v>
                </c:pt>
                <c:pt idx="3">
                  <c:v>238</c:v>
                </c:pt>
                <c:pt idx="4">
                  <c:v>8256</c:v>
                </c:pt>
                <c:pt idx="5">
                  <c:v>2336</c:v>
                </c:pt>
              </c:numCache>
            </c:numRef>
          </c:val>
        </c:ser>
        <c:dLbls/>
        <c:axId val="115467776"/>
        <c:axId val="115520256"/>
      </c:barChart>
      <c:catAx>
        <c:axId val="115467776"/>
        <c:scaling>
          <c:orientation val="minMax"/>
        </c:scaling>
        <c:axPos val="b"/>
        <c:tickLblPos val="nextTo"/>
        <c:txPr>
          <a:bodyPr/>
          <a:lstStyle/>
          <a:p>
            <a:pPr>
              <a:defRPr sz="1100" b="1"/>
            </a:pPr>
            <a:endParaRPr lang="it-IT"/>
          </a:p>
        </c:txPr>
        <c:crossAx val="115520256"/>
        <c:crosses val="autoZero"/>
        <c:auto val="1"/>
        <c:lblAlgn val="ctr"/>
        <c:lblOffset val="100"/>
      </c:catAx>
      <c:valAx>
        <c:axId val="115520256"/>
        <c:scaling>
          <c:orientation val="minMax"/>
          <c:max val="8500"/>
          <c:min val="0"/>
        </c:scaling>
        <c:axPos val="l"/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1154677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607616993933843"/>
          <c:y val="0.92591533713201934"/>
          <c:w val="0.23245804336698581"/>
          <c:h val="5.7908501285729899E-2"/>
        </c:manualLayout>
      </c:layout>
      <c:txPr>
        <a:bodyPr/>
        <a:lstStyle/>
        <a:p>
          <a:pPr>
            <a:defRPr sz="1200" b="1"/>
          </a:pPr>
          <a:endParaRPr lang="it-IT"/>
        </a:p>
      </c:txPr>
    </c:legend>
    <c:plotVisOnly val="1"/>
    <c:dispBlanksAs val="gap"/>
  </c:chart>
  <c:externalData r:id="rId1"/>
  <c:userShapes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4"/>
  <c:chart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1200" b="1"/>
                </a:pPr>
                <a:endParaRPr lang="it-IT"/>
              </a:p>
            </c:txPr>
            <c:showVal val="1"/>
          </c:dLbls>
          <c:cat>
            <c:numRef>
              <c:f>Foglio1!$B$12:$G$12</c:f>
              <c:numCache>
                <c:formatCode>General</c:formatCode>
                <c:ptCount val="6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</c:numCache>
            </c:numRef>
          </c:cat>
          <c:val>
            <c:numRef>
              <c:f>Foglio1!$B$13:$G$13</c:f>
              <c:numCache>
                <c:formatCode>General</c:formatCode>
                <c:ptCount val="6"/>
                <c:pt idx="0">
                  <c:v>8492</c:v>
                </c:pt>
                <c:pt idx="1">
                  <c:v>10038</c:v>
                </c:pt>
                <c:pt idx="2">
                  <c:v>11582</c:v>
                </c:pt>
                <c:pt idx="3">
                  <c:v>13320</c:v>
                </c:pt>
                <c:pt idx="4">
                  <c:v>14704</c:v>
                </c:pt>
                <c:pt idx="5">
                  <c:v>16914</c:v>
                </c:pt>
              </c:numCache>
            </c:numRef>
          </c:val>
        </c:ser>
        <c:dLbls/>
        <c:axId val="66375680"/>
        <c:axId val="66377216"/>
      </c:barChart>
      <c:catAx>
        <c:axId val="663756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/>
            </a:pPr>
            <a:endParaRPr lang="it-IT"/>
          </a:p>
        </c:txPr>
        <c:crossAx val="66377216"/>
        <c:crosses val="autoZero"/>
        <c:auto val="1"/>
        <c:lblAlgn val="ctr"/>
        <c:lblOffset val="100"/>
      </c:catAx>
      <c:valAx>
        <c:axId val="66377216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66375680"/>
        <c:crosses val="autoZero"/>
        <c:crossBetween val="between"/>
      </c:valAx>
    </c:plotArea>
    <c:plotVisOnly val="1"/>
    <c:dispBlanksAs val="gap"/>
  </c:chart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hart>
    <c:plotArea>
      <c:layout>
        <c:manualLayout>
          <c:layoutTarget val="inner"/>
          <c:xMode val="edge"/>
          <c:yMode val="edge"/>
          <c:x val="4.7026899057482419E-2"/>
          <c:y val="2.5708608783190246E-2"/>
          <c:w val="0.76666232540155255"/>
          <c:h val="0.87965953756484183"/>
        </c:manualLayout>
      </c:layout>
      <c:barChart>
        <c:barDir val="col"/>
        <c:grouping val="stacked"/>
        <c:ser>
          <c:idx val="0"/>
          <c:order val="0"/>
          <c:tx>
            <c:strRef>
              <c:f>Foglio1!$A$29</c:f>
              <c:strCache>
                <c:ptCount val="1"/>
                <c:pt idx="0">
                  <c:v>Pazienti italiani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Foglio1!$B$28:$C$28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Foglio1!$B$29:$C$29</c:f>
              <c:numCache>
                <c:formatCode>General</c:formatCode>
                <c:ptCount val="2"/>
                <c:pt idx="0">
                  <c:v>118</c:v>
                </c:pt>
                <c:pt idx="1">
                  <c:v>127</c:v>
                </c:pt>
              </c:numCache>
            </c:numRef>
          </c:val>
        </c:ser>
        <c:ser>
          <c:idx val="1"/>
          <c:order val="1"/>
          <c:tx>
            <c:strRef>
              <c:f>Foglio1!$A$30</c:f>
              <c:strCache>
                <c:ptCount val="1"/>
                <c:pt idx="0">
                  <c:v>Pazienti esteri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Foglio1!$B$28:$C$28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Foglio1!$B$30:$C$30</c:f>
              <c:numCache>
                <c:formatCode>General</c:formatCode>
                <c:ptCount val="2"/>
                <c:pt idx="0">
                  <c:v>37</c:v>
                </c:pt>
                <c:pt idx="1">
                  <c:v>42</c:v>
                </c:pt>
              </c:numCache>
            </c:numRef>
          </c:val>
        </c:ser>
        <c:dLbls/>
        <c:overlap val="100"/>
        <c:axId val="67634688"/>
        <c:axId val="67636224"/>
      </c:barChart>
      <c:catAx>
        <c:axId val="676346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600" b="1"/>
            </a:pPr>
            <a:endParaRPr lang="it-IT"/>
          </a:p>
        </c:txPr>
        <c:crossAx val="67636224"/>
        <c:crosses val="autoZero"/>
        <c:auto val="1"/>
        <c:lblAlgn val="ctr"/>
        <c:lblOffset val="100"/>
      </c:catAx>
      <c:valAx>
        <c:axId val="67636224"/>
        <c:scaling>
          <c:orientation val="minMax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67634688"/>
        <c:crosses val="autoZero"/>
        <c:crossBetween val="between"/>
      </c:valAx>
      <c:spPr>
        <a:noFill/>
      </c:spPr>
    </c:plotArea>
    <c:legend>
      <c:legendPos val="r"/>
      <c:txPr>
        <a:bodyPr/>
        <a:lstStyle/>
        <a:p>
          <a:pPr>
            <a:defRPr sz="1400" b="1"/>
          </a:pPr>
          <a:endParaRPr lang="it-IT"/>
        </a:p>
      </c:txPr>
    </c:legend>
    <c:plotVisOnly val="1"/>
    <c:dispBlanksAs val="gap"/>
  </c:chart>
  <c:externalData r:id="rId1"/>
  <c:userShapes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4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Foglio1!$A$52</c:f>
              <c:strCache>
                <c:ptCount val="1"/>
                <c:pt idx="0">
                  <c:v>N. Trapianti Allogenici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Foglio1!$B$51:$C$51</c:f>
              <c:numCache>
                <c:formatCode>General</c:formatCode>
                <c:ptCount val="2"/>
                <c:pt idx="0">
                  <c:v>2013</c:v>
                </c:pt>
                <c:pt idx="1">
                  <c:v>2014</c:v>
                </c:pt>
              </c:numCache>
            </c:numRef>
          </c:cat>
          <c:val>
            <c:numRef>
              <c:f>Foglio1!$B$52:$C$52</c:f>
              <c:numCache>
                <c:formatCode>General</c:formatCode>
                <c:ptCount val="2"/>
                <c:pt idx="0">
                  <c:v>1684</c:v>
                </c:pt>
                <c:pt idx="1">
                  <c:v>1695</c:v>
                </c:pt>
              </c:numCache>
            </c:numRef>
          </c:val>
        </c:ser>
        <c:dLbls/>
        <c:axId val="67681280"/>
        <c:axId val="67707648"/>
      </c:barChart>
      <c:catAx>
        <c:axId val="676812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200" b="1"/>
            </a:pPr>
            <a:endParaRPr lang="it-IT"/>
          </a:p>
        </c:txPr>
        <c:crossAx val="67707648"/>
        <c:crosses val="autoZero"/>
        <c:auto val="1"/>
        <c:lblAlgn val="ctr"/>
        <c:lblOffset val="100"/>
      </c:catAx>
      <c:valAx>
        <c:axId val="67707648"/>
        <c:scaling>
          <c:orientation val="minMax"/>
          <c:max val="2000"/>
          <c:min val="0"/>
        </c:scaling>
        <c:axPos val="l"/>
        <c:majorGridlines>
          <c:spPr>
            <a:ln>
              <a:noFill/>
            </a:ln>
          </c:spPr>
        </c:majorGridlines>
        <c:numFmt formatCode="General" sourceLinked="1"/>
        <c:tickLblPos val="nextTo"/>
        <c:txPr>
          <a:bodyPr/>
          <a:lstStyle/>
          <a:p>
            <a:pPr>
              <a:defRPr b="1"/>
            </a:pPr>
            <a:endParaRPr lang="it-IT"/>
          </a:p>
        </c:txPr>
        <c:crossAx val="67681280"/>
        <c:crosses val="autoZero"/>
        <c:crossBetween val="between"/>
        <c:majorUnit val="200"/>
        <c:minorUnit val="20"/>
      </c:valAx>
    </c:plotArea>
    <c:legend>
      <c:legendPos val="r"/>
      <c:txPr>
        <a:bodyPr/>
        <a:lstStyle/>
        <a:p>
          <a:pPr>
            <a:defRPr sz="1050" b="1"/>
          </a:pPr>
          <a:endParaRPr lang="it-IT"/>
        </a:p>
      </c:txPr>
    </c:legend>
    <c:plotVisOnly val="1"/>
    <c:dispBlanksAs val="gap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ser>
          <c:idx val="1"/>
          <c:order val="0"/>
          <c:tx>
            <c:strRef>
              <c:f>'Trend dx'!$D$1</c:f>
              <c:strCache>
                <c:ptCount val="1"/>
                <c:pt idx="0">
                  <c:v>Procurati</c:v>
                </c:pt>
              </c:strCache>
            </c:strRef>
          </c:tx>
          <c:spPr>
            <a:gradFill>
              <a:gsLst>
                <a:gs pos="0">
                  <a:schemeClr val="accent6">
                    <a:lumMod val="75000"/>
                  </a:schemeClr>
                </a:gs>
                <a:gs pos="96000">
                  <a:prstClr val="white"/>
                </a:gs>
              </a:gsLst>
              <a:lin ang="8100000" scaled="1"/>
            </a:gradFill>
            <a:ln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('Trend dx'!$A$12;'Trend dx'!$A$15;'Trend dx'!$A$20;'Trend dx'!$A$21;'Trend dx'!$A$22;'Trend dx'!$A$23;'Trend dx'!$A$24)</c:f>
              <c:numCache>
                <c:formatCode>General</c:formatCode>
                <c:ptCount val="7"/>
                <c:pt idx="0">
                  <c:v>2002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('Trend dx'!$D$12;'Trend dx'!$D$15;'Trend dx'!$D$20;'Trend dx'!$D$21;'Trend dx'!$D$22;'Trend dx'!$D$23;'Trend dx'!$D$24)</c:f>
              <c:numCache>
                <c:formatCode>General</c:formatCode>
                <c:ptCount val="7"/>
                <c:pt idx="0">
                  <c:v>1040</c:v>
                </c:pt>
                <c:pt idx="1">
                  <c:v>1208</c:v>
                </c:pt>
                <c:pt idx="2">
                  <c:v>1301</c:v>
                </c:pt>
                <c:pt idx="3">
                  <c:v>1319</c:v>
                </c:pt>
                <c:pt idx="4" formatCode="0">
                  <c:v>1332</c:v>
                </c:pt>
                <c:pt idx="5" formatCode="0">
                  <c:v>1318</c:v>
                </c:pt>
                <c:pt idx="6" formatCode="0">
                  <c:v>1381</c:v>
                </c:pt>
              </c:numCache>
            </c:numRef>
          </c:val>
        </c:ser>
        <c:dLbls/>
        <c:gapWidth val="60"/>
        <c:overlap val="-20"/>
        <c:axId val="48900736"/>
        <c:axId val="62394752"/>
      </c:barChart>
      <c:catAx>
        <c:axId val="489007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394752"/>
        <c:crosses val="autoZero"/>
        <c:auto val="1"/>
        <c:lblAlgn val="ctr"/>
        <c:lblOffset val="100"/>
      </c:catAx>
      <c:valAx>
        <c:axId val="62394752"/>
        <c:scaling>
          <c:orientation val="minMax"/>
        </c:scaling>
        <c:delete val="1"/>
        <c:axPos val="l"/>
        <c:majorGridlines>
          <c:spPr>
            <a:ln>
              <a:gradFill flip="none" rotWithShape="1"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</c:spPr>
        </c:majorGridlines>
        <c:numFmt formatCode="General" sourceLinked="1"/>
        <c:tickLblPos val="none"/>
        <c:crossAx val="48900736"/>
        <c:crosses val="autoZero"/>
        <c:crossBetween val="between"/>
      </c:valAx>
    </c:plotArea>
    <c:plotVisOnly val="1"/>
    <c:dispBlanksAs val="gap"/>
  </c:chart>
  <c:spPr>
    <a:solidFill>
      <a:schemeClr val="bg1"/>
    </a:solidFill>
    <a:ln>
      <a:noFill/>
    </a:ln>
  </c:spPr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4109545343509798E-2"/>
          <c:y val="3.3485540334855401E-2"/>
          <c:w val="0.96119875030534818"/>
          <c:h val="0.89025371828521438"/>
        </c:manualLayout>
      </c:layout>
      <c:barChart>
        <c:barDir val="col"/>
        <c:grouping val="clustered"/>
        <c:ser>
          <c:idx val="1"/>
          <c:order val="0"/>
          <c:tx>
            <c:strRef>
              <c:f>'Trend dx'!$H$1</c:f>
              <c:strCache>
                <c:ptCount val="1"/>
                <c:pt idx="0">
                  <c:v>UTILIZZATI</c:v>
                </c:pt>
              </c:strCache>
            </c:strRef>
          </c:tx>
          <c:spPr>
            <a:gradFill>
              <a:gsLst>
                <a:gs pos="0">
                  <a:schemeClr val="tx2">
                    <a:lumMod val="75000"/>
                  </a:schemeClr>
                </a:gs>
                <a:gs pos="96000">
                  <a:prstClr val="white"/>
                </a:gs>
              </a:gsLst>
              <a:lin ang="8100000" scaled="1"/>
            </a:gradFill>
            <a:ln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('Trend dx'!$A$2;'Trend dx'!$A$5;'Trend dx'!$A$10;'Trend dx'!$A$15;'Trend dx'!$A$20;'Trend dx'!$A$21;'Trend dx'!$A$22;'Trend dx'!$A$23;'Trend dx'!$A$24)</c:f>
              <c:numCache>
                <c:formatCode>General</c:formatCode>
                <c:ptCount val="9"/>
                <c:pt idx="0">
                  <c:v>1992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('Trend dx'!$I$2;'Trend dx'!$I$5;'Trend dx'!$I$10;'Trend dx'!$I$15;'Trend dx'!$I$20;'Trend dx'!$I$21;'Trend dx'!$I$22;'Trend dx'!$I$23;'Trend dx'!$I$24)</c:f>
              <c:numCache>
                <c:formatCode>General</c:formatCode>
                <c:ptCount val="9"/>
                <c:pt idx="0">
                  <c:v>329</c:v>
                </c:pt>
                <c:pt idx="1">
                  <c:v>576</c:v>
                </c:pt>
                <c:pt idx="2">
                  <c:v>821</c:v>
                </c:pt>
                <c:pt idx="3">
                  <c:v>1118</c:v>
                </c:pt>
                <c:pt idx="4">
                  <c:v>1095</c:v>
                </c:pt>
                <c:pt idx="5">
                  <c:v>1113</c:v>
                </c:pt>
                <c:pt idx="6" formatCode="0">
                  <c:v>1123</c:v>
                </c:pt>
                <c:pt idx="7" formatCode="0">
                  <c:v>1102</c:v>
                </c:pt>
                <c:pt idx="8" formatCode="0">
                  <c:v>1172</c:v>
                </c:pt>
              </c:numCache>
            </c:numRef>
          </c:val>
        </c:ser>
        <c:dLbls/>
        <c:gapWidth val="60"/>
        <c:overlap val="-20"/>
        <c:axId val="62400768"/>
        <c:axId val="62427136"/>
      </c:barChart>
      <c:catAx>
        <c:axId val="6240076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427136"/>
        <c:crosses val="autoZero"/>
        <c:auto val="1"/>
        <c:lblAlgn val="ctr"/>
        <c:lblOffset val="100"/>
      </c:catAx>
      <c:valAx>
        <c:axId val="62427136"/>
        <c:scaling>
          <c:orientation val="minMax"/>
        </c:scaling>
        <c:delete val="1"/>
        <c:axPos val="l"/>
        <c:majorGridlines>
          <c:spPr>
            <a:ln>
              <a:gradFill flip="none" rotWithShape="1">
                <a:gsLst>
                  <a:gs pos="0">
                    <a:srgbClr val="4F81BD">
                      <a:tint val="66000"/>
                      <a:satMod val="160000"/>
                    </a:srgbClr>
                  </a:gs>
                  <a:gs pos="100000">
                    <a:schemeClr val="bg1"/>
                  </a:gs>
                </a:gsLst>
                <a:path path="shape">
                  <a:fillToRect l="50000" t="50000" r="50000" b="50000"/>
                </a:path>
                <a:tileRect/>
              </a:gradFill>
            </a:ln>
          </c:spPr>
        </c:majorGridlines>
        <c:numFmt formatCode="General" sourceLinked="1"/>
        <c:tickLblPos val="none"/>
        <c:crossAx val="62400768"/>
        <c:crosses val="autoZero"/>
        <c:crossBetween val="between"/>
      </c:valAx>
    </c:plotArea>
    <c:plotVisOnly val="1"/>
    <c:dispBlanksAs val="gap"/>
  </c:chart>
  <c:spPr>
    <a:solidFill>
      <a:schemeClr val="bg1"/>
    </a:solidFill>
    <a:ln>
      <a:noFill/>
    </a:ln>
  </c:sp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5"/>
  <c:clrMapOvr bg1="lt1" tx1="dk1" bg2="lt2" tx2="dk2" accent1="accent1" accent2="accent2" accent3="accent3" accent4="accent4" accent5="accent5" accent6="accent6" hlink="hlink" folHlink="folHlink"/>
  <c:chart>
    <c:plotArea>
      <c:layout/>
      <c:barChart>
        <c:barDir val="col"/>
        <c:grouping val="stacked"/>
        <c:ser>
          <c:idx val="0"/>
          <c:order val="0"/>
          <c:tx>
            <c:strRef>
              <c:f>Foglio1!$A$2</c:f>
              <c:strCache>
                <c:ptCount val="1"/>
                <c:pt idx="0">
                  <c:v>Cadavere</c:v>
                </c:pt>
              </c:strCache>
            </c:strRef>
          </c:tx>
          <c:dLbls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mtClean="0"/>
                      <a:t>1586</a:t>
                    </a:r>
                    <a:endParaRPr lang="en-US"/>
                  </a:p>
                </c:rich>
              </c:tx>
              <c:dLblPos val="inEnd"/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dLblPos val="inEnd"/>
            <c:showVal val="1"/>
          </c:dLbls>
          <c:cat>
            <c:numRef>
              <c:f>(Foglio1!$B$1,Foglio1!$F$1,Foglio1!$K$1,Foglio1!$L$1,Foglio1!$M$1,Foglio1!$N$1,Foglio1!$O$1)</c:f>
              <c:numCache>
                <c:formatCode>General</c:formatCode>
                <c:ptCount val="7"/>
                <c:pt idx="0">
                  <c:v>2001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(Foglio1!$B$2,Foglio1!$F$2,Foglio1!$K$2,Foglio1!$L$2,Foglio1!$M$2,Foglio1!$N$2,Foglio1!$O$2)</c:f>
              <c:numCache>
                <c:formatCode>General</c:formatCode>
                <c:ptCount val="7"/>
                <c:pt idx="0">
                  <c:v>1448</c:v>
                </c:pt>
                <c:pt idx="1">
                  <c:v>1671</c:v>
                </c:pt>
                <c:pt idx="2">
                  <c:v>1512</c:v>
                </c:pt>
                <c:pt idx="3">
                  <c:v>1542</c:v>
                </c:pt>
                <c:pt idx="4">
                  <c:v>1589</c:v>
                </c:pt>
                <c:pt idx="5">
                  <c:v>1501</c:v>
                </c:pt>
                <c:pt idx="6">
                  <c:v>1585</c:v>
                </c:pt>
              </c:numCache>
            </c:numRef>
          </c:val>
        </c:ser>
        <c:ser>
          <c:idx val="1"/>
          <c:order val="1"/>
          <c:tx>
            <c:strRef>
              <c:f>Foglio1!$A$3</c:f>
              <c:strCache>
                <c:ptCount val="1"/>
                <c:pt idx="0">
                  <c:v>Vivente</c:v>
                </c:pt>
              </c:strCache>
            </c:strRef>
          </c:tx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dLblPos val="inEnd"/>
            <c:showVal val="1"/>
          </c:dLbls>
          <c:cat>
            <c:numRef>
              <c:f>(Foglio1!$B$1,Foglio1!$F$1,Foglio1!$K$1,Foglio1!$L$1,Foglio1!$M$1,Foglio1!$N$1,Foglio1!$O$1)</c:f>
              <c:numCache>
                <c:formatCode>General</c:formatCode>
                <c:ptCount val="7"/>
                <c:pt idx="0">
                  <c:v>2001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(Foglio1!$B$3,Foglio1!$F$3,Foglio1!$K$3,Foglio1!$L$3,Foglio1!$M$3,Foglio1!$N$3,Foglio1!$O$3)</c:f>
              <c:numCache>
                <c:formatCode>General</c:formatCode>
                <c:ptCount val="7"/>
                <c:pt idx="0">
                  <c:v>134</c:v>
                </c:pt>
                <c:pt idx="1">
                  <c:v>116</c:v>
                </c:pt>
                <c:pt idx="2">
                  <c:v>191</c:v>
                </c:pt>
                <c:pt idx="3">
                  <c:v>214</c:v>
                </c:pt>
                <c:pt idx="4">
                  <c:v>190</c:v>
                </c:pt>
                <c:pt idx="5">
                  <c:v>226</c:v>
                </c:pt>
                <c:pt idx="6">
                  <c:v>252</c:v>
                </c:pt>
              </c:numCache>
            </c:numRef>
          </c:val>
        </c:ser>
        <c:dLbls/>
        <c:overlap val="100"/>
        <c:axId val="104930688"/>
        <c:axId val="104940672"/>
      </c:barChart>
      <c:catAx>
        <c:axId val="1049306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104940672"/>
        <c:crosses val="autoZero"/>
        <c:auto val="1"/>
        <c:lblAlgn val="ctr"/>
        <c:lblOffset val="100"/>
      </c:catAx>
      <c:valAx>
        <c:axId val="104940672"/>
        <c:scaling>
          <c:orientation val="minMax"/>
          <c:max val="1900"/>
          <c:min val="1200"/>
        </c:scaling>
        <c:axPos val="l"/>
        <c:majorGridlines/>
        <c:numFmt formatCode="General" sourceLinked="1"/>
        <c:tickLblPos val="nextTo"/>
        <c:crossAx val="104930688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400"/>
          </a:pPr>
          <a:endParaRPr lang="it-IT"/>
        </a:p>
      </c:txPr>
    </c:legend>
    <c:plotVisOnly val="1"/>
    <c:dispBlanksAs val="gap"/>
  </c:chart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5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ser>
          <c:idx val="1"/>
          <c:order val="0"/>
          <c:tx>
            <c:strRef>
              <c:f>Foglio1!$A$3</c:f>
              <c:strCache>
                <c:ptCount val="1"/>
                <c:pt idx="0">
                  <c:v>Vivente</c:v>
                </c:pt>
              </c:strCache>
            </c:strRef>
          </c:tx>
          <c:dLbls>
            <c:txPr>
              <a:bodyPr/>
              <a:lstStyle/>
              <a:p>
                <a:pPr>
                  <a:defRPr sz="1600" b="1"/>
                </a:pPr>
                <a:endParaRPr lang="it-IT"/>
              </a:p>
            </c:txPr>
            <c:dLblPos val="inEnd"/>
            <c:showVal val="1"/>
          </c:dLbls>
          <c:cat>
            <c:numRef>
              <c:f>(Foglio1!$B$1,Foglio1!$F$1,Foglio1!$K$1,Foglio1!$L$1,Foglio1!$M$1,Foglio1!$N$1,Foglio1!$O$1)</c:f>
              <c:numCache>
                <c:formatCode>General</c:formatCode>
                <c:ptCount val="7"/>
                <c:pt idx="0">
                  <c:v>2001</c:v>
                </c:pt>
                <c:pt idx="1">
                  <c:v>2005</c:v>
                </c:pt>
                <c:pt idx="2">
                  <c:v>2010</c:v>
                </c:pt>
                <c:pt idx="3">
                  <c:v>2011</c:v>
                </c:pt>
                <c:pt idx="4">
                  <c:v>2012</c:v>
                </c:pt>
                <c:pt idx="5">
                  <c:v>2013</c:v>
                </c:pt>
                <c:pt idx="6">
                  <c:v>2014</c:v>
                </c:pt>
              </c:numCache>
            </c:numRef>
          </c:cat>
          <c:val>
            <c:numRef>
              <c:f>(Foglio1!$B$3,Foglio1!$F$3,Foglio1!$K$3,Foglio1!$L$3,Foglio1!$M$3,Foglio1!$N$3,Foglio1!$O$3)</c:f>
              <c:numCache>
                <c:formatCode>General</c:formatCode>
                <c:ptCount val="7"/>
                <c:pt idx="0">
                  <c:v>134</c:v>
                </c:pt>
                <c:pt idx="1">
                  <c:v>116</c:v>
                </c:pt>
                <c:pt idx="2">
                  <c:v>191</c:v>
                </c:pt>
                <c:pt idx="3">
                  <c:v>214</c:v>
                </c:pt>
                <c:pt idx="4">
                  <c:v>190</c:v>
                </c:pt>
                <c:pt idx="5">
                  <c:v>226</c:v>
                </c:pt>
                <c:pt idx="6">
                  <c:v>252</c:v>
                </c:pt>
              </c:numCache>
            </c:numRef>
          </c:val>
        </c:ser>
        <c:dLbls/>
        <c:overlap val="100"/>
        <c:axId val="104942976"/>
        <c:axId val="94237824"/>
      </c:barChart>
      <c:catAx>
        <c:axId val="10494297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94237824"/>
        <c:crosses val="autoZero"/>
        <c:auto val="1"/>
        <c:lblAlgn val="ctr"/>
        <c:lblOffset val="100"/>
      </c:catAx>
      <c:valAx>
        <c:axId val="94237824"/>
        <c:scaling>
          <c:orientation val="minMax"/>
        </c:scaling>
        <c:axPos val="l"/>
        <c:majorGridlines/>
        <c:numFmt formatCode="General" sourceLinked="1"/>
        <c:tickLblPos val="nextTo"/>
        <c:crossAx val="104942976"/>
        <c:crosses val="autoZero"/>
        <c:crossBetween val="between"/>
      </c:valAx>
    </c:plotArea>
    <c:plotVisOnly val="1"/>
    <c:dispBlanksAs val="gap"/>
  </c:chart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1"/>
          <c:order val="0"/>
          <c:tx>
            <c:strRef>
              <c:f>TX!$D$1</c:f>
              <c:strCache>
                <c:ptCount val="1"/>
                <c:pt idx="0">
                  <c:v>fegato</c:v>
                </c:pt>
              </c:strCache>
            </c:strRef>
          </c:tx>
          <c:spPr>
            <a:gradFill flip="none" rotWithShape="1">
              <a:gsLst>
                <a:gs pos="0">
                  <a:srgbClr val="7A3D00"/>
                </a:gs>
                <a:gs pos="96000">
                  <a:prstClr val="white"/>
                </a:gs>
              </a:gsLst>
              <a:lin ang="8100000" scaled="1"/>
              <a:tileRect/>
            </a:gradFill>
          </c:spPr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1056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(TX!$A$2,TX!$A$5,TX!$A$10,TX!$A$15,TX!$A$20,TX!$A$21,TX!$A$22,TX!$A$23,TX!$A$24)</c:f>
              <c:numCache>
                <c:formatCode>General</c:formatCode>
                <c:ptCount val="9"/>
                <c:pt idx="0">
                  <c:v>1992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(TX!$D$2,TX!$D$5,TX!$D$10,TX!$D$15,TX!$D$20,TX!$D$21,TX!$D$22,TX!$D$23,TX!$D$24)</c:f>
              <c:numCache>
                <c:formatCode>General</c:formatCode>
                <c:ptCount val="9"/>
                <c:pt idx="0">
                  <c:v>202</c:v>
                </c:pt>
                <c:pt idx="1">
                  <c:v>404</c:v>
                </c:pt>
                <c:pt idx="2">
                  <c:v>728</c:v>
                </c:pt>
                <c:pt idx="3">
                  <c:v>1053</c:v>
                </c:pt>
                <c:pt idx="4">
                  <c:v>1002</c:v>
                </c:pt>
                <c:pt idx="5">
                  <c:v>1019</c:v>
                </c:pt>
                <c:pt idx="6">
                  <c:v>986</c:v>
                </c:pt>
                <c:pt idx="7">
                  <c:v>998</c:v>
                </c:pt>
                <c:pt idx="8">
                  <c:v>1048</c:v>
                </c:pt>
              </c:numCache>
            </c:numRef>
          </c:val>
        </c:ser>
        <c:dLbls/>
        <c:gapWidth val="60"/>
        <c:overlap val="-20"/>
        <c:axId val="62694144"/>
        <c:axId val="62695680"/>
      </c:barChart>
      <c:catAx>
        <c:axId val="626941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695680"/>
        <c:crosses val="autoZero"/>
        <c:auto val="1"/>
        <c:lblAlgn val="ctr"/>
        <c:lblOffset val="100"/>
      </c:catAx>
      <c:valAx>
        <c:axId val="62695680"/>
        <c:scaling>
          <c:orientation val="minMax"/>
        </c:scaling>
        <c:delete val="1"/>
        <c:axPos val="l"/>
        <c:majorGridlines>
          <c:spPr>
            <a:ln w="12700"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  <a:prstDash val="sysDot"/>
            </a:ln>
          </c:spPr>
        </c:majorGridlines>
        <c:numFmt formatCode="General" sourceLinked="1"/>
        <c:tickLblPos val="none"/>
        <c:crossAx val="62694144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1"/>
        <c:ser>
          <c:idx val="1"/>
          <c:order val="0"/>
          <c:tx>
            <c:strRef>
              <c:f>TX!$F$1</c:f>
              <c:strCache>
                <c:ptCount val="1"/>
                <c:pt idx="0">
                  <c:v>fegato intero</c:v>
                </c:pt>
              </c:strCache>
            </c:strRef>
          </c:tx>
          <c:spPr>
            <a:gradFill flip="none" rotWithShape="1">
              <a:gsLst>
                <a:gs pos="0">
                  <a:srgbClr val="7A3D00"/>
                </a:gs>
                <a:gs pos="96000">
                  <a:prstClr val="white"/>
                </a:gs>
              </a:gsLst>
              <a:lin ang="8100000" scaled="1"/>
              <a:tileRect/>
            </a:gradFill>
          </c:spPr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999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(TX!$A$2,TX!$A$5,TX!$A$10,TX!$A$15,TX!$A$20,TX!$A$21,TX!$A$22,TX!$A$23,TX!$A$24)</c:f>
              <c:numCache>
                <c:formatCode>General</c:formatCode>
                <c:ptCount val="9"/>
                <c:pt idx="0">
                  <c:v>1992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(TX!$F$2,TX!$F$5,TX!$F$10,TX!$F$15,TX!$F$20,TX!$F$21,TX!$F$22,TX!$F$23,TX!$F$24)</c:f>
              <c:numCache>
                <c:formatCode>General</c:formatCode>
                <c:ptCount val="9"/>
                <c:pt idx="0">
                  <c:v>202</c:v>
                </c:pt>
                <c:pt idx="1">
                  <c:v>404</c:v>
                </c:pt>
                <c:pt idx="2">
                  <c:v>651</c:v>
                </c:pt>
                <c:pt idx="3">
                  <c:v>926</c:v>
                </c:pt>
                <c:pt idx="4">
                  <c:v>918</c:v>
                </c:pt>
                <c:pt idx="5">
                  <c:v>951</c:v>
                </c:pt>
                <c:pt idx="6">
                  <c:v>900</c:v>
                </c:pt>
                <c:pt idx="7">
                  <c:v>922</c:v>
                </c:pt>
                <c:pt idx="8">
                  <c:v>988</c:v>
                </c:pt>
              </c:numCache>
            </c:numRef>
          </c:val>
        </c:ser>
        <c:ser>
          <c:idx val="0"/>
          <c:order val="1"/>
          <c:tx>
            <c:strRef>
              <c:f>TX!$E$1</c:f>
              <c:strCache>
                <c:ptCount val="1"/>
                <c:pt idx="0">
                  <c:v>Split</c:v>
                </c:pt>
              </c:strCache>
            </c:strRef>
          </c:tx>
          <c:spPr>
            <a:gradFill>
              <a:gsLst>
                <a:gs pos="0">
                  <a:srgbClr val="CC9900"/>
                </a:gs>
                <a:gs pos="96000">
                  <a:prstClr val="white"/>
                </a:gs>
              </a:gsLst>
              <a:lin ang="8100000" scaled="1"/>
            </a:gradFill>
          </c:spPr>
          <c:dLbls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(TX!$A$2,TX!$A$5,TX!$A$10,TX!$A$15,TX!$A$20,TX!$A$21,TX!$A$22,TX!$A$23,TX!$A$24)</c:f>
              <c:numCache>
                <c:formatCode>General</c:formatCode>
                <c:ptCount val="9"/>
                <c:pt idx="0">
                  <c:v>1992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(TX!$E$2,TX!$E$5,TX!$E$10,TX!$E$15,TX!$E$20,TX!$E$21,TX!$E$22,TX!$E$23,TX!$E$24)</c:f>
              <c:numCache>
                <c:formatCode>General</c:formatCode>
                <c:ptCount val="9"/>
                <c:pt idx="2">
                  <c:v>77</c:v>
                </c:pt>
                <c:pt idx="3">
                  <c:v>127</c:v>
                </c:pt>
                <c:pt idx="4">
                  <c:v>84</c:v>
                </c:pt>
                <c:pt idx="5">
                  <c:v>68</c:v>
                </c:pt>
                <c:pt idx="6">
                  <c:v>86</c:v>
                </c:pt>
                <c:pt idx="7">
                  <c:v>76</c:v>
                </c:pt>
                <c:pt idx="8">
                  <c:v>60</c:v>
                </c:pt>
              </c:numCache>
            </c:numRef>
          </c:val>
        </c:ser>
        <c:dLbls/>
        <c:gapWidth val="60"/>
        <c:overlap val="100"/>
        <c:axId val="62713216"/>
        <c:axId val="62809216"/>
      </c:barChart>
      <c:catAx>
        <c:axId val="6271321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809216"/>
        <c:crosses val="autoZero"/>
        <c:auto val="1"/>
        <c:lblAlgn val="ctr"/>
        <c:lblOffset val="100"/>
      </c:catAx>
      <c:valAx>
        <c:axId val="62809216"/>
        <c:scaling>
          <c:orientation val="minMax"/>
        </c:scaling>
        <c:delete val="1"/>
        <c:axPos val="l"/>
        <c:majorGridlines>
          <c:spPr>
            <a:ln w="12700"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  <a:prstDash val="sysDot"/>
            </a:ln>
          </c:spPr>
        </c:majorGridlines>
        <c:numFmt formatCode="General" sourceLinked="1"/>
        <c:tickLblPos val="none"/>
        <c:crossAx val="62713216"/>
        <c:crosses val="autoZero"/>
        <c:crossBetween val="between"/>
      </c:valAx>
    </c:plotArea>
    <c:legend>
      <c:legendPos val="l"/>
      <c:layout>
        <c:manualLayout>
          <c:xMode val="edge"/>
          <c:yMode val="edge"/>
          <c:x val="3.3519548157663871E-2"/>
          <c:y val="4.4766569533140996E-2"/>
          <c:w val="0.13039940022589774"/>
          <c:h val="0.12656457312914618"/>
        </c:manualLayout>
      </c:layout>
      <c:overlay val="1"/>
    </c:legend>
    <c:plotVisOnly val="1"/>
    <c:dispBlanksAs val="gap"/>
  </c:chart>
  <c:spPr>
    <a:ln>
      <a:noFill/>
    </a:ln>
  </c:sp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1"/>
          <c:order val="0"/>
          <c:tx>
            <c:strRef>
              <c:f>TX!$G$1</c:f>
              <c:strCache>
                <c:ptCount val="1"/>
                <c:pt idx="0">
                  <c:v>cuore</c:v>
                </c:pt>
              </c:strCache>
            </c:strRef>
          </c:tx>
          <c:spPr>
            <a:gradFill flip="none" rotWithShape="1">
              <a:gsLst>
                <a:gs pos="0">
                  <a:srgbClr val="C00000"/>
                </a:gs>
                <a:gs pos="96000">
                  <a:prstClr val="white"/>
                </a:gs>
              </a:gsLst>
              <a:lin ang="8100000" scaled="1"/>
              <a:tileRect/>
            </a:gradFill>
          </c:spPr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226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(TX!$A$2,TX!$A$5,TX!$A$10,TX!$A$15,TX!$A$20,TX!$A$21,TX!$A$22,TX!$A$23,TX!$A$24)</c:f>
              <c:numCache>
                <c:formatCode>General</c:formatCode>
                <c:ptCount val="9"/>
                <c:pt idx="0">
                  <c:v>1992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(TX!$G$2,TX!$G$5,TX!$G$10,TX!$G$15,TX!$G$20,TX!$G$21,TX!$G$22,TX!$G$23,TX!$G$24)</c:f>
              <c:numCache>
                <c:formatCode>General</c:formatCode>
                <c:ptCount val="9"/>
                <c:pt idx="0">
                  <c:v>243</c:v>
                </c:pt>
                <c:pt idx="1">
                  <c:v>390</c:v>
                </c:pt>
                <c:pt idx="2">
                  <c:v>298</c:v>
                </c:pt>
                <c:pt idx="3">
                  <c:v>344</c:v>
                </c:pt>
                <c:pt idx="4">
                  <c:v>273</c:v>
                </c:pt>
                <c:pt idx="5">
                  <c:v>278</c:v>
                </c:pt>
                <c:pt idx="6">
                  <c:v>231</c:v>
                </c:pt>
                <c:pt idx="7">
                  <c:v>219</c:v>
                </c:pt>
                <c:pt idx="8">
                  <c:v>222</c:v>
                </c:pt>
              </c:numCache>
            </c:numRef>
          </c:val>
        </c:ser>
        <c:dLbls/>
        <c:gapWidth val="60"/>
        <c:overlap val="-20"/>
        <c:axId val="62837504"/>
        <c:axId val="62839040"/>
      </c:barChart>
      <c:catAx>
        <c:axId val="628375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839040"/>
        <c:crosses val="autoZero"/>
        <c:auto val="1"/>
        <c:lblAlgn val="ctr"/>
        <c:lblOffset val="100"/>
      </c:catAx>
      <c:valAx>
        <c:axId val="62839040"/>
        <c:scaling>
          <c:orientation val="minMax"/>
        </c:scaling>
        <c:delete val="1"/>
        <c:axPos val="l"/>
        <c:majorGridlines>
          <c:spPr>
            <a:ln w="12700"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  <a:prstDash val="sysDot"/>
            </a:ln>
          </c:spPr>
        </c:majorGridlines>
        <c:numFmt formatCode="General" sourceLinked="1"/>
        <c:tickLblPos val="none"/>
        <c:crossAx val="62837504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it-IT"/>
  <c:style val="32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1"/>
        <c:ser>
          <c:idx val="1"/>
          <c:order val="0"/>
          <c:tx>
            <c:strRef>
              <c:f>TX!$H$1</c:f>
              <c:strCache>
                <c:ptCount val="1"/>
                <c:pt idx="0">
                  <c:v>polmone</c:v>
                </c:pt>
              </c:strCache>
            </c:strRef>
          </c:tx>
          <c:spPr>
            <a:gradFill flip="none" rotWithShape="1">
              <a:gsLst>
                <a:gs pos="0">
                  <a:schemeClr val="accent1">
                    <a:lumMod val="75000"/>
                  </a:schemeClr>
                </a:gs>
                <a:gs pos="96000">
                  <a:prstClr val="white"/>
                </a:gs>
              </a:gsLst>
              <a:lin ang="8100000" scaled="1"/>
              <a:tileRect/>
            </a:gradFill>
          </c:spPr>
          <c:dLbls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mtClean="0"/>
                      <a:t>126</a:t>
                    </a:r>
                    <a:endParaRPr lang="en-US" dirty="0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400" b="1"/>
                </a:pPr>
                <a:endParaRPr lang="it-IT"/>
              </a:p>
            </c:txPr>
            <c:showVal val="1"/>
          </c:dLbls>
          <c:cat>
            <c:numRef>
              <c:f>(TX!$A$2,TX!$A$5,TX!$A$10,TX!$A$15,TX!$A$20,TX!$A$21,TX!$A$22,TX!$A$23,TX!$A$24)</c:f>
              <c:numCache>
                <c:formatCode>General</c:formatCode>
                <c:ptCount val="9"/>
                <c:pt idx="0">
                  <c:v>1992</c:v>
                </c:pt>
                <c:pt idx="1">
                  <c:v>1995</c:v>
                </c:pt>
                <c:pt idx="2">
                  <c:v>2000</c:v>
                </c:pt>
                <c:pt idx="3">
                  <c:v>2005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</c:numCache>
            </c:numRef>
          </c:cat>
          <c:val>
            <c:numRef>
              <c:f>(TX!$H$2,TX!$H$5,TX!$H$10,TX!$H$15,TX!$H$20,TX!$H$21,TX!$H$22,TX!$H$23,TX!$H$24)</c:f>
              <c:numCache>
                <c:formatCode>General</c:formatCode>
                <c:ptCount val="9"/>
                <c:pt idx="0">
                  <c:v>17</c:v>
                </c:pt>
                <c:pt idx="1">
                  <c:v>32</c:v>
                </c:pt>
                <c:pt idx="2">
                  <c:v>60</c:v>
                </c:pt>
                <c:pt idx="3">
                  <c:v>97</c:v>
                </c:pt>
                <c:pt idx="4">
                  <c:v>107</c:v>
                </c:pt>
                <c:pt idx="5">
                  <c:v>120</c:v>
                </c:pt>
                <c:pt idx="6">
                  <c:v>114</c:v>
                </c:pt>
                <c:pt idx="7">
                  <c:v>141</c:v>
                </c:pt>
                <c:pt idx="8">
                  <c:v>127</c:v>
                </c:pt>
              </c:numCache>
            </c:numRef>
          </c:val>
        </c:ser>
        <c:dLbls/>
        <c:gapWidth val="60"/>
        <c:overlap val="-20"/>
        <c:axId val="62904192"/>
        <c:axId val="62905728"/>
      </c:barChart>
      <c:catAx>
        <c:axId val="629041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sz="1400"/>
            </a:pPr>
            <a:endParaRPr lang="it-IT"/>
          </a:p>
        </c:txPr>
        <c:crossAx val="62905728"/>
        <c:crosses val="autoZero"/>
        <c:auto val="1"/>
        <c:lblAlgn val="ctr"/>
        <c:lblOffset val="100"/>
      </c:catAx>
      <c:valAx>
        <c:axId val="62905728"/>
        <c:scaling>
          <c:orientation val="minMax"/>
        </c:scaling>
        <c:delete val="1"/>
        <c:axPos val="l"/>
        <c:majorGridlines>
          <c:spPr>
            <a:ln w="12700">
              <a:solidFill>
                <a:sysClr val="windowText" lastClr="000000">
                  <a:tint val="75000"/>
                  <a:shade val="95000"/>
                  <a:satMod val="105000"/>
                </a:sysClr>
              </a:solidFill>
              <a:prstDash val="sysDot"/>
            </a:ln>
          </c:spPr>
        </c:majorGridlines>
        <c:numFmt formatCode="General" sourceLinked="1"/>
        <c:tickLblPos val="none"/>
        <c:crossAx val="62904192"/>
        <c:crosses val="autoZero"/>
        <c:crossBetween val="between"/>
      </c:valAx>
    </c:plotArea>
    <c:plotVisOnly val="1"/>
    <c:dispBlanksAs val="gap"/>
  </c:chart>
  <c:spPr>
    <a:ln>
      <a:noFill/>
    </a:ln>
  </c:spPr>
  <c:externalData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0.68439</cdr:x>
      <cdr:y>0.18461</cdr:y>
    </cdr:from>
    <cdr:to>
      <cdr:x>0.98179</cdr:x>
      <cdr:y>0.34082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5879951" y="936105"/>
          <a:ext cx="2555126" cy="792087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b="1" i="1" dirty="0"/>
            <a:t>TOTALE 2013</a:t>
          </a:r>
          <a:r>
            <a:rPr lang="it-IT" sz="1100" i="1" dirty="0"/>
            <a:t>:</a:t>
          </a:r>
          <a:r>
            <a:rPr lang="it-IT" sz="1100" i="1" baseline="0" dirty="0"/>
            <a:t>  </a:t>
          </a:r>
          <a:r>
            <a:rPr lang="it-IT" sz="1200" b="1" baseline="0" dirty="0"/>
            <a:t>12184</a:t>
          </a:r>
          <a:endParaRPr lang="it-IT" sz="1200" b="1" dirty="0"/>
        </a:p>
        <a:p xmlns:a="http://schemas.openxmlformats.org/drawingml/2006/main">
          <a:endParaRPr lang="it-IT" sz="200" dirty="0"/>
        </a:p>
        <a:p xmlns:a="http://schemas.openxmlformats.org/drawingml/2006/main">
          <a:r>
            <a:rPr lang="it-IT" sz="1100" b="1" i="1" dirty="0">
              <a:effectLst/>
              <a:latin typeface="+mn-lt"/>
              <a:ea typeface="+mn-ea"/>
              <a:cs typeface="+mn-cs"/>
            </a:rPr>
            <a:t>TOTALE 2014</a:t>
          </a:r>
          <a:r>
            <a:rPr lang="it-IT" sz="1100" i="1" dirty="0">
              <a:effectLst/>
              <a:latin typeface="+mn-lt"/>
              <a:ea typeface="+mn-ea"/>
              <a:cs typeface="+mn-cs"/>
            </a:rPr>
            <a:t>:  </a:t>
          </a:r>
          <a:r>
            <a:rPr lang="it-IT" sz="1200" b="1" dirty="0">
              <a:effectLst/>
              <a:latin typeface="+mn-lt"/>
              <a:ea typeface="+mn-ea"/>
              <a:cs typeface="+mn-cs"/>
            </a:rPr>
            <a:t>13114</a:t>
          </a:r>
        </a:p>
        <a:p xmlns:a="http://schemas.openxmlformats.org/drawingml/2006/main">
          <a:endParaRPr lang="it-IT" sz="600" dirty="0">
            <a:effectLst/>
            <a:latin typeface="+mn-lt"/>
            <a:ea typeface="+mn-ea"/>
            <a:cs typeface="+mn-cs"/>
          </a:endParaRPr>
        </a:p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b="1" dirty="0">
              <a:effectLst/>
              <a:latin typeface="+mn-lt"/>
              <a:ea typeface="+mn-ea"/>
              <a:cs typeface="+mn-cs"/>
            </a:rPr>
            <a:t>Differenza:</a:t>
          </a:r>
          <a:r>
            <a:rPr lang="it-IT" sz="1100" b="1" baseline="0" dirty="0">
              <a:effectLst/>
              <a:latin typeface="+mn-lt"/>
              <a:ea typeface="+mn-ea"/>
              <a:cs typeface="+mn-cs"/>
            </a:rPr>
            <a:t>  </a:t>
          </a:r>
          <a:r>
            <a:rPr lang="it-IT" sz="1200" b="1" i="1" dirty="0">
              <a:effectLst/>
              <a:latin typeface="+mn-lt"/>
              <a:ea typeface="+mn-ea"/>
              <a:cs typeface="+mn-cs"/>
            </a:rPr>
            <a:t>+ 930	+ </a:t>
          </a:r>
          <a:r>
            <a:rPr lang="it-IT" sz="1200" b="1" dirty="0">
              <a:effectLst/>
              <a:latin typeface="+mn-lt"/>
              <a:ea typeface="+mn-ea"/>
              <a:cs typeface="+mn-cs"/>
            </a:rPr>
            <a:t>7.6 %</a:t>
          </a:r>
          <a:endParaRPr lang="it-IT" sz="1400" dirty="0">
            <a:effectLst/>
          </a:endParaRPr>
        </a:p>
        <a:p xmlns:a="http://schemas.openxmlformats.org/drawingml/2006/main">
          <a:endParaRPr lang="it-IT" sz="1200" b="1" i="1" dirty="0">
            <a:effectLst/>
            <a:latin typeface="+mn-lt"/>
            <a:ea typeface="+mn-ea"/>
            <a:cs typeface="+mn-cs"/>
          </a:endParaRPr>
        </a:p>
        <a:p xmlns:a="http://schemas.openxmlformats.org/drawingml/2006/main">
          <a:r>
            <a:rPr lang="it-IT" sz="1200" b="1" dirty="0">
              <a:effectLst/>
              <a:latin typeface="+mn-lt"/>
              <a:ea typeface="+mn-ea"/>
              <a:cs typeface="+mn-cs"/>
            </a:rPr>
            <a:t>	</a:t>
          </a:r>
          <a:endParaRPr lang="it-IT" sz="1200" b="1" dirty="0"/>
        </a:p>
      </cdr:txBody>
    </cdr:sp>
  </cdr:relSizeAnchor>
  <cdr:relSizeAnchor xmlns:cdr="http://schemas.openxmlformats.org/drawingml/2006/chartDrawing">
    <cdr:from>
      <cdr:x>0.87716</cdr:x>
      <cdr:y>0.27168</cdr:y>
    </cdr:from>
    <cdr:to>
      <cdr:x>0.90342</cdr:x>
      <cdr:y>0.32703</cdr:y>
    </cdr:to>
    <cdr:sp macro="" textlink="">
      <cdr:nvSpPr>
        <cdr:cNvPr id="3" name="Freccia a destra con strisce 2"/>
        <cdr:cNvSpPr/>
      </cdr:nvSpPr>
      <cdr:spPr>
        <a:xfrm xmlns:a="http://schemas.openxmlformats.org/drawingml/2006/main" rot="16200000">
          <a:off x="7491835" y="1586606"/>
          <a:ext cx="314216" cy="225615"/>
        </a:xfrm>
        <a:prstGeom xmlns:a="http://schemas.openxmlformats.org/drawingml/2006/main" prst="stripedRightArrow">
          <a:avLst/>
        </a:prstGeom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t-IT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0.324</cdr:x>
      <cdr:y>0.14418</cdr:y>
    </cdr:from>
    <cdr:to>
      <cdr:x>0.62095</cdr:x>
      <cdr:y>0.28924</cdr:y>
    </cdr:to>
    <cdr:sp macro="" textlink="">
      <cdr:nvSpPr>
        <cdr:cNvPr id="3" name="CasellaDiTesto 1"/>
        <cdr:cNvSpPr txBox="1"/>
      </cdr:nvSpPr>
      <cdr:spPr>
        <a:xfrm xmlns:a="http://schemas.openxmlformats.org/drawingml/2006/main">
          <a:off x="2857746" y="778660"/>
          <a:ext cx="2619130" cy="783441"/>
        </a:xfrm>
        <a:prstGeom xmlns:a="http://schemas.openxmlformats.org/drawingml/2006/main" prst="rect">
          <a:avLst/>
        </a:prstGeom>
        <a:ln xmlns:a="http://schemas.openxmlformats.org/drawingml/2006/main"/>
      </cdr:spPr>
      <cdr:style>
        <a:lnRef xmlns:a="http://schemas.openxmlformats.org/drawingml/2006/main" idx="2">
          <a:schemeClr val="accent3"/>
        </a:lnRef>
        <a:fillRef xmlns:a="http://schemas.openxmlformats.org/drawingml/2006/main" idx="1">
          <a:schemeClr val="lt1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dk1"/>
        </a:fontRef>
      </cdr:style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100" b="1" i="1"/>
            <a:t>TOTALE 2013</a:t>
          </a:r>
          <a:r>
            <a:rPr lang="it-IT" sz="1100" i="1"/>
            <a:t>:</a:t>
          </a:r>
          <a:r>
            <a:rPr lang="it-IT" sz="1100" i="1" baseline="0"/>
            <a:t>  </a:t>
          </a:r>
          <a:r>
            <a:rPr lang="it-IT" sz="1200" b="1" baseline="0">
              <a:effectLst/>
              <a:latin typeface="+mn-lt"/>
              <a:ea typeface="+mn-ea"/>
              <a:cs typeface="+mn-cs"/>
            </a:rPr>
            <a:t>15654</a:t>
          </a:r>
          <a:endParaRPr lang="it-IT" sz="1400" b="1"/>
        </a:p>
        <a:p xmlns:a="http://schemas.openxmlformats.org/drawingml/2006/main">
          <a:endParaRPr lang="it-IT" sz="200"/>
        </a:p>
        <a:p xmlns:a="http://schemas.openxmlformats.org/drawingml/2006/main">
          <a:r>
            <a:rPr lang="it-IT" sz="1100" b="1" i="1">
              <a:effectLst/>
              <a:latin typeface="+mn-lt"/>
              <a:ea typeface="+mn-ea"/>
              <a:cs typeface="+mn-cs"/>
            </a:rPr>
            <a:t>TOTALE 2014</a:t>
          </a:r>
          <a:r>
            <a:rPr lang="it-IT" sz="1100" i="1">
              <a:effectLst/>
              <a:latin typeface="+mn-lt"/>
              <a:ea typeface="+mn-ea"/>
              <a:cs typeface="+mn-cs"/>
            </a:rPr>
            <a:t>:  </a:t>
          </a:r>
          <a:r>
            <a:rPr lang="it-IT" sz="1200" b="1">
              <a:effectLst/>
              <a:latin typeface="+mn-lt"/>
              <a:ea typeface="+mn-ea"/>
              <a:cs typeface="+mn-cs"/>
            </a:rPr>
            <a:t>17356</a:t>
          </a:r>
          <a:endParaRPr lang="it-IT" sz="1400" b="1">
            <a:effectLst/>
            <a:latin typeface="+mn-lt"/>
            <a:ea typeface="+mn-ea"/>
            <a:cs typeface="+mn-cs"/>
          </a:endParaRPr>
        </a:p>
        <a:p xmlns:a="http://schemas.openxmlformats.org/drawingml/2006/main">
          <a:endParaRPr lang="it-IT" sz="600">
            <a:effectLst/>
            <a:latin typeface="+mn-lt"/>
            <a:ea typeface="+mn-ea"/>
            <a:cs typeface="+mn-cs"/>
          </a:endParaRPr>
        </a:p>
        <a:p xmlns:a="http://schemas.openxmlformats.org/drawingml/2006/main"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it-IT" sz="1100" b="1">
              <a:effectLst/>
              <a:latin typeface="+mn-lt"/>
              <a:ea typeface="+mn-ea"/>
              <a:cs typeface="+mn-cs"/>
            </a:rPr>
            <a:t>Differenza:</a:t>
          </a:r>
          <a:r>
            <a:rPr lang="it-IT" sz="1100" b="1" baseline="0">
              <a:effectLst/>
              <a:latin typeface="+mn-lt"/>
              <a:ea typeface="+mn-ea"/>
              <a:cs typeface="+mn-cs"/>
            </a:rPr>
            <a:t>  </a:t>
          </a:r>
          <a:r>
            <a:rPr lang="it-IT" sz="1200" b="1" i="1">
              <a:effectLst/>
              <a:latin typeface="+mn-lt"/>
              <a:ea typeface="+mn-ea"/>
              <a:cs typeface="+mn-cs"/>
            </a:rPr>
            <a:t>+ 1702	+ </a:t>
          </a:r>
          <a:r>
            <a:rPr lang="it-IT" sz="1200" b="1">
              <a:effectLst/>
              <a:latin typeface="+mn-lt"/>
              <a:ea typeface="+mn-ea"/>
              <a:cs typeface="+mn-cs"/>
            </a:rPr>
            <a:t>10,9 %</a:t>
          </a:r>
          <a:endParaRPr lang="it-IT" sz="1400" b="1">
            <a:effectLst/>
          </a:endParaRPr>
        </a:p>
        <a:p xmlns:a="http://schemas.openxmlformats.org/drawingml/2006/main">
          <a:endParaRPr lang="it-IT" sz="1200" b="1" i="1">
            <a:effectLst/>
            <a:latin typeface="+mn-lt"/>
            <a:ea typeface="+mn-ea"/>
            <a:cs typeface="+mn-cs"/>
          </a:endParaRPr>
        </a:p>
        <a:p xmlns:a="http://schemas.openxmlformats.org/drawingml/2006/main">
          <a:r>
            <a:rPr lang="it-IT" sz="1200" b="1">
              <a:effectLst/>
              <a:latin typeface="+mn-lt"/>
              <a:ea typeface="+mn-ea"/>
              <a:cs typeface="+mn-cs"/>
            </a:rPr>
            <a:t>	</a:t>
          </a:r>
          <a:endParaRPr lang="it-IT" sz="1200" b="1"/>
        </a:p>
      </cdr:txBody>
    </cdr:sp>
  </cdr:relSizeAnchor>
  <cdr:relSizeAnchor xmlns:cdr="http://schemas.openxmlformats.org/drawingml/2006/chartDrawing">
    <cdr:from>
      <cdr:x>0.49982</cdr:x>
      <cdr:y>0.22136</cdr:y>
    </cdr:from>
    <cdr:to>
      <cdr:x>0.52439</cdr:x>
      <cdr:y>0.27157</cdr:y>
    </cdr:to>
    <cdr:sp macro="" textlink="">
      <cdr:nvSpPr>
        <cdr:cNvPr id="4" name="Freccia a destra con strisce 3"/>
        <cdr:cNvSpPr/>
      </cdr:nvSpPr>
      <cdr:spPr>
        <a:xfrm xmlns:a="http://schemas.openxmlformats.org/drawingml/2006/main" rot="16200000">
          <a:off x="4381287" y="1222726"/>
          <a:ext cx="271168" cy="216711"/>
        </a:xfrm>
        <a:prstGeom xmlns:a="http://schemas.openxmlformats.org/drawingml/2006/main" prst="stripedRightArrow">
          <a:avLst/>
        </a:prstGeom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it-IT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0.17272</cdr:x>
      <cdr:y>0.07229</cdr:y>
    </cdr:from>
    <cdr:to>
      <cdr:x>0.29605</cdr:x>
      <cdr:y>0.17229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1491985" y="360768"/>
          <a:ext cx="1065329" cy="49906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t-IT" sz="1800" b="1" dirty="0"/>
            <a:t>155</a:t>
          </a:r>
        </a:p>
      </cdr:txBody>
    </cdr:sp>
  </cdr:relSizeAnchor>
  <cdr:relSizeAnchor xmlns:cdr="http://schemas.openxmlformats.org/drawingml/2006/chartDrawing">
    <cdr:from>
      <cdr:x>0.55687</cdr:x>
      <cdr:y>0</cdr:y>
    </cdr:from>
    <cdr:to>
      <cdr:x>0.68354</cdr:x>
      <cdr:y>0.06944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4810240" y="0"/>
          <a:ext cx="1094179" cy="34654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t-IT" sz="1800" b="1" dirty="0"/>
            <a:t>169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1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C69627-EE8F-45AD-93BE-C90AC8972852}" type="datetimeFigureOut">
              <a:rPr lang="it-IT" smtClean="0"/>
              <a:pPr/>
              <a:t>20/02/2015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486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378486"/>
            <a:ext cx="2946400" cy="494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39EF98-6FB6-456E-BD0A-E9B49AC83CB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426933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3" y="0"/>
            <a:ext cx="2945659" cy="493713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6" y="0"/>
            <a:ext cx="2945659" cy="493713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r">
              <a:defRPr sz="1200"/>
            </a:lvl1pPr>
          </a:lstStyle>
          <a:p>
            <a:fld id="{3731CA86-5183-4FBA-8ECE-A130D3829698}" type="datetimeFigureOut">
              <a:rPr lang="it-IT" smtClean="0"/>
              <a:pPr/>
              <a:t>20/02/2015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1363"/>
            <a:ext cx="4937125" cy="37036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8" tIns="47424" rIns="94848" bIns="474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690270"/>
            <a:ext cx="5438140" cy="4443412"/>
          </a:xfrm>
          <a:prstGeom prst="rect">
            <a:avLst/>
          </a:prstGeom>
        </p:spPr>
        <p:txBody>
          <a:bodyPr vert="horz" lIns="94848" tIns="47424" rIns="94848" bIns="47424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3" y="9378825"/>
            <a:ext cx="2945659" cy="493713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6" y="9378825"/>
            <a:ext cx="2945659" cy="493713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r">
              <a:defRPr sz="1200"/>
            </a:lvl1pPr>
          </a:lstStyle>
          <a:p>
            <a:fld id="{9C1E3A83-38AB-451C-8FE8-0FB21C60AC54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2576348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C501830-6647-41FD-8FB2-2EADB57C91CA}" type="slidenum">
              <a:rPr lang="it-IT" smtClean="0"/>
              <a:pPr/>
              <a:t>8</a:t>
            </a:fld>
            <a:endParaRPr lang="it-IT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30275" y="741363"/>
            <a:ext cx="4941888" cy="370522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7936" y="4690270"/>
            <a:ext cx="4981815" cy="4443412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</p:txBody>
      </p:sp>
      <p:sp>
        <p:nvSpPr>
          <p:cNvPr id="1434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47B080B-599E-487F-9963-164EB7C4B84C}" type="slidenum">
              <a:rPr lang="it-IT" altLang="it-IT" smtClean="0"/>
              <a:pPr eaLnBrk="1" hangingPunct="1">
                <a:spcBef>
                  <a:spcPct val="0"/>
                </a:spcBef>
              </a:pPr>
              <a:t>27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  <a:p>
            <a:r>
              <a:rPr lang="it-IT" altLang="it-IT" smtClean="0"/>
              <a:t>Fegati n.86 perché non calcolati 1B</a:t>
            </a:r>
          </a:p>
        </p:txBody>
      </p:sp>
      <p:sp>
        <p:nvSpPr>
          <p:cNvPr id="1536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180904C-DA26-457A-A9AB-B06A6D7DDE48}" type="slidenum">
              <a:rPr lang="it-IT" altLang="it-IT" smtClean="0"/>
              <a:pPr eaLnBrk="1" hangingPunct="1">
                <a:spcBef>
                  <a:spcPct val="0"/>
                </a:spcBef>
              </a:pPr>
              <a:t>28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</p:txBody>
      </p:sp>
      <p:sp>
        <p:nvSpPr>
          <p:cNvPr id="16388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D8E594E2-981A-4719-A822-FFB059F186C3}" type="slidenum">
              <a:rPr lang="it-IT" altLang="it-IT" smtClean="0"/>
              <a:pPr eaLnBrk="1" hangingPunct="1">
                <a:spcBef>
                  <a:spcPct val="0"/>
                </a:spcBef>
              </a:pPr>
              <a:t>29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</p:txBody>
      </p:sp>
      <p:sp>
        <p:nvSpPr>
          <p:cNvPr id="17412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DA4FF67-3710-459C-BC80-6DE327453272}" type="slidenum">
              <a:rPr lang="it-IT" altLang="it-IT" smtClean="0"/>
              <a:pPr eaLnBrk="1" hangingPunct="1">
                <a:spcBef>
                  <a:spcPct val="0"/>
                </a:spcBef>
              </a:pPr>
              <a:t>30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</p:txBody>
      </p:sp>
      <p:sp>
        <p:nvSpPr>
          <p:cNvPr id="1843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05C8ABF7-233E-4D65-90EB-71BC6C528D51}" type="slidenum">
              <a:rPr lang="it-IT" altLang="it-IT" smtClean="0"/>
              <a:pPr eaLnBrk="1" hangingPunct="1">
                <a:spcBef>
                  <a:spcPct val="0"/>
                </a:spcBef>
              </a:pPr>
              <a:t>31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</p:txBody>
      </p:sp>
      <p:sp>
        <p:nvSpPr>
          <p:cNvPr id="19460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AAAA34C4-D6FD-4006-B36C-9B882217C0DE}" type="slidenum">
              <a:rPr lang="it-IT" altLang="it-IT" smtClean="0"/>
              <a:pPr eaLnBrk="1" hangingPunct="1">
                <a:spcBef>
                  <a:spcPct val="0"/>
                </a:spcBef>
              </a:pPr>
              <a:t>32</a:t>
            </a:fld>
            <a:endParaRPr lang="it-IT" altLang="it-IT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it-IT" altLang="it-IT" smtClean="0"/>
              <a:t>AGGIORNATA</a:t>
            </a:r>
          </a:p>
        </p:txBody>
      </p:sp>
      <p:sp>
        <p:nvSpPr>
          <p:cNvPr id="20484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E3E6C233-A733-4476-BDFD-E6F708D24A4D}" type="slidenum">
              <a:rPr lang="it-IT" altLang="it-IT" smtClean="0"/>
              <a:pPr eaLnBrk="1" hangingPunct="1">
                <a:spcBef>
                  <a:spcPct val="0"/>
                </a:spcBef>
              </a:pPr>
              <a:t>33</a:t>
            </a:fld>
            <a:endParaRPr lang="it-IT" alt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Di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162213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/0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 userDrawn="1"/>
        </p:nvSpPr>
        <p:spPr bwMode="auto">
          <a:xfrm>
            <a:off x="5364088" y="6581001"/>
            <a:ext cx="37799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200" b="1" i="1" dirty="0" smtClean="0">
                <a:latin typeface="Calibri" pitchFamily="34" charset="0"/>
              </a:rPr>
              <a:t>* Dati  preliminari</a:t>
            </a:r>
            <a:r>
              <a:rPr lang="it-IT" sz="1200" b="1" i="1" baseline="0" dirty="0" smtClean="0">
                <a:latin typeface="Calibri" pitchFamily="34" charset="0"/>
              </a:rPr>
              <a:t> </a:t>
            </a:r>
            <a:r>
              <a:rPr lang="it-IT" sz="1200" b="1" i="1" dirty="0" smtClean="0">
                <a:latin typeface="Calibri" pitchFamily="34" charset="0"/>
              </a:rPr>
              <a:t>al 31</a:t>
            </a:r>
            <a:r>
              <a:rPr lang="it-IT" sz="1200" b="1" i="1" baseline="0" dirty="0" smtClean="0">
                <a:latin typeface="Calibri" pitchFamily="34" charset="0"/>
              </a:rPr>
              <a:t> Dicembre </a:t>
            </a:r>
            <a:r>
              <a:rPr lang="it-IT" sz="1200" b="1" i="1" dirty="0" smtClean="0">
                <a:latin typeface="Calibri" pitchFamily="34" charset="0"/>
              </a:rPr>
              <a:t>2014</a:t>
            </a:r>
            <a:endParaRPr lang="it-IT" sz="1200" b="1" i="1" dirty="0">
              <a:latin typeface="Calibri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107504" y="6591072"/>
            <a:ext cx="29384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i="1" dirty="0" smtClean="0">
                <a:latin typeface="Calibri" pitchFamily="34" charset="0"/>
              </a:rPr>
              <a:t>Fonte dati:</a:t>
            </a:r>
            <a:r>
              <a:rPr lang="it-IT" sz="1200" b="1" i="1" baseline="0" dirty="0" smtClean="0">
                <a:latin typeface="Calibri" pitchFamily="34" charset="0"/>
              </a:rPr>
              <a:t> Report CRT</a:t>
            </a:r>
            <a:endParaRPr lang="it-IT" sz="1200" b="1" i="1" dirty="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/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 userDrawn="1"/>
        </p:nvSpPr>
        <p:spPr bwMode="auto">
          <a:xfrm>
            <a:off x="5364088" y="6581001"/>
            <a:ext cx="377991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it-IT" sz="1200" b="1" i="1" dirty="0" smtClean="0">
                <a:latin typeface="Calibri" pitchFamily="34" charset="0"/>
              </a:rPr>
              <a:t>* Dati  preliminari proiezioni al 30</a:t>
            </a:r>
            <a:r>
              <a:rPr lang="it-IT" sz="1200" b="1" i="1" baseline="0" dirty="0" smtClean="0">
                <a:latin typeface="Calibri" pitchFamily="34" charset="0"/>
              </a:rPr>
              <a:t> Novembre </a:t>
            </a:r>
            <a:r>
              <a:rPr lang="it-IT" sz="1200" b="1" i="1" dirty="0" smtClean="0">
                <a:latin typeface="Calibri" pitchFamily="34" charset="0"/>
              </a:rPr>
              <a:t>2014</a:t>
            </a:r>
            <a:endParaRPr lang="it-IT" sz="1200" b="1" i="1" dirty="0">
              <a:latin typeface="Calibri" pitchFamily="34" charset="0"/>
            </a:endParaRPr>
          </a:p>
        </p:txBody>
      </p:sp>
      <p:sp>
        <p:nvSpPr>
          <p:cNvPr id="3" name="Text Box 4"/>
          <p:cNvSpPr txBox="1">
            <a:spLocks noChangeArrowheads="1"/>
          </p:cNvSpPr>
          <p:nvPr userDrawn="1"/>
        </p:nvSpPr>
        <p:spPr bwMode="auto">
          <a:xfrm>
            <a:off x="107504" y="6591072"/>
            <a:ext cx="29384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i="1" dirty="0" smtClean="0">
                <a:latin typeface="Calibri" pitchFamily="34" charset="0"/>
              </a:rPr>
              <a:t>Fonte dati:</a:t>
            </a:r>
            <a:r>
              <a:rPr lang="it-IT" sz="1200" b="1" i="1" baseline="0" dirty="0" smtClean="0">
                <a:latin typeface="Calibri" pitchFamily="34" charset="0"/>
              </a:rPr>
              <a:t> Report CRT</a:t>
            </a:r>
            <a:endParaRPr lang="it-IT" sz="1200" b="1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4433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ayout dati S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4"/>
          <p:cNvSpPr txBox="1">
            <a:spLocks noChangeArrowheads="1"/>
          </p:cNvSpPr>
          <p:nvPr userDrawn="1"/>
        </p:nvSpPr>
        <p:spPr bwMode="auto">
          <a:xfrm>
            <a:off x="6205538" y="6581001"/>
            <a:ext cx="29384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it-IT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200" b="1" i="1" dirty="0" smtClean="0">
                <a:latin typeface="Calibri" pitchFamily="34" charset="0"/>
              </a:rPr>
              <a:t>* Dati  SIT al 13 Gennaio 2015</a:t>
            </a:r>
            <a:endParaRPr lang="it-IT" sz="1200" b="1" i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977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2E2A16-788A-4B38-B443-2E1F429A2511}" type="datetimeFigureOut">
              <a:rPr lang="it-IT" altLang="it-IT"/>
              <a:pPr>
                <a:defRPr/>
              </a:pPr>
              <a:t>20/02/2015</a:t>
            </a:fld>
            <a:endParaRPr lang="it-IT" altLang="it-IT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8EB690-C84E-4FC9-ACBD-7CA40FB173E4}" type="slidenum">
              <a:rPr lang="it-IT" altLang="it-IT"/>
              <a:pPr>
                <a:defRPr/>
              </a:pPr>
              <a:t>‹N›</a:t>
            </a:fld>
            <a:endParaRPr lang="it-IT" altLang="it-IT"/>
          </a:p>
        </p:txBody>
      </p:sp>
    </p:spTree>
    <p:extLst>
      <p:ext uri="{BB962C8B-B14F-4D97-AF65-F5344CB8AC3E}">
        <p14:creationId xmlns:p14="http://schemas.microsoft.com/office/powerpoint/2010/main" xmlns="" val="2124325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0" y="0"/>
            <a:ext cx="9144000" cy="668338"/>
            <a:chOff x="0" y="-16"/>
            <a:chExt cx="5760" cy="543"/>
          </a:xfrm>
        </p:grpSpPr>
        <p:sp>
          <p:nvSpPr>
            <p:cNvPr id="8" name="Rectangle 7"/>
            <p:cNvSpPr>
              <a:spLocks noChangeArrowheads="1"/>
            </p:cNvSpPr>
            <p:nvPr/>
          </p:nvSpPr>
          <p:spPr bwMode="auto">
            <a:xfrm>
              <a:off x="0" y="-16"/>
              <a:ext cx="5760" cy="543"/>
            </a:xfrm>
            <a:prstGeom prst="rect">
              <a:avLst/>
            </a:prstGeom>
            <a:gradFill rotWithShape="1">
              <a:gsLst>
                <a:gs pos="0">
                  <a:srgbClr val="FF7C80">
                    <a:gamma/>
                    <a:tint val="10196"/>
                    <a:invGamma/>
                  </a:srgbClr>
                </a:gs>
                <a:gs pos="100000">
                  <a:srgbClr val="FF7C80"/>
                </a:gs>
              </a:gsLst>
              <a:path path="shape">
                <a:fillToRect l="50000" t="50000" r="50000" b="50000"/>
              </a:path>
            </a:gradFill>
            <a:ln w="25400">
              <a:solidFill>
                <a:srgbClr val="CC00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it-IT"/>
            </a:p>
          </p:txBody>
        </p:sp>
        <p:sp>
          <p:nvSpPr>
            <p:cNvPr id="9" name="Rectangle 5"/>
            <p:cNvSpPr>
              <a:spLocks noChangeArrowheads="1"/>
            </p:cNvSpPr>
            <p:nvPr/>
          </p:nvSpPr>
          <p:spPr bwMode="auto">
            <a:xfrm>
              <a:off x="249" y="0"/>
              <a:ext cx="5262" cy="506"/>
            </a:xfrm>
            <a:prstGeom prst="rect">
              <a:avLst/>
            </a:prstGeom>
            <a:blipFill dpi="0" rotWithShape="1">
              <a:blip r:embed="rId7" cstate="print">
                <a:alphaModFix amt="60000"/>
              </a:blip>
              <a:srcRect/>
              <a:stretch>
                <a:fillRect b="-367939"/>
              </a:stretch>
            </a:blipFill>
            <a:ln w="2857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it-IT"/>
            </a:p>
          </p:txBody>
        </p:sp>
      </p:grp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28625" y="0"/>
            <a:ext cx="82073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it-IT" sz="2000" b="1" i="1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</a:rPr>
              <a:t>SIT – Sistema Informativo Trapianti</a:t>
            </a:r>
          </a:p>
        </p:txBody>
      </p:sp>
      <p:sp>
        <p:nvSpPr>
          <p:cNvPr id="11" name="Rectangle 12"/>
          <p:cNvSpPr>
            <a:spLocks noChangeArrowheads="1"/>
          </p:cNvSpPr>
          <p:nvPr/>
        </p:nvSpPr>
        <p:spPr bwMode="auto">
          <a:xfrm>
            <a:off x="0" y="6572250"/>
            <a:ext cx="9144000" cy="312738"/>
          </a:xfrm>
          <a:prstGeom prst="rect">
            <a:avLst/>
          </a:prstGeom>
          <a:gradFill rotWithShape="1">
            <a:gsLst>
              <a:gs pos="0">
                <a:srgbClr val="FF7C80">
                  <a:gamma/>
                  <a:tint val="0"/>
                  <a:invGamma/>
                </a:srgbClr>
              </a:gs>
              <a:gs pos="100000">
                <a:srgbClr val="FF7C80"/>
              </a:gs>
            </a:gsLst>
            <a:path path="shape">
              <a:fillToRect l="50000" t="50000" r="50000" b="50000"/>
            </a:path>
          </a:gradFill>
          <a:ln w="25400">
            <a:solidFill>
              <a:srgbClr val="CC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it-IT"/>
          </a:p>
        </p:txBody>
      </p:sp>
      <p:pic>
        <p:nvPicPr>
          <p:cNvPr id="12" name="Immagine 18" descr="RNT-logo_trasparente.pn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286250" y="6572250"/>
            <a:ext cx="642938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Connettore 1 12"/>
          <p:cNvCxnSpPr/>
          <p:nvPr/>
        </p:nvCxnSpPr>
        <p:spPr>
          <a:xfrm>
            <a:off x="0" y="1143000"/>
            <a:ext cx="9144000" cy="0"/>
          </a:xfrm>
          <a:prstGeom prst="line">
            <a:avLst/>
          </a:prstGeom>
          <a:ln w="25400">
            <a:solidFill>
              <a:srgbClr val="CC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49" r:id="rId2"/>
    <p:sldLayoutId id="2147483653" r:id="rId3"/>
    <p:sldLayoutId id="2147483652" r:id="rId4"/>
    <p:sldLayoutId id="2147483654" r:id="rId5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00034" y="1071546"/>
            <a:ext cx="807249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it-IT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Attività di </a:t>
            </a: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Donazione </a:t>
            </a:r>
          </a:p>
          <a:p>
            <a:pPr algn="ctr" eaLnBrk="0" hangingPunct="0">
              <a:defRPr/>
            </a:pP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al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31 Dicembre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2014</a:t>
            </a:r>
            <a:endParaRPr lang="it-IT" sz="6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endParaRPr lang="it-IT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arrotondato 2"/>
          <p:cNvSpPr>
            <a:spLocks noChangeArrowheads="1"/>
          </p:cNvSpPr>
          <p:nvPr/>
        </p:nvSpPr>
        <p:spPr bwMode="auto">
          <a:xfrm>
            <a:off x="2630743" y="1272379"/>
            <a:ext cx="3925481" cy="445691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250911" y="1264392"/>
            <a:ext cx="2685144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Cadavere + Vivente</a:t>
            </a:r>
            <a:endParaRPr lang="it-IT" sz="2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Rettangolo 1"/>
          <p:cNvSpPr/>
          <p:nvPr/>
        </p:nvSpPr>
        <p:spPr>
          <a:xfrm>
            <a:off x="1000125" y="612552"/>
            <a:ext cx="7286625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Trapianto di RENE – Anni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</a:rPr>
              <a:t>2001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-2014*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881019367"/>
              </p:ext>
            </p:extLst>
          </p:nvPr>
        </p:nvGraphicFramePr>
        <p:xfrm>
          <a:off x="242784" y="1751330"/>
          <a:ext cx="8778688" cy="46840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71101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a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72462843"/>
              </p:ext>
            </p:extLst>
          </p:nvPr>
        </p:nvGraphicFramePr>
        <p:xfrm>
          <a:off x="543424" y="1636419"/>
          <a:ext cx="7817047" cy="47177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Rettangolo 1"/>
          <p:cNvSpPr/>
          <p:nvPr/>
        </p:nvSpPr>
        <p:spPr>
          <a:xfrm>
            <a:off x="0" y="612552"/>
            <a:ext cx="91439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Trapianto di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RENE da Donatore Vivente –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</a:rPr>
              <a:t>2001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-2014*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285750" y="1428750"/>
            <a:ext cx="2061513" cy="5600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23528" y="1412776"/>
            <a:ext cx="190348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Trapianti da donatore Vivente</a:t>
            </a:r>
            <a:endParaRPr lang="it-IT" sz="1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043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arrotondato 12"/>
          <p:cNvSpPr>
            <a:spLocks noChangeArrowheads="1"/>
          </p:cNvSpPr>
          <p:nvPr/>
        </p:nvSpPr>
        <p:spPr bwMode="auto">
          <a:xfrm>
            <a:off x="285751" y="1414951"/>
            <a:ext cx="1941257" cy="5600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34703" y="1402609"/>
            <a:ext cx="184335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Trapianti da donatore Cadavere</a:t>
            </a:r>
          </a:p>
        </p:txBody>
      </p:sp>
      <p:sp>
        <p:nvSpPr>
          <p:cNvPr id="181250" name="Text Box 2"/>
          <p:cNvSpPr txBox="1">
            <a:spLocks noChangeArrowheads="1"/>
          </p:cNvSpPr>
          <p:nvPr/>
        </p:nvSpPr>
        <p:spPr bwMode="auto">
          <a:xfrm>
            <a:off x="0" y="612552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Trapianti di FEGATO – Anni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1992-2014*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074826656"/>
              </p:ext>
            </p:extLst>
          </p:nvPr>
        </p:nvGraphicFramePr>
        <p:xfrm>
          <a:off x="755576" y="2276872"/>
          <a:ext cx="7560840" cy="3989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60633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275" name="Text Box 3"/>
          <p:cNvSpPr txBox="1">
            <a:spLocks noChangeArrowheads="1"/>
          </p:cNvSpPr>
          <p:nvPr/>
        </p:nvSpPr>
        <p:spPr bwMode="auto">
          <a:xfrm>
            <a:off x="0" y="612552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Trapianti di FEGATO – Anni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1992-2014*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graphicFrame>
        <p:nvGraphicFramePr>
          <p:cNvPr id="9" name="Grafico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98151333"/>
              </p:ext>
            </p:extLst>
          </p:nvPr>
        </p:nvGraphicFramePr>
        <p:xfrm>
          <a:off x="755576" y="2420888"/>
          <a:ext cx="7272808" cy="39170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tangolo arrotondato 6"/>
          <p:cNvSpPr>
            <a:spLocks noChangeArrowheads="1"/>
          </p:cNvSpPr>
          <p:nvPr/>
        </p:nvSpPr>
        <p:spPr bwMode="auto">
          <a:xfrm>
            <a:off x="285751" y="1414951"/>
            <a:ext cx="1941257" cy="56009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6">
                <a:lumMod val="50000"/>
              </a:schemeClr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it-IT" sz="14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334703" y="1402609"/>
            <a:ext cx="184335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Trapianti da donatore Cadavere</a:t>
            </a:r>
          </a:p>
        </p:txBody>
      </p:sp>
    </p:spTree>
    <p:extLst>
      <p:ext uri="{BB962C8B-B14F-4D97-AF65-F5344CB8AC3E}">
        <p14:creationId xmlns:p14="http://schemas.microsoft.com/office/powerpoint/2010/main" xmlns="" val="3615034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0" y="612552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Trapianti di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CUORE – </a:t>
            </a: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Anni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1992-2014*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8" name="Rettangolo arrotondato 7"/>
          <p:cNvSpPr>
            <a:spLocks noChangeArrowheads="1"/>
          </p:cNvSpPr>
          <p:nvPr/>
        </p:nvSpPr>
        <p:spPr bwMode="auto">
          <a:xfrm>
            <a:off x="428625" y="1357313"/>
            <a:ext cx="1857375" cy="571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rgbClr val="C00000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/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11369662"/>
              </p:ext>
            </p:extLst>
          </p:nvPr>
        </p:nvGraphicFramePr>
        <p:xfrm>
          <a:off x="858044" y="2190750"/>
          <a:ext cx="7458371" cy="41185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43784" y="1341025"/>
            <a:ext cx="184335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Trapianti da donatore Cadavere</a:t>
            </a:r>
          </a:p>
        </p:txBody>
      </p:sp>
    </p:spTree>
    <p:extLst>
      <p:ext uri="{BB962C8B-B14F-4D97-AF65-F5344CB8AC3E}">
        <p14:creationId xmlns:p14="http://schemas.microsoft.com/office/powerpoint/2010/main" xmlns="" val="76568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3" name="Text Box 3"/>
          <p:cNvSpPr txBox="1">
            <a:spLocks noChangeArrowheads="1"/>
          </p:cNvSpPr>
          <p:nvPr/>
        </p:nvSpPr>
        <p:spPr bwMode="auto">
          <a:xfrm>
            <a:off x="0" y="612552"/>
            <a:ext cx="91440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Trapianti di POLMONE – Anni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</a:rPr>
              <a:t>1992-2014*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n-lt"/>
            </a:endParaRPr>
          </a:p>
        </p:txBody>
      </p:sp>
      <p:sp>
        <p:nvSpPr>
          <p:cNvPr id="8" name="Rettangolo arrotondato 7"/>
          <p:cNvSpPr>
            <a:spLocks noChangeArrowheads="1"/>
          </p:cNvSpPr>
          <p:nvPr/>
        </p:nvSpPr>
        <p:spPr bwMode="auto">
          <a:xfrm>
            <a:off x="428625" y="1357313"/>
            <a:ext cx="1857375" cy="5715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25400" algn="ctr">
            <a:solidFill>
              <a:schemeClr val="accent1">
                <a:lumMod val="75000"/>
              </a:schemeClr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it-IT"/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91904580"/>
              </p:ext>
            </p:extLst>
          </p:nvPr>
        </p:nvGraphicFramePr>
        <p:xfrm>
          <a:off x="755576" y="2348880"/>
          <a:ext cx="7416824" cy="39890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443784" y="1341025"/>
            <a:ext cx="1843352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it-IT" sz="16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Trapianti da donatore Cadavere</a:t>
            </a:r>
          </a:p>
        </p:txBody>
      </p:sp>
    </p:spTree>
    <p:extLst>
      <p:ext uri="{BB962C8B-B14F-4D97-AF65-F5344CB8AC3E}">
        <p14:creationId xmlns:p14="http://schemas.microsoft.com/office/powerpoint/2010/main" xmlns="" val="804245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95098" y="1916832"/>
            <a:ext cx="8072494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it-IT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 eaLnBrk="0" hangingPunct="0">
              <a:defRPr/>
            </a:pP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Liste di attesa al</a:t>
            </a:r>
            <a:endParaRPr lang="it-IT" sz="6600" b="1" dirty="0" smtClean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 eaLnBrk="0" hangingPunct="0">
              <a:defRPr/>
            </a:pP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31 Dicembre</a:t>
            </a: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2014</a:t>
            </a:r>
          </a:p>
          <a:p>
            <a:pPr algn="ctr" eaLnBrk="0" hangingPunct="0">
              <a:defRPr/>
            </a:pPr>
            <a:endParaRPr lang="it-IT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765866745"/>
              </p:ext>
            </p:extLst>
          </p:nvPr>
        </p:nvGraphicFramePr>
        <p:xfrm>
          <a:off x="323528" y="2708920"/>
          <a:ext cx="1944218" cy="1828800"/>
        </p:xfrm>
        <a:graphic>
          <a:graphicData uri="http://schemas.openxmlformats.org/drawingml/2006/table">
            <a:tbl>
              <a:tblPr firstRow="1" bandRow="1"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215137"/>
                <a:gridCol w="729081"/>
              </a:tblGrid>
              <a:tr h="300033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Rene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6538</a:t>
                      </a:r>
                      <a:r>
                        <a:rPr lang="it-IT" sz="1100" b="1" dirty="0" smtClean="0">
                          <a:solidFill>
                            <a:schemeClr val="tx1"/>
                          </a:solidFill>
                        </a:rPr>
                        <a:t>**</a:t>
                      </a:r>
                      <a:endParaRPr lang="it-IT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033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Fegato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  1042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033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Cuore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  719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033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Polmone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  368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033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Pancreas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  219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00033"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Intestino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it-IT" sz="1400" b="1" dirty="0" smtClean="0">
                          <a:solidFill>
                            <a:schemeClr val="tx1"/>
                          </a:solidFill>
                        </a:rPr>
                        <a:t>    25</a:t>
                      </a:r>
                      <a:endParaRPr lang="it-IT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ttangolo 2"/>
          <p:cNvSpPr/>
          <p:nvPr/>
        </p:nvSpPr>
        <p:spPr>
          <a:xfrm>
            <a:off x="827584" y="1268760"/>
            <a:ext cx="7560840" cy="129614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 smtClean="0">
                <a:solidFill>
                  <a:srgbClr val="002060"/>
                </a:solidFill>
              </a:rPr>
              <a:t>PAZIENTI in lista  d’attesa in ITALIA al 31/12/2014 : </a:t>
            </a:r>
          </a:p>
          <a:p>
            <a:pPr algn="ctr"/>
            <a:endParaRPr lang="it-IT" dirty="0"/>
          </a:p>
        </p:txBody>
      </p:sp>
      <p:sp>
        <p:nvSpPr>
          <p:cNvPr id="24" name="Rettangolo arrotondato 23"/>
          <p:cNvSpPr/>
          <p:nvPr/>
        </p:nvSpPr>
        <p:spPr>
          <a:xfrm>
            <a:off x="3779912" y="1988840"/>
            <a:ext cx="1080120" cy="43204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3200" b="1" dirty="0" smtClean="0">
                <a:solidFill>
                  <a:schemeClr val="tx2"/>
                </a:solidFill>
              </a:rPr>
              <a:t>8758</a:t>
            </a:r>
            <a:endParaRPr lang="it-IT" sz="3200" b="1" dirty="0">
              <a:solidFill>
                <a:schemeClr val="tx2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408795" y="4797152"/>
            <a:ext cx="1566113" cy="715089"/>
          </a:xfrm>
          <a:prstGeom prst="bracketPair">
            <a:avLst/>
          </a:prstGeom>
          <a:noFill/>
          <a:ln w="12700">
            <a:solidFill>
              <a:schemeClr val="accent1">
                <a:shade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it-IT" b="1" dirty="0" smtClean="0"/>
              <a:t>Iscrizioni rene</a:t>
            </a:r>
          </a:p>
          <a:p>
            <a:pPr algn="ctr"/>
            <a:r>
              <a:rPr lang="it-IT" b="1" dirty="0" smtClean="0"/>
              <a:t>8210**</a:t>
            </a:r>
            <a:endParaRPr lang="it-IT" b="1" dirty="0"/>
          </a:p>
        </p:txBody>
      </p:sp>
      <p:sp>
        <p:nvSpPr>
          <p:cNvPr id="25" name="CasellaDiTesto 24"/>
          <p:cNvSpPr txBox="1"/>
          <p:nvPr/>
        </p:nvSpPr>
        <p:spPr>
          <a:xfrm>
            <a:off x="242784" y="5517232"/>
            <a:ext cx="22998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b="1" i="1" dirty="0" smtClean="0"/>
              <a:t>** Per il rene ogni paziente può avere   più di una iscrizione</a:t>
            </a:r>
            <a:endParaRPr lang="it-IT" sz="1200" b="1" i="1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935596" y="611977"/>
            <a:ext cx="73448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Liste di Attesa al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</a:rPr>
              <a:t>31 Dicembre </a:t>
            </a: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01308302"/>
              </p:ext>
            </p:extLst>
          </p:nvPr>
        </p:nvGraphicFramePr>
        <p:xfrm>
          <a:off x="2483768" y="2852936"/>
          <a:ext cx="5904656" cy="3096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9337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493924117"/>
              </p:ext>
            </p:extLst>
          </p:nvPr>
        </p:nvGraphicFramePr>
        <p:xfrm>
          <a:off x="874128" y="3669512"/>
          <a:ext cx="7395744" cy="28670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 Box 2"/>
          <p:cNvSpPr txBox="1"/>
          <p:nvPr/>
        </p:nvSpPr>
        <p:spPr>
          <a:xfrm>
            <a:off x="1043604" y="611980"/>
            <a:ext cx="7344817" cy="58477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3200" b="1" i="0" u="none" strike="noStrike" kern="1200" cap="none" spc="0" baseline="0" dirty="0">
                <a:solidFill>
                  <a:srgbClr val="0D0D0D"/>
                </a:solidFill>
                <a:uFillTx/>
                <a:latin typeface="Calibri"/>
              </a:rPr>
              <a:t>Andamento Liste di Attesa 2002 -</a:t>
            </a:r>
            <a:r>
              <a:rPr lang="it-IT" sz="3200" b="1" i="0" u="none" strike="noStrike" kern="1200" cap="none" spc="0" baseline="0" dirty="0" smtClean="0">
                <a:solidFill>
                  <a:srgbClr val="0D0D0D"/>
                </a:solidFill>
                <a:uFillTx/>
                <a:latin typeface="Calibri"/>
              </a:rPr>
              <a:t>2013*</a:t>
            </a:r>
            <a:endParaRPr lang="it-IT" sz="3200" b="1" i="0" u="none" strike="noStrike" kern="1200" cap="none" spc="0" baseline="0" dirty="0">
              <a:solidFill>
                <a:srgbClr val="0D0D0D"/>
              </a:solidFill>
              <a:uFillTx/>
              <a:latin typeface="Calibri"/>
            </a:endParaRPr>
          </a:p>
        </p:txBody>
      </p:sp>
      <p:sp>
        <p:nvSpPr>
          <p:cNvPr id="7" name="Text Box 4"/>
          <p:cNvSpPr txBox="1"/>
          <p:nvPr/>
        </p:nvSpPr>
        <p:spPr>
          <a:xfrm>
            <a:off x="2627784" y="1196748"/>
            <a:ext cx="3857625" cy="46196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it-IT" sz="2400" b="1" i="1" u="none" strike="noStrike" kern="1200" cap="none" spc="0" baseline="0">
                <a:solidFill>
                  <a:srgbClr val="000000"/>
                </a:solidFill>
                <a:uFillTx/>
                <a:latin typeface="Calibri"/>
              </a:rPr>
              <a:t>Pazienti iscritti in lista  </a:t>
            </a:r>
          </a:p>
        </p:txBody>
      </p:sp>
      <p:graphicFrame>
        <p:nvGraphicFramePr>
          <p:cNvPr id="10" name="Grafico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33182818"/>
              </p:ext>
            </p:extLst>
          </p:nvPr>
        </p:nvGraphicFramePr>
        <p:xfrm>
          <a:off x="948916" y="1658712"/>
          <a:ext cx="7215360" cy="29241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736053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06301" y="1136291"/>
            <a:ext cx="807249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it-IT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Attività di </a:t>
            </a:r>
          </a:p>
          <a:p>
            <a:pPr algn="ctr" eaLnBrk="0" hangingPunct="0">
              <a:defRPr/>
            </a:pP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Donazione di Tessuti </a:t>
            </a: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al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31 Dicembre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2014*</a:t>
            </a:r>
            <a:endParaRPr lang="it-IT" sz="6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r" eaLnBrk="0" hangingPunct="0">
              <a:defRPr/>
            </a:pPr>
            <a:r>
              <a:rPr lang="it-IT" sz="1400" b="1" i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*Dati in proiezione sul I semestre 2014</a:t>
            </a:r>
            <a:endParaRPr lang="it-IT" sz="1400" b="1" i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4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2"/>
          <p:cNvSpPr txBox="1">
            <a:spLocks noChangeArrowheads="1"/>
          </p:cNvSpPr>
          <p:nvPr/>
        </p:nvSpPr>
        <p:spPr bwMode="auto">
          <a:xfrm>
            <a:off x="0" y="612552"/>
            <a:ext cx="906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atin typeface="+mn-lt"/>
              </a:rPr>
              <a:t>Attività di donazione  </a:t>
            </a:r>
            <a:r>
              <a:rPr lang="it-IT" sz="3200" b="1" dirty="0" smtClean="0">
                <a:latin typeface="+mn-lt"/>
              </a:rPr>
              <a:t>2002 – 2014*</a:t>
            </a:r>
            <a:endParaRPr lang="it-IT" sz="3200" b="1" dirty="0">
              <a:latin typeface="+mn-lt"/>
            </a:endParaRPr>
          </a:p>
        </p:txBody>
      </p:sp>
      <p:grpSp>
        <p:nvGrpSpPr>
          <p:cNvPr id="9" name="Group 15"/>
          <p:cNvGrpSpPr>
            <a:grpSpLocks/>
          </p:cNvGrpSpPr>
          <p:nvPr/>
        </p:nvGrpSpPr>
        <p:grpSpPr bwMode="auto">
          <a:xfrm>
            <a:off x="0" y="1319214"/>
            <a:ext cx="5076056" cy="469900"/>
            <a:chOff x="216" y="911"/>
            <a:chExt cx="3256" cy="296"/>
          </a:xfrm>
          <a:noFill/>
        </p:grpSpPr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216" y="912"/>
              <a:ext cx="3256" cy="2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it-IT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 </a:t>
              </a:r>
              <a:r>
                <a:rPr lang="it-IT" sz="2000" b="1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N°</a:t>
              </a:r>
              <a:r>
                <a:rPr lang="it-IT" sz="20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 Decessi con accertamento neurologico</a:t>
              </a:r>
              <a:endParaRPr lang="it-IT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1" name="Rettangolo arrotondato 10"/>
            <p:cNvSpPr>
              <a:spLocks noChangeArrowheads="1"/>
            </p:cNvSpPr>
            <p:nvPr/>
          </p:nvSpPr>
          <p:spPr bwMode="auto">
            <a:xfrm>
              <a:off x="249" y="911"/>
              <a:ext cx="3200" cy="296"/>
            </a:xfrm>
            <a:prstGeom prst="roundRect">
              <a:avLst>
                <a:gd name="adj" fmla="val 16667"/>
              </a:avLst>
            </a:prstGeom>
            <a:grpFill/>
            <a:ln w="25400" algn="ctr">
              <a:solidFill>
                <a:srgbClr val="C00000"/>
              </a:solidFill>
              <a:round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solidFill>
                  <a:schemeClr val="dk1"/>
                </a:solidFill>
                <a:latin typeface="+mn-lt"/>
              </a:endParaRPr>
            </a:p>
          </p:txBody>
        </p:sp>
      </p:grpSp>
      <p:graphicFrame>
        <p:nvGraphicFramePr>
          <p:cNvPr id="12" name="Grafico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69441181"/>
              </p:ext>
            </p:extLst>
          </p:nvPr>
        </p:nvGraphicFramePr>
        <p:xfrm>
          <a:off x="933500" y="1844824"/>
          <a:ext cx="7200800" cy="460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706504691"/>
              </p:ext>
            </p:extLst>
          </p:nvPr>
        </p:nvGraphicFramePr>
        <p:xfrm>
          <a:off x="276225" y="1196752"/>
          <a:ext cx="8591549" cy="50706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35596" y="611977"/>
            <a:ext cx="73448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Donazioni di tessuti: 2013 vs 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2912" y="6194888"/>
            <a:ext cx="4511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>
              <a:defRPr/>
            </a:pPr>
            <a:r>
              <a:rPr lang="it-IT" sz="1400" b="1" i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*Dati in proiezione sul I semestre 2014</a:t>
            </a:r>
          </a:p>
        </p:txBody>
      </p:sp>
    </p:spTree>
    <p:extLst>
      <p:ext uri="{BB962C8B-B14F-4D97-AF65-F5344CB8AC3E}">
        <p14:creationId xmlns:p14="http://schemas.microsoft.com/office/powerpoint/2010/main" xmlns="" val="1600476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506301" y="1136291"/>
            <a:ext cx="807249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it-IT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Attività di </a:t>
            </a:r>
          </a:p>
          <a:p>
            <a:pPr algn="ctr" eaLnBrk="0" hangingPunct="0">
              <a:defRPr/>
            </a:pP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Trapianto di Tessuti </a:t>
            </a: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al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31 Dicembre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2014*</a:t>
            </a:r>
            <a:endParaRPr lang="it-IT" sz="6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r" eaLnBrk="0" hangingPunct="0">
              <a:defRPr/>
            </a:pPr>
            <a:r>
              <a:rPr lang="it-IT" sz="1400" b="1" i="1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*Dati in proiezione sul I semestre 2014</a:t>
            </a:r>
            <a:endParaRPr lang="it-IT" sz="1400" b="1" i="1" dirty="0">
              <a:ln w="11430"/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467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35596" y="611977"/>
            <a:ext cx="73448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Trapianti di tessuti: 2013 vs 2014*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302912" y="6194888"/>
            <a:ext cx="451187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0" hangingPunct="0">
              <a:defRPr/>
            </a:pPr>
            <a:r>
              <a:rPr lang="it-IT" sz="1400" b="1" i="1" dirty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 Black" pitchFamily="34" charset="0"/>
              </a:rPr>
              <a:t>*Dati in proiezione sul I semestre 2014</a:t>
            </a:r>
          </a:p>
        </p:txBody>
      </p:sp>
      <p:graphicFrame>
        <p:nvGraphicFramePr>
          <p:cNvPr id="6" name="Gra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315970981"/>
              </p:ext>
            </p:extLst>
          </p:nvPr>
        </p:nvGraphicFramePr>
        <p:xfrm>
          <a:off x="179512" y="1124744"/>
          <a:ext cx="8820150" cy="54006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6888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23168" y="1025669"/>
            <a:ext cx="8237536" cy="510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it-IT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 eaLnBrk="0" hangingPunct="0">
              <a:defRPr/>
            </a:pPr>
            <a:r>
              <a:rPr lang="it-IT" sz="54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Attività di </a:t>
            </a:r>
          </a:p>
          <a:p>
            <a:pPr algn="ctr" eaLnBrk="0" hangingPunct="0">
              <a:defRPr/>
            </a:pPr>
            <a:r>
              <a:rPr lang="it-IT" sz="54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Donazione e Trapianto  di Cellule Staminali Emopoietiche</a:t>
            </a: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 </a:t>
            </a:r>
            <a:r>
              <a:rPr lang="it-IT" sz="3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al 31 Dicembre 2014</a:t>
            </a:r>
            <a:endParaRPr lang="it-IT" sz="3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416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1325088" y="602984"/>
            <a:ext cx="691472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Nuovi donatori  iscritti IBMDR nel 2014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  <p:graphicFrame>
        <p:nvGraphicFramePr>
          <p:cNvPr id="3" name="Grafico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329541239"/>
              </p:ext>
            </p:extLst>
          </p:nvPr>
        </p:nvGraphicFramePr>
        <p:xfrm>
          <a:off x="603552" y="1565032"/>
          <a:ext cx="7876768" cy="4810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25328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125526953"/>
              </p:ext>
            </p:extLst>
          </p:nvPr>
        </p:nvGraphicFramePr>
        <p:xfrm>
          <a:off x="506827" y="1504904"/>
          <a:ext cx="8638035" cy="4990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02912" y="602984"/>
            <a:ext cx="847804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Donatori IBMDR utilizzati per il trapianto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5142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a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235276964"/>
              </p:ext>
            </p:extLst>
          </p:nvPr>
        </p:nvGraphicFramePr>
        <p:xfrm>
          <a:off x="423168" y="1384648"/>
          <a:ext cx="8720832" cy="5050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02912" y="602984"/>
            <a:ext cx="8478048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Totale trapianti allogenici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730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2130006"/>
            <a:ext cx="9144000" cy="38779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Centro Nazionale Trapianti Operativo</a:t>
            </a:r>
          </a:p>
          <a:p>
            <a:pPr algn="ctr">
              <a:defRPr/>
            </a:pP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defRPr/>
            </a:pPr>
            <a:r>
              <a:rPr lang="it-IT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-PRIMO ANNO ATTIVITÀ 2014-</a:t>
            </a:r>
            <a:endParaRPr lang="it-IT" sz="48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57640875"/>
              </p:ext>
            </p:extLst>
          </p:nvPr>
        </p:nvGraphicFramePr>
        <p:xfrm>
          <a:off x="844064" y="1745416"/>
          <a:ext cx="7515855" cy="4265875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447002"/>
                <a:gridCol w="1392276"/>
                <a:gridCol w="1393873"/>
                <a:gridCol w="1462528"/>
                <a:gridCol w="1820176"/>
              </a:tblGrid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ANNO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CUORE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FEGATO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POLMONE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Totale anno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2008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53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73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 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126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2009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65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78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147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2010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71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81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14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166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2011</a:t>
                      </a:r>
                      <a:endParaRPr kumimoji="0" lang="it-IT" altLang="it-IT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76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77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26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179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2012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75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79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30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184</a:t>
                      </a:r>
                      <a:endParaRPr kumimoji="0" lang="it-IT" altLang="it-IT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2013</a:t>
                      </a:r>
                      <a:endParaRPr kumimoji="0" lang="it-IT" altLang="it-IT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68</a:t>
                      </a:r>
                      <a:endParaRPr kumimoji="0" lang="it-IT" altLang="it-IT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91</a:t>
                      </a:r>
                      <a:endParaRPr kumimoji="0" lang="it-IT" altLang="it-IT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29</a:t>
                      </a:r>
                      <a:endParaRPr kumimoji="0" lang="it-IT" altLang="it-IT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b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188</a:t>
                      </a:r>
                      <a:endParaRPr kumimoji="0" lang="it-IT" altLang="it-IT" sz="18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/>
                </a:tc>
              </a:tr>
              <a:tr h="5937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2014</a:t>
                      </a:r>
                      <a:endParaRPr kumimoji="0" lang="it-IT" altLang="it-IT" sz="18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85</a:t>
                      </a:r>
                      <a:endParaRPr kumimoji="0" lang="it-IT" altLang="it-IT" sz="18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86</a:t>
                      </a:r>
                      <a:endParaRPr kumimoji="0" lang="it-IT" altLang="it-IT" sz="18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35</a:t>
                      </a:r>
                      <a:endParaRPr kumimoji="0" lang="it-IT" altLang="it-IT" sz="18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800" b="1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214</a:t>
                      </a:r>
                      <a:endParaRPr kumimoji="0" lang="it-IT" altLang="it-IT" sz="18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+mn-cs"/>
                      </a:endParaRPr>
                    </a:p>
                  </a:txBody>
                  <a:tcPr marL="9524" marR="9524" marT="9525" marB="0" anchor="ctr" horzOverflow="overflow"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45902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Totale </a:t>
                      </a:r>
                      <a:endParaRPr kumimoji="0" lang="it-IT" altLang="it-IT" sz="2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493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565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138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1204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MS PGothic" pitchFamily="34" charset="-128"/>
                      </a:endParaRPr>
                    </a:p>
                  </a:txBody>
                  <a:tcPr marL="9524" marR="9524" marT="9525" marB="0" anchor="ctr" horzOverflow="overflow"/>
                </a:tc>
              </a:tr>
            </a:tbl>
          </a:graphicData>
        </a:graphic>
      </p:graphicFrame>
      <p:sp>
        <p:nvSpPr>
          <p:cNvPr id="4160" name="Text Box 2"/>
          <p:cNvSpPr txBox="1">
            <a:spLocks noChangeArrowheads="1"/>
          </p:cNvSpPr>
          <p:nvPr/>
        </p:nvSpPr>
        <p:spPr bwMode="auto">
          <a:xfrm>
            <a:off x="1835150" y="602984"/>
            <a:ext cx="5516563" cy="58477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Richieste di organi in urgenza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40467816"/>
              </p:ext>
            </p:extLst>
          </p:nvPr>
        </p:nvGraphicFramePr>
        <p:xfrm>
          <a:off x="543423" y="1565031"/>
          <a:ext cx="7936898" cy="4449474"/>
        </p:xfrm>
        <a:graphic>
          <a:graphicData uri="http://schemas.openxmlformats.org/drawingml/2006/table">
            <a:tbl>
              <a:tblPr>
                <a:tableStyleId>{21E4AEA4-8DFA-4A89-87EB-49C32662AFE0}</a:tableStyleId>
              </a:tblPr>
              <a:tblGrid>
                <a:gridCol w="2422636"/>
                <a:gridCol w="1578762"/>
                <a:gridCol w="1967750"/>
                <a:gridCol w="1967750"/>
              </a:tblGrid>
              <a:tr h="82295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Organo</a:t>
                      </a:r>
                      <a:endParaRPr lang="it-IT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RICHIESTE</a:t>
                      </a:r>
                      <a:endParaRPr lang="it-IT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SODDISFATTE</a:t>
                      </a:r>
                      <a:endParaRPr lang="it-IT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NON SODDISFATTE</a:t>
                      </a:r>
                      <a:endParaRPr lang="it-IT" sz="11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</a:tr>
              <a:tr h="689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Cuore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75</a:t>
                      </a:r>
                      <a:endParaRPr lang="it-IT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56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19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</a:tr>
              <a:tr h="689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Polmoni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1390" algn="l"/>
                          <a:tab pos="6221730" algn="l"/>
                        </a:tabLst>
                      </a:pPr>
                      <a:r>
                        <a:rPr lang="it-IT" sz="1800" b="1" dirty="0" smtClean="0">
                          <a:effectLst/>
                        </a:rPr>
                        <a:t>34</a:t>
                      </a:r>
                      <a:endParaRPr lang="it-IT" sz="1100" b="1" dirty="0">
                        <a:solidFill>
                          <a:schemeClr val="bg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22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12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</a:tr>
              <a:tr h="6898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dirty="0" smtClean="0">
                          <a:effectLst/>
                        </a:rPr>
                        <a:t>Fegato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1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1390" algn="l"/>
                          <a:tab pos="6221730" algn="l"/>
                        </a:tabLst>
                      </a:pPr>
                      <a:r>
                        <a:rPr lang="it-IT" sz="1800" b="1" kern="1200" dirty="0" smtClean="0">
                          <a:effectLst/>
                        </a:rPr>
                        <a:t>74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63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11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</a:tr>
              <a:tr h="84284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Rene</a:t>
                      </a:r>
                      <a:endParaRPr lang="it-IT" sz="18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1390" algn="l"/>
                          <a:tab pos="6221730" algn="l"/>
                        </a:tabLst>
                      </a:pPr>
                      <a:r>
                        <a:rPr lang="it-IT" sz="1800" b="1" kern="1200" dirty="0" smtClean="0">
                          <a:effectLst/>
                        </a:rPr>
                        <a:t>4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4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 anchorCtr="1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800" b="1" kern="1200" dirty="0" smtClean="0">
                          <a:effectLst/>
                        </a:rPr>
                        <a:t>0</a:t>
                      </a:r>
                      <a:endParaRPr lang="it-IT" sz="18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5" marR="68585" marT="0" marB="0" anchor="ctr" anchorCtr="1"/>
                </a:tc>
              </a:tr>
              <a:tr h="71421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Totale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Copperplate Gothic Bold" panose="020E0705020206020404" pitchFamily="34" charset="0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  <a:tabLst>
                          <a:tab pos="6041390" algn="l"/>
                          <a:tab pos="6221730" algn="l"/>
                        </a:tabLst>
                      </a:pPr>
                      <a:r>
                        <a:rPr lang="it-IT" sz="2000" b="1" dirty="0" smtClean="0">
                          <a:effectLst/>
                        </a:rPr>
                        <a:t>187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effectLst/>
                        </a:rPr>
                        <a:t>145 (77,5%)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2000" b="1" dirty="0" smtClean="0">
                          <a:effectLst/>
                        </a:rPr>
                        <a:t>42 (22,5%)</a:t>
                      </a:r>
                      <a:endParaRPr lang="it-IT" sz="20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5" marR="68585" marT="0" marB="0" anchor="ctr"/>
                </a:tc>
              </a:tr>
            </a:tbl>
          </a:graphicData>
        </a:graphic>
      </p:graphicFrame>
      <p:sp>
        <p:nvSpPr>
          <p:cNvPr id="5167" name="CasellaDiTesto 6"/>
          <p:cNvSpPr txBox="1">
            <a:spLocks noChangeArrowheads="1"/>
          </p:cNvSpPr>
          <p:nvPr/>
        </p:nvSpPr>
        <p:spPr bwMode="auto">
          <a:xfrm>
            <a:off x="123825" y="6194888"/>
            <a:ext cx="302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/>
              <a:t>* </a:t>
            </a:r>
            <a:r>
              <a:rPr lang="it-IT" altLang="it-IT" sz="1200" b="1" dirty="0"/>
              <a:t>Database urgenze CNTO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63680" y="602984"/>
            <a:ext cx="781664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Urgenze gestite dal CNTO nel 2014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2"/>
          <p:cNvSpPr txBox="1">
            <a:spLocks noChangeArrowheads="1"/>
          </p:cNvSpPr>
          <p:nvPr/>
        </p:nvSpPr>
        <p:spPr bwMode="auto">
          <a:xfrm>
            <a:off x="0" y="612552"/>
            <a:ext cx="906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atin typeface="+mn-lt"/>
              </a:rPr>
              <a:t>Attività di donazione  </a:t>
            </a:r>
            <a:r>
              <a:rPr lang="it-IT" sz="3200" b="1" dirty="0" smtClean="0">
                <a:latin typeface="+mn-lt"/>
              </a:rPr>
              <a:t>2002 – 2014*</a:t>
            </a:r>
            <a:endParaRPr lang="it-IT" sz="3200" b="1" dirty="0">
              <a:latin typeface="+mn-lt"/>
            </a:endParaRP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0" y="1320802"/>
            <a:ext cx="1565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defRPr/>
            </a:pPr>
            <a:r>
              <a: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 </a:t>
            </a:r>
            <a:r>
              <a:rPr lang="it-IT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rPr>
              <a:t>N° Donatori</a:t>
            </a:r>
            <a:endParaRPr lang="it-IT" sz="2000" b="1" dirty="0">
              <a:solidFill>
                <a:schemeClr val="tx1">
                  <a:lumMod val="95000"/>
                  <a:lumOff val="5000"/>
                </a:schemeClr>
              </a:solidFill>
              <a:latin typeface="Calibri" pitchFamily="34" charset="0"/>
            </a:endParaRPr>
          </a:p>
        </p:txBody>
      </p:sp>
      <p:sp>
        <p:nvSpPr>
          <p:cNvPr id="6" name="Rettangolo arrotondato 5"/>
          <p:cNvSpPr>
            <a:spLocks noChangeArrowheads="1"/>
          </p:cNvSpPr>
          <p:nvPr/>
        </p:nvSpPr>
        <p:spPr bwMode="auto">
          <a:xfrm>
            <a:off x="51447" y="1319214"/>
            <a:ext cx="1393897" cy="469900"/>
          </a:xfrm>
          <a:prstGeom prst="roundRect">
            <a:avLst>
              <a:gd name="adj" fmla="val 16667"/>
            </a:avLst>
          </a:prstGeom>
          <a:noFill/>
          <a:ln w="25400" algn="ctr">
            <a:solidFill>
              <a:srgbClr val="C00000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it-IT">
              <a:solidFill>
                <a:schemeClr val="dk1"/>
              </a:solidFill>
              <a:latin typeface="+mn-lt"/>
            </a:endParaRPr>
          </a:p>
        </p:txBody>
      </p:sp>
      <p:graphicFrame>
        <p:nvGraphicFramePr>
          <p:cNvPr id="7" name="Gra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004733626"/>
              </p:ext>
            </p:extLst>
          </p:nvPr>
        </p:nvGraphicFramePr>
        <p:xfrm>
          <a:off x="1553377" y="1685288"/>
          <a:ext cx="6162675" cy="4600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5373454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0" name="CasellaDiTesto 6"/>
          <p:cNvSpPr txBox="1">
            <a:spLocks noChangeArrowheads="1"/>
          </p:cNvSpPr>
          <p:nvPr/>
        </p:nvSpPr>
        <p:spPr bwMode="auto">
          <a:xfrm>
            <a:off x="123825" y="6194888"/>
            <a:ext cx="302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/>
              <a:t>* </a:t>
            </a:r>
            <a:r>
              <a:rPr lang="it-IT" altLang="it-IT" sz="1200" b="1" dirty="0"/>
              <a:t>Database urgenze CNTO</a:t>
            </a:r>
          </a:p>
        </p:txBody>
      </p:sp>
      <p:sp>
        <p:nvSpPr>
          <p:cNvPr id="37" name="Rettangolo 36"/>
          <p:cNvSpPr/>
          <p:nvPr/>
        </p:nvSpPr>
        <p:spPr>
          <a:xfrm>
            <a:off x="3148013" y="3789363"/>
            <a:ext cx="3440112" cy="20875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t-IT"/>
          </a:p>
        </p:txBody>
      </p:sp>
      <p:sp>
        <p:nvSpPr>
          <p:cNvPr id="21" name="Text Box 2"/>
          <p:cNvSpPr txBox="1">
            <a:spLocks noChangeArrowheads="1"/>
          </p:cNvSpPr>
          <p:nvPr/>
        </p:nvSpPr>
        <p:spPr bwMode="auto">
          <a:xfrm>
            <a:off x="663680" y="602984"/>
            <a:ext cx="781664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Tempi di attesa delle urgenze adulte nel 2014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19376" y="1324521"/>
            <a:ext cx="1111732" cy="1022176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08032" y="3068232"/>
            <a:ext cx="1202560" cy="120256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39879" y="4979441"/>
            <a:ext cx="1050457" cy="1035063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4511872" y="1444776"/>
            <a:ext cx="1142432" cy="634638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4" name="CasellaDiTesto 23"/>
          <p:cNvSpPr txBox="1"/>
          <p:nvPr/>
        </p:nvSpPr>
        <p:spPr bwMode="auto">
          <a:xfrm>
            <a:off x="4554410" y="1588586"/>
            <a:ext cx="1039766" cy="33855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600" dirty="0">
                <a:latin typeface="+mn-lt"/>
                <a:ea typeface="+mn-ea"/>
              </a:rPr>
              <a:t> </a:t>
            </a:r>
            <a:r>
              <a:rPr lang="it-IT" sz="1600" b="1" dirty="0" smtClean="0">
                <a:latin typeface="+mn-lt"/>
                <a:ea typeface="+mn-ea"/>
              </a:rPr>
              <a:t>7,2 gg</a:t>
            </a:r>
            <a:endParaRPr lang="it-IT" sz="1600" b="1" dirty="0">
              <a:latin typeface="+mn-lt"/>
              <a:ea typeface="+mn-ea"/>
            </a:endParaRPr>
          </a:p>
        </p:txBody>
      </p:sp>
      <p:sp>
        <p:nvSpPr>
          <p:cNvPr id="25" name="Ovale 24"/>
          <p:cNvSpPr/>
          <p:nvPr/>
        </p:nvSpPr>
        <p:spPr>
          <a:xfrm>
            <a:off x="4570621" y="3368873"/>
            <a:ext cx="1203939" cy="6012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CasellaDiTesto 25"/>
          <p:cNvSpPr txBox="1"/>
          <p:nvPr/>
        </p:nvSpPr>
        <p:spPr bwMode="auto">
          <a:xfrm>
            <a:off x="4570621" y="3452554"/>
            <a:ext cx="120393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latin typeface="+mn-lt"/>
                <a:ea typeface="+mn-ea"/>
              </a:rPr>
              <a:t> </a:t>
            </a:r>
            <a:r>
              <a:rPr lang="it-IT" sz="1600" b="1" dirty="0"/>
              <a:t>1,3 gg</a:t>
            </a:r>
          </a:p>
        </p:txBody>
      </p:sp>
      <p:sp>
        <p:nvSpPr>
          <p:cNvPr id="27" name="Ovale 26"/>
          <p:cNvSpPr/>
          <p:nvPr/>
        </p:nvSpPr>
        <p:spPr>
          <a:xfrm>
            <a:off x="4572000" y="5232840"/>
            <a:ext cx="1203939" cy="6012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" name="CasellaDiTesto 27"/>
          <p:cNvSpPr txBox="1"/>
          <p:nvPr/>
        </p:nvSpPr>
        <p:spPr bwMode="auto">
          <a:xfrm>
            <a:off x="4572000" y="5316521"/>
            <a:ext cx="1203939" cy="40011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2000" dirty="0">
                <a:latin typeface="+mn-lt"/>
                <a:ea typeface="+mn-ea"/>
              </a:rPr>
              <a:t> </a:t>
            </a:r>
            <a:r>
              <a:rPr lang="it-IT" sz="1600" b="1" dirty="0" smtClean="0"/>
              <a:t>6,6 </a:t>
            </a:r>
            <a:r>
              <a:rPr lang="it-IT" sz="1600" b="1" dirty="0"/>
              <a:t>gg</a:t>
            </a:r>
          </a:p>
        </p:txBody>
      </p:sp>
      <p:cxnSp>
        <p:nvCxnSpPr>
          <p:cNvPr id="9" name="Connettore 1 8"/>
          <p:cNvCxnSpPr/>
          <p:nvPr/>
        </p:nvCxnSpPr>
        <p:spPr>
          <a:xfrm>
            <a:off x="1745984" y="2707464"/>
            <a:ext cx="5291264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ttore 1 31"/>
          <p:cNvCxnSpPr/>
          <p:nvPr/>
        </p:nvCxnSpPr>
        <p:spPr>
          <a:xfrm>
            <a:off x="1745984" y="4571432"/>
            <a:ext cx="5291264" cy="0"/>
          </a:xfrm>
          <a:prstGeom prst="line">
            <a:avLst/>
          </a:prstGeom>
          <a:ln w="19050">
            <a:solidFill>
              <a:schemeClr val="tx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79936618"/>
              </p:ext>
            </p:extLst>
          </p:nvPr>
        </p:nvGraphicFramePr>
        <p:xfrm>
          <a:off x="964320" y="1647824"/>
          <a:ext cx="7095104" cy="4426807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67048"/>
                <a:gridCol w="2359646"/>
                <a:gridCol w="1184205"/>
                <a:gridCol w="1184205"/>
              </a:tblGrid>
              <a:tr h="516460"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ORGANO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 row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RESTITUZIONI</a:t>
                      </a:r>
                      <a:b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</a:b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COMPENSATE dal CNTO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 gridSpan="2"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TRASPORTI RISPARMIATI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>
                            <a:lumMod val="75000"/>
                          </a:schemeClr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>
                    <a:lnL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7375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51646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AUTO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16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AEREO</a:t>
                      </a:r>
                      <a:endParaRPr kumimoji="0" lang="it-IT" altLang="it-IT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</a:tr>
              <a:tr h="83617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CUORE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37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28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46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</a:tr>
              <a:tr h="7533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POLMONE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</a:tr>
              <a:tr h="105104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FEGATO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46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42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20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50</a:t>
                      </a:r>
                      <a:endParaRPr kumimoji="0" lang="it-IT" altLang="it-IT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</a:tr>
              <a:tr h="75333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TOTALE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90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Font typeface="Arial" pitchFamily="34" charset="0"/>
                        <a:defRPr sz="28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Font typeface="Arial" pitchFamily="34" charset="0"/>
                        <a:defRPr sz="24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Font typeface="Arial" pitchFamily="34" charset="0"/>
                        <a:defRPr sz="2000"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5pPr>
                      <a:lvl6pPr marL="25146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6pPr>
                      <a:lvl7pPr marL="29718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7pPr>
                      <a:lvl8pPr marL="34290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8pPr>
                      <a:lvl9pPr marL="3886200" indent="-2286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itchFamily="34" charset="0"/>
                        <a:defRPr>
                          <a:solidFill>
                            <a:schemeClr val="tx1"/>
                          </a:solidFill>
                          <a:latin typeface="Calibri" pitchFamily="34" charset="0"/>
                          <a:ea typeface="MS PGothic" pitchFamily="34" charset="-128"/>
                        </a:defRPr>
                      </a:lvl9pPr>
                    </a:lstStyle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74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altLang="it-IT" sz="2400" b="1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106</a:t>
                      </a:r>
                      <a:endParaRPr kumimoji="0" lang="it-IT" altLang="it-IT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</a:endParaRPr>
                    </a:p>
                  </a:txBody>
                  <a:tcPr marL="9524" marR="9524" marT="9526" marB="0" anchor="ctr" horzOverflow="overflow"/>
                </a:tc>
              </a:tr>
            </a:tbl>
          </a:graphicData>
        </a:graphic>
      </p:graphicFrame>
      <p:sp>
        <p:nvSpPr>
          <p:cNvPr id="7206" name="CasellaDiTesto 6"/>
          <p:cNvSpPr txBox="1">
            <a:spLocks noChangeArrowheads="1"/>
          </p:cNvSpPr>
          <p:nvPr/>
        </p:nvSpPr>
        <p:spPr bwMode="auto">
          <a:xfrm>
            <a:off x="123825" y="6194888"/>
            <a:ext cx="3024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800" b="1" dirty="0"/>
              <a:t>* </a:t>
            </a:r>
            <a:r>
              <a:rPr lang="it-IT" altLang="it-IT" sz="1200" b="1" dirty="0"/>
              <a:t>Database urgenze CNTO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63680" y="602984"/>
            <a:ext cx="781664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Gestione delle restituzioni nel 2014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827" b="17408"/>
          <a:stretch/>
        </p:blipFill>
        <p:spPr bwMode="auto">
          <a:xfrm>
            <a:off x="2272" y="2386416"/>
            <a:ext cx="9059862" cy="3688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302912" y="1258060"/>
            <a:ext cx="8598304" cy="156966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Voli aerei privati utilizzati per programmi nazionali</a:t>
            </a:r>
            <a:b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</a:b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ottobre – dicembre 2014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787957833"/>
              </p:ext>
            </p:extLst>
          </p:nvPr>
        </p:nvGraphicFramePr>
        <p:xfrm>
          <a:off x="423169" y="1625160"/>
          <a:ext cx="8478048" cy="432921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86166"/>
                <a:gridCol w="1078441"/>
                <a:gridCol w="1183816"/>
                <a:gridCol w="957163"/>
                <a:gridCol w="1027045"/>
                <a:gridCol w="948689"/>
                <a:gridCol w="1209690"/>
                <a:gridCol w="987038"/>
              </a:tblGrid>
              <a:tr h="793038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SEDE</a:t>
                      </a: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DONATORI</a:t>
                      </a:r>
                      <a:r>
                        <a:rPr lang="it-IT" sz="1400" b="1" baseline="0" dirty="0" smtClean="0"/>
                        <a:t> </a:t>
                      </a: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baseline="0" dirty="0" smtClean="0"/>
                        <a:t>Trapianti FEGATO</a:t>
                      </a:r>
                      <a:endParaRPr lang="it-IT" sz="1400" b="1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baseline="0" dirty="0" smtClean="0"/>
                        <a:t>Trapianti</a:t>
                      </a:r>
                    </a:p>
                    <a:p>
                      <a:pPr algn="ctr"/>
                      <a:r>
                        <a:rPr lang="it-IT" sz="1400" b="1" dirty="0" smtClean="0"/>
                        <a:t>RENE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baseline="0" dirty="0" smtClean="0"/>
                        <a:t>Trapianti</a:t>
                      </a:r>
                    </a:p>
                    <a:p>
                      <a:pPr algn="ctr"/>
                      <a:r>
                        <a:rPr lang="it-IT" sz="1400" b="1" dirty="0" smtClean="0"/>
                        <a:t>POLMONE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baseline="0" dirty="0" smtClean="0"/>
                        <a:t>Trapianti</a:t>
                      </a:r>
                    </a:p>
                    <a:p>
                      <a:pPr algn="ctr"/>
                      <a:r>
                        <a:rPr lang="it-IT" sz="1400" b="1" dirty="0" smtClean="0"/>
                        <a:t>CUORE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baseline="0" dirty="0" smtClean="0"/>
                        <a:t>Trapianti</a:t>
                      </a:r>
                    </a:p>
                    <a:p>
                      <a:pPr algn="ctr"/>
                      <a:r>
                        <a:rPr lang="it-IT" sz="1400" b="1" dirty="0" smtClean="0"/>
                        <a:t>INTESTINO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b="1" kern="1200" baseline="0" dirty="0" smtClean="0"/>
                        <a:t>Trapianti</a:t>
                      </a:r>
                    </a:p>
                    <a:p>
                      <a:pPr algn="ctr"/>
                      <a:r>
                        <a:rPr lang="it-IT" sz="1400" b="1" dirty="0" smtClean="0"/>
                        <a:t>PANCREAS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</a:tr>
              <a:tr h="1324389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ITALIA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28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27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48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9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17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1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</a:tr>
              <a:tr h="1105895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ESTERO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4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2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0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0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2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0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0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</a:tr>
              <a:tr h="1105895">
                <a:tc>
                  <a:txBody>
                    <a:bodyPr/>
                    <a:lstStyle/>
                    <a:p>
                      <a:pPr algn="ctr"/>
                      <a:r>
                        <a:rPr lang="it-IT" sz="1400" b="1" dirty="0" smtClean="0"/>
                        <a:t>TOTALE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smtClean="0"/>
                        <a:t>32</a:t>
                      </a:r>
                      <a:endParaRPr lang="it-IT" sz="1400" b="1" dirty="0"/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29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48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9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19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1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b="1" kern="1200" dirty="0" smtClean="0"/>
                        <a:t>1</a:t>
                      </a:r>
                      <a:endParaRPr lang="it-IT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4856" marB="44856" anchor="ctr"/>
                </a:tc>
              </a:tr>
            </a:tbl>
          </a:graphicData>
        </a:graphic>
      </p:graphicFrame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663680" y="602984"/>
            <a:ext cx="7816640" cy="58477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it-IT" altLang="it-IT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+mn-ea"/>
              </a:rPr>
              <a:t>Donatori e Trapianti pediatrici nel 2014</a:t>
            </a:r>
            <a:endParaRPr lang="it-IT" altLang="it-IT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+mn-ea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1805544"/>
            <a:ext cx="9144000" cy="48013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Registrazione della dichiarazione di volontà al momento del rilascio della carta d’identità</a:t>
            </a:r>
          </a:p>
          <a:p>
            <a:pPr algn="ctr">
              <a:defRPr/>
            </a:pPr>
            <a:endParaRPr lang="it-IT" sz="48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>
              <a:defRPr/>
            </a:pPr>
            <a:r>
              <a:rPr lang="it-IT" sz="48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-I Comuni attivi nel 2014-</a:t>
            </a:r>
          </a:p>
          <a:p>
            <a:pPr algn="ctr">
              <a:defRPr/>
            </a:pP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669359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496096" y="6555656"/>
            <a:ext cx="25253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b="1" dirty="0" smtClean="0"/>
              <a:t>#</a:t>
            </a:r>
            <a:r>
              <a:rPr lang="it-IT" sz="1400" b="1" dirty="0" err="1" smtClean="0"/>
              <a:t>Unasceltaincomune</a:t>
            </a:r>
            <a:endParaRPr lang="it-IT" sz="1400" b="1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43163" y="602984"/>
            <a:ext cx="885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 comuni che hanno avviato il servizio nel 2014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284586984"/>
              </p:ext>
            </p:extLst>
          </p:nvPr>
        </p:nvGraphicFramePr>
        <p:xfrm>
          <a:off x="302912" y="1324521"/>
          <a:ext cx="8598304" cy="49305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299152"/>
                <a:gridCol w="4299152"/>
              </a:tblGrid>
              <a:tr h="404843"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Regione</a:t>
                      </a:r>
                      <a:endParaRPr lang="it-IT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smtClean="0"/>
                        <a:t>Comune</a:t>
                      </a:r>
                      <a:endParaRPr lang="it-IT" b="1" dirty="0"/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Marche</a:t>
                      </a:r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Ascoli Piceno</a:t>
                      </a:r>
                      <a:endParaRPr lang="it-IT" sz="1600" b="1" dirty="0"/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Piemonte</a:t>
                      </a:r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Settimo Torinese</a:t>
                      </a:r>
                      <a:endParaRPr lang="it-IT" sz="1600" b="1" dirty="0"/>
                    </a:p>
                  </a:txBody>
                  <a:tcPr/>
                </a:tc>
              </a:tr>
              <a:tr h="796635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Umbria</a:t>
                      </a:r>
                      <a:endParaRPr lang="it-IT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smtClean="0"/>
                        <a:t>Castiglione</a:t>
                      </a:r>
                      <a:r>
                        <a:rPr lang="it-IT" sz="1600" b="1" baseline="0" dirty="0" smtClean="0"/>
                        <a:t> del Lago- </a:t>
                      </a:r>
                      <a:r>
                        <a:rPr lang="it-IT" sz="1600" b="1" dirty="0" smtClean="0"/>
                        <a:t>Trevi- Corciano- Gubbio- Bastia</a:t>
                      </a:r>
                      <a:r>
                        <a:rPr lang="it-IT" sz="1600" b="1" baseline="0" dirty="0" smtClean="0"/>
                        <a:t> Umbra- Tuoro sul Trasimeno</a:t>
                      </a:r>
                      <a:endParaRPr lang="it-IT" sz="1600" b="1" dirty="0" smtClean="0"/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Lazio</a:t>
                      </a:r>
                      <a:endParaRPr lang="it-IT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Roma Capitale</a:t>
                      </a:r>
                      <a:endParaRPr lang="it-IT" sz="1600" b="1" dirty="0"/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600" b="1" dirty="0" smtClean="0"/>
                        <a:t>Sardegna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600" b="1" dirty="0" smtClean="0"/>
                        <a:t>Cagliari- Oristano- Osilo</a:t>
                      </a:r>
                      <a:endParaRPr lang="it-IT" sz="1600" b="1" dirty="0"/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Basilicata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Latronico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Abruzzo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Pizzoli- Filetto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Lombardia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Locate di Triulzi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Puglia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Altamura- Barletta- Sava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Emilia-Romagna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Bologna- Castellarano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Toscana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Calenzano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39002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Sicilia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it-IT" sz="16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Tusa</a:t>
                      </a:r>
                      <a:endParaRPr lang="it-IT" sz="16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11301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06112" y="1157993"/>
            <a:ext cx="5110880" cy="5354916"/>
          </a:xfrm>
          <a:prstGeom prst="rect">
            <a:avLst/>
          </a:prstGeom>
        </p:spPr>
      </p:pic>
      <p:cxnSp>
        <p:nvCxnSpPr>
          <p:cNvPr id="3" name="Connettore 1 2"/>
          <p:cNvCxnSpPr/>
          <p:nvPr/>
        </p:nvCxnSpPr>
        <p:spPr>
          <a:xfrm flipV="1">
            <a:off x="1331640" y="2254653"/>
            <a:ext cx="977800" cy="373331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asellaDiTesto 3"/>
          <p:cNvSpPr txBox="1"/>
          <p:nvPr/>
        </p:nvSpPr>
        <p:spPr>
          <a:xfrm>
            <a:off x="229608" y="2579561"/>
            <a:ext cx="182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SETTIMO </a:t>
            </a:r>
          </a:p>
          <a:p>
            <a:pPr algn="just"/>
            <a:r>
              <a:rPr lang="it-IT" sz="1200" b="1" dirty="0" smtClean="0">
                <a:solidFill>
                  <a:schemeClr val="tx2"/>
                </a:solidFill>
              </a:rPr>
              <a:t>TORINESE-LA MORRA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8" name="Connettore 1 7"/>
          <p:cNvCxnSpPr/>
          <p:nvPr/>
        </p:nvCxnSpPr>
        <p:spPr>
          <a:xfrm flipV="1">
            <a:off x="1331640" y="4811944"/>
            <a:ext cx="1496648" cy="572306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sellaDiTesto 8"/>
          <p:cNvSpPr txBox="1"/>
          <p:nvPr/>
        </p:nvSpPr>
        <p:spPr>
          <a:xfrm>
            <a:off x="899592" y="5343599"/>
            <a:ext cx="1080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CAGLIARI</a:t>
            </a:r>
          </a:p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ORISTANO</a:t>
            </a:r>
          </a:p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OSILO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11" name="Connettore 1 10"/>
          <p:cNvCxnSpPr>
            <a:endCxn id="12" idx="3"/>
          </p:cNvCxnSpPr>
          <p:nvPr/>
        </p:nvCxnSpPr>
        <p:spPr>
          <a:xfrm flipH="1" flipV="1">
            <a:off x="1097029" y="1939657"/>
            <a:ext cx="2034811" cy="31685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232933" y="1708824"/>
            <a:ext cx="864096" cy="46166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LOCATE DI TRIULZI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15" name="Connettore 1 14"/>
          <p:cNvCxnSpPr/>
          <p:nvPr/>
        </p:nvCxnSpPr>
        <p:spPr>
          <a:xfrm flipV="1">
            <a:off x="2828288" y="3188491"/>
            <a:ext cx="1442796" cy="776198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asellaDiTesto 15"/>
          <p:cNvSpPr txBox="1"/>
          <p:nvPr/>
        </p:nvSpPr>
        <p:spPr>
          <a:xfrm>
            <a:off x="168833" y="3640548"/>
            <a:ext cx="28041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PERUGIA- TERNI- GUBBIO- TREVI</a:t>
            </a:r>
          </a:p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CASTIGLIONE DEL LAGO- BASTIA UMBRA- CORCIANO-PANICALE-CITERNA-TUORO SUL TRASIMENO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19" name="Connettore 1 18"/>
          <p:cNvCxnSpPr/>
          <p:nvPr/>
        </p:nvCxnSpPr>
        <p:spPr>
          <a:xfrm flipV="1">
            <a:off x="3998923" y="1847323"/>
            <a:ext cx="1105237" cy="732239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sellaDiTesto 19"/>
          <p:cNvSpPr txBox="1"/>
          <p:nvPr/>
        </p:nvSpPr>
        <p:spPr>
          <a:xfrm>
            <a:off x="5032251" y="1524158"/>
            <a:ext cx="2935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CESENA-BOLOGNA-MODENA-CASTELLARANO-RUBIERA-CASALGRANDE-SAN LAZZARO DI SAVENA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22" name="Connettore 1 21"/>
          <p:cNvCxnSpPr/>
          <p:nvPr/>
        </p:nvCxnSpPr>
        <p:spPr>
          <a:xfrm flipV="1">
            <a:off x="4528096" y="2886079"/>
            <a:ext cx="576064" cy="15505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asellaDiTesto 22"/>
          <p:cNvSpPr txBox="1"/>
          <p:nvPr/>
        </p:nvSpPr>
        <p:spPr>
          <a:xfrm>
            <a:off x="5104160" y="246506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ANCONA- SENIGALLIA- CHIARAVALLE- FERMO- PEDASO- ASCOLI PICENO- FABRIANO-SENIGALLIA-PORTO SANT’ELPIDIO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25" name="Connettore 1 24"/>
          <p:cNvCxnSpPr/>
          <p:nvPr/>
        </p:nvCxnSpPr>
        <p:spPr>
          <a:xfrm flipV="1">
            <a:off x="4772744" y="3356494"/>
            <a:ext cx="576064" cy="284054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CasellaDiTesto 25"/>
          <p:cNvSpPr txBox="1"/>
          <p:nvPr/>
        </p:nvSpPr>
        <p:spPr>
          <a:xfrm>
            <a:off x="5292080" y="3248616"/>
            <a:ext cx="136025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 smtClean="0">
                <a:solidFill>
                  <a:schemeClr val="tx2"/>
                </a:solidFill>
              </a:rPr>
              <a:t>PIZZOLI-LUCOLI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27" name="Connettore 1 26"/>
          <p:cNvCxnSpPr/>
          <p:nvPr/>
        </p:nvCxnSpPr>
        <p:spPr>
          <a:xfrm flipV="1">
            <a:off x="5032251" y="4451176"/>
            <a:ext cx="862565" cy="297668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CasellaDiTesto 27"/>
          <p:cNvSpPr txBox="1"/>
          <p:nvPr/>
        </p:nvSpPr>
        <p:spPr>
          <a:xfrm>
            <a:off x="4232517" y="4748844"/>
            <a:ext cx="10081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LATRONICO-MARATEA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30" name="Connettore 1 29"/>
          <p:cNvCxnSpPr/>
          <p:nvPr/>
        </p:nvCxnSpPr>
        <p:spPr>
          <a:xfrm flipV="1">
            <a:off x="3740705" y="3835451"/>
            <a:ext cx="576064" cy="284054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asellaDiTesto 30"/>
          <p:cNvSpPr txBox="1"/>
          <p:nvPr/>
        </p:nvSpPr>
        <p:spPr>
          <a:xfrm>
            <a:off x="3354463" y="4046440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200" b="1" dirty="0" smtClean="0">
                <a:solidFill>
                  <a:schemeClr val="tx2"/>
                </a:solidFill>
              </a:rPr>
              <a:t>ROMA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32" name="Connettore 1 31"/>
          <p:cNvCxnSpPr/>
          <p:nvPr/>
        </p:nvCxnSpPr>
        <p:spPr>
          <a:xfrm flipV="1">
            <a:off x="6075200" y="3964689"/>
            <a:ext cx="684440" cy="220251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CasellaDiTesto 33"/>
          <p:cNvSpPr txBox="1"/>
          <p:nvPr/>
        </p:nvSpPr>
        <p:spPr>
          <a:xfrm>
            <a:off x="6705505" y="3797814"/>
            <a:ext cx="1701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BARLETTA-ALTAMURA-SAVA</a:t>
            </a:r>
            <a:endParaRPr lang="it-IT" sz="1200" b="1" dirty="0">
              <a:solidFill>
                <a:schemeClr val="tx2"/>
              </a:solidFill>
            </a:endParaRPr>
          </a:p>
        </p:txBody>
      </p:sp>
      <p:cxnSp>
        <p:nvCxnSpPr>
          <p:cNvPr id="42" name="Connettore 1 41"/>
          <p:cNvCxnSpPr/>
          <p:nvPr/>
        </p:nvCxnSpPr>
        <p:spPr>
          <a:xfrm flipV="1">
            <a:off x="2972997" y="3101705"/>
            <a:ext cx="734907" cy="202333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sellaDiTesto 42"/>
          <p:cNvSpPr txBox="1"/>
          <p:nvPr/>
        </p:nvSpPr>
        <p:spPr>
          <a:xfrm>
            <a:off x="1962593" y="3073206"/>
            <a:ext cx="13918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200" b="1" dirty="0" smtClean="0">
                <a:solidFill>
                  <a:schemeClr val="tx2"/>
                </a:solidFill>
              </a:rPr>
              <a:t>CALENZANO-SORANO</a:t>
            </a:r>
            <a:endParaRPr lang="it-IT" sz="1200" b="1" dirty="0">
              <a:solidFill>
                <a:schemeClr val="tx2"/>
              </a:solidFill>
            </a:endParaRPr>
          </a:p>
        </p:txBody>
      </p:sp>
      <p:sp>
        <p:nvSpPr>
          <p:cNvPr id="47" name="Rettangolo 46"/>
          <p:cNvSpPr/>
          <p:nvPr/>
        </p:nvSpPr>
        <p:spPr>
          <a:xfrm>
            <a:off x="247593" y="602984"/>
            <a:ext cx="845833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Dopo il progetto umbro: i comuni italiani attivi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48" name="CasellaDiTesto 47"/>
          <p:cNvSpPr txBox="1"/>
          <p:nvPr/>
        </p:nvSpPr>
        <p:spPr>
          <a:xfrm>
            <a:off x="6315713" y="5593608"/>
            <a:ext cx="2525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it-IT" b="1" dirty="0">
                <a:solidFill>
                  <a:schemeClr val="tx2"/>
                </a:solidFill>
                <a:latin typeface="Calibri" pitchFamily="34" charset="0"/>
                <a:ea typeface="MS PGothic" pitchFamily="34" charset="-128"/>
              </a:rPr>
              <a:t>Totale: 45 Comuni</a:t>
            </a:r>
          </a:p>
        </p:txBody>
      </p:sp>
      <p:sp>
        <p:nvSpPr>
          <p:cNvPr id="49" name="Ovale 48"/>
          <p:cNvSpPr/>
          <p:nvPr/>
        </p:nvSpPr>
        <p:spPr>
          <a:xfrm>
            <a:off x="6499810" y="5413224"/>
            <a:ext cx="2100765" cy="72153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126507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017" t="22592" r="15448" b="5149"/>
          <a:stretch/>
        </p:blipFill>
        <p:spPr bwMode="auto">
          <a:xfrm>
            <a:off x="8522" y="1324520"/>
            <a:ext cx="9063432" cy="49906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43163" y="602984"/>
            <a:ext cx="88550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ln w="1905"/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 dati aggiornati</a:t>
            </a:r>
            <a:endParaRPr lang="it-IT" sz="3200" b="1" dirty="0">
              <a:ln w="1905"/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8806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a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3670121148"/>
              </p:ext>
            </p:extLst>
          </p:nvPr>
        </p:nvGraphicFramePr>
        <p:xfrm>
          <a:off x="683568" y="1755760"/>
          <a:ext cx="7704856" cy="45490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Box 22"/>
          <p:cNvSpPr txBox="1">
            <a:spLocks noChangeArrowheads="1"/>
          </p:cNvSpPr>
          <p:nvPr/>
        </p:nvSpPr>
        <p:spPr bwMode="auto">
          <a:xfrm>
            <a:off x="0" y="612552"/>
            <a:ext cx="90678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3200" b="1" dirty="0">
                <a:latin typeface="+mn-lt"/>
              </a:rPr>
              <a:t>Attività di donazione  1992 </a:t>
            </a:r>
            <a:r>
              <a:rPr lang="it-IT" sz="3200" b="1" dirty="0" smtClean="0">
                <a:latin typeface="+mn-lt"/>
              </a:rPr>
              <a:t>– 2014*</a:t>
            </a:r>
            <a:endParaRPr lang="it-IT" sz="3200" b="1" dirty="0">
              <a:latin typeface="+mn-lt"/>
            </a:endParaRPr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231768" y="1285860"/>
            <a:ext cx="3340100" cy="469900"/>
            <a:chOff x="216" y="911"/>
            <a:chExt cx="3256" cy="296"/>
          </a:xfrm>
          <a:noFill/>
        </p:grpSpPr>
        <p:sp>
          <p:nvSpPr>
            <p:cNvPr id="4" name="Text Box 22"/>
            <p:cNvSpPr txBox="1">
              <a:spLocks noChangeArrowheads="1"/>
            </p:cNvSpPr>
            <p:nvPr/>
          </p:nvSpPr>
          <p:spPr bwMode="auto">
            <a:xfrm>
              <a:off x="216" y="912"/>
              <a:ext cx="3256" cy="291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defRPr/>
              </a:pPr>
              <a:r>
                <a:rPr lang="it-IT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 </a:t>
              </a:r>
              <a:r>
                <a:rPr lang="it-IT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N° Donatori Utilizzati</a:t>
              </a:r>
              <a:endPara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5" name="Rettangolo arrotondato 4"/>
            <p:cNvSpPr>
              <a:spLocks noChangeArrowheads="1"/>
            </p:cNvSpPr>
            <p:nvPr/>
          </p:nvSpPr>
          <p:spPr bwMode="auto">
            <a:xfrm>
              <a:off x="249" y="911"/>
              <a:ext cx="3200" cy="296"/>
            </a:xfrm>
            <a:prstGeom prst="roundRect">
              <a:avLst>
                <a:gd name="adj" fmla="val 16667"/>
              </a:avLst>
            </a:prstGeom>
            <a:grpFill/>
            <a:ln w="25400" algn="ctr">
              <a:solidFill>
                <a:srgbClr val="C00000"/>
              </a:solidFill>
              <a:round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solidFill>
                  <a:schemeClr val="dk1"/>
                </a:solidFill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17225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860984" y="1327139"/>
            <a:ext cx="2725737" cy="400050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i="1" dirty="0">
                <a:latin typeface="Calibri" pitchFamily="34" charset="0"/>
              </a:rPr>
              <a:t>Anno </a:t>
            </a:r>
            <a:r>
              <a:rPr lang="it-IT" sz="2000" b="1" i="1" dirty="0" smtClean="0">
                <a:latin typeface="Calibri" pitchFamily="34" charset="0"/>
              </a:rPr>
              <a:t>2013: 38,2</a:t>
            </a:r>
            <a:endParaRPr lang="it-IT" sz="2000" b="1" i="1" dirty="0">
              <a:latin typeface="Calibri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0" y="612552"/>
            <a:ext cx="9067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400" b="1" dirty="0">
                <a:latin typeface="+mj-lt"/>
              </a:rPr>
              <a:t>Confronto </a:t>
            </a:r>
            <a:r>
              <a:rPr lang="it-IT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Decessi con accertamento neurologico PMP </a:t>
            </a:r>
            <a:r>
              <a:rPr lang="it-IT" sz="2400" b="1" dirty="0" smtClean="0">
                <a:latin typeface="+mj-lt"/>
              </a:rPr>
              <a:t>- 2013 </a:t>
            </a:r>
            <a:r>
              <a:rPr lang="it-IT" sz="2400" b="1" dirty="0">
                <a:latin typeface="+mj-lt"/>
              </a:rPr>
              <a:t>vs </a:t>
            </a:r>
            <a:r>
              <a:rPr lang="it-IT" sz="2400" b="1" dirty="0" smtClean="0">
                <a:latin typeface="+mj-lt"/>
              </a:rPr>
              <a:t>2014*</a:t>
            </a:r>
            <a:endParaRPr lang="it-IT" sz="2400" b="1" dirty="0">
              <a:latin typeface="+mj-lt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5350108" y="1327139"/>
            <a:ext cx="2725737" cy="400050"/>
          </a:xfrm>
          <a:prstGeom prst="rect">
            <a:avLst/>
          </a:prstGeom>
          <a:solidFill>
            <a:schemeClr val="bg1"/>
          </a:solidFill>
          <a:ln w="9525">
            <a:solidFill>
              <a:srgbClr val="00660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i="1" dirty="0">
                <a:latin typeface="Calibri" pitchFamily="34" charset="0"/>
              </a:rPr>
              <a:t>Anno </a:t>
            </a:r>
            <a:r>
              <a:rPr lang="it-IT" sz="2000" b="1" i="1" dirty="0" smtClean="0">
                <a:latin typeface="Calibri" pitchFamily="34" charset="0"/>
              </a:rPr>
              <a:t>2014: 39,3 </a:t>
            </a:r>
            <a:endParaRPr lang="it-IT" sz="2000" b="1" i="1" dirty="0">
              <a:latin typeface="Calibri" pitchFamily="34" charset="0"/>
            </a:endParaRPr>
          </a:p>
        </p:txBody>
      </p:sp>
      <p:pic>
        <p:nvPicPr>
          <p:cNvPr id="2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11514" y="2017225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964991" y="1355715"/>
            <a:ext cx="2725737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i="1" dirty="0">
                <a:latin typeface="Calibri" pitchFamily="34" charset="0"/>
              </a:rPr>
              <a:t>Anno </a:t>
            </a:r>
            <a:r>
              <a:rPr lang="it-IT" sz="2000" b="1" i="1" dirty="0" smtClean="0">
                <a:latin typeface="Calibri" pitchFamily="34" charset="0"/>
              </a:rPr>
              <a:t>2013: 22,2</a:t>
            </a:r>
            <a:endParaRPr lang="it-IT" sz="2000" b="1" i="1" dirty="0">
              <a:latin typeface="Calibri" pitchFamily="34" charset="0"/>
            </a:endParaRP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12552"/>
            <a:ext cx="906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800" b="1" dirty="0">
                <a:latin typeface="+mj-lt"/>
              </a:rPr>
              <a:t>Confronto Donatori </a:t>
            </a:r>
            <a:r>
              <a:rPr lang="it-IT" sz="2800" b="1" dirty="0" smtClean="0">
                <a:latin typeface="+mj-lt"/>
              </a:rPr>
              <a:t>PMP - 2013 </a:t>
            </a:r>
            <a:r>
              <a:rPr lang="it-IT" sz="2800" b="1" dirty="0">
                <a:latin typeface="+mj-lt"/>
              </a:rPr>
              <a:t>vs </a:t>
            </a:r>
            <a:r>
              <a:rPr lang="it-IT" sz="2800" b="1" dirty="0" smtClean="0">
                <a:latin typeface="+mj-lt"/>
              </a:rPr>
              <a:t>2014*</a:t>
            </a:r>
            <a:endParaRPr lang="it-IT" sz="2800" b="1" dirty="0">
              <a:latin typeface="+mj-lt"/>
            </a:endParaRPr>
          </a:p>
        </p:txBody>
      </p:sp>
      <p:pic>
        <p:nvPicPr>
          <p:cNvPr id="2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98175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076056" y="1355715"/>
            <a:ext cx="2725737" cy="40005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i="1" dirty="0">
                <a:latin typeface="Calibri" pitchFamily="34" charset="0"/>
              </a:rPr>
              <a:t>Anno </a:t>
            </a:r>
            <a:r>
              <a:rPr lang="it-IT" sz="2000" b="1" i="1" dirty="0" smtClean="0">
                <a:latin typeface="Calibri" pitchFamily="34" charset="0"/>
              </a:rPr>
              <a:t>2014: 23,1</a:t>
            </a:r>
            <a:endParaRPr lang="it-IT" sz="2000" b="1" i="1" dirty="0">
              <a:latin typeface="Calibri" pitchFamily="34" charset="0"/>
            </a:endParaRPr>
          </a:p>
        </p:txBody>
      </p:sp>
      <p:pic>
        <p:nvPicPr>
          <p:cNvPr id="3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91800" y="1998175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/>
          <p:cNvSpPr>
            <a:spLocks noChangeArrowheads="1"/>
          </p:cNvSpPr>
          <p:nvPr/>
        </p:nvSpPr>
        <p:spPr bwMode="auto">
          <a:xfrm>
            <a:off x="976652" y="1376314"/>
            <a:ext cx="2725737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i="1" dirty="0">
                <a:latin typeface="Calibri" pitchFamily="34" charset="0"/>
              </a:rPr>
              <a:t>Anno </a:t>
            </a:r>
            <a:r>
              <a:rPr lang="it-IT" sz="2000" b="1" i="1" dirty="0" smtClean="0">
                <a:latin typeface="Calibri" pitchFamily="34" charset="0"/>
              </a:rPr>
              <a:t>2013: 18,5</a:t>
            </a:r>
          </a:p>
        </p:txBody>
      </p:sp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0" y="601524"/>
            <a:ext cx="906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800" b="1" dirty="0">
                <a:latin typeface="+mj-lt"/>
              </a:rPr>
              <a:t>Confronto Donatori </a:t>
            </a:r>
            <a:r>
              <a:rPr lang="it-IT" sz="2800" b="1" dirty="0" smtClean="0">
                <a:latin typeface="+mj-lt"/>
              </a:rPr>
              <a:t>Utilizzati PMP - 2013 </a:t>
            </a:r>
            <a:r>
              <a:rPr lang="it-IT" sz="2800" b="1" dirty="0">
                <a:latin typeface="+mj-lt"/>
              </a:rPr>
              <a:t>vs </a:t>
            </a:r>
            <a:r>
              <a:rPr lang="it-IT" sz="2800" b="1" dirty="0" smtClean="0">
                <a:latin typeface="+mj-lt"/>
              </a:rPr>
              <a:t>2014*</a:t>
            </a:r>
            <a:endParaRPr lang="it-IT" sz="2800" b="1" dirty="0">
              <a:latin typeface="+mj-lt"/>
            </a:endParaRPr>
          </a:p>
        </p:txBody>
      </p:sp>
      <p:pic>
        <p:nvPicPr>
          <p:cNvPr id="2" name="Picture 2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17225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5292080" y="1376314"/>
            <a:ext cx="2725737" cy="400110"/>
          </a:xfrm>
          <a:prstGeom prst="rect">
            <a:avLst/>
          </a:prstGeom>
          <a:solidFill>
            <a:schemeClr val="bg1"/>
          </a:solidFill>
          <a:ln w="9525">
            <a:solidFill>
              <a:srgbClr val="002060"/>
            </a:solidFill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000" b="1" i="1" dirty="0">
                <a:latin typeface="Calibri" pitchFamily="34" charset="0"/>
              </a:rPr>
              <a:t>Anno </a:t>
            </a:r>
            <a:r>
              <a:rPr lang="it-IT" sz="2000" b="1" i="1" dirty="0" smtClean="0">
                <a:latin typeface="Calibri" pitchFamily="34" charset="0"/>
              </a:rPr>
              <a:t>2014: 19,6</a:t>
            </a:r>
          </a:p>
        </p:txBody>
      </p:sp>
      <p:pic>
        <p:nvPicPr>
          <p:cNvPr id="6146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768" y="1989345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824164" y="1313651"/>
            <a:ext cx="3286116" cy="495386"/>
            <a:chOff x="216" y="888"/>
            <a:chExt cx="3256" cy="550"/>
          </a:xfrm>
          <a:noFill/>
        </p:grpSpPr>
        <p:sp>
          <p:nvSpPr>
            <p:cNvPr id="15" name="Text Box 22"/>
            <p:cNvSpPr txBox="1">
              <a:spLocks noChangeArrowheads="1"/>
            </p:cNvSpPr>
            <p:nvPr/>
          </p:nvSpPr>
          <p:spPr bwMode="auto">
            <a:xfrm>
              <a:off x="216" y="888"/>
              <a:ext cx="3256" cy="51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it-IT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 </a:t>
              </a:r>
              <a:r>
                <a:rPr lang="it-IT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Anno 2013: 29,6 %</a:t>
              </a:r>
              <a:endPara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16" name="Rettangolo arrotondato 15"/>
            <p:cNvSpPr>
              <a:spLocks noChangeArrowheads="1"/>
            </p:cNvSpPr>
            <p:nvPr/>
          </p:nvSpPr>
          <p:spPr bwMode="auto">
            <a:xfrm>
              <a:off x="249" y="911"/>
              <a:ext cx="3200" cy="527"/>
            </a:xfrm>
            <a:prstGeom prst="roundRect">
              <a:avLst>
                <a:gd name="adj" fmla="val 16667"/>
              </a:avLst>
            </a:prstGeom>
            <a:grpFill/>
            <a:ln w="25400" algn="ctr">
              <a:solidFill>
                <a:srgbClr val="C00000"/>
              </a:solidFill>
              <a:round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solidFill>
                  <a:schemeClr val="dk1"/>
                </a:solidFill>
                <a:latin typeface="+mn-lt"/>
              </a:endParaRPr>
            </a:p>
          </p:txBody>
        </p:sp>
      </p:grp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0" y="601524"/>
            <a:ext cx="906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it-IT" sz="2800" b="1" dirty="0">
                <a:latin typeface="+mj-lt"/>
              </a:rPr>
              <a:t>Confronto </a:t>
            </a:r>
            <a:r>
              <a:rPr lang="it-IT" sz="2800" b="1" dirty="0" smtClean="0">
                <a:latin typeface="+mj-lt"/>
              </a:rPr>
              <a:t>Opposizioni 2013 </a:t>
            </a:r>
            <a:r>
              <a:rPr lang="it-IT" sz="2800" b="1" dirty="0">
                <a:latin typeface="+mj-lt"/>
              </a:rPr>
              <a:t>vs </a:t>
            </a:r>
            <a:r>
              <a:rPr lang="it-IT" sz="2800" b="1" dirty="0" smtClean="0">
                <a:latin typeface="+mj-lt"/>
              </a:rPr>
              <a:t>2014*</a:t>
            </a:r>
            <a:endParaRPr lang="it-IT" sz="2800" b="1" dirty="0">
              <a:latin typeface="+mj-lt"/>
            </a:endParaRPr>
          </a:p>
        </p:txBody>
      </p:sp>
      <p:pic>
        <p:nvPicPr>
          <p:cNvPr id="14" name="Picture 2"/>
          <p:cNvPicPr>
            <a:picLocks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000" y="2016000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528" y="5464894"/>
            <a:ext cx="1414463" cy="1060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3" name="Group 15"/>
          <p:cNvGrpSpPr>
            <a:grpSpLocks/>
          </p:cNvGrpSpPr>
          <p:nvPr/>
        </p:nvGrpSpPr>
        <p:grpSpPr bwMode="auto">
          <a:xfrm>
            <a:off x="5102308" y="1340768"/>
            <a:ext cx="3286116" cy="495386"/>
            <a:chOff x="216" y="888"/>
            <a:chExt cx="3256" cy="550"/>
          </a:xfrm>
          <a:noFill/>
        </p:grpSpPr>
        <p:sp>
          <p:nvSpPr>
            <p:cNvPr id="24" name="Text Box 22"/>
            <p:cNvSpPr txBox="1">
              <a:spLocks noChangeArrowheads="1"/>
            </p:cNvSpPr>
            <p:nvPr/>
          </p:nvSpPr>
          <p:spPr bwMode="auto">
            <a:xfrm>
              <a:off x="216" y="888"/>
              <a:ext cx="3256" cy="513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defRPr/>
              </a:pPr>
              <a:r>
                <a:rPr lang="it-IT" sz="24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 </a:t>
              </a:r>
              <a:r>
                <a:rPr lang="it-IT" sz="24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libri" pitchFamily="34" charset="0"/>
                </a:rPr>
                <a:t>Anno 2014: 31,0 %</a:t>
              </a:r>
              <a:endParaRPr lang="it-IT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libri" pitchFamily="34" charset="0"/>
              </a:endParaRPr>
            </a:p>
          </p:txBody>
        </p:sp>
        <p:sp>
          <p:nvSpPr>
            <p:cNvPr id="25" name="Rettangolo arrotondato 24"/>
            <p:cNvSpPr>
              <a:spLocks noChangeArrowheads="1"/>
            </p:cNvSpPr>
            <p:nvPr/>
          </p:nvSpPr>
          <p:spPr bwMode="auto">
            <a:xfrm>
              <a:off x="249" y="911"/>
              <a:ext cx="3200" cy="527"/>
            </a:xfrm>
            <a:prstGeom prst="roundRect">
              <a:avLst>
                <a:gd name="adj" fmla="val 16667"/>
              </a:avLst>
            </a:prstGeom>
            <a:grpFill/>
            <a:ln w="25400" algn="ctr">
              <a:solidFill>
                <a:srgbClr val="C00000"/>
              </a:solidFill>
              <a:round/>
              <a:headEnd/>
              <a:tailEnd/>
            </a:ln>
            <a:effectLst>
              <a:outerShdw dist="38100" dir="2700000" algn="tl" rotWithShape="0">
                <a:srgbClr val="000000">
                  <a:alpha val="39999"/>
                </a:srgbClr>
              </a:outerShdw>
            </a:effectLst>
          </p:spPr>
          <p:txBody>
            <a:bodyPr anchor="ctr"/>
            <a:lstStyle/>
            <a:p>
              <a:pPr>
                <a:defRPr/>
              </a:pPr>
              <a:endParaRPr lang="it-IT">
                <a:solidFill>
                  <a:schemeClr val="dk1"/>
                </a:solidFill>
                <a:latin typeface="+mn-lt"/>
              </a:endParaRPr>
            </a:p>
          </p:txBody>
        </p:sp>
      </p:grpSp>
      <p:pic>
        <p:nvPicPr>
          <p:cNvPr id="7170" name="Picture 2"/>
          <p:cNvPicPr>
            <a:picLocks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77995" y="2016000"/>
            <a:ext cx="4176000" cy="42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500034" y="1071546"/>
            <a:ext cx="807249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eaLnBrk="0" hangingPunct="0">
              <a:defRPr/>
            </a:pPr>
            <a:endParaRPr lang="it-IT" sz="4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Attività di </a:t>
            </a:r>
          </a:p>
          <a:p>
            <a:pPr algn="ctr" eaLnBrk="0" hangingPunct="0">
              <a:defRPr/>
            </a:pPr>
            <a:r>
              <a:rPr lang="it-IT" sz="66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Trapianto</a:t>
            </a: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endParaRPr lang="it-IT" sz="66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r>
              <a:rPr lang="it-IT" sz="6600" b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it-IT" sz="6000" b="1" dirty="0" smtClean="0">
                <a:ln w="18000">
                  <a:solidFill>
                    <a:schemeClr val="tx1"/>
                  </a:solidFill>
                  <a:prstDash val="solid"/>
                  <a:miter lim="800000"/>
                </a:ln>
                <a:solidFill>
                  <a:schemeClr val="tx1">
                    <a:lumMod val="85000"/>
                    <a:lumOff val="15000"/>
                  </a:schemeClr>
                </a:solidFill>
              </a:rPr>
              <a:t>al 31 Dicembre 2014</a:t>
            </a:r>
            <a:endParaRPr lang="it-IT" sz="6000" b="1" dirty="0">
              <a:ln w="18000">
                <a:solidFill>
                  <a:schemeClr val="tx1"/>
                </a:solidFill>
                <a:prstDash val="solid"/>
                <a:miter lim="800000"/>
              </a:ln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  <a:p>
            <a:pPr algn="ctr" eaLnBrk="0" hangingPunct="0">
              <a:defRPr/>
            </a:pPr>
            <a:endParaRPr lang="it-IT" sz="32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153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747</Words>
  <Application>Microsoft Office PowerPoint</Application>
  <PresentationFormat>Presentazione su schermo (4:3)</PresentationFormat>
  <Paragraphs>315</Paragraphs>
  <Slides>37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37</vt:i4>
      </vt:variant>
    </vt:vector>
  </HeadingPairs>
  <TitlesOfParts>
    <vt:vector size="38" baseType="lpstr">
      <vt:lpstr>Tema di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Diapositiva 28</vt:lpstr>
      <vt:lpstr>Diapositiva 29</vt:lpstr>
      <vt:lpstr>Diapositiva 30</vt:lpstr>
      <vt:lpstr>Diapositiva 31</vt:lpstr>
      <vt:lpstr>Diapositiva 32</vt:lpstr>
      <vt:lpstr>Diapositiva 33</vt:lpstr>
      <vt:lpstr>Diapositiva 34</vt:lpstr>
      <vt:lpstr>Diapositiva 35</vt:lpstr>
      <vt:lpstr>Diapositiva 36</vt:lpstr>
      <vt:lpstr>Diapositiva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Andrea Ricci</dc:creator>
  <cp:lastModifiedBy>user</cp:lastModifiedBy>
  <cp:revision>979</cp:revision>
  <cp:lastPrinted>2015-01-20T11:52:20Z</cp:lastPrinted>
  <dcterms:created xsi:type="dcterms:W3CDTF">2010-02-26T10:22:50Z</dcterms:created>
  <dcterms:modified xsi:type="dcterms:W3CDTF">2015-02-20T07:47:09Z</dcterms:modified>
</cp:coreProperties>
</file>